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6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72" d="100"/>
          <a:sy n="72" d="100"/>
        </p:scale>
        <p:origin x="432" y="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9" name="Rectangle 8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2099733"/>
            <a:ext cx="8825658" cy="2677648"/>
          </a:xfrm>
        </p:spPr>
        <p:txBody>
          <a:bodyPr anchor="b"/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 bwMode="gray"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gray">
          <a:xfrm rot="5400000">
            <a:off x="10158984" y="1792224"/>
            <a:ext cx="990599" cy="304799"/>
          </a:xfrm>
        </p:spPr>
        <p:txBody>
          <a:bodyPr anchor="t"/>
          <a:lstStyle>
            <a:lvl1pPr algn="l"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gray">
          <a:xfrm rot="5400000">
            <a:off x="8951976" y="3227832"/>
            <a:ext cx="3859795" cy="304801"/>
          </a:xfrm>
        </p:spPr>
        <p:txBody>
          <a:bodyPr/>
          <a:lstStyle>
            <a:lvl1pPr>
              <a:defRPr b="0" i="0">
                <a:solidFill>
                  <a:schemeClr val="bg1"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12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352540" y="295729"/>
            <a:ext cx="838199" cy="767687"/>
          </a:xfrm>
        </p:spPr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31681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54954" y="2603500"/>
            <a:ext cx="8825659" cy="34163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163087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0" name="Rectangle 9"/>
            <p:cNvSpPr/>
            <p:nvPr/>
          </p:nvSpPr>
          <p:spPr bwMode="gray">
            <a:xfrm>
              <a:off x="7289800" y="402165"/>
              <a:ext cx="44788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Freeform 5"/>
            <p:cNvSpPr/>
            <p:nvPr/>
          </p:nvSpPr>
          <p:spPr bwMode="gray">
            <a:xfrm rot="16200000">
              <a:off x="3787244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5922489">
              <a:off x="4698352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677645"/>
            <a:ext cx="4351025" cy="2283824"/>
          </a:xfrm>
        </p:spPr>
        <p:txBody>
          <a:bodyPr anchor="ctr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95559" y="2677644"/>
            <a:ext cx="3757545" cy="2283824"/>
          </a:xfrm>
        </p:spPr>
        <p:txBody>
          <a:bodyPr anchor="ctr"/>
          <a:lstStyle>
            <a:lvl1pPr marL="0" indent="0" algn="l">
              <a:buNone/>
              <a:defRPr sz="2000" cap="all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308132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54954" y="2603500"/>
            <a:ext cx="4825158" cy="3416301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08712" y="2603500"/>
            <a:ext cx="4825159" cy="341630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37232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4825157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54954" y="3179762"/>
            <a:ext cx="4825158" cy="2840039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8712" y="2603500"/>
            <a:ext cx="482515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08712" y="3179762"/>
            <a:ext cx="4825159" cy="28400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641310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761413" cy="706964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25608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1830407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5713412" y="402165"/>
              <a:ext cx="6055253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Freeform 5"/>
            <p:cNvSpPr/>
            <p:nvPr/>
          </p:nvSpPr>
          <p:spPr bwMode="gray">
            <a:xfrm rot="15922489">
              <a:off x="3140485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2229377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295400"/>
            <a:ext cx="2793158" cy="16002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781146" y="1447800"/>
            <a:ext cx="5190066" cy="4572000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129280"/>
            <a:ext cx="2793158" cy="2895599"/>
          </a:xfrm>
        </p:spPr>
        <p:txBody>
          <a:bodyPr/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84962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4" name="Rectangle 13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1" name="Rectangle 10"/>
            <p:cNvSpPr/>
            <p:nvPr/>
          </p:nvSpPr>
          <p:spPr bwMode="gray">
            <a:xfrm>
              <a:off x="6172200" y="402165"/>
              <a:ext cx="5596465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Freeform 5"/>
            <p:cNvSpPr/>
            <p:nvPr/>
          </p:nvSpPr>
          <p:spPr bwMode="gray">
            <a:xfrm rot="15922489">
              <a:off x="4203594" y="1826078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 rot="16200000">
              <a:off x="32954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5" y="1693333"/>
            <a:ext cx="3865134" cy="1735667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547870" y="1143000"/>
            <a:ext cx="3227193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marL="0" lvl="0" indent="0" algn="ctr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 bwMode="gray">
          <a:xfrm>
            <a:off x="1154954" y="3657600"/>
            <a:ext cx="3859212" cy="1371600"/>
          </a:xfrm>
        </p:spPr>
        <p:txBody>
          <a:bodyPr>
            <a:normAutofit/>
          </a:bodyPr>
          <a:lstStyle>
            <a:lvl1pPr marL="0" indent="0">
              <a:buNone/>
              <a:defRPr sz="14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40951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3" name="Rectangle 12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Oval 20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Freeform 5"/>
            <p:cNvSpPr/>
            <p:nvPr/>
          </p:nvSpPr>
          <p:spPr bwMode="gray">
            <a:xfrm rot="10371525">
              <a:off x="263767" y="443825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1" name="Freeform 5"/>
            <p:cNvSpPr/>
            <p:nvPr/>
          </p:nvSpPr>
          <p:spPr bwMode="gray">
            <a:xfrm rot="10800000">
              <a:off x="459506" y="321130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5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4969927"/>
            <a:ext cx="8825659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4" y="685800"/>
            <a:ext cx="8825659" cy="3429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536665"/>
            <a:ext cx="8825658" cy="493712"/>
          </a:xfrm>
        </p:spPr>
        <p:txBody>
          <a:bodyPr>
            <a:normAutofit/>
          </a:bodyPr>
          <a:lstStyle>
            <a:lvl1pPr marL="0" indent="0">
              <a:buNone/>
              <a:defRPr sz="120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6" name="Rectangle 15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413204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4" name="Oval 13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Freeform 5"/>
            <p:cNvSpPr/>
            <p:nvPr/>
          </p:nvSpPr>
          <p:spPr bwMode="gray">
            <a:xfrm rot="21010068">
              <a:off x="8490951" y="2714874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7" name="Freeform 5"/>
            <p:cNvSpPr/>
            <p:nvPr/>
          </p:nvSpPr>
          <p:spPr bwMode="gray">
            <a:xfrm>
              <a:off x="455612" y="2801319"/>
              <a:ext cx="11277600" cy="3602637"/>
            </a:xfrm>
            <a:custGeom>
              <a:avLst/>
              <a:gdLst/>
              <a:ahLst/>
              <a:cxnLst/>
              <a:rect l="l" t="t" r="r" b="b"/>
              <a:pathLst>
                <a:path w="10000" h="7946">
                  <a:moveTo>
                    <a:pt x="0" y="0"/>
                  </a:moveTo>
                  <a:lnTo>
                    <a:pt x="0" y="7945"/>
                  </a:lnTo>
                  <a:lnTo>
                    <a:pt x="10000" y="7946"/>
                  </a:lnTo>
                  <a:lnTo>
                    <a:pt x="10000" y="4"/>
                  </a:lnTo>
                  <a:lnTo>
                    <a:pt x="10000" y="4"/>
                  </a:lnTo>
                  <a:lnTo>
                    <a:pt x="9773" y="91"/>
                  </a:lnTo>
                  <a:lnTo>
                    <a:pt x="9547" y="175"/>
                  </a:lnTo>
                  <a:lnTo>
                    <a:pt x="9320" y="256"/>
                  </a:lnTo>
                  <a:lnTo>
                    <a:pt x="9092" y="326"/>
                  </a:lnTo>
                  <a:lnTo>
                    <a:pt x="8865" y="396"/>
                  </a:lnTo>
                  <a:lnTo>
                    <a:pt x="8637" y="462"/>
                  </a:lnTo>
                  <a:lnTo>
                    <a:pt x="8412" y="518"/>
                  </a:lnTo>
                  <a:lnTo>
                    <a:pt x="8184" y="571"/>
                  </a:lnTo>
                  <a:lnTo>
                    <a:pt x="7957" y="620"/>
                  </a:lnTo>
                  <a:lnTo>
                    <a:pt x="7734" y="662"/>
                  </a:lnTo>
                  <a:lnTo>
                    <a:pt x="7508" y="704"/>
                  </a:lnTo>
                  <a:lnTo>
                    <a:pt x="7285" y="739"/>
                  </a:lnTo>
                  <a:lnTo>
                    <a:pt x="7062" y="767"/>
                  </a:lnTo>
                  <a:lnTo>
                    <a:pt x="6840" y="795"/>
                  </a:lnTo>
                  <a:lnTo>
                    <a:pt x="6620" y="819"/>
                  </a:lnTo>
                  <a:lnTo>
                    <a:pt x="6402" y="837"/>
                  </a:lnTo>
                  <a:lnTo>
                    <a:pt x="6184" y="851"/>
                  </a:lnTo>
                  <a:lnTo>
                    <a:pt x="5968" y="865"/>
                  </a:lnTo>
                  <a:lnTo>
                    <a:pt x="5755" y="872"/>
                  </a:lnTo>
                  <a:lnTo>
                    <a:pt x="5542" y="879"/>
                  </a:lnTo>
                  <a:lnTo>
                    <a:pt x="5332" y="882"/>
                  </a:lnTo>
                  <a:lnTo>
                    <a:pt x="5124" y="879"/>
                  </a:lnTo>
                  <a:lnTo>
                    <a:pt x="4918" y="879"/>
                  </a:lnTo>
                  <a:lnTo>
                    <a:pt x="4714" y="872"/>
                  </a:lnTo>
                  <a:lnTo>
                    <a:pt x="4514" y="861"/>
                  </a:lnTo>
                  <a:lnTo>
                    <a:pt x="4316" y="851"/>
                  </a:lnTo>
                  <a:lnTo>
                    <a:pt x="4122" y="840"/>
                  </a:lnTo>
                  <a:lnTo>
                    <a:pt x="3929" y="823"/>
                  </a:lnTo>
                  <a:lnTo>
                    <a:pt x="3739" y="805"/>
                  </a:lnTo>
                  <a:lnTo>
                    <a:pt x="3553" y="788"/>
                  </a:lnTo>
                  <a:lnTo>
                    <a:pt x="3190" y="742"/>
                  </a:lnTo>
                  <a:lnTo>
                    <a:pt x="2842" y="693"/>
                  </a:lnTo>
                  <a:lnTo>
                    <a:pt x="2508" y="641"/>
                  </a:lnTo>
                  <a:lnTo>
                    <a:pt x="2192" y="585"/>
                  </a:lnTo>
                  <a:lnTo>
                    <a:pt x="1890" y="525"/>
                  </a:lnTo>
                  <a:lnTo>
                    <a:pt x="1610" y="462"/>
                  </a:lnTo>
                  <a:lnTo>
                    <a:pt x="1347" y="399"/>
                  </a:lnTo>
                  <a:lnTo>
                    <a:pt x="1105" y="336"/>
                  </a:lnTo>
                  <a:lnTo>
                    <a:pt x="883" y="277"/>
                  </a:lnTo>
                  <a:lnTo>
                    <a:pt x="686" y="221"/>
                  </a:lnTo>
                  <a:lnTo>
                    <a:pt x="508" y="168"/>
                  </a:lnTo>
                  <a:lnTo>
                    <a:pt x="358" y="123"/>
                  </a:lnTo>
                  <a:lnTo>
                    <a:pt x="232" y="81"/>
                  </a:lnTo>
                  <a:lnTo>
                    <a:pt x="59" y="21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8798" y="1063417"/>
            <a:ext cx="8831816" cy="1372986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543300"/>
            <a:ext cx="8825659" cy="24765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21105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2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7" name="Rectangle 1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Oval 21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Oval 22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Oval 23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Oval 24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Freeform 5"/>
            <p:cNvSpPr/>
            <p:nvPr/>
          </p:nvSpPr>
          <p:spPr bwMode="gray">
            <a:xfrm rot="21010068">
              <a:off x="8490951" y="41851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2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8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16" name="TextBox 15"/>
          <p:cNvSpPr txBox="1"/>
          <p:nvPr/>
        </p:nvSpPr>
        <p:spPr bwMode="gray">
          <a:xfrm>
            <a:off x="881566" y="607336"/>
            <a:ext cx="80191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 bwMode="gray">
          <a:xfrm>
            <a:off x="9884458" y="2613787"/>
            <a:ext cx="652763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US" sz="9600" b="0" i="0" dirty="0"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  <a:cs typeface="Arial"/>
              </a:rPr>
              <a:t>”</a:t>
            </a: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81878" y="982134"/>
            <a:ext cx="8453906" cy="2696632"/>
          </a:xfrm>
        </p:spPr>
        <p:txBody>
          <a:bodyPr/>
          <a:lstStyle>
            <a:lvl1pPr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 bwMode="gray">
          <a:xfrm>
            <a:off x="1945945" y="3678766"/>
            <a:ext cx="773121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>
                    <a:lumMod val="60000"/>
                    <a:lumOff val="40000"/>
                  </a:schemeClr>
                </a:solidFill>
                <a:latin typeface="+mn-lt"/>
                <a:ea typeface="+mn-ea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5029199"/>
            <a:ext cx="9244897" cy="997857"/>
          </a:xfrm>
        </p:spPr>
        <p:txBody>
          <a:bodyPr anchor="ctr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9" name="Rectangle 18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24437331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1" name="Rectangle 10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Freeform 5"/>
            <p:cNvSpPr/>
            <p:nvPr/>
          </p:nvSpPr>
          <p:spPr bwMode="gray">
            <a:xfrm rot="21010068">
              <a:off x="8490951" y="4193583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8" name="Freeform 5"/>
            <p:cNvSpPr/>
            <p:nvPr/>
          </p:nvSpPr>
          <p:spPr bwMode="gray">
            <a:xfrm>
              <a:off x="455612" y="4241801"/>
              <a:ext cx="11277600" cy="2337161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2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2370667"/>
            <a:ext cx="8825660" cy="1822514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5024967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170610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2"/>
            <a:ext cx="314187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54953" y="3179764"/>
            <a:ext cx="314187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2721" y="2603500"/>
            <a:ext cx="314700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12721" y="3179763"/>
            <a:ext cx="3147009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88135" y="2603501"/>
            <a:ext cx="314573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88329" y="3179762"/>
            <a:ext cx="3145536" cy="284729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440397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777240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506021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532844"/>
            <a:ext cx="30504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334553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54954" y="5109106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68865" y="4532844"/>
            <a:ext cx="3050438" cy="576263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748462" y="2603500"/>
            <a:ext cx="2691243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4570172" y="5109105"/>
            <a:ext cx="3050438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982775" y="4532845"/>
            <a:ext cx="305109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>
                    <a:lumMod val="60000"/>
                    <a:lumOff val="4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2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163031" y="2603500"/>
            <a:ext cx="2691242" cy="159151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982775" y="5109104"/>
            <a:ext cx="3051096" cy="91795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43" name="Straight Connector 42"/>
          <p:cNvCxnSpPr/>
          <p:nvPr/>
        </p:nvCxnSpPr>
        <p:spPr>
          <a:xfrm>
            <a:off x="4405831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44" name="Straight Connector 43"/>
          <p:cNvCxnSpPr/>
          <p:nvPr/>
        </p:nvCxnSpPr>
        <p:spPr>
          <a:xfrm>
            <a:off x="7797802" y="2569633"/>
            <a:ext cx="0" cy="3492499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>
          <a:xfrm>
            <a:off x="561111" y="6391838"/>
            <a:ext cx="3644282" cy="304801"/>
          </a:xfrm>
        </p:spPr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491192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973668"/>
            <a:ext cx="8825659" cy="706964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2603500"/>
            <a:ext cx="8825659" cy="3416300"/>
          </a:xfrm>
        </p:spPr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95439" y="6391838"/>
            <a:ext cx="990599" cy="304799"/>
          </a:xfrm>
        </p:spPr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440340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12" name="Rectangle 11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2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Oval 18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Oval 19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7" name="Rectangle 6"/>
            <p:cNvSpPr/>
            <p:nvPr/>
          </p:nvSpPr>
          <p:spPr bwMode="gray">
            <a:xfrm>
              <a:off x="414867" y="402165"/>
              <a:ext cx="6510866" cy="6053670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Freeform 5"/>
            <p:cNvSpPr/>
            <p:nvPr/>
          </p:nvSpPr>
          <p:spPr bwMode="gray">
            <a:xfrm rot="5101749">
              <a:off x="6294738" y="457773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0" name="Freeform 5"/>
            <p:cNvSpPr/>
            <p:nvPr/>
          </p:nvSpPr>
          <p:spPr bwMode="gray">
            <a:xfrm rot="5400000">
              <a:off x="4449232" y="2801721"/>
              <a:ext cx="6053670" cy="1254558"/>
            </a:xfrm>
            <a:custGeom>
              <a:avLst/>
              <a:gdLst/>
              <a:ahLst/>
              <a:cxnLst/>
              <a:rect l="l" t="t" r="r" b="b"/>
              <a:pathLst>
                <a:path w="10000" h="8000">
                  <a:moveTo>
                    <a:pt x="0" y="0"/>
                  </a:moveTo>
                  <a:lnTo>
                    <a:pt x="0" y="7970"/>
                  </a:lnTo>
                  <a:lnTo>
                    <a:pt x="10000" y="8000"/>
                  </a:lnTo>
                  <a:lnTo>
                    <a:pt x="10000" y="7"/>
                  </a:lnTo>
                  <a:lnTo>
                    <a:pt x="10000" y="7"/>
                  </a:lnTo>
                  <a:lnTo>
                    <a:pt x="9773" y="156"/>
                  </a:lnTo>
                  <a:lnTo>
                    <a:pt x="9547" y="298"/>
                  </a:lnTo>
                  <a:lnTo>
                    <a:pt x="9320" y="437"/>
                  </a:lnTo>
                  <a:lnTo>
                    <a:pt x="9092" y="556"/>
                  </a:lnTo>
                  <a:lnTo>
                    <a:pt x="8865" y="676"/>
                  </a:lnTo>
                  <a:lnTo>
                    <a:pt x="8637" y="788"/>
                  </a:lnTo>
                  <a:lnTo>
                    <a:pt x="8412" y="884"/>
                  </a:lnTo>
                  <a:lnTo>
                    <a:pt x="8184" y="975"/>
                  </a:lnTo>
                  <a:lnTo>
                    <a:pt x="7957" y="1058"/>
                  </a:lnTo>
                  <a:lnTo>
                    <a:pt x="7734" y="1130"/>
                  </a:lnTo>
                  <a:lnTo>
                    <a:pt x="7508" y="1202"/>
                  </a:lnTo>
                  <a:lnTo>
                    <a:pt x="7285" y="1262"/>
                  </a:lnTo>
                  <a:lnTo>
                    <a:pt x="7062" y="1309"/>
                  </a:lnTo>
                  <a:lnTo>
                    <a:pt x="6840" y="1358"/>
                  </a:lnTo>
                  <a:lnTo>
                    <a:pt x="6620" y="1399"/>
                  </a:lnTo>
                  <a:lnTo>
                    <a:pt x="6402" y="1428"/>
                  </a:lnTo>
                  <a:lnTo>
                    <a:pt x="6184" y="1453"/>
                  </a:lnTo>
                  <a:lnTo>
                    <a:pt x="5968" y="1477"/>
                  </a:lnTo>
                  <a:lnTo>
                    <a:pt x="5755" y="1488"/>
                  </a:lnTo>
                  <a:lnTo>
                    <a:pt x="5542" y="1500"/>
                  </a:lnTo>
                  <a:lnTo>
                    <a:pt x="5332" y="1506"/>
                  </a:lnTo>
                  <a:lnTo>
                    <a:pt x="5124" y="1500"/>
                  </a:lnTo>
                  <a:lnTo>
                    <a:pt x="4918" y="1500"/>
                  </a:lnTo>
                  <a:lnTo>
                    <a:pt x="4714" y="1488"/>
                  </a:lnTo>
                  <a:lnTo>
                    <a:pt x="4514" y="1470"/>
                  </a:lnTo>
                  <a:lnTo>
                    <a:pt x="4316" y="1453"/>
                  </a:lnTo>
                  <a:lnTo>
                    <a:pt x="4122" y="1434"/>
                  </a:lnTo>
                  <a:lnTo>
                    <a:pt x="3929" y="1405"/>
                  </a:lnTo>
                  <a:lnTo>
                    <a:pt x="3739" y="1374"/>
                  </a:lnTo>
                  <a:lnTo>
                    <a:pt x="3553" y="1346"/>
                  </a:lnTo>
                  <a:lnTo>
                    <a:pt x="3190" y="1267"/>
                  </a:lnTo>
                  <a:lnTo>
                    <a:pt x="2842" y="1183"/>
                  </a:lnTo>
                  <a:lnTo>
                    <a:pt x="2508" y="1095"/>
                  </a:lnTo>
                  <a:lnTo>
                    <a:pt x="2192" y="998"/>
                  </a:lnTo>
                  <a:lnTo>
                    <a:pt x="1890" y="897"/>
                  </a:lnTo>
                  <a:lnTo>
                    <a:pt x="1610" y="788"/>
                  </a:lnTo>
                  <a:lnTo>
                    <a:pt x="1347" y="681"/>
                  </a:lnTo>
                  <a:lnTo>
                    <a:pt x="1105" y="574"/>
                  </a:lnTo>
                  <a:lnTo>
                    <a:pt x="883" y="473"/>
                  </a:lnTo>
                  <a:lnTo>
                    <a:pt x="686" y="377"/>
                  </a:lnTo>
                  <a:lnTo>
                    <a:pt x="508" y="286"/>
                  </a:lnTo>
                  <a:lnTo>
                    <a:pt x="358" y="210"/>
                  </a:lnTo>
                  <a:lnTo>
                    <a:pt x="232" y="138"/>
                  </a:lnTo>
                  <a:lnTo>
                    <a:pt x="59" y="35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3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585235" y="1278467"/>
            <a:ext cx="1409965" cy="4748590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54954" y="1278467"/>
            <a:ext cx="6256025" cy="4748590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653104" y="6391838"/>
            <a:ext cx="992135" cy="304799"/>
          </a:xfrm>
        </p:spPr>
        <p:txBody>
          <a:bodyPr/>
          <a:lstStyle/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484078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0" y="0"/>
            <a:ext cx="12192000" cy="6858000"/>
            <a:chOff x="0" y="0"/>
            <a:chExt cx="12192000" cy="6858000"/>
          </a:xfrm>
        </p:grpSpPr>
        <p:sp>
          <p:nvSpPr>
            <p:cNvPr id="7" name="Rectangle 6"/>
            <p:cNvSpPr/>
            <p:nvPr/>
          </p:nvSpPr>
          <p:spPr>
            <a:xfrm>
              <a:off x="0" y="0"/>
              <a:ext cx="12192000" cy="6858000"/>
            </a:xfrm>
            <a:prstGeom prst="rect">
              <a:avLst/>
            </a:prstGeom>
            <a:blipFill>
              <a:blip r:embed="rId19">
                <a:duotone>
                  <a:schemeClr val="dk2">
                    <a:shade val="69000"/>
                    <a:hueMod val="91000"/>
                    <a:satMod val="164000"/>
                    <a:lumMod val="74000"/>
                  </a:schemeClr>
                  <a:schemeClr val="dk2">
                    <a:hueMod val="124000"/>
                    <a:satMod val="140000"/>
                    <a:lumMod val="142000"/>
                  </a:schemeClr>
                </a:duotone>
              </a:blip>
              <a:stretch>
                <a:fillRect/>
              </a:stretch>
            </a:blip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sp>
        <p:sp>
          <p:nvSpPr>
            <p:cNvPr id="13" name="Oval 12"/>
            <p:cNvSpPr/>
            <p:nvPr/>
          </p:nvSpPr>
          <p:spPr>
            <a:xfrm>
              <a:off x="0" y="2667000"/>
              <a:ext cx="4191000" cy="41910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1000"/>
                  </a:schemeClr>
                </a:gs>
                <a:gs pos="75000">
                  <a:schemeClr val="accent5">
                    <a:alpha val="0"/>
                  </a:schemeClr>
                </a:gs>
                <a:gs pos="36000">
                  <a:schemeClr val="accent5">
                    <a:alpha val="10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5" name="Oval 14"/>
            <p:cNvSpPr/>
            <p:nvPr/>
          </p:nvSpPr>
          <p:spPr>
            <a:xfrm>
              <a:off x="0" y="2895600"/>
              <a:ext cx="2362200" cy="2362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8000"/>
                  </a:schemeClr>
                </a:gs>
                <a:gs pos="72000">
                  <a:schemeClr val="accent5">
                    <a:alpha val="0"/>
                  </a:schemeClr>
                </a:gs>
                <a:gs pos="36000">
                  <a:schemeClr val="accent5">
                    <a:alpha val="8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8" name="Oval 17"/>
            <p:cNvSpPr/>
            <p:nvPr/>
          </p:nvSpPr>
          <p:spPr>
            <a:xfrm>
              <a:off x="8609012" y="5867400"/>
              <a:ext cx="990600" cy="9906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66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6" name="Oval 15"/>
            <p:cNvSpPr/>
            <p:nvPr/>
          </p:nvSpPr>
          <p:spPr>
            <a:xfrm>
              <a:off x="8609012" y="1676400"/>
              <a:ext cx="2819400" cy="28194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7000"/>
                  </a:schemeClr>
                </a:gs>
                <a:gs pos="69000">
                  <a:schemeClr val="accent5">
                    <a:alpha val="0"/>
                  </a:schemeClr>
                </a:gs>
                <a:gs pos="36000">
                  <a:schemeClr val="accent5">
                    <a:alpha val="6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7" name="Oval 16"/>
            <p:cNvSpPr/>
            <p:nvPr/>
          </p:nvSpPr>
          <p:spPr>
            <a:xfrm>
              <a:off x="7999412" y="8464"/>
              <a:ext cx="1600200" cy="1600200"/>
            </a:xfrm>
            <a:prstGeom prst="ellipse">
              <a:avLst/>
            </a:prstGeom>
            <a:gradFill flip="none" rotWithShape="1">
              <a:gsLst>
                <a:gs pos="0">
                  <a:schemeClr val="accent5">
                    <a:alpha val="14000"/>
                  </a:schemeClr>
                </a:gs>
                <a:gs pos="73000">
                  <a:schemeClr val="accent5">
                    <a:alpha val="0"/>
                  </a:schemeClr>
                </a:gs>
                <a:gs pos="36000">
                  <a:schemeClr val="accent5">
                    <a:alpha val="7000"/>
                  </a:schemeClr>
                </a:gs>
              </a:gsLst>
              <a:path path="circle">
                <a:fillToRect l="50000" t="50000" r="50000" b="50000"/>
              </a:path>
              <a:tileRect/>
            </a:gra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Freeform 5"/>
            <p:cNvSpPr/>
            <p:nvPr/>
          </p:nvSpPr>
          <p:spPr bwMode="gray">
            <a:xfrm rot="21010068">
              <a:off x="8490951" y="1797517"/>
              <a:ext cx="3299407" cy="440924"/>
            </a:xfrm>
            <a:custGeom>
              <a:avLst/>
              <a:gdLst/>
              <a:ahLst/>
              <a:cxnLst/>
              <a:rect l="l" t="t" r="r" b="b"/>
              <a:pathLst>
                <a:path w="10000" h="5291">
                  <a:moveTo>
                    <a:pt x="85" y="2532"/>
                  </a:moveTo>
                  <a:cubicBezTo>
                    <a:pt x="1736" y="3911"/>
                    <a:pt x="7524" y="5298"/>
                    <a:pt x="9958" y="5291"/>
                  </a:cubicBezTo>
                  <a:cubicBezTo>
                    <a:pt x="9989" y="1958"/>
                    <a:pt x="9969" y="3333"/>
                    <a:pt x="10000" y="0"/>
                  </a:cubicBezTo>
                  <a:lnTo>
                    <a:pt x="10000" y="0"/>
                  </a:lnTo>
                  <a:lnTo>
                    <a:pt x="9667" y="204"/>
                  </a:lnTo>
                  <a:lnTo>
                    <a:pt x="9334" y="400"/>
                  </a:lnTo>
                  <a:lnTo>
                    <a:pt x="9001" y="590"/>
                  </a:lnTo>
                  <a:lnTo>
                    <a:pt x="8667" y="753"/>
                  </a:lnTo>
                  <a:lnTo>
                    <a:pt x="8333" y="917"/>
                  </a:lnTo>
                  <a:lnTo>
                    <a:pt x="7999" y="1071"/>
                  </a:lnTo>
                  <a:lnTo>
                    <a:pt x="7669" y="1202"/>
                  </a:lnTo>
                  <a:lnTo>
                    <a:pt x="7333" y="1325"/>
                  </a:lnTo>
                  <a:lnTo>
                    <a:pt x="7000" y="1440"/>
                  </a:lnTo>
                  <a:lnTo>
                    <a:pt x="6673" y="1538"/>
                  </a:lnTo>
                  <a:lnTo>
                    <a:pt x="6340" y="1636"/>
                  </a:lnTo>
                  <a:lnTo>
                    <a:pt x="6013" y="1719"/>
                  </a:lnTo>
                  <a:lnTo>
                    <a:pt x="5686" y="1784"/>
                  </a:lnTo>
                  <a:lnTo>
                    <a:pt x="5359" y="1850"/>
                  </a:lnTo>
                  <a:lnTo>
                    <a:pt x="5036" y="1906"/>
                  </a:lnTo>
                  <a:lnTo>
                    <a:pt x="4717" y="1948"/>
                  </a:lnTo>
                  <a:lnTo>
                    <a:pt x="4396" y="1980"/>
                  </a:lnTo>
                  <a:lnTo>
                    <a:pt x="4079" y="2013"/>
                  </a:lnTo>
                  <a:lnTo>
                    <a:pt x="3766" y="2029"/>
                  </a:lnTo>
                  <a:lnTo>
                    <a:pt x="3454" y="2046"/>
                  </a:lnTo>
                  <a:lnTo>
                    <a:pt x="3145" y="2053"/>
                  </a:lnTo>
                  <a:lnTo>
                    <a:pt x="2839" y="2046"/>
                  </a:lnTo>
                  <a:lnTo>
                    <a:pt x="2537" y="2046"/>
                  </a:lnTo>
                  <a:lnTo>
                    <a:pt x="2238" y="2029"/>
                  </a:lnTo>
                  <a:lnTo>
                    <a:pt x="1943" y="2004"/>
                  </a:lnTo>
                  <a:lnTo>
                    <a:pt x="1653" y="1980"/>
                  </a:lnTo>
                  <a:lnTo>
                    <a:pt x="1368" y="1955"/>
                  </a:lnTo>
                  <a:lnTo>
                    <a:pt x="1085" y="1915"/>
                  </a:lnTo>
                  <a:lnTo>
                    <a:pt x="806" y="1873"/>
                  </a:lnTo>
                  <a:lnTo>
                    <a:pt x="533" y="1833"/>
                  </a:lnTo>
                  <a:lnTo>
                    <a:pt x="0" y="1726"/>
                  </a:lnTo>
                  <a:cubicBezTo>
                    <a:pt x="28" y="1995"/>
                    <a:pt x="57" y="2263"/>
                    <a:pt x="85" y="2532"/>
                  </a:cubicBezTo>
                  <a:close/>
                </a:path>
              </a:pathLst>
            </a:custGeom>
            <a:solidFill>
              <a:schemeClr val="bg1">
                <a:alpha val="20000"/>
              </a:schemeClr>
            </a:solidFill>
            <a:ln>
              <a:noFill/>
            </a:ln>
          </p:spPr>
        </p:sp>
        <p:sp>
          <p:nvSpPr>
            <p:cNvPr id="19" name="Freeform 5"/>
            <p:cNvSpPr/>
            <p:nvPr/>
          </p:nvSpPr>
          <p:spPr bwMode="gray">
            <a:xfrm>
              <a:off x="459506" y="1866405"/>
              <a:ext cx="11277600" cy="4533900"/>
            </a:xfrm>
            <a:custGeom>
              <a:avLst/>
              <a:gdLst/>
              <a:ahLst/>
              <a:cxnLst/>
              <a:rect l="0" t="0" r="r" b="b"/>
              <a:pathLst>
                <a:path w="7104" h="2856">
                  <a:moveTo>
                    <a:pt x="0" y="0"/>
                  </a:moveTo>
                  <a:lnTo>
                    <a:pt x="0" y="2856"/>
                  </a:lnTo>
                  <a:lnTo>
                    <a:pt x="7104" y="2856"/>
                  </a:lnTo>
                  <a:lnTo>
                    <a:pt x="7104" y="1"/>
                  </a:lnTo>
                  <a:lnTo>
                    <a:pt x="7104" y="1"/>
                  </a:lnTo>
                  <a:lnTo>
                    <a:pt x="6943" y="26"/>
                  </a:lnTo>
                  <a:lnTo>
                    <a:pt x="6782" y="50"/>
                  </a:lnTo>
                  <a:lnTo>
                    <a:pt x="6621" y="73"/>
                  </a:lnTo>
                  <a:lnTo>
                    <a:pt x="6459" y="93"/>
                  </a:lnTo>
                  <a:lnTo>
                    <a:pt x="6298" y="113"/>
                  </a:lnTo>
                  <a:lnTo>
                    <a:pt x="6136" y="132"/>
                  </a:lnTo>
                  <a:lnTo>
                    <a:pt x="5976" y="148"/>
                  </a:lnTo>
                  <a:lnTo>
                    <a:pt x="5814" y="163"/>
                  </a:lnTo>
                  <a:lnTo>
                    <a:pt x="5653" y="177"/>
                  </a:lnTo>
                  <a:lnTo>
                    <a:pt x="5494" y="189"/>
                  </a:lnTo>
                  <a:lnTo>
                    <a:pt x="5334" y="201"/>
                  </a:lnTo>
                  <a:lnTo>
                    <a:pt x="5175" y="211"/>
                  </a:lnTo>
                  <a:lnTo>
                    <a:pt x="5017" y="219"/>
                  </a:lnTo>
                  <a:lnTo>
                    <a:pt x="4859" y="227"/>
                  </a:lnTo>
                  <a:lnTo>
                    <a:pt x="4703" y="234"/>
                  </a:lnTo>
                  <a:lnTo>
                    <a:pt x="4548" y="239"/>
                  </a:lnTo>
                  <a:lnTo>
                    <a:pt x="4393" y="243"/>
                  </a:lnTo>
                  <a:lnTo>
                    <a:pt x="4240" y="247"/>
                  </a:lnTo>
                  <a:lnTo>
                    <a:pt x="4088" y="249"/>
                  </a:lnTo>
                  <a:lnTo>
                    <a:pt x="3937" y="251"/>
                  </a:lnTo>
                  <a:lnTo>
                    <a:pt x="3788" y="252"/>
                  </a:lnTo>
                  <a:lnTo>
                    <a:pt x="3640" y="251"/>
                  </a:lnTo>
                  <a:lnTo>
                    <a:pt x="3494" y="251"/>
                  </a:lnTo>
                  <a:lnTo>
                    <a:pt x="3349" y="249"/>
                  </a:lnTo>
                  <a:lnTo>
                    <a:pt x="3207" y="246"/>
                  </a:lnTo>
                  <a:lnTo>
                    <a:pt x="3066" y="243"/>
                  </a:lnTo>
                  <a:lnTo>
                    <a:pt x="2928" y="240"/>
                  </a:lnTo>
                  <a:lnTo>
                    <a:pt x="2791" y="235"/>
                  </a:lnTo>
                  <a:lnTo>
                    <a:pt x="2656" y="230"/>
                  </a:lnTo>
                  <a:lnTo>
                    <a:pt x="2524" y="225"/>
                  </a:lnTo>
                  <a:lnTo>
                    <a:pt x="2266" y="212"/>
                  </a:lnTo>
                  <a:lnTo>
                    <a:pt x="2019" y="198"/>
                  </a:lnTo>
                  <a:lnTo>
                    <a:pt x="1782" y="183"/>
                  </a:lnTo>
                  <a:lnTo>
                    <a:pt x="1557" y="167"/>
                  </a:lnTo>
                  <a:lnTo>
                    <a:pt x="1343" y="150"/>
                  </a:lnTo>
                  <a:lnTo>
                    <a:pt x="1144" y="132"/>
                  </a:lnTo>
                  <a:lnTo>
                    <a:pt x="957" y="114"/>
                  </a:lnTo>
                  <a:lnTo>
                    <a:pt x="785" y="96"/>
                  </a:lnTo>
                  <a:lnTo>
                    <a:pt x="627" y="79"/>
                  </a:lnTo>
                  <a:lnTo>
                    <a:pt x="487" y="63"/>
                  </a:lnTo>
                  <a:lnTo>
                    <a:pt x="361" y="48"/>
                  </a:lnTo>
                  <a:lnTo>
                    <a:pt x="254" y="35"/>
                  </a:lnTo>
                  <a:lnTo>
                    <a:pt x="165" y="23"/>
                  </a:lnTo>
                  <a:lnTo>
                    <a:pt x="42" y="6"/>
                  </a:lnTo>
                  <a:lnTo>
                    <a:pt x="0" y="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  <p:sp>
          <p:nvSpPr>
            <p:cNvPr id="14" name="Freeform 5"/>
            <p:cNvSpPr>
              <a:spLocks noEditPoints="1"/>
            </p:cNvSpPr>
            <p:nvPr/>
          </p:nvSpPr>
          <p:spPr bwMode="gray">
            <a:xfrm>
              <a:off x="0" y="1587"/>
              <a:ext cx="12192000" cy="6856413"/>
            </a:xfrm>
            <a:custGeom>
              <a:avLst/>
              <a:gdLst/>
              <a:ahLst/>
              <a:cxnLst/>
              <a:rect l="0" t="0" r="r" b="b"/>
              <a:pathLst>
                <a:path w="15356" h="8638">
                  <a:moveTo>
                    <a:pt x="0" y="0"/>
                  </a:moveTo>
                  <a:lnTo>
                    <a:pt x="0" y="8638"/>
                  </a:lnTo>
                  <a:lnTo>
                    <a:pt x="15356" y="8638"/>
                  </a:lnTo>
                  <a:lnTo>
                    <a:pt x="15356" y="0"/>
                  </a:lnTo>
                  <a:lnTo>
                    <a:pt x="0" y="0"/>
                  </a:lnTo>
                  <a:close/>
                  <a:moveTo>
                    <a:pt x="14748" y="8038"/>
                  </a:moveTo>
                  <a:lnTo>
                    <a:pt x="600" y="8038"/>
                  </a:lnTo>
                  <a:lnTo>
                    <a:pt x="600" y="592"/>
                  </a:lnTo>
                  <a:lnTo>
                    <a:pt x="14748" y="592"/>
                  </a:lnTo>
                  <a:lnTo>
                    <a:pt x="14748" y="8038"/>
                  </a:lnTo>
                  <a:close/>
                </a:path>
              </a:pathLst>
            </a:custGeom>
            <a:solidFill>
              <a:schemeClr val="bg1"/>
            </a:solidFill>
            <a:ln>
              <a:noFill/>
            </a:ln>
          </p:spPr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 bwMode="gray">
          <a:xfrm>
            <a:off x="1154954" y="973668"/>
            <a:ext cx="8761413" cy="706964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2603500"/>
            <a:ext cx="8761413" cy="34163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653104" y="6391838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1" i="0">
                <a:solidFill>
                  <a:schemeClr val="accent1"/>
                </a:solidFill>
              </a:defRPr>
            </a:lvl1pPr>
          </a:lstStyle>
          <a:p>
            <a:fld id="{5A7817EF-2159-4A7E-9E76-237B681766DF}" type="datetimeFigureOut">
              <a:rPr lang="en-GB" smtClean="0"/>
              <a:t>19/04/2026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61110" y="6391838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1" i="0">
                <a:solidFill>
                  <a:schemeClr val="accent1"/>
                </a:solidFill>
              </a:defRPr>
            </a:lvl1pPr>
          </a:lstStyle>
          <a:p>
            <a:endParaRPr lang="en-GB"/>
          </a:p>
        </p:txBody>
      </p:sp>
      <p:sp>
        <p:nvSpPr>
          <p:cNvPr id="21" name="Rectangle 20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bg1"/>
                </a:solidFill>
              </a:defRPr>
            </a:lvl1pPr>
          </a:lstStyle>
          <a:p>
            <a:fld id="{E07016A8-436C-47B1-AFFC-5C0F0A38357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29573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7" r:id="rId1"/>
    <p:sldLayoutId id="2147483768" r:id="rId2"/>
    <p:sldLayoutId id="2147483769" r:id="rId3"/>
    <p:sldLayoutId id="2147483770" r:id="rId4"/>
    <p:sldLayoutId id="2147483771" r:id="rId5"/>
    <p:sldLayoutId id="2147483772" r:id="rId6"/>
    <p:sldLayoutId id="2147483773" r:id="rId7"/>
    <p:sldLayoutId id="2147483774" r:id="rId8"/>
    <p:sldLayoutId id="2147483775" r:id="rId9"/>
    <p:sldLayoutId id="2147483776" r:id="rId10"/>
    <p:sldLayoutId id="2147483777" r:id="rId11"/>
    <p:sldLayoutId id="2147483778" r:id="rId12"/>
    <p:sldLayoutId id="2147483779" r:id="rId13"/>
    <p:sldLayoutId id="2147483780" r:id="rId14"/>
    <p:sldLayoutId id="2147483781" r:id="rId15"/>
    <p:sldLayoutId id="2147483782" r:id="rId16"/>
    <p:sldLayoutId id="2147483783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3600" b="0" i="0" kern="1200">
          <a:solidFill>
            <a:schemeClr val="bg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b="0" i="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3.jpeg"/><Relationship Id="rId4" Type="http://schemas.openxmlformats.org/officeDocument/2006/relationships/image" Target="../media/image2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4.jpeg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5.jpeg"/><Relationship Id="rId4" Type="http://schemas.openxmlformats.org/officeDocument/2006/relationships/image" Target="../media/image2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6.jpeg"/><Relationship Id="rId4" Type="http://schemas.openxmlformats.org/officeDocument/2006/relationships/image" Target="../media/image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7.jpeg"/><Relationship Id="rId4" Type="http://schemas.openxmlformats.org/officeDocument/2006/relationships/image" Target="../media/image2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8.png"/><Relationship Id="rId4" Type="http://schemas.openxmlformats.org/officeDocument/2006/relationships/image" Target="../media/image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4" Type="http://schemas.openxmlformats.org/officeDocument/2006/relationships/image" Target="../media/image2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4" Type="http://schemas.openxmlformats.org/officeDocument/2006/relationships/image" Target="../media/image2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4" Type="http://schemas.openxmlformats.org/officeDocument/2006/relationships/image" Target="../media/image2.pn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1.m4a"/><Relationship Id="rId1" Type="http://schemas.microsoft.com/office/2007/relationships/media" Target="../media/media11.m4a"/><Relationship Id="rId5" Type="http://schemas.openxmlformats.org/officeDocument/2006/relationships/image" Target="../media/image9.jpeg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2.m4a"/><Relationship Id="rId1" Type="http://schemas.microsoft.com/office/2007/relationships/media" Target="../media/media12.m4a"/><Relationship Id="rId5" Type="http://schemas.openxmlformats.org/officeDocument/2006/relationships/image" Target="../media/image10.jpeg"/><Relationship Id="rId4" Type="http://schemas.openxmlformats.org/officeDocument/2006/relationships/image" Target="../media/image2.pn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3.m4a"/><Relationship Id="rId1" Type="http://schemas.microsoft.com/office/2007/relationships/media" Target="../media/media13.m4a"/><Relationship Id="rId4" Type="http://schemas.openxmlformats.org/officeDocument/2006/relationships/image" Target="../media/image2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4.m4a"/><Relationship Id="rId1" Type="http://schemas.microsoft.com/office/2007/relationships/media" Target="../media/media14.m4a"/><Relationship Id="rId4" Type="http://schemas.openxmlformats.org/officeDocument/2006/relationships/image" Target="../media/image2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ice.org.uk/guidance/ng128" TargetMode="External"/><Relationship Id="rId2" Type="http://schemas.openxmlformats.org/officeDocument/2006/relationships/hyperlink" Target="https://www.nhs.uk/conditions/stroke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who.int/news-room/fact-sheets/detail/stroke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1">
            <a:extLst>
              <a:ext uri="{FF2B5EF4-FFF2-40B4-BE49-F238E27FC236}">
                <a16:creationId xmlns:a16="http://schemas.microsoft.com/office/drawing/2014/main" id="{A93A2DED-D766-43D1-B8AD-E15836E794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861134" y="1168283"/>
            <a:ext cx="4519186" cy="64633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Introduction to Physiology (BMHP5023)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  <p:sp>
        <p:nvSpPr>
          <p:cNvPr id="6" name="Rectangle 3">
            <a:extLst>
              <a:ext uri="{FF2B5EF4-FFF2-40B4-BE49-F238E27FC236}">
                <a16:creationId xmlns:a16="http://schemas.microsoft.com/office/drawing/2014/main" id="{BAEC87F7-4B7E-41AD-A490-4CA30F8B67B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020932" y="2399191"/>
            <a:ext cx="4027577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lang="en-US" altLang="en-US" b="1" dirty="0"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1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Name: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Elena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Vasmina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Radu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1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Student ID: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2422553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0439854-36C2-4095-B5DC-44E9B4D9A738}"/>
              </a:ext>
            </a:extLst>
          </p:cNvPr>
          <p:cNvSpPr txBox="1"/>
          <p:nvPr/>
        </p:nvSpPr>
        <p:spPr>
          <a:xfrm>
            <a:off x="1580225" y="1807489"/>
            <a:ext cx="8882335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dirty="0"/>
              <a:t>Care Plan for Stroke (Cerebrovascular Accident – CVA)</a:t>
            </a:r>
          </a:p>
          <a:p>
            <a:pPr algn="ctr"/>
            <a:endParaRPr lang="en-GB" sz="2800" dirty="0"/>
          </a:p>
        </p:txBody>
      </p:sp>
      <p:pic>
        <p:nvPicPr>
          <p:cNvPr id="8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43ECEFA-9532-4556-B7D2-6E7A36C6BAB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887484" y="3876519"/>
            <a:ext cx="1150152" cy="11501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430513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0095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514C10D-0D64-4D98-B2D7-CECA8DC3A8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STROKE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78BF4C82-B7BA-482F-8FD6-2D3626035CB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4954" y="2464992"/>
            <a:ext cx="6266459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Stroke occurs when blood supply to the brain is interrupted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 be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ischaemic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(blockage) or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haemorrhagic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(bleeding)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 cells begin to die within minutes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Symptoms: weakness, speech difficulty, paralysis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Medical emergency requiring immediate treatment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Major cause of disability and death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(NHS, 2023; WHO,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B07134C-5744-428E-AD13-D6275393F1C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02512" y="702531"/>
            <a:ext cx="978101" cy="978101"/>
          </a:xfrm>
          <a:prstGeom prst="rect">
            <a:avLst/>
          </a:prstGeom>
        </p:spPr>
      </p:pic>
      <p:pic>
        <p:nvPicPr>
          <p:cNvPr id="4099" name="Picture 3" descr="Signs and Symptoms of Stroke | Stroke | CDC">
            <a:extLst>
              <a:ext uri="{FF2B5EF4-FFF2-40B4-BE49-F238E27FC236}">
                <a16:creationId xmlns:a16="http://schemas.microsoft.com/office/drawing/2014/main" id="{A0334072-C50E-4FDB-80A4-23253E947E5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54654" y="4136994"/>
            <a:ext cx="4456345" cy="25066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126279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712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614E66-3FE6-46B5-8916-B46906C9FE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BODY SYSTEM INVOLVED (STROKE)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0B78D81-6739-4808-915C-B3EA751C805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Stroke involves both the cardiovascular and nervous systems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Cardiovascular system supplies oxygenated blood to the brain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Nervous system controls movement, speech, and cognition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requires continuous oxygen and glucose supply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vessels (arteries) transport nutrients to brain tissue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Disruption of blood flow leads to brain cell damage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(Guyton &amp; Hall, 2021)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A63DC192-3E48-43CB-97F2-021092AB235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78280" y="973668"/>
            <a:ext cx="1076173" cy="1076173"/>
          </a:xfrm>
          <a:prstGeom prst="rect">
            <a:avLst/>
          </a:prstGeom>
        </p:spPr>
      </p:pic>
      <p:pic>
        <p:nvPicPr>
          <p:cNvPr id="14338" name="Picture 2" descr="Brain-Heart Interactions in Stroke | Frontiers Research Topic">
            <a:extLst>
              <a:ext uri="{FF2B5EF4-FFF2-40B4-BE49-F238E27FC236}">
                <a16:creationId xmlns:a16="http://schemas.microsoft.com/office/drawing/2014/main" id="{65D6AC0E-D2FA-4CA7-B124-145F83E15B5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81856" y="3671656"/>
            <a:ext cx="2834195" cy="28341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93766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74174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B2C7ED-66CA-4EF1-BDD3-C60F93CE079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ANATOMY OF THE BRAIN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D08339E0-8B62-4C5C-B6B1-C3CABC40DCFC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38705" y="2402277"/>
            <a:ext cx="6074099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 is part of the central nervous system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Composed of cerebrum, cerebellum, and brainstem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Cerebrum controls movement, speech, and thinking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Cerebellum coordinates balance and movement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Brainstem regulates vital functions (breathing, heart rate)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Supplied by cerebral arteries (e.g. carotid arteries)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Marieb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&amp; Hoehn, 2019)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7EB6410-8F3F-4D88-9921-C2D45C19AA7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097639" y="694746"/>
            <a:ext cx="1093596" cy="1093596"/>
          </a:xfrm>
          <a:prstGeom prst="rect">
            <a:avLst/>
          </a:prstGeom>
        </p:spPr>
      </p:pic>
      <p:pic>
        <p:nvPicPr>
          <p:cNvPr id="5123" name="Picture 3" descr="Cerebrum: What It Is, Function &amp; Anatomy">
            <a:extLst>
              <a:ext uri="{FF2B5EF4-FFF2-40B4-BE49-F238E27FC236}">
                <a16:creationId xmlns:a16="http://schemas.microsoft.com/office/drawing/2014/main" id="{DC830FC2-F369-462C-9460-511164676E7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011223" y="2402277"/>
            <a:ext cx="4055533" cy="44557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911552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56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B3AB11-3881-4F61-8653-799525EFA7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NORMAL PHYSIOLOGY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FE8A9-4422-4947-8B85-E3DABF412FF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needs constant supply of oxygen and glucose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Blood delivers oxygen through arteries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Neurons use oxygen to produce energy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Continuous blood flow keeps brain active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Brain controls body functions and responses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Waste products removed through circulation</a:t>
            </a:r>
            <a:b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</a:t>
            </a:r>
            <a:r>
              <a:rPr lang="en-GB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Silverthorn</a:t>
            </a:r>
            <a:r>
              <a:rPr lang="en-GB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2020</a:t>
            </a:r>
            <a:r>
              <a:rPr lang="en-GB" dirty="0"/>
              <a:t>) 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8DBA3F3-998D-4B96-B15A-C5695B46FA65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678849" y="725090"/>
            <a:ext cx="1204119" cy="1204119"/>
          </a:xfrm>
          <a:prstGeom prst="rect">
            <a:avLst/>
          </a:prstGeom>
        </p:spPr>
      </p:pic>
      <p:pic>
        <p:nvPicPr>
          <p:cNvPr id="15362" name="Picture 2" descr="New method to detect oxygen consumption in the brain">
            <a:extLst>
              <a:ext uri="{FF2B5EF4-FFF2-40B4-BE49-F238E27FC236}">
                <a16:creationId xmlns:a16="http://schemas.microsoft.com/office/drawing/2014/main" id="{65110FEB-394E-4081-BA91-147EEF584022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77342" y="3676608"/>
            <a:ext cx="4353414" cy="2129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5872370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73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479567F-715D-4F73-857F-4FFD3F0CAD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PATHOPHYSIOLOGY OF STROKE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9C3EC4E-BEB1-48A0-B516-E523D569B7D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54636"/>
            <a:ext cx="5368777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Blood flow to the brain is blocked or reduced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Oxygen supply to brain cells decreases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Brain cells begin to die within minutes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Can be caused by a blood clot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ischaemic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stroke)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Or by bleeding in the brain (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haemorrhagic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stroke)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Leads to loss of function in affected brain area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(WHO,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4500D54-6487-41F6-A65B-1DC54948862D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399480" y="621506"/>
            <a:ext cx="1156070" cy="1156070"/>
          </a:xfrm>
          <a:prstGeom prst="rect">
            <a:avLst/>
          </a:prstGeom>
        </p:spPr>
      </p:pic>
      <p:pic>
        <p:nvPicPr>
          <p:cNvPr id="6147" name="Picture 3" descr="Stroke - Basic Science - Orthobullets">
            <a:extLst>
              <a:ext uri="{FF2B5EF4-FFF2-40B4-BE49-F238E27FC236}">
                <a16:creationId xmlns:a16="http://schemas.microsoft.com/office/drawing/2014/main" id="{AF2B273A-14A5-42F1-950F-D63120B8373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66120" y="3056545"/>
            <a:ext cx="4280701" cy="317994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618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891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74FE43-0BCA-4C60-B260-190389A149E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EFFECTS ON THE BODY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5D8C247-10B6-4F1B-A1D7-2C44CACB07A2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154636"/>
            <a:ext cx="6044283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Weakness or paralysis (usually on one side of the body)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Difficulty speaking or understanding speech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Problems with memory and thinking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Loss of balance and coordination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Emotional changes (anxiety, depression)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Reduced independence in daily activities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2022; NHS,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A14DE97-3649-4280-82AD-AE1CACA2D76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77538" y="824706"/>
            <a:ext cx="1244846" cy="124484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B82216E-27E4-4E45-8653-765DFD91987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073497" y="2665946"/>
            <a:ext cx="4845299" cy="381654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5338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658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84C50D5-7E2E-4F7E-83A5-A48ECC4856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PATIENT PROFILE (FICTIONAL CASE)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C0706760-74E7-4C0E-BF9C-4F26CBF73018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838200" y="2016138"/>
            <a:ext cx="4868640" cy="39703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Name: John Richard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lang="en-US" altLang="en-US" dirty="0">
              <a:solidFill>
                <a:schemeClr val="tx1"/>
              </a:solidFill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lang="en-US" altLang="en-US" dirty="0">
                <a:solidFill>
                  <a:schemeClr val="tx1"/>
                </a:solidFill>
                <a:latin typeface="Arial" panose="020B0604020202020204" pitchFamily="34" charset="0"/>
              </a:rPr>
              <a:t>A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ge: 68 years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Gender: Male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History of high blood pressure (hypertension)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Smoker and overweight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Low physical activity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Recently experienced a stroke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77033C95-4AF7-4137-81E3-6058ECBA9C2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431547" y="842330"/>
            <a:ext cx="969639" cy="96963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984722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5520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4E9823-233A-4765-A944-69C502B5AC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RISK FACTORS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3730167D-AF34-4A80-92C3-A97F143E1E1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4954" y="2464992"/>
            <a:ext cx="4432624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blood pressure (main risk factor)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Smoking damages blood vessels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Obesity increases cardiovascular risk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Physical inactivity reduces heart health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High cholesterol leads to artery blockage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Age and family history increase risk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(NHS, 2023; WHO,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51153CBD-A500-44AF-AF94-7ACB5E00456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502835" y="625175"/>
            <a:ext cx="1132982" cy="11329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6455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932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CB0DFD-4956-49A3-8C74-F0D74493188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PLAN OVERVIEW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8044CA43-D149-4EF9-BFDF-39089F3DCBA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4954" y="2464992"/>
            <a:ext cx="4945585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Aim: support recovery after stroke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Prevent future strokes (secondary prevention)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Improve mobility and independence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Manage risk factors (blood pressure, lifestyle)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Include rehabilitation and medical treatment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Based on NICE guidelines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3C40F042-2D16-4CC8-9009-8AE1710CD6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7925786" y="597092"/>
            <a:ext cx="956500" cy="956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121620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101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B1D1423-A421-4303-95B7-10373897E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CARE ROUTINE (REHABILITATION &amp; LIFESTYLE)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04398880-44CF-4F6C-B161-917F9ADC597B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4954" y="2464992"/>
            <a:ext cx="5355953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Physiotherapy to improve movement and strength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Speech and language therapy (if needed)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Occupational therapy for daily activities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Healthy diet (low salt, low fat)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physical activity (as tolerated)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Smoking cessation and lifestyle support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(NHS,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6D6490A4-67F7-4C86-83FA-74574ADA157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144000" y="680853"/>
            <a:ext cx="1067293" cy="1067293"/>
          </a:xfrm>
          <a:prstGeom prst="rect">
            <a:avLst/>
          </a:prstGeom>
        </p:spPr>
      </p:pic>
      <p:pic>
        <p:nvPicPr>
          <p:cNvPr id="11267" name="Picture 3" descr="Maintaining balanced lifestyle key to staying healthy &gt; Joint Base San  Antonio &gt; News">
            <a:extLst>
              <a:ext uri="{FF2B5EF4-FFF2-40B4-BE49-F238E27FC236}">
                <a16:creationId xmlns:a16="http://schemas.microsoft.com/office/drawing/2014/main" id="{6007ACB5-D904-4B37-93E9-321EF08E438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96000" y="3429000"/>
            <a:ext cx="6096000" cy="304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6152254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6093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1D6794-1CDC-4674-B0E1-C38A855283B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MONITORING AND TREATMENT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D47F6E4-2458-4E76-B93B-E8B03B3C506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4954" y="2464992"/>
            <a:ext cx="4573688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blood pressure monitoring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Medication (antiplatelets / anticoagulants)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Cholesterol management (statins)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Blood sugar monitoring (if needed)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GP and specialist follow-ups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Early detection of complications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EE99BB0C-3D87-480A-86F0-98B31CFB104F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902328" y="348147"/>
            <a:ext cx="1359517" cy="1359517"/>
          </a:xfrm>
          <a:prstGeom prst="rect">
            <a:avLst/>
          </a:prstGeom>
        </p:spPr>
      </p:pic>
      <p:pic>
        <p:nvPicPr>
          <p:cNvPr id="12291" name="Picture 3" descr="Haemodynamic monitoring in sepsis treatment">
            <a:extLst>
              <a:ext uri="{FF2B5EF4-FFF2-40B4-BE49-F238E27FC236}">
                <a16:creationId xmlns:a16="http://schemas.microsoft.com/office/drawing/2014/main" id="{4696C218-F79C-4FD0-858C-3C4922ED44F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9522" y="3808874"/>
            <a:ext cx="4573689" cy="30491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07765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1054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5D090E-FD5E-4D77-B274-B6E77896C6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&amp; ETHICAL CONSIDERATIONS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9C03C5-8D7A-4C70-BBC6-ADAE38D4A4E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Patient-centred care approach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Clear and simple communication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Support for speech difficulties (aphasia)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Informed consent for treatment decisions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Respect for patient autonomy 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Confidentiality of personal information</a:t>
            </a:r>
            <a:b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24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(Beauchamp &amp; Childress, 2019) </a:t>
            </a:r>
          </a:p>
          <a:p>
            <a:endParaRPr lang="en-GB" dirty="0"/>
          </a:p>
        </p:txBody>
      </p:sp>
      <p:pic>
        <p:nvPicPr>
          <p:cNvPr id="4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BADAB3B7-1CB0-475A-8C24-B0D5C6CF3CBA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9665809" y="365125"/>
            <a:ext cx="1093926" cy="10939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826976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268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"/>
                </p:tgtEl>
              </p:cMediaNode>
            </p:audio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73F9016-21B7-409A-AB99-4189631BC57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EVIDENCE-BASED RECOMMENDATIONS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626A13FC-9698-4740-9A9A-C5C23858E55A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154954" y="2464992"/>
            <a:ext cx="5535490" cy="36933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Control blood pressure to reduce risk of recurrence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Maintain a healthy diet (low salt, low fat)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Engage in regular physical activity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Adhere to prescribed medication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Attend rehabilitation </a:t>
            </a:r>
            <a:r>
              <a:rPr kumimoji="0" lang="en-US" altLang="en-US" sz="1800" b="0" i="0" u="none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programmes</a:t>
            </a: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endParaRPr kumimoji="0" lang="en-US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Regular monitoring and follow-up care</a:t>
            </a:r>
            <a:b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</a:b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(NICE, 2022; NHS, 2023) </a:t>
            </a:r>
          </a:p>
        </p:txBody>
      </p:sp>
      <p:pic>
        <p:nvPicPr>
          <p:cNvPr id="5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020707AD-3ABE-4F92-BD96-75E6CE252DB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10526203" y="521238"/>
            <a:ext cx="827597" cy="8275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365302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68880" fill="hold"/>
                                        <p:tgtEl>
                                          <p:spTgt spid="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5"/>
                </p:tgtEl>
              </p:cMediaNode>
            </p:audio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E23DFF-4EDE-4292-8A3B-29FE88C545D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44510E-F967-4D93-8869-902BB95A3D5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en-GB" b="1" dirty="0"/>
              <a:t>Beauchamp, T.L. and Childress, J.F. (2019)</a:t>
            </a:r>
            <a:r>
              <a:rPr lang="en-GB" dirty="0"/>
              <a:t> </a:t>
            </a:r>
            <a:r>
              <a:rPr lang="en-GB" i="1" dirty="0"/>
              <a:t>Principles of Biomedical Ethics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Oxford: Oxford University Press.</a:t>
            </a:r>
          </a:p>
          <a:p>
            <a:r>
              <a:rPr lang="en-GB" b="1" dirty="0"/>
              <a:t>Guyton, A.C. and Hall, J.E. (2021)</a:t>
            </a:r>
            <a:r>
              <a:rPr lang="en-GB" dirty="0"/>
              <a:t> </a:t>
            </a:r>
            <a:r>
              <a:rPr lang="en-GB" i="1" dirty="0"/>
              <a:t>Textbook of Medical Physiology</a:t>
            </a:r>
            <a:r>
              <a:rPr lang="en-GB" dirty="0"/>
              <a:t>. 14th </a:t>
            </a:r>
            <a:r>
              <a:rPr lang="en-GB" dirty="0" err="1"/>
              <a:t>edn</a:t>
            </a:r>
            <a:r>
              <a:rPr lang="en-GB" dirty="0"/>
              <a:t>. Philadelphia: Elsevier.</a:t>
            </a:r>
          </a:p>
          <a:p>
            <a:r>
              <a:rPr lang="en-GB" b="1" dirty="0" err="1"/>
              <a:t>Marieb</a:t>
            </a:r>
            <a:r>
              <a:rPr lang="en-GB" b="1" dirty="0"/>
              <a:t>, E.N. and Hoehn, K. (2019)</a:t>
            </a:r>
            <a:r>
              <a:rPr lang="en-GB" dirty="0"/>
              <a:t> </a:t>
            </a:r>
            <a:r>
              <a:rPr lang="en-GB" i="1" dirty="0"/>
              <a:t>Human Anatomy &amp; Physiology</a:t>
            </a:r>
            <a:r>
              <a:rPr lang="en-GB" dirty="0"/>
              <a:t>. 11th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b="1" dirty="0"/>
              <a:t>National Health Service (NHS) (2023)</a:t>
            </a:r>
            <a:r>
              <a:rPr lang="en-GB" dirty="0"/>
              <a:t> </a:t>
            </a:r>
            <a:r>
              <a:rPr lang="en-GB" i="1" dirty="0"/>
              <a:t>Stroke</a:t>
            </a:r>
            <a:r>
              <a:rPr lang="en-GB" dirty="0"/>
              <a:t>. Available at: </a:t>
            </a:r>
            <a:r>
              <a:rPr lang="en-GB" dirty="0">
                <a:hlinkClick r:id="rId2"/>
              </a:rPr>
              <a:t>https://www.nhs.uk/conditions/stroke/</a:t>
            </a:r>
            <a:r>
              <a:rPr lang="en-GB" dirty="0"/>
              <a:t> (Accessed: 19 April 2026).</a:t>
            </a:r>
          </a:p>
          <a:p>
            <a:r>
              <a:rPr lang="en-GB" b="1" dirty="0"/>
              <a:t>National Institute for Health and Care Excellence (NICE) (2022)</a:t>
            </a:r>
            <a:r>
              <a:rPr lang="en-GB" dirty="0"/>
              <a:t> </a:t>
            </a:r>
            <a:r>
              <a:rPr lang="en-GB" i="1" dirty="0"/>
              <a:t>Stroke and transient ischaemic attack in over 16s: diagnosis and initial management (NG128)</a:t>
            </a:r>
            <a:r>
              <a:rPr lang="en-GB" dirty="0"/>
              <a:t>. Available at: </a:t>
            </a:r>
            <a:r>
              <a:rPr lang="en-GB" dirty="0">
                <a:hlinkClick r:id="rId3"/>
              </a:rPr>
              <a:t>https://www.nice.org.uk/guidance/ng128</a:t>
            </a:r>
            <a:r>
              <a:rPr lang="en-GB" dirty="0"/>
              <a:t> (Accessed: 19 April 2026).</a:t>
            </a:r>
          </a:p>
          <a:p>
            <a:r>
              <a:rPr lang="en-GB" b="1" dirty="0" err="1"/>
              <a:t>Silverthorn</a:t>
            </a:r>
            <a:r>
              <a:rPr lang="en-GB" b="1" dirty="0"/>
              <a:t>, D.U. (2020)</a:t>
            </a:r>
            <a:r>
              <a:rPr lang="en-GB" dirty="0"/>
              <a:t> </a:t>
            </a:r>
            <a:r>
              <a:rPr lang="en-GB" i="1" dirty="0"/>
              <a:t>Human Physiology: An Integrated Approach</a:t>
            </a:r>
            <a:r>
              <a:rPr lang="en-GB" dirty="0"/>
              <a:t>. 8th </a:t>
            </a:r>
            <a:r>
              <a:rPr lang="en-GB" dirty="0" err="1"/>
              <a:t>edn</a:t>
            </a:r>
            <a:r>
              <a:rPr lang="en-GB" dirty="0"/>
              <a:t>. Harlow: Pearson.</a:t>
            </a:r>
          </a:p>
          <a:p>
            <a:r>
              <a:rPr lang="en-GB" b="1" dirty="0"/>
              <a:t>World Health Organization (WHO) (2023)</a:t>
            </a:r>
            <a:r>
              <a:rPr lang="en-GB" dirty="0"/>
              <a:t> </a:t>
            </a:r>
            <a:r>
              <a:rPr lang="en-GB" i="1" dirty="0"/>
              <a:t>Stroke</a:t>
            </a:r>
            <a:r>
              <a:rPr lang="en-GB" dirty="0"/>
              <a:t>. Available at: </a:t>
            </a:r>
            <a:r>
              <a:rPr lang="en-GB" dirty="0">
                <a:hlinkClick r:id="rId4"/>
              </a:rPr>
              <a:t>https://www.who.int/news-room/fact-sheets/detail/stroke</a:t>
            </a:r>
            <a:r>
              <a:rPr lang="en-GB" dirty="0"/>
              <a:t> (Accessed: 19 April 2026).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76308809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7A35B4-14EE-4FF2-8E23-A1950E829A3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THANK YOU!</a:t>
            </a:r>
          </a:p>
        </p:txBody>
      </p:sp>
    </p:spTree>
    <p:extLst>
      <p:ext uri="{BB962C8B-B14F-4D97-AF65-F5344CB8AC3E}">
        <p14:creationId xmlns:p14="http://schemas.microsoft.com/office/powerpoint/2010/main" val="165520421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 Boardroom">
  <a:themeElements>
    <a:clrScheme name="Ion Boardroom">
      <a:dk1>
        <a:sysClr val="windowText" lastClr="000000"/>
      </a:dk1>
      <a:lt1>
        <a:sysClr val="window" lastClr="FFFFFF"/>
      </a:lt1>
      <a:dk2>
        <a:srgbClr val="3B3059"/>
      </a:dk2>
      <a:lt2>
        <a:srgbClr val="EBEBEB"/>
      </a:lt2>
      <a:accent1>
        <a:srgbClr val="B31166"/>
      </a:accent1>
      <a:accent2>
        <a:srgbClr val="E33D6F"/>
      </a:accent2>
      <a:accent3>
        <a:srgbClr val="E45F3C"/>
      </a:accent3>
      <a:accent4>
        <a:srgbClr val="E9943A"/>
      </a:accent4>
      <a:accent5>
        <a:srgbClr val="9B6BF2"/>
      </a:accent5>
      <a:accent6>
        <a:srgbClr val="D53DD0"/>
      </a:accent6>
      <a:hlink>
        <a:srgbClr val="8F8F8F"/>
      </a:hlink>
      <a:folHlink>
        <a:srgbClr val="A5A5A5"/>
      </a:folHlink>
    </a:clrScheme>
    <a:fontScheme name="Ion Boardroom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 Boardroom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124000"/>
                <a:satMod val="148000"/>
                <a:lumMod val="124000"/>
              </a:schemeClr>
            </a:gs>
            <a:gs pos="100000">
              <a:schemeClr val="phClr">
                <a:shade val="76000"/>
                <a:hueMod val="89000"/>
                <a:satMod val="16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91000"/>
                <a:satMod val="164000"/>
                <a:lumMod val="74000"/>
              </a:schemeClr>
              <a:schemeClr val="phClr">
                <a:hueMod val="124000"/>
                <a:satMod val="140000"/>
                <a:lumMod val="14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 Boardroom" id="{FC33163D-4339-46B1-8EED-24C834239D99}" vid="{B8502691-933B-45FE-8764-BA278511EF27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 Boardroom</Template>
  <TotalTime>74</TotalTime>
  <Words>917</Words>
  <Application>Microsoft Office PowerPoint</Application>
  <PresentationFormat>Widescreen</PresentationFormat>
  <Paragraphs>168</Paragraphs>
  <Slides>16</Slides>
  <Notes>0</Notes>
  <HiddenSlides>0</HiddenSlides>
  <MMClips>14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Century Gothic</vt:lpstr>
      <vt:lpstr>Wingdings 3</vt:lpstr>
      <vt:lpstr>Ion Boardroom</vt:lpstr>
      <vt:lpstr>PowerPoint Presentation</vt:lpstr>
      <vt:lpstr>INTRODUCTION TO STROKE</vt:lpstr>
      <vt:lpstr>BODY SYSTEM INVOLVED (STROKE)</vt:lpstr>
      <vt:lpstr>ANATOMY OF THE BRAIN</vt:lpstr>
      <vt:lpstr>NORMAL PHYSIOLOGY</vt:lpstr>
      <vt:lpstr>PATHOPHYSIOLOGY OF STROKE</vt:lpstr>
      <vt:lpstr>EFFECTS ON THE BODY</vt:lpstr>
      <vt:lpstr>PATIENT PROFILE (FICTIONAL CASE)</vt:lpstr>
      <vt:lpstr>RISK FACTORS</vt:lpstr>
      <vt:lpstr>CARE PLAN OVERVIEW</vt:lpstr>
      <vt:lpstr>CARE ROUTINE (REHABILITATION &amp; LIFESTYLE)</vt:lpstr>
      <vt:lpstr>MONITORING AND TREATMENT</vt:lpstr>
      <vt:lpstr>COMMUNICATION &amp; ETHICAL CONSIDERATIONS</vt:lpstr>
      <vt:lpstr>EVIDENCE-BASED RECOMMENDATIONS</vt:lpstr>
      <vt:lpstr>REFERENCES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balan bianca</dc:creator>
  <cp:lastModifiedBy>balan bianca</cp:lastModifiedBy>
  <cp:revision>8</cp:revision>
  <dcterms:created xsi:type="dcterms:W3CDTF">2026-04-19T18:35:26Z</dcterms:created>
  <dcterms:modified xsi:type="dcterms:W3CDTF">2026-04-19T19:49:29Z</dcterms:modified>
</cp:coreProperties>
</file>