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7" r:id="rId1"/>
  </p:sldMasterIdLst>
  <p:notesMasterIdLst>
    <p:notesMasterId r:id="rId8"/>
  </p:notesMasterIdLst>
  <p:sldIdLst>
    <p:sldId id="261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105"/>
    <p:restoredTop sz="94615"/>
  </p:normalViewPr>
  <p:slideViewPr>
    <p:cSldViewPr snapToGrid="0">
      <p:cViewPr varScale="1">
        <p:scale>
          <a:sx n="55" d="100"/>
          <a:sy n="55" d="100"/>
        </p:scale>
        <p:origin x="216" y="1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9A427D-1112-B640-8CC1-79319BA6C5BE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967184-886C-0640-A4AD-9EA71934B3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10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67184-886C-0640-A4AD-9EA71934B36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829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E7AA473-D82F-4EFF-9DF7-AE6D83C51288}" type="datetime1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491120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229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38C8B4-7FBB-408F-BDB9-F0496874AFB2}" type="datetime1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865199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892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12/12/22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28042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12/12/22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709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12/12/22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512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366D49-0BBA-4C5A-AD96-6448CA63451A}" type="datetime1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64145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4EB293-A316-472D-A8B4-6947CF1A12B7}" type="datetime1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77040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652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341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734BCCD4-CEB1-405B-A443-DD9CBCBEA552}" type="datetime1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92060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</p:sldLayoutIdLst>
  <p:hf sldNum="0"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58146-E52D-5C70-CE9B-22092DD810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4005 –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B0BEEE-02A9-5628-E341-D5D6D94C1A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Name: </a:t>
            </a:r>
            <a:r>
              <a:rPr lang="en-US" dirty="0" err="1"/>
              <a:t>Catrin</a:t>
            </a:r>
            <a:r>
              <a:rPr lang="en-US" dirty="0"/>
              <a:t> Williams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95FF4F6-FD5E-E9E9-5AD4-E33161E4F9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806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47"/>
    </mc:Choice>
    <mc:Fallback>
      <p:transition spd="slow" advTm="8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812C54-7AEF-4ABB-826E-221F51CB0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C8909-CD87-0953-288A-F0D76601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3864" y="2354580"/>
            <a:ext cx="7705164" cy="1485900"/>
          </a:xfrm>
        </p:spPr>
        <p:txBody>
          <a:bodyPr>
            <a:normAutofit/>
          </a:bodyPr>
          <a:lstStyle/>
          <a:p>
            <a:r>
              <a:rPr lang="en-US" dirty="0"/>
              <a:t>Two skills that are important for my future studies…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1F40E4-8A76-44CF-91EC-907367352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6"/>
            <a:ext cx="304441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171013-D973-4187-9CF2-EE098EEF8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81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DA6BB-34B1-3F55-18D9-7A17E386B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3864" y="4198618"/>
            <a:ext cx="7705164" cy="1722122"/>
          </a:xfrm>
        </p:spPr>
        <p:txBody>
          <a:bodyPr>
            <a:normAutofit/>
          </a:bodyPr>
          <a:lstStyle/>
          <a:p>
            <a:r>
              <a:rPr lang="en-US" dirty="0"/>
              <a:t>Referencing </a:t>
            </a:r>
          </a:p>
          <a:p>
            <a:r>
              <a:rPr lang="en-US" dirty="0"/>
              <a:t>Time management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D06D7DD1-06DA-11E8-5740-CAE5023EBF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1" y="6082025"/>
            <a:ext cx="2587209" cy="51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AD81A78-ED05-9D21-9A69-FA09158B98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206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788"/>
    </mc:Choice>
    <mc:Fallback>
      <p:transition spd="slow" advTm="23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590DB-F224-C1C0-0DD2-01183843B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br>
              <a:rPr lang="en-US" dirty="0"/>
            </a:br>
            <a:r>
              <a:rPr lang="en-US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05E14-D9F1-0735-2C96-1B07E5193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020" y="2177717"/>
            <a:ext cx="5212080" cy="2334126"/>
          </a:xfrm>
        </p:spPr>
        <p:txBody>
          <a:bodyPr/>
          <a:lstStyle/>
          <a:p>
            <a:r>
              <a:rPr lang="en-US" dirty="0"/>
              <a:t>Understanding </a:t>
            </a:r>
          </a:p>
          <a:p>
            <a:r>
              <a:rPr lang="en-US" dirty="0"/>
              <a:t>Further reading – quotation </a:t>
            </a:r>
          </a:p>
          <a:p>
            <a:r>
              <a:rPr lang="en-US" dirty="0"/>
              <a:t>Consistency </a:t>
            </a: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871267-F86E-9CFC-18C5-78EE4237A2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2470568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</a:rPr>
              <a:t>“you will be expected to acknowledge other people’s work by referencing them in a recognised and consistent format. You will also need to provide details of the resources you have read for your assignment. “ </a:t>
            </a:r>
            <a:r>
              <a:rPr lang="en-GB" sz="1800" dirty="0">
                <a:latin typeface="Calibri" panose="020F0502020204030204" pitchFamily="34" charset="0"/>
              </a:rPr>
              <a:t>(Harvard referencing guide)</a:t>
            </a:r>
            <a:endParaRPr lang="en-GB" sz="18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C07296-DAAF-79EC-2365-5108B876A171}"/>
              </a:ext>
            </a:extLst>
          </p:cNvPr>
          <p:cNvSpPr txBox="1"/>
          <p:nvPr/>
        </p:nvSpPr>
        <p:spPr>
          <a:xfrm>
            <a:off x="723900" y="5986130"/>
            <a:ext cx="3855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UWTSD, W.D.T.- (no date) </a:t>
            </a:r>
            <a:r>
              <a:rPr lang="en-GB" sz="900" b="0" i="1" u="none" strike="noStrike" dirty="0">
                <a:solidFill>
                  <a:srgbClr val="000000"/>
                </a:solidFill>
                <a:effectLst/>
              </a:rPr>
              <a:t>Referencing handbooks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900" b="0" i="1" u="none" strike="noStrike" dirty="0">
                <a:solidFill>
                  <a:srgbClr val="000000"/>
                </a:solidFill>
                <a:effectLst/>
              </a:rPr>
              <a:t>Referencing Handbooks | University of Wales Trinity Saint David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900" b="0" i="0" u="none" strike="noStrike" dirty="0" err="1">
                <a:solidFill>
                  <a:srgbClr val="000000"/>
                </a:solidFill>
                <a:effectLst/>
              </a:rPr>
              <a:t>www.uwtsd.ac.uk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/library/student-essentials/referencing-handbooks/ (Accessed: December 5, 2022). 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E087BBA-C09E-DFB1-7554-CA0ACD8A2E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573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526"/>
    </mc:Choice>
    <mc:Fallback>
      <p:transition spd="slow" advTm="50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0D0E-81CD-B068-F0C6-3783B15D5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C63A5E-F1E7-923C-BA4E-4859BC84AE6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Always needed: socially/career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Word connected with time management:</a:t>
            </a:r>
          </a:p>
          <a:p>
            <a:r>
              <a:rPr lang="en-US" dirty="0"/>
              <a:t> “Stressful” “procrastination” “perfection”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Reduce 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Stay organized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Know when you work at your best – your own strategy </a:t>
            </a:r>
          </a:p>
        </p:txBody>
      </p:sp>
      <p:pic>
        <p:nvPicPr>
          <p:cNvPr id="6" name="Picture 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13BB3F2D-5AD1-156C-F5DC-D719FFC21B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722120"/>
            <a:ext cx="5432031" cy="34137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74F6EC-84D9-F586-317E-48A5DCE83710}"/>
              </a:ext>
            </a:extLst>
          </p:cNvPr>
          <p:cNvSpPr txBox="1"/>
          <p:nvPr/>
        </p:nvSpPr>
        <p:spPr>
          <a:xfrm>
            <a:off x="6198781" y="5380074"/>
            <a:ext cx="5329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900" b="0" i="1" u="none" strike="noStrike" dirty="0">
                <a:solidFill>
                  <a:srgbClr val="000000"/>
                </a:solidFill>
                <a:effectLst/>
              </a:rPr>
              <a:t>About "Time Management"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 (2008). Monograph. Available at: https://video-</a:t>
            </a:r>
            <a:r>
              <a:rPr lang="en-GB" sz="900" b="0" i="0" u="none" strike="noStrike" dirty="0" err="1">
                <a:solidFill>
                  <a:srgbClr val="000000"/>
                </a:solidFill>
                <a:effectLst/>
              </a:rPr>
              <a:t>alexanderstreet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-</a:t>
            </a:r>
            <a:r>
              <a:rPr lang="en-GB" sz="900" b="0" i="0" u="none" strike="noStrike" dirty="0" err="1">
                <a:solidFill>
                  <a:srgbClr val="000000"/>
                </a:solidFill>
                <a:effectLst/>
              </a:rPr>
              <a:t>com.ezproxy.uwtsd.ac.uk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/watch/time-management-6/</a:t>
            </a:r>
            <a:r>
              <a:rPr lang="en-GB" sz="900" b="0" i="0" u="none" strike="noStrike" dirty="0" err="1">
                <a:solidFill>
                  <a:srgbClr val="000000"/>
                </a:solidFill>
                <a:effectLst/>
              </a:rPr>
              <a:t>details?context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=</a:t>
            </a:r>
            <a:r>
              <a:rPr lang="en-GB" sz="900" b="0" i="0" u="none" strike="noStrike" dirty="0" err="1">
                <a:solidFill>
                  <a:srgbClr val="000000"/>
                </a:solidFill>
                <a:effectLst/>
              </a:rPr>
              <a:t>channel:secondary-a-z-of</a:t>
            </a:r>
            <a:r>
              <a:rPr lang="en-GB" sz="900" b="0" i="0" u="none" strike="noStrike" dirty="0">
                <a:solidFill>
                  <a:srgbClr val="000000"/>
                </a:solidFill>
                <a:effectLst/>
              </a:rPr>
              <a:t>. 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4AD29CC-2031-E880-7EEE-02C5799310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871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247"/>
    </mc:Choice>
    <mc:Fallback>
      <p:transition spd="slow" advTm="58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4DCE5-4598-8982-F2BB-ECB9F3B061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for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45440-6D05-2C66-6E7A-BFF27FADA0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71DC541-6631-3A3B-2FC9-01643AA177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024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848"/>
    </mc:Choice>
    <mc:Fallback>
      <p:transition spd="slow" advTm="22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F9A0C1C-8ABC-401B-8FE9-AC9327C4C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A57D115-443C-EE47-BA4A-F407190696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4186" y="634028"/>
            <a:ext cx="3355942" cy="3732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eaLnBrk="1" fontAlgn="base" hangingPunct="1">
              <a:lnSpc>
                <a:spcPct val="89000"/>
              </a:lnSpc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all" normalizeH="0" dirty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Action Plan – 4005 </a:t>
            </a:r>
            <a:endParaRPr kumimoji="0" lang="en-US" altLang="en-US" sz="1600" b="0" i="0" u="none" strike="noStrike" cap="all" normalizeH="0" dirty="0">
              <a:ln>
                <a:noFill/>
              </a:ln>
              <a:solidFill>
                <a:schemeClr val="tx2"/>
              </a:solidFill>
              <a:effectLst/>
              <a:latin typeface="+mj-lt"/>
              <a:ea typeface="+mj-ea"/>
              <a:cs typeface="+mj-cs"/>
            </a:endParaRPr>
          </a:p>
          <a:p>
            <a:pPr marL="0" marR="0" lvl="0" indent="0" algn="ctr" defTabSz="914400" eaLnBrk="1" fontAlgn="base" hangingPunct="1">
              <a:lnSpc>
                <a:spcPct val="89000"/>
              </a:lnSpc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all" normalizeH="0" dirty="0" err="1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Catrin</a:t>
            </a:r>
            <a:r>
              <a:rPr kumimoji="0" lang="en-US" altLang="en-US" sz="1600" b="1" i="0" u="none" strike="noStrike" cap="all" normalizeH="0" dirty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Williams: 2204091</a:t>
            </a:r>
            <a:endParaRPr kumimoji="0" lang="en-US" altLang="en-US" sz="1600" b="0" i="0" u="none" strike="noStrike" cap="all" normalizeH="0" dirty="0">
              <a:ln>
                <a:noFill/>
              </a:ln>
              <a:solidFill>
                <a:schemeClr val="tx2"/>
              </a:solidFill>
              <a:effectLst/>
              <a:latin typeface="+mj-lt"/>
              <a:ea typeface="+mj-ea"/>
              <a:cs typeface="+mj-cs"/>
            </a:endParaRPr>
          </a:p>
          <a:p>
            <a:pPr marL="0" marR="0" lvl="0" indent="0" algn="ctr" defTabSz="914400" eaLnBrk="1" fontAlgn="base" hangingPunct="1">
              <a:lnSpc>
                <a:spcPct val="89000"/>
              </a:lnSpc>
              <a:spcAft>
                <a:spcPts val="600"/>
              </a:spcAft>
              <a:buClrTx/>
              <a:buSzTx/>
              <a:tabLst/>
            </a:pPr>
            <a:endParaRPr kumimoji="0" lang="en-US" altLang="en-US" sz="4200" b="0" i="0" u="none" strike="noStrike" cap="all" normalizeH="0" dirty="0">
              <a:ln>
                <a:noFill/>
              </a:ln>
              <a:solidFill>
                <a:schemeClr val="tx2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BA5783C3-2F96-40A7-A24F-30CB07AA3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9D08DBA-0326-4C4E-ACFB-576F3ABD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C02C892-56C7-3D54-F60F-14B372ACCD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026724"/>
              </p:ext>
            </p:extLst>
          </p:nvPr>
        </p:nvGraphicFramePr>
        <p:xfrm>
          <a:off x="1379023" y="1329168"/>
          <a:ext cx="5693290" cy="3732835"/>
        </p:xfrm>
        <a:graphic>
          <a:graphicData uri="http://schemas.openxmlformats.org/drawingml/2006/table">
            <a:tbl>
              <a:tblPr firstRow="1" firstCol="1" bandRow="1"/>
              <a:tblGrid>
                <a:gridCol w="1302171">
                  <a:extLst>
                    <a:ext uri="{9D8B030D-6E8A-4147-A177-3AD203B41FA5}">
                      <a16:colId xmlns:a16="http://schemas.microsoft.com/office/drawing/2014/main" val="987007520"/>
                    </a:ext>
                  </a:extLst>
                </a:gridCol>
                <a:gridCol w="1300745">
                  <a:extLst>
                    <a:ext uri="{9D8B030D-6E8A-4147-A177-3AD203B41FA5}">
                      <a16:colId xmlns:a16="http://schemas.microsoft.com/office/drawing/2014/main" val="167783895"/>
                    </a:ext>
                  </a:extLst>
                </a:gridCol>
                <a:gridCol w="1840940">
                  <a:extLst>
                    <a:ext uri="{9D8B030D-6E8A-4147-A177-3AD203B41FA5}">
                      <a16:colId xmlns:a16="http://schemas.microsoft.com/office/drawing/2014/main" val="2392141698"/>
                    </a:ext>
                  </a:extLst>
                </a:gridCol>
                <a:gridCol w="1249434">
                  <a:extLst>
                    <a:ext uri="{9D8B030D-6E8A-4147-A177-3AD203B41FA5}">
                      <a16:colId xmlns:a16="http://schemas.microsoft.com/office/drawing/2014/main" val="12628402"/>
                    </a:ext>
                  </a:extLst>
                </a:gridCol>
              </a:tblGrid>
              <a:tr h="472997"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skill I want to develop: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How will I achieve this?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recourses or support will I need?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Success criteria: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7575882"/>
                  </a:ext>
                </a:extLst>
              </a:tr>
              <a:tr h="152312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Referencing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Using reliable sources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 reading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Acknowledging my work (rereading)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Consistency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Harvard referencing guide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Referencing tools – online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practice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Use resources – to help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Ask questions if necessary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6214529"/>
                  </a:ext>
                </a:extLst>
              </a:tr>
              <a:tr h="173671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management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Taking notes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Personal deadlines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Reminders </a:t>
                      </a:r>
                      <a:endParaRPr lang="en-GB" sz="1200" b="0" i="0" u="none" strike="noStrike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Diary 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Phone – reminders/calendar 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  <a:p>
                      <a:pPr marL="22860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Symbol" panose="05050102010706020507" pitchFamily="18" charset="2"/>
                        <a:buChar char="·"/>
                      </a:pPr>
                      <a:r>
                        <a:rPr lang="en-GB" sz="1200" b="0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Minimise distractions 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Writing things down 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Consistency and balance – work/life 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</a:txBody>
                  <a:tcPr marL="61205" marR="61205" marT="850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9898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940353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{B41842D6-C80A-E94E-A8B5-362CB9C9915D}tf10001072</Template>
  <TotalTime>474</TotalTime>
  <Words>294</Words>
  <Application>Microsoft Macintosh PowerPoint</Application>
  <PresentationFormat>Widescreen</PresentationFormat>
  <Paragraphs>48</Paragraphs>
  <Slides>6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Franklin Gothic Book</vt:lpstr>
      <vt:lpstr>Symbol</vt:lpstr>
      <vt:lpstr>Crop</vt:lpstr>
      <vt:lpstr>4005 – presentation </vt:lpstr>
      <vt:lpstr>Two skills that are important for my future studies… </vt:lpstr>
      <vt:lpstr>  Referencing</vt:lpstr>
      <vt:lpstr>Time Management</vt:lpstr>
      <vt:lpstr>Thank you for listening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4005 – presentation </dc:title>
  <dc:creator>catrin williams</dc:creator>
  <cp:lastModifiedBy>catrin williams</cp:lastModifiedBy>
  <cp:revision>4</cp:revision>
  <dcterms:created xsi:type="dcterms:W3CDTF">2022-12-11T19:13:19Z</dcterms:created>
  <dcterms:modified xsi:type="dcterms:W3CDTF">2022-12-12T15:09:37Z</dcterms:modified>
</cp:coreProperties>
</file>