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5"/>
  </p:notesMasterIdLst>
  <p:sldIdLst>
    <p:sldId id="256" r:id="rId2"/>
    <p:sldId id="449" r:id="rId3"/>
    <p:sldId id="455" r:id="rId4"/>
    <p:sldId id="454" r:id="rId5"/>
    <p:sldId id="452" r:id="rId6"/>
    <p:sldId id="453" r:id="rId7"/>
    <p:sldId id="456" r:id="rId8"/>
    <p:sldId id="457" r:id="rId9"/>
    <p:sldId id="458" r:id="rId10"/>
    <p:sldId id="459" r:id="rId11"/>
    <p:sldId id="450" r:id="rId12"/>
    <p:sldId id="451" r:id="rId13"/>
    <p:sldId id="448" r:id="rId14"/>
  </p:sldIdLst>
  <p:sldSz cx="12192000" cy="6858000"/>
  <p:notesSz cx="6858000" cy="9144000"/>
  <p:embeddedFontLst>
    <p:embeddedFont>
      <p:font typeface="Agency FB" panose="020B0503020202020204" pitchFamily="34" charset="0"/>
      <p:regular r:id="rId16"/>
      <p:bold r:id="rId17"/>
    </p:embeddedFont>
    <p:embeddedFont>
      <p:font typeface="Calibri" panose="020F0502020204030204" pitchFamily="34" charset="0"/>
      <p:regular r:id="rId18"/>
      <p:bold r:id="rId19"/>
      <p:italic r:id="rId20"/>
      <p:boldItalic r:id="rId21"/>
    </p:embeddedFont>
    <p:embeddedFont>
      <p:font typeface="Geo" panose="020B0604020202020204"/>
      <p:regular r:id="rId22"/>
      <p:italic r:id="rId23"/>
    </p:embeddedFont>
    <p:embeddedFont>
      <p:font typeface="Questrial" pitchFamily="2" charset="0"/>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84">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8D8D"/>
    <a:srgbClr val="017279"/>
    <a:srgbClr val="198E8E"/>
    <a:srgbClr val="447687"/>
    <a:srgbClr val="D9D9D9"/>
    <a:srgbClr val="30535F"/>
    <a:srgbClr val="B4C9D0"/>
    <a:srgbClr val="7C9FAB"/>
    <a:srgbClr val="1A8E8E"/>
    <a:srgbClr val="ED7D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58932" autoAdjust="0"/>
  </p:normalViewPr>
  <p:slideViewPr>
    <p:cSldViewPr snapToGrid="0">
      <p:cViewPr varScale="1">
        <p:scale>
          <a:sx n="39" d="100"/>
          <a:sy n="39" d="100"/>
        </p:scale>
        <p:origin x="732" y="36"/>
      </p:cViewPr>
      <p:guideLst>
        <p:guide orient="horz" pos="2184"/>
        <p:guide pos="3840"/>
      </p:guideLst>
    </p:cSldViewPr>
  </p:slideViewPr>
  <p:notesTextViewPr>
    <p:cViewPr>
      <p:scale>
        <a:sx n="75" d="100"/>
        <a:sy n="75"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AED38F-6E47-4FC0-B313-9CD81D21D32E}"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SG"/>
        </a:p>
      </dgm:t>
    </dgm:pt>
    <dgm:pt modelId="{83AB7FB3-FFB0-4DD8-A5D1-F3D1789A9FE7}">
      <dgm:prSet phldrT="[Text]" custT="1"/>
      <dgm:spPr/>
      <dgm:t>
        <a:bodyPr/>
        <a:lstStyle/>
        <a:p>
          <a:pPr algn="ctr"/>
          <a:r>
            <a:rPr lang="en-US" sz="1600" dirty="0">
              <a:latin typeface="+mj-lt"/>
              <a:cs typeface="Calibri" panose="020F0502020204030204" pitchFamily="34" charset="0"/>
            </a:rPr>
            <a:t>When employees are deeply invested in their work, their coworkers, and their organization, they are described as hard workers who really are engaged.</a:t>
          </a:r>
          <a:endParaRPr lang="en-SG" sz="1600" dirty="0">
            <a:latin typeface="+mj-lt"/>
            <a:cs typeface="Calibri" panose="020F0502020204030204" pitchFamily="34" charset="0"/>
          </a:endParaRPr>
        </a:p>
      </dgm:t>
    </dgm:pt>
    <dgm:pt modelId="{9D9F5457-224C-4F67-BC0B-4DE2A02F713A}" type="parTrans" cxnId="{2DA47D56-2603-4E38-917B-4E67BDD0D44D}">
      <dgm:prSet/>
      <dgm:spPr/>
      <dgm:t>
        <a:bodyPr/>
        <a:lstStyle/>
        <a:p>
          <a:endParaRPr lang="en-SG"/>
        </a:p>
      </dgm:t>
    </dgm:pt>
    <dgm:pt modelId="{CD235663-8942-487D-B217-C2636D052A05}" type="sibTrans" cxnId="{2DA47D56-2603-4E38-917B-4E67BDD0D44D}">
      <dgm:prSet/>
      <dgm:spPr/>
      <dgm:t>
        <a:bodyPr/>
        <a:lstStyle/>
        <a:p>
          <a:endParaRPr lang="en-SG"/>
        </a:p>
      </dgm:t>
    </dgm:pt>
    <dgm:pt modelId="{E060080D-A3E7-4A33-A9E3-5B5C87F90CB8}">
      <dgm:prSet phldrT="[Text]" custT="1"/>
      <dgm:spPr/>
      <dgm:t>
        <a:bodyPr/>
        <a:lstStyle/>
        <a:p>
          <a:pPr algn="ctr"/>
          <a:r>
            <a:rPr lang="en-US" sz="1600" dirty="0">
              <a:latin typeface="+mj-lt"/>
              <a:cs typeface="Calibri" panose="020F0502020204030204" pitchFamily="34" charset="0"/>
            </a:rPr>
            <a:t>Employee engagement refers to the degree to which employees feel happy about their job, are dedicated to the organization, and put additional time into their jobs </a:t>
          </a:r>
          <a:r>
            <a:rPr lang="en-SG" sz="1600" dirty="0">
              <a:latin typeface="+mj-lt"/>
              <a:cs typeface="Calibri" panose="020F0502020204030204" pitchFamily="34" charset="0"/>
            </a:rPr>
            <a:t>(Georgiades, 2017)</a:t>
          </a:r>
          <a:r>
            <a:rPr lang="en-US" sz="1600" dirty="0">
              <a:latin typeface="+mj-lt"/>
              <a:cs typeface="Calibri" panose="020F0502020204030204" pitchFamily="34" charset="0"/>
            </a:rPr>
            <a:t>. </a:t>
          </a:r>
          <a:endParaRPr lang="en-SG" sz="1600" dirty="0">
            <a:latin typeface="+mj-lt"/>
            <a:cs typeface="Calibri" panose="020F0502020204030204" pitchFamily="34" charset="0"/>
          </a:endParaRPr>
        </a:p>
      </dgm:t>
    </dgm:pt>
    <dgm:pt modelId="{B9D57920-4F4C-4956-A226-F9ADBAE7A58F}" type="parTrans" cxnId="{9DF38B42-9C35-4167-AACF-B660D9192780}">
      <dgm:prSet/>
      <dgm:spPr/>
      <dgm:t>
        <a:bodyPr/>
        <a:lstStyle/>
        <a:p>
          <a:endParaRPr lang="en-SG"/>
        </a:p>
      </dgm:t>
    </dgm:pt>
    <dgm:pt modelId="{61124216-8D0F-4CFB-B6AB-7F7BA470E0DB}" type="sibTrans" cxnId="{9DF38B42-9C35-4167-AACF-B660D9192780}">
      <dgm:prSet/>
      <dgm:spPr/>
      <dgm:t>
        <a:bodyPr/>
        <a:lstStyle/>
        <a:p>
          <a:endParaRPr lang="en-SG"/>
        </a:p>
      </dgm:t>
    </dgm:pt>
    <dgm:pt modelId="{92C99940-AE71-4335-92E6-40DD6EB03931}">
      <dgm:prSet phldrT="[Text]" custT="1"/>
      <dgm:spPr/>
      <dgm:t>
        <a:bodyPr/>
        <a:lstStyle/>
        <a:p>
          <a:pPr algn="ctr"/>
          <a:r>
            <a:rPr lang="en-US" sz="1600" dirty="0">
              <a:latin typeface="+mj-lt"/>
              <a:cs typeface="Calibri" panose="020F0502020204030204" pitchFamily="34" charset="0"/>
            </a:rPr>
            <a:t>Businesses that concentrate on improving employee happiness might not always see improvements in performance.</a:t>
          </a:r>
          <a:endParaRPr lang="en-SG" sz="1600" dirty="0">
            <a:latin typeface="+mj-lt"/>
            <a:cs typeface="Calibri" panose="020F0502020204030204" pitchFamily="34" charset="0"/>
          </a:endParaRPr>
        </a:p>
      </dgm:t>
    </dgm:pt>
    <dgm:pt modelId="{F9F009BB-530C-41C2-B0A1-A3C9241304DC}" type="parTrans" cxnId="{7B2903FF-AFDD-4A83-B219-9C840AE80609}">
      <dgm:prSet/>
      <dgm:spPr/>
      <dgm:t>
        <a:bodyPr/>
        <a:lstStyle/>
        <a:p>
          <a:endParaRPr lang="en-SG"/>
        </a:p>
      </dgm:t>
    </dgm:pt>
    <dgm:pt modelId="{36C98A17-77C2-44B0-A32B-B9C42177AB0B}" type="sibTrans" cxnId="{7B2903FF-AFDD-4A83-B219-9C840AE80609}">
      <dgm:prSet/>
      <dgm:spPr/>
      <dgm:t>
        <a:bodyPr/>
        <a:lstStyle/>
        <a:p>
          <a:endParaRPr lang="en-SG"/>
        </a:p>
      </dgm:t>
    </dgm:pt>
    <dgm:pt modelId="{E92D28B1-0005-4A7B-9689-27654FDDD095}" type="pres">
      <dgm:prSet presAssocID="{45AED38F-6E47-4FC0-B313-9CD81D21D32E}" presName="linear" presStyleCnt="0">
        <dgm:presLayoutVars>
          <dgm:dir/>
          <dgm:animLvl val="lvl"/>
          <dgm:resizeHandles val="exact"/>
        </dgm:presLayoutVars>
      </dgm:prSet>
      <dgm:spPr/>
    </dgm:pt>
    <dgm:pt modelId="{23FE6A77-E47E-44FE-9FB3-E7970EACCCBC}" type="pres">
      <dgm:prSet presAssocID="{83AB7FB3-FFB0-4DD8-A5D1-F3D1789A9FE7}" presName="parentLin" presStyleCnt="0"/>
      <dgm:spPr/>
    </dgm:pt>
    <dgm:pt modelId="{F8401CC9-182D-49B3-AF93-C8D3A538EF04}" type="pres">
      <dgm:prSet presAssocID="{83AB7FB3-FFB0-4DD8-A5D1-F3D1789A9FE7}" presName="parentLeftMargin" presStyleLbl="node1" presStyleIdx="0" presStyleCnt="3"/>
      <dgm:spPr/>
    </dgm:pt>
    <dgm:pt modelId="{1EFEB9C5-76BB-4CA7-BDCB-D89A489E69A3}" type="pres">
      <dgm:prSet presAssocID="{83AB7FB3-FFB0-4DD8-A5D1-F3D1789A9FE7}" presName="parentText" presStyleLbl="node1" presStyleIdx="0" presStyleCnt="3">
        <dgm:presLayoutVars>
          <dgm:chMax val="0"/>
          <dgm:bulletEnabled val="1"/>
        </dgm:presLayoutVars>
      </dgm:prSet>
      <dgm:spPr/>
    </dgm:pt>
    <dgm:pt modelId="{FB5D98A2-ECD9-424F-B732-9E200B2F00F4}" type="pres">
      <dgm:prSet presAssocID="{83AB7FB3-FFB0-4DD8-A5D1-F3D1789A9FE7}" presName="negativeSpace" presStyleCnt="0"/>
      <dgm:spPr/>
    </dgm:pt>
    <dgm:pt modelId="{0F481CF8-F608-4DD6-9B8D-1FE899B2313D}" type="pres">
      <dgm:prSet presAssocID="{83AB7FB3-FFB0-4DD8-A5D1-F3D1789A9FE7}" presName="childText" presStyleLbl="conFgAcc1" presStyleIdx="0" presStyleCnt="3">
        <dgm:presLayoutVars>
          <dgm:bulletEnabled val="1"/>
        </dgm:presLayoutVars>
      </dgm:prSet>
      <dgm:spPr/>
    </dgm:pt>
    <dgm:pt modelId="{7322E3E7-260F-4F87-9E77-6D50C3524BC9}" type="pres">
      <dgm:prSet presAssocID="{CD235663-8942-487D-B217-C2636D052A05}" presName="spaceBetweenRectangles" presStyleCnt="0"/>
      <dgm:spPr/>
    </dgm:pt>
    <dgm:pt modelId="{53162B03-6F66-4C31-8B23-9A82BB333292}" type="pres">
      <dgm:prSet presAssocID="{E060080D-A3E7-4A33-A9E3-5B5C87F90CB8}" presName="parentLin" presStyleCnt="0"/>
      <dgm:spPr/>
    </dgm:pt>
    <dgm:pt modelId="{13860505-7D32-41AA-B61E-7F0476D4A0D2}" type="pres">
      <dgm:prSet presAssocID="{E060080D-A3E7-4A33-A9E3-5B5C87F90CB8}" presName="parentLeftMargin" presStyleLbl="node1" presStyleIdx="0" presStyleCnt="3"/>
      <dgm:spPr/>
    </dgm:pt>
    <dgm:pt modelId="{8051489D-9CE1-49F3-AFAD-F334A51B6798}" type="pres">
      <dgm:prSet presAssocID="{E060080D-A3E7-4A33-A9E3-5B5C87F90CB8}" presName="parentText" presStyleLbl="node1" presStyleIdx="1" presStyleCnt="3">
        <dgm:presLayoutVars>
          <dgm:chMax val="0"/>
          <dgm:bulletEnabled val="1"/>
        </dgm:presLayoutVars>
      </dgm:prSet>
      <dgm:spPr/>
    </dgm:pt>
    <dgm:pt modelId="{F18E1B59-5BB7-4BC2-80A9-803AD2651AAA}" type="pres">
      <dgm:prSet presAssocID="{E060080D-A3E7-4A33-A9E3-5B5C87F90CB8}" presName="negativeSpace" presStyleCnt="0"/>
      <dgm:spPr/>
    </dgm:pt>
    <dgm:pt modelId="{FBB9C561-D8AF-42D9-940D-550F09626BE1}" type="pres">
      <dgm:prSet presAssocID="{E060080D-A3E7-4A33-A9E3-5B5C87F90CB8}" presName="childText" presStyleLbl="conFgAcc1" presStyleIdx="1" presStyleCnt="3">
        <dgm:presLayoutVars>
          <dgm:bulletEnabled val="1"/>
        </dgm:presLayoutVars>
      </dgm:prSet>
      <dgm:spPr/>
    </dgm:pt>
    <dgm:pt modelId="{F357D44A-E904-4E04-A30C-35A12E60D8BB}" type="pres">
      <dgm:prSet presAssocID="{61124216-8D0F-4CFB-B6AB-7F7BA470E0DB}" presName="spaceBetweenRectangles" presStyleCnt="0"/>
      <dgm:spPr/>
    </dgm:pt>
    <dgm:pt modelId="{EDDB57CF-CA39-4A8B-970E-4937B49AAC05}" type="pres">
      <dgm:prSet presAssocID="{92C99940-AE71-4335-92E6-40DD6EB03931}" presName="parentLin" presStyleCnt="0"/>
      <dgm:spPr/>
    </dgm:pt>
    <dgm:pt modelId="{0EE002CD-D12C-447E-8202-1ABD2E3CA43E}" type="pres">
      <dgm:prSet presAssocID="{92C99940-AE71-4335-92E6-40DD6EB03931}" presName="parentLeftMargin" presStyleLbl="node1" presStyleIdx="1" presStyleCnt="3"/>
      <dgm:spPr/>
    </dgm:pt>
    <dgm:pt modelId="{034394ED-EC80-4140-9FB0-B9DA4745AA9D}" type="pres">
      <dgm:prSet presAssocID="{92C99940-AE71-4335-92E6-40DD6EB03931}" presName="parentText" presStyleLbl="node1" presStyleIdx="2" presStyleCnt="3">
        <dgm:presLayoutVars>
          <dgm:chMax val="0"/>
          <dgm:bulletEnabled val="1"/>
        </dgm:presLayoutVars>
      </dgm:prSet>
      <dgm:spPr/>
    </dgm:pt>
    <dgm:pt modelId="{88E619FC-DA67-4285-BAB1-B4D1A0F6CDDE}" type="pres">
      <dgm:prSet presAssocID="{92C99940-AE71-4335-92E6-40DD6EB03931}" presName="negativeSpace" presStyleCnt="0"/>
      <dgm:spPr/>
    </dgm:pt>
    <dgm:pt modelId="{AD96D6DF-1DDE-47C3-920F-D6995EDD6C86}" type="pres">
      <dgm:prSet presAssocID="{92C99940-AE71-4335-92E6-40DD6EB03931}" presName="childText" presStyleLbl="conFgAcc1" presStyleIdx="2" presStyleCnt="3">
        <dgm:presLayoutVars>
          <dgm:bulletEnabled val="1"/>
        </dgm:presLayoutVars>
      </dgm:prSet>
      <dgm:spPr/>
    </dgm:pt>
  </dgm:ptLst>
  <dgm:cxnLst>
    <dgm:cxn modelId="{642D2E18-1F14-473E-B270-E066C4B8E025}" type="presOf" srcId="{92C99940-AE71-4335-92E6-40DD6EB03931}" destId="{034394ED-EC80-4140-9FB0-B9DA4745AA9D}" srcOrd="1" destOrd="0" presId="urn:microsoft.com/office/officeart/2005/8/layout/list1"/>
    <dgm:cxn modelId="{29727321-37A2-40C3-8C69-5ED47DF05AA4}" type="presOf" srcId="{45AED38F-6E47-4FC0-B313-9CD81D21D32E}" destId="{E92D28B1-0005-4A7B-9689-27654FDDD095}" srcOrd="0" destOrd="0" presId="urn:microsoft.com/office/officeart/2005/8/layout/list1"/>
    <dgm:cxn modelId="{9DF38B42-9C35-4167-AACF-B660D9192780}" srcId="{45AED38F-6E47-4FC0-B313-9CD81D21D32E}" destId="{E060080D-A3E7-4A33-A9E3-5B5C87F90CB8}" srcOrd="1" destOrd="0" parTransId="{B9D57920-4F4C-4956-A226-F9ADBAE7A58F}" sibTransId="{61124216-8D0F-4CFB-B6AB-7F7BA470E0DB}"/>
    <dgm:cxn modelId="{2DA47D56-2603-4E38-917B-4E67BDD0D44D}" srcId="{45AED38F-6E47-4FC0-B313-9CD81D21D32E}" destId="{83AB7FB3-FFB0-4DD8-A5D1-F3D1789A9FE7}" srcOrd="0" destOrd="0" parTransId="{9D9F5457-224C-4F67-BC0B-4DE2A02F713A}" sibTransId="{CD235663-8942-487D-B217-C2636D052A05}"/>
    <dgm:cxn modelId="{A77B1859-F28B-4116-A3C3-11C2C7B46848}" type="presOf" srcId="{83AB7FB3-FFB0-4DD8-A5D1-F3D1789A9FE7}" destId="{F8401CC9-182D-49B3-AF93-C8D3A538EF04}" srcOrd="0" destOrd="0" presId="urn:microsoft.com/office/officeart/2005/8/layout/list1"/>
    <dgm:cxn modelId="{5FD0B399-AD4B-41E9-9150-08B9698363D2}" type="presOf" srcId="{92C99940-AE71-4335-92E6-40DD6EB03931}" destId="{0EE002CD-D12C-447E-8202-1ABD2E3CA43E}" srcOrd="0" destOrd="0" presId="urn:microsoft.com/office/officeart/2005/8/layout/list1"/>
    <dgm:cxn modelId="{4AFC829E-1C6B-42C3-8CCB-1BC442E5E042}" type="presOf" srcId="{E060080D-A3E7-4A33-A9E3-5B5C87F90CB8}" destId="{8051489D-9CE1-49F3-AFAD-F334A51B6798}" srcOrd="1" destOrd="0" presId="urn:microsoft.com/office/officeart/2005/8/layout/list1"/>
    <dgm:cxn modelId="{B0CFA5BB-434C-4C1E-88BC-03544966BDFD}" type="presOf" srcId="{83AB7FB3-FFB0-4DD8-A5D1-F3D1789A9FE7}" destId="{1EFEB9C5-76BB-4CA7-BDCB-D89A489E69A3}" srcOrd="1" destOrd="0" presId="urn:microsoft.com/office/officeart/2005/8/layout/list1"/>
    <dgm:cxn modelId="{33908ABE-C99F-4231-8DAD-87BA4CA5C7C1}" type="presOf" srcId="{E060080D-A3E7-4A33-A9E3-5B5C87F90CB8}" destId="{13860505-7D32-41AA-B61E-7F0476D4A0D2}" srcOrd="0" destOrd="0" presId="urn:microsoft.com/office/officeart/2005/8/layout/list1"/>
    <dgm:cxn modelId="{7B2903FF-AFDD-4A83-B219-9C840AE80609}" srcId="{45AED38F-6E47-4FC0-B313-9CD81D21D32E}" destId="{92C99940-AE71-4335-92E6-40DD6EB03931}" srcOrd="2" destOrd="0" parTransId="{F9F009BB-530C-41C2-B0A1-A3C9241304DC}" sibTransId="{36C98A17-77C2-44B0-A32B-B9C42177AB0B}"/>
    <dgm:cxn modelId="{28952264-7B42-4906-BBD9-987223B3C8B5}" type="presParOf" srcId="{E92D28B1-0005-4A7B-9689-27654FDDD095}" destId="{23FE6A77-E47E-44FE-9FB3-E7970EACCCBC}" srcOrd="0" destOrd="0" presId="urn:microsoft.com/office/officeart/2005/8/layout/list1"/>
    <dgm:cxn modelId="{2544E109-7D39-45FF-8D0A-CEACB131E04D}" type="presParOf" srcId="{23FE6A77-E47E-44FE-9FB3-E7970EACCCBC}" destId="{F8401CC9-182D-49B3-AF93-C8D3A538EF04}" srcOrd="0" destOrd="0" presId="urn:microsoft.com/office/officeart/2005/8/layout/list1"/>
    <dgm:cxn modelId="{A591794C-8EB0-45EA-9FC1-5FE480C7996A}" type="presParOf" srcId="{23FE6A77-E47E-44FE-9FB3-E7970EACCCBC}" destId="{1EFEB9C5-76BB-4CA7-BDCB-D89A489E69A3}" srcOrd="1" destOrd="0" presId="urn:microsoft.com/office/officeart/2005/8/layout/list1"/>
    <dgm:cxn modelId="{4A58970C-8E4D-4C66-B6E4-67E0D125AEEA}" type="presParOf" srcId="{E92D28B1-0005-4A7B-9689-27654FDDD095}" destId="{FB5D98A2-ECD9-424F-B732-9E200B2F00F4}" srcOrd="1" destOrd="0" presId="urn:microsoft.com/office/officeart/2005/8/layout/list1"/>
    <dgm:cxn modelId="{B00B7EA2-9E67-4D29-A2AC-06034AFA3AC2}" type="presParOf" srcId="{E92D28B1-0005-4A7B-9689-27654FDDD095}" destId="{0F481CF8-F608-4DD6-9B8D-1FE899B2313D}" srcOrd="2" destOrd="0" presId="urn:microsoft.com/office/officeart/2005/8/layout/list1"/>
    <dgm:cxn modelId="{751901AD-4DD2-48D1-9606-E99FA388287F}" type="presParOf" srcId="{E92D28B1-0005-4A7B-9689-27654FDDD095}" destId="{7322E3E7-260F-4F87-9E77-6D50C3524BC9}" srcOrd="3" destOrd="0" presId="urn:microsoft.com/office/officeart/2005/8/layout/list1"/>
    <dgm:cxn modelId="{9E913052-5981-4974-A655-420EA2F4891A}" type="presParOf" srcId="{E92D28B1-0005-4A7B-9689-27654FDDD095}" destId="{53162B03-6F66-4C31-8B23-9A82BB333292}" srcOrd="4" destOrd="0" presId="urn:microsoft.com/office/officeart/2005/8/layout/list1"/>
    <dgm:cxn modelId="{303E9136-8612-4139-8DC7-1D86B6B55A15}" type="presParOf" srcId="{53162B03-6F66-4C31-8B23-9A82BB333292}" destId="{13860505-7D32-41AA-B61E-7F0476D4A0D2}" srcOrd="0" destOrd="0" presId="urn:microsoft.com/office/officeart/2005/8/layout/list1"/>
    <dgm:cxn modelId="{18588D0D-DFB2-444D-96DF-0E72751B8379}" type="presParOf" srcId="{53162B03-6F66-4C31-8B23-9A82BB333292}" destId="{8051489D-9CE1-49F3-AFAD-F334A51B6798}" srcOrd="1" destOrd="0" presId="urn:microsoft.com/office/officeart/2005/8/layout/list1"/>
    <dgm:cxn modelId="{A13E2741-936A-4196-9FDC-53E713541BE8}" type="presParOf" srcId="{E92D28B1-0005-4A7B-9689-27654FDDD095}" destId="{F18E1B59-5BB7-4BC2-80A9-803AD2651AAA}" srcOrd="5" destOrd="0" presId="urn:microsoft.com/office/officeart/2005/8/layout/list1"/>
    <dgm:cxn modelId="{954EA033-34F8-4568-9611-AA1BBC17EB85}" type="presParOf" srcId="{E92D28B1-0005-4A7B-9689-27654FDDD095}" destId="{FBB9C561-D8AF-42D9-940D-550F09626BE1}" srcOrd="6" destOrd="0" presId="urn:microsoft.com/office/officeart/2005/8/layout/list1"/>
    <dgm:cxn modelId="{32DFF3C8-B615-449B-B166-94954C8C0839}" type="presParOf" srcId="{E92D28B1-0005-4A7B-9689-27654FDDD095}" destId="{F357D44A-E904-4E04-A30C-35A12E60D8BB}" srcOrd="7" destOrd="0" presId="urn:microsoft.com/office/officeart/2005/8/layout/list1"/>
    <dgm:cxn modelId="{EFAC3009-670E-431E-823F-C7CFE2B60FE5}" type="presParOf" srcId="{E92D28B1-0005-4A7B-9689-27654FDDD095}" destId="{EDDB57CF-CA39-4A8B-970E-4937B49AAC05}" srcOrd="8" destOrd="0" presId="urn:microsoft.com/office/officeart/2005/8/layout/list1"/>
    <dgm:cxn modelId="{8804AFDE-8704-41D8-BACF-7298C79E773C}" type="presParOf" srcId="{EDDB57CF-CA39-4A8B-970E-4937B49AAC05}" destId="{0EE002CD-D12C-447E-8202-1ABD2E3CA43E}" srcOrd="0" destOrd="0" presId="urn:microsoft.com/office/officeart/2005/8/layout/list1"/>
    <dgm:cxn modelId="{01207E08-0E0E-4661-8BEA-A461DA46BC2A}" type="presParOf" srcId="{EDDB57CF-CA39-4A8B-970E-4937B49AAC05}" destId="{034394ED-EC80-4140-9FB0-B9DA4745AA9D}" srcOrd="1" destOrd="0" presId="urn:microsoft.com/office/officeart/2005/8/layout/list1"/>
    <dgm:cxn modelId="{B784F5BF-E6B1-42F0-85D9-C93F5FFC0035}" type="presParOf" srcId="{E92D28B1-0005-4A7B-9689-27654FDDD095}" destId="{88E619FC-DA67-4285-BAB1-B4D1A0F6CDDE}" srcOrd="9" destOrd="0" presId="urn:microsoft.com/office/officeart/2005/8/layout/list1"/>
    <dgm:cxn modelId="{22BBF085-305B-4184-8386-E4356C0C0257}" type="presParOf" srcId="{E92D28B1-0005-4A7B-9689-27654FDDD095}" destId="{AD96D6DF-1DDE-47C3-920F-D6995EDD6C8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052AA1-A589-4B44-BF58-9C554C619CD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SG"/>
        </a:p>
      </dgm:t>
    </dgm:pt>
    <dgm:pt modelId="{A7A46A6A-3FC2-4CC8-A1D8-CA4A73B547FA}">
      <dgm:prSet phldrT="[Text]" custT="1"/>
      <dgm:spPr/>
      <dgm:t>
        <a:bodyPr/>
        <a:lstStyle/>
        <a:p>
          <a:pPr algn="ctr"/>
          <a:r>
            <a:rPr lang="en-US" sz="1600" dirty="0">
              <a:latin typeface="+mj-lt"/>
            </a:rPr>
            <a:t>Forbes (2019), defines employee engagement as the extent to which an individual feels emotionally invested in the success of their employer. </a:t>
          </a:r>
          <a:endParaRPr lang="en-SG" sz="1600" dirty="0">
            <a:latin typeface="+mj-lt"/>
          </a:endParaRPr>
        </a:p>
      </dgm:t>
    </dgm:pt>
    <dgm:pt modelId="{04EF3267-D4B5-42A9-8CA5-21D443F48DB5}" type="parTrans" cxnId="{6DEFD283-A137-438A-BA4C-06D01EF3B6A3}">
      <dgm:prSet/>
      <dgm:spPr/>
      <dgm:t>
        <a:bodyPr/>
        <a:lstStyle/>
        <a:p>
          <a:endParaRPr lang="en-SG"/>
        </a:p>
      </dgm:t>
    </dgm:pt>
    <dgm:pt modelId="{E49BE7DD-3D18-4047-AA40-4F7B043C4F46}" type="sibTrans" cxnId="{6DEFD283-A137-438A-BA4C-06D01EF3B6A3}">
      <dgm:prSet/>
      <dgm:spPr/>
      <dgm:t>
        <a:bodyPr/>
        <a:lstStyle/>
        <a:p>
          <a:endParaRPr lang="en-SG"/>
        </a:p>
      </dgm:t>
    </dgm:pt>
    <dgm:pt modelId="{9B77E5BE-D6E3-4CAC-8B0E-4FDF2EC223D3}">
      <dgm:prSet phldrT="[Text]" custT="1"/>
      <dgm:spPr/>
      <dgm:t>
        <a:bodyPr/>
        <a:lstStyle/>
        <a:p>
          <a:pPr algn="ctr"/>
          <a:r>
            <a:rPr lang="en-US" sz="1600" dirty="0">
              <a:latin typeface="+mj-lt"/>
            </a:rPr>
            <a:t>Engaging guests and employees help hotels function effectively by facilitating the establishment of transparent channels of communication, enhancing employees, and ensuring the continued employment of exceptional employees. </a:t>
          </a:r>
          <a:endParaRPr lang="en-SG" sz="1600" dirty="0">
            <a:latin typeface="+mj-lt"/>
          </a:endParaRPr>
        </a:p>
      </dgm:t>
    </dgm:pt>
    <dgm:pt modelId="{AF81DCC1-427D-4E8B-9E7A-861907F676DD}" type="parTrans" cxnId="{FFD0D764-1357-439E-8534-CCCBAA6C9DD7}">
      <dgm:prSet/>
      <dgm:spPr/>
      <dgm:t>
        <a:bodyPr/>
        <a:lstStyle/>
        <a:p>
          <a:endParaRPr lang="en-SG"/>
        </a:p>
      </dgm:t>
    </dgm:pt>
    <dgm:pt modelId="{06AB5063-79F8-406B-BCDA-1DE1F4F8E3D6}" type="sibTrans" cxnId="{FFD0D764-1357-439E-8534-CCCBAA6C9DD7}">
      <dgm:prSet/>
      <dgm:spPr/>
      <dgm:t>
        <a:bodyPr/>
        <a:lstStyle/>
        <a:p>
          <a:endParaRPr lang="en-SG"/>
        </a:p>
      </dgm:t>
    </dgm:pt>
    <dgm:pt modelId="{056497C6-0F4B-44BC-99B1-124DAB123B23}">
      <dgm:prSet phldrT="[Text]" custT="1"/>
      <dgm:spPr/>
      <dgm:t>
        <a:bodyPr/>
        <a:lstStyle/>
        <a:p>
          <a:pPr algn="ctr"/>
          <a:r>
            <a:rPr lang="en-US" sz="1600" dirty="0">
              <a:latin typeface="+mj-lt"/>
            </a:rPr>
            <a:t>Hospitality is an industry that is predicated on providing excellent customer service; hence, for organizations to succeed in this field, they really ought to place a primary emphasis on the engagement of their employees </a:t>
          </a:r>
          <a:r>
            <a:rPr lang="en-SG" sz="1600" dirty="0">
              <a:latin typeface="+mj-lt"/>
            </a:rPr>
            <a:t>(</a:t>
          </a:r>
          <a:r>
            <a:rPr lang="en-SG" sz="1600" dirty="0" err="1">
              <a:latin typeface="+mj-lt"/>
            </a:rPr>
            <a:t>Ansary</a:t>
          </a:r>
          <a:r>
            <a:rPr lang="en-SG" sz="1600" dirty="0">
              <a:latin typeface="+mj-lt"/>
            </a:rPr>
            <a:t>, 2021)</a:t>
          </a:r>
          <a:r>
            <a:rPr lang="en-US" sz="1600" dirty="0">
              <a:latin typeface="+mj-lt"/>
            </a:rPr>
            <a:t>. </a:t>
          </a:r>
          <a:endParaRPr lang="en-SG" sz="1600" dirty="0">
            <a:latin typeface="+mj-lt"/>
          </a:endParaRPr>
        </a:p>
      </dgm:t>
    </dgm:pt>
    <dgm:pt modelId="{4379A53B-49E8-4B3D-922B-FC768ECA24B4}" type="parTrans" cxnId="{0C78DA06-DF4D-49A2-947D-07333D9C61B7}">
      <dgm:prSet/>
      <dgm:spPr/>
      <dgm:t>
        <a:bodyPr/>
        <a:lstStyle/>
        <a:p>
          <a:endParaRPr lang="en-SG"/>
        </a:p>
      </dgm:t>
    </dgm:pt>
    <dgm:pt modelId="{D3427695-8629-4BAA-AD60-E19067CCA5D7}" type="sibTrans" cxnId="{0C78DA06-DF4D-49A2-947D-07333D9C61B7}">
      <dgm:prSet/>
      <dgm:spPr/>
      <dgm:t>
        <a:bodyPr/>
        <a:lstStyle/>
        <a:p>
          <a:endParaRPr lang="en-SG"/>
        </a:p>
      </dgm:t>
    </dgm:pt>
    <dgm:pt modelId="{B057E86B-C572-4EBB-8083-9AB149E86BC0}">
      <dgm:prSet phldrT="[Text]" custT="1"/>
      <dgm:spPr/>
      <dgm:t>
        <a:bodyPr/>
        <a:lstStyle/>
        <a:p>
          <a:pPr algn="ctr"/>
          <a:r>
            <a:rPr lang="en-US" sz="1600" dirty="0">
              <a:latin typeface="+mj-lt"/>
            </a:rPr>
            <a:t>By placing workers' needs above those of the company, engagement helps businesses thrive, which in turn benefits consumers by ensuring they get the highest possible level of service.</a:t>
          </a:r>
          <a:endParaRPr lang="en-SG" sz="1600" dirty="0">
            <a:latin typeface="+mj-lt"/>
          </a:endParaRPr>
        </a:p>
      </dgm:t>
    </dgm:pt>
    <dgm:pt modelId="{886EAC9E-AEBE-436D-B1D8-7A2FF35CC246}" type="parTrans" cxnId="{CFDCE7DA-4C0A-4DE8-94B6-3A1ABEB31BC4}">
      <dgm:prSet/>
      <dgm:spPr/>
      <dgm:t>
        <a:bodyPr/>
        <a:lstStyle/>
        <a:p>
          <a:endParaRPr lang="en-SG"/>
        </a:p>
      </dgm:t>
    </dgm:pt>
    <dgm:pt modelId="{856F3571-AEE7-4D93-A994-940AF412EE9D}" type="sibTrans" cxnId="{CFDCE7DA-4C0A-4DE8-94B6-3A1ABEB31BC4}">
      <dgm:prSet/>
      <dgm:spPr/>
      <dgm:t>
        <a:bodyPr/>
        <a:lstStyle/>
        <a:p>
          <a:endParaRPr lang="en-SG"/>
        </a:p>
      </dgm:t>
    </dgm:pt>
    <dgm:pt modelId="{9660B002-E581-4871-ADF5-16DDA8163E32}" type="pres">
      <dgm:prSet presAssocID="{E4052AA1-A589-4B44-BF58-9C554C619CDD}" presName="outerComposite" presStyleCnt="0">
        <dgm:presLayoutVars>
          <dgm:chMax val="5"/>
          <dgm:dir/>
          <dgm:resizeHandles val="exact"/>
        </dgm:presLayoutVars>
      </dgm:prSet>
      <dgm:spPr/>
    </dgm:pt>
    <dgm:pt modelId="{A48D4C2C-E587-4DA9-8455-29DDA210207D}" type="pres">
      <dgm:prSet presAssocID="{E4052AA1-A589-4B44-BF58-9C554C619CDD}" presName="dummyMaxCanvas" presStyleCnt="0">
        <dgm:presLayoutVars/>
      </dgm:prSet>
      <dgm:spPr/>
    </dgm:pt>
    <dgm:pt modelId="{953C8F11-E2C1-413A-88F1-9796DE6A219B}" type="pres">
      <dgm:prSet presAssocID="{E4052AA1-A589-4B44-BF58-9C554C619CDD}" presName="FourNodes_1" presStyleLbl="node1" presStyleIdx="0" presStyleCnt="4">
        <dgm:presLayoutVars>
          <dgm:bulletEnabled val="1"/>
        </dgm:presLayoutVars>
      </dgm:prSet>
      <dgm:spPr/>
    </dgm:pt>
    <dgm:pt modelId="{5B14E8C3-6DDE-4469-82FB-5BA66E682861}" type="pres">
      <dgm:prSet presAssocID="{E4052AA1-A589-4B44-BF58-9C554C619CDD}" presName="FourNodes_2" presStyleLbl="node1" presStyleIdx="1" presStyleCnt="4">
        <dgm:presLayoutVars>
          <dgm:bulletEnabled val="1"/>
        </dgm:presLayoutVars>
      </dgm:prSet>
      <dgm:spPr/>
    </dgm:pt>
    <dgm:pt modelId="{0FEC7D21-B6C2-41CA-A10A-80614A220A6B}" type="pres">
      <dgm:prSet presAssocID="{E4052AA1-A589-4B44-BF58-9C554C619CDD}" presName="FourNodes_3" presStyleLbl="node1" presStyleIdx="2" presStyleCnt="4">
        <dgm:presLayoutVars>
          <dgm:bulletEnabled val="1"/>
        </dgm:presLayoutVars>
      </dgm:prSet>
      <dgm:spPr/>
    </dgm:pt>
    <dgm:pt modelId="{EBA6E907-6941-4DD5-928B-35CD3CF31EB4}" type="pres">
      <dgm:prSet presAssocID="{E4052AA1-A589-4B44-BF58-9C554C619CDD}" presName="FourNodes_4" presStyleLbl="node1" presStyleIdx="3" presStyleCnt="4">
        <dgm:presLayoutVars>
          <dgm:bulletEnabled val="1"/>
        </dgm:presLayoutVars>
      </dgm:prSet>
      <dgm:spPr/>
    </dgm:pt>
    <dgm:pt modelId="{7F9B9E37-BF90-4A48-AE74-9E7AC00A3AA4}" type="pres">
      <dgm:prSet presAssocID="{E4052AA1-A589-4B44-BF58-9C554C619CDD}" presName="FourConn_1-2" presStyleLbl="fgAccFollowNode1" presStyleIdx="0" presStyleCnt="3">
        <dgm:presLayoutVars>
          <dgm:bulletEnabled val="1"/>
        </dgm:presLayoutVars>
      </dgm:prSet>
      <dgm:spPr/>
    </dgm:pt>
    <dgm:pt modelId="{0DF8F302-1229-432A-B13F-B1DC4085BFAA}" type="pres">
      <dgm:prSet presAssocID="{E4052AA1-A589-4B44-BF58-9C554C619CDD}" presName="FourConn_2-3" presStyleLbl="fgAccFollowNode1" presStyleIdx="1" presStyleCnt="3">
        <dgm:presLayoutVars>
          <dgm:bulletEnabled val="1"/>
        </dgm:presLayoutVars>
      </dgm:prSet>
      <dgm:spPr/>
    </dgm:pt>
    <dgm:pt modelId="{FE4AD3D5-A7BD-4AAB-B5DB-B550E1D6B6DF}" type="pres">
      <dgm:prSet presAssocID="{E4052AA1-A589-4B44-BF58-9C554C619CDD}" presName="FourConn_3-4" presStyleLbl="fgAccFollowNode1" presStyleIdx="2" presStyleCnt="3">
        <dgm:presLayoutVars>
          <dgm:bulletEnabled val="1"/>
        </dgm:presLayoutVars>
      </dgm:prSet>
      <dgm:spPr/>
    </dgm:pt>
    <dgm:pt modelId="{63A3E3FD-9454-483A-9B6A-075BC36A5868}" type="pres">
      <dgm:prSet presAssocID="{E4052AA1-A589-4B44-BF58-9C554C619CDD}" presName="FourNodes_1_text" presStyleLbl="node1" presStyleIdx="3" presStyleCnt="4">
        <dgm:presLayoutVars>
          <dgm:bulletEnabled val="1"/>
        </dgm:presLayoutVars>
      </dgm:prSet>
      <dgm:spPr/>
    </dgm:pt>
    <dgm:pt modelId="{73CFD846-8DC9-48C5-95CF-73FE76CFD45B}" type="pres">
      <dgm:prSet presAssocID="{E4052AA1-A589-4B44-BF58-9C554C619CDD}" presName="FourNodes_2_text" presStyleLbl="node1" presStyleIdx="3" presStyleCnt="4">
        <dgm:presLayoutVars>
          <dgm:bulletEnabled val="1"/>
        </dgm:presLayoutVars>
      </dgm:prSet>
      <dgm:spPr/>
    </dgm:pt>
    <dgm:pt modelId="{6B56659D-702B-4A9B-BD1B-018A48AE2729}" type="pres">
      <dgm:prSet presAssocID="{E4052AA1-A589-4B44-BF58-9C554C619CDD}" presName="FourNodes_3_text" presStyleLbl="node1" presStyleIdx="3" presStyleCnt="4">
        <dgm:presLayoutVars>
          <dgm:bulletEnabled val="1"/>
        </dgm:presLayoutVars>
      </dgm:prSet>
      <dgm:spPr/>
    </dgm:pt>
    <dgm:pt modelId="{DC4E9176-C286-40EF-823B-E9FC8B59B8A0}" type="pres">
      <dgm:prSet presAssocID="{E4052AA1-A589-4B44-BF58-9C554C619CDD}" presName="FourNodes_4_text" presStyleLbl="node1" presStyleIdx="3" presStyleCnt="4">
        <dgm:presLayoutVars>
          <dgm:bulletEnabled val="1"/>
        </dgm:presLayoutVars>
      </dgm:prSet>
      <dgm:spPr/>
    </dgm:pt>
  </dgm:ptLst>
  <dgm:cxnLst>
    <dgm:cxn modelId="{0C78DA06-DF4D-49A2-947D-07333D9C61B7}" srcId="{E4052AA1-A589-4B44-BF58-9C554C619CDD}" destId="{056497C6-0F4B-44BC-99B1-124DAB123B23}" srcOrd="2" destOrd="0" parTransId="{4379A53B-49E8-4B3D-922B-FC768ECA24B4}" sibTransId="{D3427695-8629-4BAA-AD60-E19067CCA5D7}"/>
    <dgm:cxn modelId="{CE29050D-D39C-4388-B2A6-98BD7B10FB09}" type="presOf" srcId="{9B77E5BE-D6E3-4CAC-8B0E-4FDF2EC223D3}" destId="{73CFD846-8DC9-48C5-95CF-73FE76CFD45B}" srcOrd="1" destOrd="0" presId="urn:microsoft.com/office/officeart/2005/8/layout/vProcess5"/>
    <dgm:cxn modelId="{15594B27-F36D-4CAB-9303-8469B0492F4A}" type="presOf" srcId="{06AB5063-79F8-406B-BCDA-1DE1F4F8E3D6}" destId="{0DF8F302-1229-432A-B13F-B1DC4085BFAA}" srcOrd="0" destOrd="0" presId="urn:microsoft.com/office/officeart/2005/8/layout/vProcess5"/>
    <dgm:cxn modelId="{3D72752C-F49A-4ABC-AC0A-9F06DB1FDE71}" type="presOf" srcId="{E49BE7DD-3D18-4047-AA40-4F7B043C4F46}" destId="{7F9B9E37-BF90-4A48-AE74-9E7AC00A3AA4}" srcOrd="0" destOrd="0" presId="urn:microsoft.com/office/officeart/2005/8/layout/vProcess5"/>
    <dgm:cxn modelId="{0A93E131-F264-4495-91FE-5F8E0FD9BB85}" type="presOf" srcId="{A7A46A6A-3FC2-4CC8-A1D8-CA4A73B547FA}" destId="{63A3E3FD-9454-483A-9B6A-075BC36A5868}" srcOrd="1" destOrd="0" presId="urn:microsoft.com/office/officeart/2005/8/layout/vProcess5"/>
    <dgm:cxn modelId="{1CD9FB35-98EC-494C-A50A-9115EE18958E}" type="presOf" srcId="{D3427695-8629-4BAA-AD60-E19067CCA5D7}" destId="{FE4AD3D5-A7BD-4AAB-B5DB-B550E1D6B6DF}" srcOrd="0" destOrd="0" presId="urn:microsoft.com/office/officeart/2005/8/layout/vProcess5"/>
    <dgm:cxn modelId="{AFD36660-B94E-402A-9D00-4253D784D13A}" type="presOf" srcId="{056497C6-0F4B-44BC-99B1-124DAB123B23}" destId="{6B56659D-702B-4A9B-BD1B-018A48AE2729}" srcOrd="1" destOrd="0" presId="urn:microsoft.com/office/officeart/2005/8/layout/vProcess5"/>
    <dgm:cxn modelId="{623C7460-2FDE-47F5-BBAC-C97E4D2EC643}" type="presOf" srcId="{E4052AA1-A589-4B44-BF58-9C554C619CDD}" destId="{9660B002-E581-4871-ADF5-16DDA8163E32}" srcOrd="0" destOrd="0" presId="urn:microsoft.com/office/officeart/2005/8/layout/vProcess5"/>
    <dgm:cxn modelId="{FFD0D764-1357-439E-8534-CCCBAA6C9DD7}" srcId="{E4052AA1-A589-4B44-BF58-9C554C619CDD}" destId="{9B77E5BE-D6E3-4CAC-8B0E-4FDF2EC223D3}" srcOrd="1" destOrd="0" parTransId="{AF81DCC1-427D-4E8B-9E7A-861907F676DD}" sibTransId="{06AB5063-79F8-406B-BCDA-1DE1F4F8E3D6}"/>
    <dgm:cxn modelId="{950C716C-AAA7-47A9-8474-E664981484BA}" type="presOf" srcId="{B057E86B-C572-4EBB-8083-9AB149E86BC0}" destId="{DC4E9176-C286-40EF-823B-E9FC8B59B8A0}" srcOrd="1" destOrd="0" presId="urn:microsoft.com/office/officeart/2005/8/layout/vProcess5"/>
    <dgm:cxn modelId="{6DEFD283-A137-438A-BA4C-06D01EF3B6A3}" srcId="{E4052AA1-A589-4B44-BF58-9C554C619CDD}" destId="{A7A46A6A-3FC2-4CC8-A1D8-CA4A73B547FA}" srcOrd="0" destOrd="0" parTransId="{04EF3267-D4B5-42A9-8CA5-21D443F48DB5}" sibTransId="{E49BE7DD-3D18-4047-AA40-4F7B043C4F46}"/>
    <dgm:cxn modelId="{868D188B-F71D-4FDB-A02C-91C3B3FB6E04}" type="presOf" srcId="{9B77E5BE-D6E3-4CAC-8B0E-4FDF2EC223D3}" destId="{5B14E8C3-6DDE-4469-82FB-5BA66E682861}" srcOrd="0" destOrd="0" presId="urn:microsoft.com/office/officeart/2005/8/layout/vProcess5"/>
    <dgm:cxn modelId="{673D0DCF-E352-46E3-A09A-7CB4AF071B36}" type="presOf" srcId="{B057E86B-C572-4EBB-8083-9AB149E86BC0}" destId="{EBA6E907-6941-4DD5-928B-35CD3CF31EB4}" srcOrd="0" destOrd="0" presId="urn:microsoft.com/office/officeart/2005/8/layout/vProcess5"/>
    <dgm:cxn modelId="{630572CF-10BD-4E1A-8836-C61DA2D50D6A}" type="presOf" srcId="{A7A46A6A-3FC2-4CC8-A1D8-CA4A73B547FA}" destId="{953C8F11-E2C1-413A-88F1-9796DE6A219B}" srcOrd="0" destOrd="0" presId="urn:microsoft.com/office/officeart/2005/8/layout/vProcess5"/>
    <dgm:cxn modelId="{CFDCE7DA-4C0A-4DE8-94B6-3A1ABEB31BC4}" srcId="{E4052AA1-A589-4B44-BF58-9C554C619CDD}" destId="{B057E86B-C572-4EBB-8083-9AB149E86BC0}" srcOrd="3" destOrd="0" parTransId="{886EAC9E-AEBE-436D-B1D8-7A2FF35CC246}" sibTransId="{856F3571-AEE7-4D93-A994-940AF412EE9D}"/>
    <dgm:cxn modelId="{922925F8-7230-4110-AFA3-4D6D89F49845}" type="presOf" srcId="{056497C6-0F4B-44BC-99B1-124DAB123B23}" destId="{0FEC7D21-B6C2-41CA-A10A-80614A220A6B}" srcOrd="0" destOrd="0" presId="urn:microsoft.com/office/officeart/2005/8/layout/vProcess5"/>
    <dgm:cxn modelId="{F1DA8B87-B5D6-494C-BC20-F9AD2AD42FE0}" type="presParOf" srcId="{9660B002-E581-4871-ADF5-16DDA8163E32}" destId="{A48D4C2C-E587-4DA9-8455-29DDA210207D}" srcOrd="0" destOrd="0" presId="urn:microsoft.com/office/officeart/2005/8/layout/vProcess5"/>
    <dgm:cxn modelId="{EA814889-DD2E-4F2E-8B03-89A1E027BF2F}" type="presParOf" srcId="{9660B002-E581-4871-ADF5-16DDA8163E32}" destId="{953C8F11-E2C1-413A-88F1-9796DE6A219B}" srcOrd="1" destOrd="0" presId="urn:microsoft.com/office/officeart/2005/8/layout/vProcess5"/>
    <dgm:cxn modelId="{4F4B66BB-DC5D-41FB-8B2F-5C0A00D3679D}" type="presParOf" srcId="{9660B002-E581-4871-ADF5-16DDA8163E32}" destId="{5B14E8C3-6DDE-4469-82FB-5BA66E682861}" srcOrd="2" destOrd="0" presId="urn:microsoft.com/office/officeart/2005/8/layout/vProcess5"/>
    <dgm:cxn modelId="{1E4120FE-88D1-44E3-96F3-994D74AC99A9}" type="presParOf" srcId="{9660B002-E581-4871-ADF5-16DDA8163E32}" destId="{0FEC7D21-B6C2-41CA-A10A-80614A220A6B}" srcOrd="3" destOrd="0" presId="urn:microsoft.com/office/officeart/2005/8/layout/vProcess5"/>
    <dgm:cxn modelId="{7352428B-B236-4D3B-AA19-ABA0AEEF653D}" type="presParOf" srcId="{9660B002-E581-4871-ADF5-16DDA8163E32}" destId="{EBA6E907-6941-4DD5-928B-35CD3CF31EB4}" srcOrd="4" destOrd="0" presId="urn:microsoft.com/office/officeart/2005/8/layout/vProcess5"/>
    <dgm:cxn modelId="{5AD6DC00-699D-494D-9549-A35133B5D05B}" type="presParOf" srcId="{9660B002-E581-4871-ADF5-16DDA8163E32}" destId="{7F9B9E37-BF90-4A48-AE74-9E7AC00A3AA4}" srcOrd="5" destOrd="0" presId="urn:microsoft.com/office/officeart/2005/8/layout/vProcess5"/>
    <dgm:cxn modelId="{A9032762-BE8C-49AE-BBB7-425FDAC7E08D}" type="presParOf" srcId="{9660B002-E581-4871-ADF5-16DDA8163E32}" destId="{0DF8F302-1229-432A-B13F-B1DC4085BFAA}" srcOrd="6" destOrd="0" presId="urn:microsoft.com/office/officeart/2005/8/layout/vProcess5"/>
    <dgm:cxn modelId="{3A3CBE90-9FD0-4B5B-8385-2FCCC2F99B2B}" type="presParOf" srcId="{9660B002-E581-4871-ADF5-16DDA8163E32}" destId="{FE4AD3D5-A7BD-4AAB-B5DB-B550E1D6B6DF}" srcOrd="7" destOrd="0" presId="urn:microsoft.com/office/officeart/2005/8/layout/vProcess5"/>
    <dgm:cxn modelId="{F64194BD-34FB-4595-BA04-3701D83B243B}" type="presParOf" srcId="{9660B002-E581-4871-ADF5-16DDA8163E32}" destId="{63A3E3FD-9454-483A-9B6A-075BC36A5868}" srcOrd="8" destOrd="0" presId="urn:microsoft.com/office/officeart/2005/8/layout/vProcess5"/>
    <dgm:cxn modelId="{5A778E10-8519-41F1-8ED7-165195121961}" type="presParOf" srcId="{9660B002-E581-4871-ADF5-16DDA8163E32}" destId="{73CFD846-8DC9-48C5-95CF-73FE76CFD45B}" srcOrd="9" destOrd="0" presId="urn:microsoft.com/office/officeart/2005/8/layout/vProcess5"/>
    <dgm:cxn modelId="{ED7A537D-B604-433B-8F2A-E8F615BC97CA}" type="presParOf" srcId="{9660B002-E581-4871-ADF5-16DDA8163E32}" destId="{6B56659D-702B-4A9B-BD1B-018A48AE2729}" srcOrd="10" destOrd="0" presId="urn:microsoft.com/office/officeart/2005/8/layout/vProcess5"/>
    <dgm:cxn modelId="{5313A135-46D2-4952-8102-1AB4DF863306}" type="presParOf" srcId="{9660B002-E581-4871-ADF5-16DDA8163E32}" destId="{DC4E9176-C286-40EF-823B-E9FC8B59B8A0}"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7CBBC4-180B-402D-B78B-494A0DAD8E43}"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SG"/>
        </a:p>
      </dgm:t>
    </dgm:pt>
    <dgm:pt modelId="{DA059AE4-5642-4F8E-A20A-F8A6B3045C1B}">
      <dgm:prSet phldrT="[Text]" custT="1"/>
      <dgm:spPr/>
      <dgm:t>
        <a:bodyPr/>
        <a:lstStyle/>
        <a:p>
          <a:pPr algn="ctr">
            <a:buFont typeface="Symbol" panose="05050102010706020507" pitchFamily="18" charset="2"/>
            <a:buChar char=""/>
          </a:pPr>
          <a:r>
            <a:rPr lang="en-US" sz="1600" dirty="0">
              <a:latin typeface="+mj-lt"/>
            </a:rPr>
            <a:t>To stand out from the competition, many hotels believe that personalization is the key to increasing visitor engagement and delivering genuine brand experiences.</a:t>
          </a:r>
          <a:endParaRPr lang="en-SG" sz="1600" dirty="0">
            <a:latin typeface="+mj-lt"/>
          </a:endParaRPr>
        </a:p>
      </dgm:t>
    </dgm:pt>
    <dgm:pt modelId="{38D755A6-B055-4379-AD02-360580B177A1}" type="parTrans" cxnId="{7D679F6E-D023-4B7F-82B4-8444AC6BC16B}">
      <dgm:prSet/>
      <dgm:spPr/>
      <dgm:t>
        <a:bodyPr/>
        <a:lstStyle/>
        <a:p>
          <a:endParaRPr lang="en-SG"/>
        </a:p>
      </dgm:t>
    </dgm:pt>
    <dgm:pt modelId="{168DC27A-9790-4065-A4D4-1CD3A7E64677}" type="sibTrans" cxnId="{7D679F6E-D023-4B7F-82B4-8444AC6BC16B}">
      <dgm:prSet/>
      <dgm:spPr/>
      <dgm:t>
        <a:bodyPr/>
        <a:lstStyle/>
        <a:p>
          <a:endParaRPr lang="en-SG"/>
        </a:p>
      </dgm:t>
    </dgm:pt>
    <dgm:pt modelId="{59104CE0-EE50-4513-84E5-81C70BDC80AB}">
      <dgm:prSet custT="1"/>
      <dgm:spPr/>
      <dgm:t>
        <a:bodyPr/>
        <a:lstStyle/>
        <a:p>
          <a:pPr algn="ctr">
            <a:buFont typeface="Symbol" panose="05050102010706020507" pitchFamily="18" charset="2"/>
            <a:buChar char=""/>
          </a:pPr>
          <a:r>
            <a:rPr lang="en-US" sz="1600" dirty="0">
              <a:latin typeface="+mj-lt"/>
            </a:rPr>
            <a:t>The rising cost of hospitality is another factor emphasizing the need for a motivated workforce. Since the cost of labor is increasing as a result of wage increases in several regions </a:t>
          </a:r>
          <a:r>
            <a:rPr lang="en-SG" sz="1600" dirty="0">
              <a:latin typeface="+mj-lt"/>
            </a:rPr>
            <a:t>(</a:t>
          </a:r>
          <a:r>
            <a:rPr lang="en-SG" sz="1600" dirty="0" err="1">
              <a:latin typeface="+mj-lt"/>
            </a:rPr>
            <a:t>Ansary</a:t>
          </a:r>
          <a:r>
            <a:rPr lang="en-SG" sz="1600" dirty="0">
              <a:latin typeface="+mj-lt"/>
            </a:rPr>
            <a:t>, 2021)</a:t>
          </a:r>
          <a:r>
            <a:rPr lang="en-US" sz="1600" dirty="0">
              <a:latin typeface="+mj-lt"/>
            </a:rPr>
            <a:t>.</a:t>
          </a:r>
          <a:endParaRPr lang="en-SG" sz="1600" dirty="0">
            <a:latin typeface="+mj-lt"/>
          </a:endParaRPr>
        </a:p>
      </dgm:t>
    </dgm:pt>
    <dgm:pt modelId="{A07D3A7A-109D-40ED-B1B1-B41A0C2E5BC4}" type="parTrans" cxnId="{FCEA5BCF-7BFA-4F44-811C-1490E63C198F}">
      <dgm:prSet/>
      <dgm:spPr/>
      <dgm:t>
        <a:bodyPr/>
        <a:lstStyle/>
        <a:p>
          <a:endParaRPr lang="en-SG"/>
        </a:p>
      </dgm:t>
    </dgm:pt>
    <dgm:pt modelId="{E7E8C310-F46C-4B09-8DE6-F55B64B677B3}" type="sibTrans" cxnId="{FCEA5BCF-7BFA-4F44-811C-1490E63C198F}">
      <dgm:prSet/>
      <dgm:spPr/>
      <dgm:t>
        <a:bodyPr/>
        <a:lstStyle/>
        <a:p>
          <a:endParaRPr lang="en-SG"/>
        </a:p>
      </dgm:t>
    </dgm:pt>
    <dgm:pt modelId="{3607334F-6CF4-4AC7-91AF-C99D775D2798}">
      <dgm:prSet custT="1"/>
      <dgm:spPr/>
      <dgm:t>
        <a:bodyPr/>
        <a:lstStyle/>
        <a:p>
          <a:pPr algn="ctr">
            <a:buFont typeface="Symbol" panose="05050102010706020507" pitchFamily="18" charset="2"/>
            <a:buChar char=""/>
          </a:pPr>
          <a:r>
            <a:rPr lang="en-US" sz="1600" dirty="0">
              <a:latin typeface="+mj-lt"/>
            </a:rPr>
            <a:t>Finally, with the improved transparency provided through the internet world, consumers have grown more concentrated on their monetary exchange with anybody they would like to deal with.</a:t>
          </a:r>
          <a:endParaRPr lang="en-SG" sz="1600" dirty="0">
            <a:latin typeface="+mj-lt"/>
          </a:endParaRPr>
        </a:p>
      </dgm:t>
    </dgm:pt>
    <dgm:pt modelId="{4E13E0D2-5E78-4A9B-948F-D3CF89C27E8D}" type="parTrans" cxnId="{6E31C6A1-F77F-42F0-A5E0-0D4C7CD1944B}">
      <dgm:prSet/>
      <dgm:spPr/>
      <dgm:t>
        <a:bodyPr/>
        <a:lstStyle/>
        <a:p>
          <a:endParaRPr lang="en-SG"/>
        </a:p>
      </dgm:t>
    </dgm:pt>
    <dgm:pt modelId="{0F4E8E28-E4B0-434A-89D9-181656677519}" type="sibTrans" cxnId="{6E31C6A1-F77F-42F0-A5E0-0D4C7CD1944B}">
      <dgm:prSet/>
      <dgm:spPr/>
      <dgm:t>
        <a:bodyPr/>
        <a:lstStyle/>
        <a:p>
          <a:endParaRPr lang="en-SG"/>
        </a:p>
      </dgm:t>
    </dgm:pt>
    <dgm:pt modelId="{E8EBF802-2741-4C71-8FE0-71A03B393DDF}" type="pres">
      <dgm:prSet presAssocID="{157CBBC4-180B-402D-B78B-494A0DAD8E43}" presName="linear" presStyleCnt="0">
        <dgm:presLayoutVars>
          <dgm:dir/>
          <dgm:animLvl val="lvl"/>
          <dgm:resizeHandles val="exact"/>
        </dgm:presLayoutVars>
      </dgm:prSet>
      <dgm:spPr/>
    </dgm:pt>
    <dgm:pt modelId="{EF53B953-7CAA-4861-AA84-8B1EE5BF6636}" type="pres">
      <dgm:prSet presAssocID="{DA059AE4-5642-4F8E-A20A-F8A6B3045C1B}" presName="parentLin" presStyleCnt="0"/>
      <dgm:spPr/>
    </dgm:pt>
    <dgm:pt modelId="{7B57C064-9EA3-4F90-AC40-DF0C5F4807CC}" type="pres">
      <dgm:prSet presAssocID="{DA059AE4-5642-4F8E-A20A-F8A6B3045C1B}" presName="parentLeftMargin" presStyleLbl="node1" presStyleIdx="0" presStyleCnt="3"/>
      <dgm:spPr/>
    </dgm:pt>
    <dgm:pt modelId="{4939EFDE-C2FF-4355-96E0-B05735B696AC}" type="pres">
      <dgm:prSet presAssocID="{DA059AE4-5642-4F8E-A20A-F8A6B3045C1B}" presName="parentText" presStyleLbl="node1" presStyleIdx="0" presStyleCnt="3">
        <dgm:presLayoutVars>
          <dgm:chMax val="0"/>
          <dgm:bulletEnabled val="1"/>
        </dgm:presLayoutVars>
      </dgm:prSet>
      <dgm:spPr/>
    </dgm:pt>
    <dgm:pt modelId="{8A3F4976-4A8A-496A-B6B0-1650066AFF5A}" type="pres">
      <dgm:prSet presAssocID="{DA059AE4-5642-4F8E-A20A-F8A6B3045C1B}" presName="negativeSpace" presStyleCnt="0"/>
      <dgm:spPr/>
    </dgm:pt>
    <dgm:pt modelId="{1BF82700-5F91-4B0F-9A07-6DC5610B8207}" type="pres">
      <dgm:prSet presAssocID="{DA059AE4-5642-4F8E-A20A-F8A6B3045C1B}" presName="childText" presStyleLbl="conFgAcc1" presStyleIdx="0" presStyleCnt="3">
        <dgm:presLayoutVars>
          <dgm:bulletEnabled val="1"/>
        </dgm:presLayoutVars>
      </dgm:prSet>
      <dgm:spPr/>
    </dgm:pt>
    <dgm:pt modelId="{12E9A55F-277B-47C3-B4FC-F8C364EBB5DA}" type="pres">
      <dgm:prSet presAssocID="{168DC27A-9790-4065-A4D4-1CD3A7E64677}" presName="spaceBetweenRectangles" presStyleCnt="0"/>
      <dgm:spPr/>
    </dgm:pt>
    <dgm:pt modelId="{8203A3EB-A7EB-4782-AC8C-0833B0F97F27}" type="pres">
      <dgm:prSet presAssocID="{59104CE0-EE50-4513-84E5-81C70BDC80AB}" presName="parentLin" presStyleCnt="0"/>
      <dgm:spPr/>
    </dgm:pt>
    <dgm:pt modelId="{C5760C1D-813C-4FFB-B85F-EE9E50B8DDC6}" type="pres">
      <dgm:prSet presAssocID="{59104CE0-EE50-4513-84E5-81C70BDC80AB}" presName="parentLeftMargin" presStyleLbl="node1" presStyleIdx="0" presStyleCnt="3"/>
      <dgm:spPr/>
    </dgm:pt>
    <dgm:pt modelId="{20F060BA-8F17-4EC0-8C4C-5EA24F442ADE}" type="pres">
      <dgm:prSet presAssocID="{59104CE0-EE50-4513-84E5-81C70BDC80AB}" presName="parentText" presStyleLbl="node1" presStyleIdx="1" presStyleCnt="3">
        <dgm:presLayoutVars>
          <dgm:chMax val="0"/>
          <dgm:bulletEnabled val="1"/>
        </dgm:presLayoutVars>
      </dgm:prSet>
      <dgm:spPr/>
    </dgm:pt>
    <dgm:pt modelId="{8ACCC441-A4C1-4154-9B09-AEB1D2673D88}" type="pres">
      <dgm:prSet presAssocID="{59104CE0-EE50-4513-84E5-81C70BDC80AB}" presName="negativeSpace" presStyleCnt="0"/>
      <dgm:spPr/>
    </dgm:pt>
    <dgm:pt modelId="{048447F3-7A50-4CFC-A60F-BDC208B6BF01}" type="pres">
      <dgm:prSet presAssocID="{59104CE0-EE50-4513-84E5-81C70BDC80AB}" presName="childText" presStyleLbl="conFgAcc1" presStyleIdx="1" presStyleCnt="3">
        <dgm:presLayoutVars>
          <dgm:bulletEnabled val="1"/>
        </dgm:presLayoutVars>
      </dgm:prSet>
      <dgm:spPr/>
    </dgm:pt>
    <dgm:pt modelId="{8FA1B0CC-7437-482E-A09D-CAF6B6B7AFA3}" type="pres">
      <dgm:prSet presAssocID="{E7E8C310-F46C-4B09-8DE6-F55B64B677B3}" presName="spaceBetweenRectangles" presStyleCnt="0"/>
      <dgm:spPr/>
    </dgm:pt>
    <dgm:pt modelId="{6635EBE6-553A-4231-A313-21AE5D5066CB}" type="pres">
      <dgm:prSet presAssocID="{3607334F-6CF4-4AC7-91AF-C99D775D2798}" presName="parentLin" presStyleCnt="0"/>
      <dgm:spPr/>
    </dgm:pt>
    <dgm:pt modelId="{D9B39C23-F5B3-41D2-8489-321A51323E08}" type="pres">
      <dgm:prSet presAssocID="{3607334F-6CF4-4AC7-91AF-C99D775D2798}" presName="parentLeftMargin" presStyleLbl="node1" presStyleIdx="1" presStyleCnt="3"/>
      <dgm:spPr/>
    </dgm:pt>
    <dgm:pt modelId="{940A6831-E1D6-4163-AF7C-6032BF9D36A5}" type="pres">
      <dgm:prSet presAssocID="{3607334F-6CF4-4AC7-91AF-C99D775D2798}" presName="parentText" presStyleLbl="node1" presStyleIdx="2" presStyleCnt="3">
        <dgm:presLayoutVars>
          <dgm:chMax val="0"/>
          <dgm:bulletEnabled val="1"/>
        </dgm:presLayoutVars>
      </dgm:prSet>
      <dgm:spPr/>
    </dgm:pt>
    <dgm:pt modelId="{3B444009-F859-493E-90A8-7152698A2B6A}" type="pres">
      <dgm:prSet presAssocID="{3607334F-6CF4-4AC7-91AF-C99D775D2798}" presName="negativeSpace" presStyleCnt="0"/>
      <dgm:spPr/>
    </dgm:pt>
    <dgm:pt modelId="{7648DF16-4A88-4F5F-8BBE-414C64B13D4A}" type="pres">
      <dgm:prSet presAssocID="{3607334F-6CF4-4AC7-91AF-C99D775D2798}" presName="childText" presStyleLbl="conFgAcc1" presStyleIdx="2" presStyleCnt="3">
        <dgm:presLayoutVars>
          <dgm:bulletEnabled val="1"/>
        </dgm:presLayoutVars>
      </dgm:prSet>
      <dgm:spPr/>
    </dgm:pt>
  </dgm:ptLst>
  <dgm:cxnLst>
    <dgm:cxn modelId="{D5444F00-3813-463A-BFC7-6A89AB1A166E}" type="presOf" srcId="{3607334F-6CF4-4AC7-91AF-C99D775D2798}" destId="{D9B39C23-F5B3-41D2-8489-321A51323E08}" srcOrd="0" destOrd="0" presId="urn:microsoft.com/office/officeart/2005/8/layout/list1"/>
    <dgm:cxn modelId="{84D68D11-9D10-4083-97BB-E33E5D8E8889}" type="presOf" srcId="{157CBBC4-180B-402D-B78B-494A0DAD8E43}" destId="{E8EBF802-2741-4C71-8FE0-71A03B393DDF}" srcOrd="0" destOrd="0" presId="urn:microsoft.com/office/officeart/2005/8/layout/list1"/>
    <dgm:cxn modelId="{5C23542D-5DD9-4405-9434-3414BBE2CEEB}" type="presOf" srcId="{59104CE0-EE50-4513-84E5-81C70BDC80AB}" destId="{C5760C1D-813C-4FFB-B85F-EE9E50B8DDC6}" srcOrd="0" destOrd="0" presId="urn:microsoft.com/office/officeart/2005/8/layout/list1"/>
    <dgm:cxn modelId="{3DD2F669-4101-4552-B3DD-879FCBAAB56A}" type="presOf" srcId="{59104CE0-EE50-4513-84E5-81C70BDC80AB}" destId="{20F060BA-8F17-4EC0-8C4C-5EA24F442ADE}" srcOrd="1" destOrd="0" presId="urn:microsoft.com/office/officeart/2005/8/layout/list1"/>
    <dgm:cxn modelId="{7D679F6E-D023-4B7F-82B4-8444AC6BC16B}" srcId="{157CBBC4-180B-402D-B78B-494A0DAD8E43}" destId="{DA059AE4-5642-4F8E-A20A-F8A6B3045C1B}" srcOrd="0" destOrd="0" parTransId="{38D755A6-B055-4379-AD02-360580B177A1}" sibTransId="{168DC27A-9790-4065-A4D4-1CD3A7E64677}"/>
    <dgm:cxn modelId="{FA418B9A-4EC9-400C-AB24-24DE8B52BFF3}" type="presOf" srcId="{DA059AE4-5642-4F8E-A20A-F8A6B3045C1B}" destId="{7B57C064-9EA3-4F90-AC40-DF0C5F4807CC}" srcOrd="0" destOrd="0" presId="urn:microsoft.com/office/officeart/2005/8/layout/list1"/>
    <dgm:cxn modelId="{6E31C6A1-F77F-42F0-A5E0-0D4C7CD1944B}" srcId="{157CBBC4-180B-402D-B78B-494A0DAD8E43}" destId="{3607334F-6CF4-4AC7-91AF-C99D775D2798}" srcOrd="2" destOrd="0" parTransId="{4E13E0D2-5E78-4A9B-948F-D3CF89C27E8D}" sibTransId="{0F4E8E28-E4B0-434A-89D9-181656677519}"/>
    <dgm:cxn modelId="{EBC4FDCE-9252-44EA-ACD4-BA08DE91FA5E}" type="presOf" srcId="{DA059AE4-5642-4F8E-A20A-F8A6B3045C1B}" destId="{4939EFDE-C2FF-4355-96E0-B05735B696AC}" srcOrd="1" destOrd="0" presId="urn:microsoft.com/office/officeart/2005/8/layout/list1"/>
    <dgm:cxn modelId="{FCEA5BCF-7BFA-4F44-811C-1490E63C198F}" srcId="{157CBBC4-180B-402D-B78B-494A0DAD8E43}" destId="{59104CE0-EE50-4513-84E5-81C70BDC80AB}" srcOrd="1" destOrd="0" parTransId="{A07D3A7A-109D-40ED-B1B1-B41A0C2E5BC4}" sibTransId="{E7E8C310-F46C-4B09-8DE6-F55B64B677B3}"/>
    <dgm:cxn modelId="{059615FD-8E9F-4993-9240-8376E309F954}" type="presOf" srcId="{3607334F-6CF4-4AC7-91AF-C99D775D2798}" destId="{940A6831-E1D6-4163-AF7C-6032BF9D36A5}" srcOrd="1" destOrd="0" presId="urn:microsoft.com/office/officeart/2005/8/layout/list1"/>
    <dgm:cxn modelId="{7AED4103-2D01-429E-97BD-106A260DE873}" type="presParOf" srcId="{E8EBF802-2741-4C71-8FE0-71A03B393DDF}" destId="{EF53B953-7CAA-4861-AA84-8B1EE5BF6636}" srcOrd="0" destOrd="0" presId="urn:microsoft.com/office/officeart/2005/8/layout/list1"/>
    <dgm:cxn modelId="{67D47556-5E80-4126-9495-3248F3475D0C}" type="presParOf" srcId="{EF53B953-7CAA-4861-AA84-8B1EE5BF6636}" destId="{7B57C064-9EA3-4F90-AC40-DF0C5F4807CC}" srcOrd="0" destOrd="0" presId="urn:microsoft.com/office/officeart/2005/8/layout/list1"/>
    <dgm:cxn modelId="{C623D00D-7348-4B89-BA16-B3C71FDA1DDD}" type="presParOf" srcId="{EF53B953-7CAA-4861-AA84-8B1EE5BF6636}" destId="{4939EFDE-C2FF-4355-96E0-B05735B696AC}" srcOrd="1" destOrd="0" presId="urn:microsoft.com/office/officeart/2005/8/layout/list1"/>
    <dgm:cxn modelId="{9F3E807C-BF7B-4F60-A5A4-4C9177731477}" type="presParOf" srcId="{E8EBF802-2741-4C71-8FE0-71A03B393DDF}" destId="{8A3F4976-4A8A-496A-B6B0-1650066AFF5A}" srcOrd="1" destOrd="0" presId="urn:microsoft.com/office/officeart/2005/8/layout/list1"/>
    <dgm:cxn modelId="{081D01A7-E247-49E5-BFEF-FEE2E49EA0D8}" type="presParOf" srcId="{E8EBF802-2741-4C71-8FE0-71A03B393DDF}" destId="{1BF82700-5F91-4B0F-9A07-6DC5610B8207}" srcOrd="2" destOrd="0" presId="urn:microsoft.com/office/officeart/2005/8/layout/list1"/>
    <dgm:cxn modelId="{C8C11AE6-F292-4AB4-BE24-30C2432A4C67}" type="presParOf" srcId="{E8EBF802-2741-4C71-8FE0-71A03B393DDF}" destId="{12E9A55F-277B-47C3-B4FC-F8C364EBB5DA}" srcOrd="3" destOrd="0" presId="urn:microsoft.com/office/officeart/2005/8/layout/list1"/>
    <dgm:cxn modelId="{100018A2-8C0D-4915-A782-A88706F684B7}" type="presParOf" srcId="{E8EBF802-2741-4C71-8FE0-71A03B393DDF}" destId="{8203A3EB-A7EB-4782-AC8C-0833B0F97F27}" srcOrd="4" destOrd="0" presId="urn:microsoft.com/office/officeart/2005/8/layout/list1"/>
    <dgm:cxn modelId="{81AD7FB0-E1A5-4822-83D4-BEE75A83C646}" type="presParOf" srcId="{8203A3EB-A7EB-4782-AC8C-0833B0F97F27}" destId="{C5760C1D-813C-4FFB-B85F-EE9E50B8DDC6}" srcOrd="0" destOrd="0" presId="urn:microsoft.com/office/officeart/2005/8/layout/list1"/>
    <dgm:cxn modelId="{AFF28944-9444-4695-9DF0-27D145B56BD9}" type="presParOf" srcId="{8203A3EB-A7EB-4782-AC8C-0833B0F97F27}" destId="{20F060BA-8F17-4EC0-8C4C-5EA24F442ADE}" srcOrd="1" destOrd="0" presId="urn:microsoft.com/office/officeart/2005/8/layout/list1"/>
    <dgm:cxn modelId="{629A0E8B-8CA1-4809-86D8-A470C3850E08}" type="presParOf" srcId="{E8EBF802-2741-4C71-8FE0-71A03B393DDF}" destId="{8ACCC441-A4C1-4154-9B09-AEB1D2673D88}" srcOrd="5" destOrd="0" presId="urn:microsoft.com/office/officeart/2005/8/layout/list1"/>
    <dgm:cxn modelId="{B981407C-1818-4FA2-834C-37294E14B74F}" type="presParOf" srcId="{E8EBF802-2741-4C71-8FE0-71A03B393DDF}" destId="{048447F3-7A50-4CFC-A60F-BDC208B6BF01}" srcOrd="6" destOrd="0" presId="urn:microsoft.com/office/officeart/2005/8/layout/list1"/>
    <dgm:cxn modelId="{64441B83-99A4-4E80-8DA8-D6F10C11F813}" type="presParOf" srcId="{E8EBF802-2741-4C71-8FE0-71A03B393DDF}" destId="{8FA1B0CC-7437-482E-A09D-CAF6B6B7AFA3}" srcOrd="7" destOrd="0" presId="urn:microsoft.com/office/officeart/2005/8/layout/list1"/>
    <dgm:cxn modelId="{8BA89BFA-A797-4D9E-ABCD-ADEB15340503}" type="presParOf" srcId="{E8EBF802-2741-4C71-8FE0-71A03B393DDF}" destId="{6635EBE6-553A-4231-A313-21AE5D5066CB}" srcOrd="8" destOrd="0" presId="urn:microsoft.com/office/officeart/2005/8/layout/list1"/>
    <dgm:cxn modelId="{40EC85C4-1BE1-4468-AAE4-CD416B74F27E}" type="presParOf" srcId="{6635EBE6-553A-4231-A313-21AE5D5066CB}" destId="{D9B39C23-F5B3-41D2-8489-321A51323E08}" srcOrd="0" destOrd="0" presId="urn:microsoft.com/office/officeart/2005/8/layout/list1"/>
    <dgm:cxn modelId="{A7F0E7E6-01A0-4361-B719-C23AAD13869F}" type="presParOf" srcId="{6635EBE6-553A-4231-A313-21AE5D5066CB}" destId="{940A6831-E1D6-4163-AF7C-6032BF9D36A5}" srcOrd="1" destOrd="0" presId="urn:microsoft.com/office/officeart/2005/8/layout/list1"/>
    <dgm:cxn modelId="{63CF5DFD-EC4F-4569-AA13-1B818D6C8F9C}" type="presParOf" srcId="{E8EBF802-2741-4C71-8FE0-71A03B393DDF}" destId="{3B444009-F859-493E-90A8-7152698A2B6A}" srcOrd="9" destOrd="0" presId="urn:microsoft.com/office/officeart/2005/8/layout/list1"/>
    <dgm:cxn modelId="{E0E4624E-7B9B-41C2-824B-AEB32233BE0A}" type="presParOf" srcId="{E8EBF802-2741-4C71-8FE0-71A03B393DDF}" destId="{7648DF16-4A88-4F5F-8BBE-414C64B13D4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3E6526-420B-4BD2-A44A-8D20B33343E2}"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SG"/>
        </a:p>
      </dgm:t>
    </dgm:pt>
    <dgm:pt modelId="{1BF1295A-282E-4F8A-90A9-FF9A67A7BA2F}">
      <dgm:prSet phldrT="[Text]"/>
      <dgm:spPr/>
      <dgm:t>
        <a:bodyPr/>
        <a:lstStyle/>
        <a:p>
          <a:pPr algn="ctr"/>
          <a:r>
            <a:rPr lang="en-US" dirty="0">
              <a:latin typeface="+mj-lt"/>
            </a:rPr>
            <a:t>Row 1: Fundamentals</a:t>
          </a:r>
          <a:endParaRPr lang="en-SG" dirty="0">
            <a:latin typeface="+mj-lt"/>
          </a:endParaRPr>
        </a:p>
      </dgm:t>
    </dgm:pt>
    <dgm:pt modelId="{06434D11-5A50-4B6B-B8BF-CD2D3273ABB3}" type="parTrans" cxnId="{72BA2A2F-5DBB-4F15-BD9F-36E879CBAE82}">
      <dgm:prSet/>
      <dgm:spPr/>
      <dgm:t>
        <a:bodyPr/>
        <a:lstStyle/>
        <a:p>
          <a:endParaRPr lang="en-SG"/>
        </a:p>
      </dgm:t>
    </dgm:pt>
    <dgm:pt modelId="{9948948B-13F6-4FB8-9DBD-4C37E7D3CCE2}" type="sibTrans" cxnId="{72BA2A2F-5DBB-4F15-BD9F-36E879CBAE82}">
      <dgm:prSet/>
      <dgm:spPr/>
      <dgm:t>
        <a:bodyPr/>
        <a:lstStyle/>
        <a:p>
          <a:endParaRPr lang="en-SG"/>
        </a:p>
      </dgm:t>
    </dgm:pt>
    <dgm:pt modelId="{91D6CA05-3D7D-4249-A3A9-143A6CFCF1A4}">
      <dgm:prSet phldrT="[Text]"/>
      <dgm:spPr/>
      <dgm:t>
        <a:bodyPr/>
        <a:lstStyle/>
        <a:p>
          <a:pPr algn="ctr"/>
          <a:r>
            <a:rPr lang="en-US" dirty="0">
              <a:latin typeface="+mj-lt"/>
            </a:rPr>
            <a:t>Row 2: Bringing the squad together</a:t>
          </a:r>
          <a:endParaRPr lang="en-SG" dirty="0">
            <a:latin typeface="+mj-lt"/>
          </a:endParaRPr>
        </a:p>
      </dgm:t>
    </dgm:pt>
    <dgm:pt modelId="{6A269F98-ABA5-4754-946A-C93AB060DC12}" type="parTrans" cxnId="{593D5DE4-E644-4ED3-87EA-4949861679B7}">
      <dgm:prSet/>
      <dgm:spPr/>
      <dgm:t>
        <a:bodyPr/>
        <a:lstStyle/>
        <a:p>
          <a:endParaRPr lang="en-SG"/>
        </a:p>
      </dgm:t>
    </dgm:pt>
    <dgm:pt modelId="{0D68F504-C653-4DB8-8422-F81190F1263A}" type="sibTrans" cxnId="{593D5DE4-E644-4ED3-87EA-4949861679B7}">
      <dgm:prSet/>
      <dgm:spPr/>
      <dgm:t>
        <a:bodyPr/>
        <a:lstStyle/>
        <a:p>
          <a:endParaRPr lang="en-SG"/>
        </a:p>
      </dgm:t>
    </dgm:pt>
    <dgm:pt modelId="{38C569E4-90CB-4E56-9784-59E3967F634F}">
      <dgm:prSet phldrT="[Text]"/>
      <dgm:spPr/>
      <dgm:t>
        <a:bodyPr/>
        <a:lstStyle/>
        <a:p>
          <a:pPr algn="ctr"/>
          <a:r>
            <a:rPr lang="en-US" dirty="0">
              <a:latin typeface="+mj-lt"/>
            </a:rPr>
            <a:t> Row 3: Improving the overall performance</a:t>
          </a:r>
          <a:endParaRPr lang="en-SG" dirty="0">
            <a:latin typeface="+mj-lt"/>
          </a:endParaRPr>
        </a:p>
      </dgm:t>
    </dgm:pt>
    <dgm:pt modelId="{C8EB2B50-785D-41BB-BA27-066FF0EFB77C}" type="parTrans" cxnId="{BB52B88E-5E5A-4FD0-828F-C5164DF2C792}">
      <dgm:prSet/>
      <dgm:spPr/>
      <dgm:t>
        <a:bodyPr/>
        <a:lstStyle/>
        <a:p>
          <a:endParaRPr lang="en-SG"/>
        </a:p>
      </dgm:t>
    </dgm:pt>
    <dgm:pt modelId="{BEEB70D0-D74D-4D51-864B-45DCB4443BAC}" type="sibTrans" cxnId="{BB52B88E-5E5A-4FD0-828F-C5164DF2C792}">
      <dgm:prSet/>
      <dgm:spPr/>
      <dgm:t>
        <a:bodyPr/>
        <a:lstStyle/>
        <a:p>
          <a:endParaRPr lang="en-SG"/>
        </a:p>
      </dgm:t>
    </dgm:pt>
    <dgm:pt modelId="{5B92AB92-F385-42FD-919E-078A2A1F9AA8}">
      <dgm:prSet phldrT="[Text]"/>
      <dgm:spPr/>
      <dgm:t>
        <a:bodyPr/>
        <a:lstStyle/>
        <a:p>
          <a:pPr algn="ctr"/>
          <a:r>
            <a:rPr lang="en-US" dirty="0">
              <a:latin typeface="+mj-lt"/>
            </a:rPr>
            <a:t>Row 4: Result achievement</a:t>
          </a:r>
          <a:endParaRPr lang="en-SG" dirty="0">
            <a:latin typeface="+mj-lt"/>
          </a:endParaRPr>
        </a:p>
      </dgm:t>
    </dgm:pt>
    <dgm:pt modelId="{89C02038-7E8E-4D22-924E-BCDA5ABE182E}" type="parTrans" cxnId="{5CA73B53-A6E0-4A81-919B-0A5D611D9D51}">
      <dgm:prSet/>
      <dgm:spPr/>
      <dgm:t>
        <a:bodyPr/>
        <a:lstStyle/>
        <a:p>
          <a:endParaRPr lang="en-SG"/>
        </a:p>
      </dgm:t>
    </dgm:pt>
    <dgm:pt modelId="{42CB0435-018B-4512-A455-A8C02FD473C8}" type="sibTrans" cxnId="{5CA73B53-A6E0-4A81-919B-0A5D611D9D51}">
      <dgm:prSet/>
      <dgm:spPr/>
      <dgm:t>
        <a:bodyPr/>
        <a:lstStyle/>
        <a:p>
          <a:endParaRPr lang="en-SG"/>
        </a:p>
      </dgm:t>
    </dgm:pt>
    <dgm:pt modelId="{3FB51539-6F2B-4A38-A583-39F5EE2B9C6A}" type="pres">
      <dgm:prSet presAssocID="{423E6526-420B-4BD2-A44A-8D20B33343E2}" presName="Name0" presStyleCnt="0">
        <dgm:presLayoutVars>
          <dgm:chMax val="7"/>
          <dgm:chPref val="7"/>
          <dgm:dir/>
        </dgm:presLayoutVars>
      </dgm:prSet>
      <dgm:spPr/>
    </dgm:pt>
    <dgm:pt modelId="{DC73420D-C5BB-40BF-9B0A-C5CED56DBA61}" type="pres">
      <dgm:prSet presAssocID="{423E6526-420B-4BD2-A44A-8D20B33343E2}" presName="Name1" presStyleCnt="0"/>
      <dgm:spPr/>
    </dgm:pt>
    <dgm:pt modelId="{D6D6FE19-D6FE-4B69-816F-C8BC253CCDB9}" type="pres">
      <dgm:prSet presAssocID="{423E6526-420B-4BD2-A44A-8D20B33343E2}" presName="cycle" presStyleCnt="0"/>
      <dgm:spPr/>
    </dgm:pt>
    <dgm:pt modelId="{188DE69F-B42C-44E8-BDCE-DF524D71F722}" type="pres">
      <dgm:prSet presAssocID="{423E6526-420B-4BD2-A44A-8D20B33343E2}" presName="srcNode" presStyleLbl="node1" presStyleIdx="0" presStyleCnt="4"/>
      <dgm:spPr/>
    </dgm:pt>
    <dgm:pt modelId="{C06A95D0-147D-4313-BA01-EB4D2CDAE009}" type="pres">
      <dgm:prSet presAssocID="{423E6526-420B-4BD2-A44A-8D20B33343E2}" presName="conn" presStyleLbl="parChTrans1D2" presStyleIdx="0" presStyleCnt="1"/>
      <dgm:spPr/>
    </dgm:pt>
    <dgm:pt modelId="{8F0CCF5C-151A-4DF1-9263-57D3C2689970}" type="pres">
      <dgm:prSet presAssocID="{423E6526-420B-4BD2-A44A-8D20B33343E2}" presName="extraNode" presStyleLbl="node1" presStyleIdx="0" presStyleCnt="4"/>
      <dgm:spPr/>
    </dgm:pt>
    <dgm:pt modelId="{FFCCC316-670D-4C80-B068-D17CF68553F9}" type="pres">
      <dgm:prSet presAssocID="{423E6526-420B-4BD2-A44A-8D20B33343E2}" presName="dstNode" presStyleLbl="node1" presStyleIdx="0" presStyleCnt="4"/>
      <dgm:spPr/>
    </dgm:pt>
    <dgm:pt modelId="{0324FF9C-DC78-435D-9676-5D8996ABB557}" type="pres">
      <dgm:prSet presAssocID="{1BF1295A-282E-4F8A-90A9-FF9A67A7BA2F}" presName="text_1" presStyleLbl="node1" presStyleIdx="0" presStyleCnt="4">
        <dgm:presLayoutVars>
          <dgm:bulletEnabled val="1"/>
        </dgm:presLayoutVars>
      </dgm:prSet>
      <dgm:spPr/>
    </dgm:pt>
    <dgm:pt modelId="{5573E9CD-298F-4494-9A7C-CA496DCE936C}" type="pres">
      <dgm:prSet presAssocID="{1BF1295A-282E-4F8A-90A9-FF9A67A7BA2F}" presName="accent_1" presStyleCnt="0"/>
      <dgm:spPr/>
    </dgm:pt>
    <dgm:pt modelId="{048CB829-43F3-47A8-B121-2A6652E92FA3}" type="pres">
      <dgm:prSet presAssocID="{1BF1295A-282E-4F8A-90A9-FF9A67A7BA2F}" presName="accentRepeatNode" presStyleLbl="solidFgAcc1" presStyleIdx="0" presStyleCnt="4"/>
      <dgm:spPr/>
    </dgm:pt>
    <dgm:pt modelId="{9028E41A-EFA7-46FA-8583-BBBD2AAF3A86}" type="pres">
      <dgm:prSet presAssocID="{91D6CA05-3D7D-4249-A3A9-143A6CFCF1A4}" presName="text_2" presStyleLbl="node1" presStyleIdx="1" presStyleCnt="4">
        <dgm:presLayoutVars>
          <dgm:bulletEnabled val="1"/>
        </dgm:presLayoutVars>
      </dgm:prSet>
      <dgm:spPr/>
    </dgm:pt>
    <dgm:pt modelId="{C64E7080-5EEE-4605-AA7B-D36720500CD0}" type="pres">
      <dgm:prSet presAssocID="{91D6CA05-3D7D-4249-A3A9-143A6CFCF1A4}" presName="accent_2" presStyleCnt="0"/>
      <dgm:spPr/>
    </dgm:pt>
    <dgm:pt modelId="{13B4EBC7-C85E-4C1E-B004-07485E327165}" type="pres">
      <dgm:prSet presAssocID="{91D6CA05-3D7D-4249-A3A9-143A6CFCF1A4}" presName="accentRepeatNode" presStyleLbl="solidFgAcc1" presStyleIdx="1" presStyleCnt="4"/>
      <dgm:spPr/>
    </dgm:pt>
    <dgm:pt modelId="{24B134DB-8277-4B18-95F6-4C3A9D0193C2}" type="pres">
      <dgm:prSet presAssocID="{38C569E4-90CB-4E56-9784-59E3967F634F}" presName="text_3" presStyleLbl="node1" presStyleIdx="2" presStyleCnt="4">
        <dgm:presLayoutVars>
          <dgm:bulletEnabled val="1"/>
        </dgm:presLayoutVars>
      </dgm:prSet>
      <dgm:spPr/>
    </dgm:pt>
    <dgm:pt modelId="{310638B3-BD99-46CB-99FD-383D5C0B0749}" type="pres">
      <dgm:prSet presAssocID="{38C569E4-90CB-4E56-9784-59E3967F634F}" presName="accent_3" presStyleCnt="0"/>
      <dgm:spPr/>
    </dgm:pt>
    <dgm:pt modelId="{5CCDFDF0-7745-4DEC-B42A-1D6A471C56F0}" type="pres">
      <dgm:prSet presAssocID="{38C569E4-90CB-4E56-9784-59E3967F634F}" presName="accentRepeatNode" presStyleLbl="solidFgAcc1" presStyleIdx="2" presStyleCnt="4"/>
      <dgm:spPr/>
    </dgm:pt>
    <dgm:pt modelId="{40B9029D-B144-4119-9B0A-A549DCF13AD3}" type="pres">
      <dgm:prSet presAssocID="{5B92AB92-F385-42FD-919E-078A2A1F9AA8}" presName="text_4" presStyleLbl="node1" presStyleIdx="3" presStyleCnt="4">
        <dgm:presLayoutVars>
          <dgm:bulletEnabled val="1"/>
        </dgm:presLayoutVars>
      </dgm:prSet>
      <dgm:spPr/>
    </dgm:pt>
    <dgm:pt modelId="{4111AB04-9FA1-4DB0-8AA4-05B046C8F97D}" type="pres">
      <dgm:prSet presAssocID="{5B92AB92-F385-42FD-919E-078A2A1F9AA8}" presName="accent_4" presStyleCnt="0"/>
      <dgm:spPr/>
    </dgm:pt>
    <dgm:pt modelId="{3599967B-9E73-4B7B-A48B-0FD73FDBDA32}" type="pres">
      <dgm:prSet presAssocID="{5B92AB92-F385-42FD-919E-078A2A1F9AA8}" presName="accentRepeatNode" presStyleLbl="solidFgAcc1" presStyleIdx="3" presStyleCnt="4"/>
      <dgm:spPr/>
    </dgm:pt>
  </dgm:ptLst>
  <dgm:cxnLst>
    <dgm:cxn modelId="{7EA0461E-DDCE-48B4-AD1F-2929F120D548}" type="presOf" srcId="{5B92AB92-F385-42FD-919E-078A2A1F9AA8}" destId="{40B9029D-B144-4119-9B0A-A549DCF13AD3}" srcOrd="0" destOrd="0" presId="urn:microsoft.com/office/officeart/2008/layout/VerticalCurvedList"/>
    <dgm:cxn modelId="{72BA2A2F-5DBB-4F15-BD9F-36E879CBAE82}" srcId="{423E6526-420B-4BD2-A44A-8D20B33343E2}" destId="{1BF1295A-282E-4F8A-90A9-FF9A67A7BA2F}" srcOrd="0" destOrd="0" parTransId="{06434D11-5A50-4B6B-B8BF-CD2D3273ABB3}" sibTransId="{9948948B-13F6-4FB8-9DBD-4C37E7D3CCE2}"/>
    <dgm:cxn modelId="{E9225630-8535-48B3-8328-D85164D0FD22}" type="presOf" srcId="{9948948B-13F6-4FB8-9DBD-4C37E7D3CCE2}" destId="{C06A95D0-147D-4313-BA01-EB4D2CDAE009}" srcOrd="0" destOrd="0" presId="urn:microsoft.com/office/officeart/2008/layout/VerticalCurvedList"/>
    <dgm:cxn modelId="{B740853A-C576-493A-9E2D-EC75197E4970}" type="presOf" srcId="{91D6CA05-3D7D-4249-A3A9-143A6CFCF1A4}" destId="{9028E41A-EFA7-46FA-8583-BBBD2AAF3A86}" srcOrd="0" destOrd="0" presId="urn:microsoft.com/office/officeart/2008/layout/VerticalCurvedList"/>
    <dgm:cxn modelId="{6E889770-EE57-4D10-B4DF-B832C70889FA}" type="presOf" srcId="{423E6526-420B-4BD2-A44A-8D20B33343E2}" destId="{3FB51539-6F2B-4A38-A583-39F5EE2B9C6A}" srcOrd="0" destOrd="0" presId="urn:microsoft.com/office/officeart/2008/layout/VerticalCurvedList"/>
    <dgm:cxn modelId="{5CA73B53-A6E0-4A81-919B-0A5D611D9D51}" srcId="{423E6526-420B-4BD2-A44A-8D20B33343E2}" destId="{5B92AB92-F385-42FD-919E-078A2A1F9AA8}" srcOrd="3" destOrd="0" parTransId="{89C02038-7E8E-4D22-924E-BCDA5ABE182E}" sibTransId="{42CB0435-018B-4512-A455-A8C02FD473C8}"/>
    <dgm:cxn modelId="{9A952779-F215-4A9F-9E26-681CB5154F33}" type="presOf" srcId="{1BF1295A-282E-4F8A-90A9-FF9A67A7BA2F}" destId="{0324FF9C-DC78-435D-9676-5D8996ABB557}" srcOrd="0" destOrd="0" presId="urn:microsoft.com/office/officeart/2008/layout/VerticalCurvedList"/>
    <dgm:cxn modelId="{BB52B88E-5E5A-4FD0-828F-C5164DF2C792}" srcId="{423E6526-420B-4BD2-A44A-8D20B33343E2}" destId="{38C569E4-90CB-4E56-9784-59E3967F634F}" srcOrd="2" destOrd="0" parTransId="{C8EB2B50-785D-41BB-BA27-066FF0EFB77C}" sibTransId="{BEEB70D0-D74D-4D51-864B-45DCB4443BAC}"/>
    <dgm:cxn modelId="{593D5DE4-E644-4ED3-87EA-4949861679B7}" srcId="{423E6526-420B-4BD2-A44A-8D20B33343E2}" destId="{91D6CA05-3D7D-4249-A3A9-143A6CFCF1A4}" srcOrd="1" destOrd="0" parTransId="{6A269F98-ABA5-4754-946A-C93AB060DC12}" sibTransId="{0D68F504-C653-4DB8-8422-F81190F1263A}"/>
    <dgm:cxn modelId="{39188EFA-C911-4D60-9721-81FC82F5CB4E}" type="presOf" srcId="{38C569E4-90CB-4E56-9784-59E3967F634F}" destId="{24B134DB-8277-4B18-95F6-4C3A9D0193C2}" srcOrd="0" destOrd="0" presId="urn:microsoft.com/office/officeart/2008/layout/VerticalCurvedList"/>
    <dgm:cxn modelId="{82BC4918-428B-4348-856D-982748E07537}" type="presParOf" srcId="{3FB51539-6F2B-4A38-A583-39F5EE2B9C6A}" destId="{DC73420D-C5BB-40BF-9B0A-C5CED56DBA61}" srcOrd="0" destOrd="0" presId="urn:microsoft.com/office/officeart/2008/layout/VerticalCurvedList"/>
    <dgm:cxn modelId="{285998D2-1954-4A6A-A7FE-9EDE60992F5D}" type="presParOf" srcId="{DC73420D-C5BB-40BF-9B0A-C5CED56DBA61}" destId="{D6D6FE19-D6FE-4B69-816F-C8BC253CCDB9}" srcOrd="0" destOrd="0" presId="urn:microsoft.com/office/officeart/2008/layout/VerticalCurvedList"/>
    <dgm:cxn modelId="{FDE5B6C2-6EF7-4B97-B775-83972D78C072}" type="presParOf" srcId="{D6D6FE19-D6FE-4B69-816F-C8BC253CCDB9}" destId="{188DE69F-B42C-44E8-BDCE-DF524D71F722}" srcOrd="0" destOrd="0" presId="urn:microsoft.com/office/officeart/2008/layout/VerticalCurvedList"/>
    <dgm:cxn modelId="{535684C4-39B6-4475-9E04-960A22EF506C}" type="presParOf" srcId="{D6D6FE19-D6FE-4B69-816F-C8BC253CCDB9}" destId="{C06A95D0-147D-4313-BA01-EB4D2CDAE009}" srcOrd="1" destOrd="0" presId="urn:microsoft.com/office/officeart/2008/layout/VerticalCurvedList"/>
    <dgm:cxn modelId="{6C2C66AC-3902-4DBA-846A-4703EFA79639}" type="presParOf" srcId="{D6D6FE19-D6FE-4B69-816F-C8BC253CCDB9}" destId="{8F0CCF5C-151A-4DF1-9263-57D3C2689970}" srcOrd="2" destOrd="0" presId="urn:microsoft.com/office/officeart/2008/layout/VerticalCurvedList"/>
    <dgm:cxn modelId="{C969EBE5-1F00-4C90-BD08-5D11A81DE1F5}" type="presParOf" srcId="{D6D6FE19-D6FE-4B69-816F-C8BC253CCDB9}" destId="{FFCCC316-670D-4C80-B068-D17CF68553F9}" srcOrd="3" destOrd="0" presId="urn:microsoft.com/office/officeart/2008/layout/VerticalCurvedList"/>
    <dgm:cxn modelId="{0CF6500B-EA72-4E2B-ACEB-A9233551B324}" type="presParOf" srcId="{DC73420D-C5BB-40BF-9B0A-C5CED56DBA61}" destId="{0324FF9C-DC78-435D-9676-5D8996ABB557}" srcOrd="1" destOrd="0" presId="urn:microsoft.com/office/officeart/2008/layout/VerticalCurvedList"/>
    <dgm:cxn modelId="{CBEB18F1-FAA8-4722-A876-58F8AFAFDC15}" type="presParOf" srcId="{DC73420D-C5BB-40BF-9B0A-C5CED56DBA61}" destId="{5573E9CD-298F-4494-9A7C-CA496DCE936C}" srcOrd="2" destOrd="0" presId="urn:microsoft.com/office/officeart/2008/layout/VerticalCurvedList"/>
    <dgm:cxn modelId="{99CA74E9-9BC5-4CDB-9906-F72E430A6026}" type="presParOf" srcId="{5573E9CD-298F-4494-9A7C-CA496DCE936C}" destId="{048CB829-43F3-47A8-B121-2A6652E92FA3}" srcOrd="0" destOrd="0" presId="urn:microsoft.com/office/officeart/2008/layout/VerticalCurvedList"/>
    <dgm:cxn modelId="{1DD2E845-602B-459E-BEFD-1C28EAB8E460}" type="presParOf" srcId="{DC73420D-C5BB-40BF-9B0A-C5CED56DBA61}" destId="{9028E41A-EFA7-46FA-8583-BBBD2AAF3A86}" srcOrd="3" destOrd="0" presId="urn:microsoft.com/office/officeart/2008/layout/VerticalCurvedList"/>
    <dgm:cxn modelId="{592F3D89-CF0F-45E9-BC0F-31E4B5C27C04}" type="presParOf" srcId="{DC73420D-C5BB-40BF-9B0A-C5CED56DBA61}" destId="{C64E7080-5EEE-4605-AA7B-D36720500CD0}" srcOrd="4" destOrd="0" presId="urn:microsoft.com/office/officeart/2008/layout/VerticalCurvedList"/>
    <dgm:cxn modelId="{B1773A54-7647-41DD-B792-E514233191AF}" type="presParOf" srcId="{C64E7080-5EEE-4605-AA7B-D36720500CD0}" destId="{13B4EBC7-C85E-4C1E-B004-07485E327165}" srcOrd="0" destOrd="0" presId="urn:microsoft.com/office/officeart/2008/layout/VerticalCurvedList"/>
    <dgm:cxn modelId="{6A92AC43-ADB4-4300-AA65-B6B3BF88514E}" type="presParOf" srcId="{DC73420D-C5BB-40BF-9B0A-C5CED56DBA61}" destId="{24B134DB-8277-4B18-95F6-4C3A9D0193C2}" srcOrd="5" destOrd="0" presId="urn:microsoft.com/office/officeart/2008/layout/VerticalCurvedList"/>
    <dgm:cxn modelId="{54F6B5D7-D80B-4127-B73D-21F4742D91A9}" type="presParOf" srcId="{DC73420D-C5BB-40BF-9B0A-C5CED56DBA61}" destId="{310638B3-BD99-46CB-99FD-383D5C0B0749}" srcOrd="6" destOrd="0" presId="urn:microsoft.com/office/officeart/2008/layout/VerticalCurvedList"/>
    <dgm:cxn modelId="{32072B09-9057-4924-8D6E-92F4C517FC77}" type="presParOf" srcId="{310638B3-BD99-46CB-99FD-383D5C0B0749}" destId="{5CCDFDF0-7745-4DEC-B42A-1D6A471C56F0}" srcOrd="0" destOrd="0" presId="urn:microsoft.com/office/officeart/2008/layout/VerticalCurvedList"/>
    <dgm:cxn modelId="{9468F3B9-423E-4D94-B42E-8E20E14061AA}" type="presParOf" srcId="{DC73420D-C5BB-40BF-9B0A-C5CED56DBA61}" destId="{40B9029D-B144-4119-9B0A-A549DCF13AD3}" srcOrd="7" destOrd="0" presId="urn:microsoft.com/office/officeart/2008/layout/VerticalCurvedList"/>
    <dgm:cxn modelId="{91B03CD8-4DBF-4160-9333-CD43CA0F7A63}" type="presParOf" srcId="{DC73420D-C5BB-40BF-9B0A-C5CED56DBA61}" destId="{4111AB04-9FA1-4DB0-8AA4-05B046C8F97D}" srcOrd="8" destOrd="0" presId="urn:microsoft.com/office/officeart/2008/layout/VerticalCurvedList"/>
    <dgm:cxn modelId="{9A630667-BF6A-4DAE-B534-ACC5B46CA1A5}" type="presParOf" srcId="{4111AB04-9FA1-4DB0-8AA4-05B046C8F97D}" destId="{3599967B-9E73-4B7B-A48B-0FD73FDBDA3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FE24E9-8AB3-4547-96FA-CA485BFF96A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SG"/>
        </a:p>
      </dgm:t>
    </dgm:pt>
    <dgm:pt modelId="{43AC960D-47F5-47F5-8FD5-F00609480C66}">
      <dgm:prSet phldrT="[Text]" custT="1"/>
      <dgm:spPr/>
      <dgm:t>
        <a:bodyPr/>
        <a:lstStyle/>
        <a:p>
          <a:r>
            <a:rPr lang="en-US" sz="2000" b="1" dirty="0">
              <a:latin typeface="+mj-lt"/>
            </a:rPr>
            <a:t>Verify development</a:t>
          </a:r>
          <a:endParaRPr lang="en-SG" sz="2000" dirty="0">
            <a:latin typeface="+mj-lt"/>
          </a:endParaRPr>
        </a:p>
      </dgm:t>
    </dgm:pt>
    <dgm:pt modelId="{7AF4BD4F-6687-41A6-8670-07DDAA4D51C9}" type="parTrans" cxnId="{F46056F4-6BF3-43C8-AA8A-7160480A2B29}">
      <dgm:prSet/>
      <dgm:spPr/>
      <dgm:t>
        <a:bodyPr/>
        <a:lstStyle/>
        <a:p>
          <a:endParaRPr lang="en-SG"/>
        </a:p>
      </dgm:t>
    </dgm:pt>
    <dgm:pt modelId="{DE9D8B45-308B-4CD2-982A-41A31F2F6019}" type="sibTrans" cxnId="{F46056F4-6BF3-43C8-AA8A-7160480A2B29}">
      <dgm:prSet/>
      <dgm:spPr/>
      <dgm:t>
        <a:bodyPr/>
        <a:lstStyle/>
        <a:p>
          <a:endParaRPr lang="en-SG"/>
        </a:p>
      </dgm:t>
    </dgm:pt>
    <dgm:pt modelId="{1991EE63-B4EF-4DF7-9B87-D00447630CCC}">
      <dgm:prSet phldrT="[Text]" custT="1"/>
      <dgm:spPr/>
      <dgm:t>
        <a:bodyPr/>
        <a:lstStyle/>
        <a:p>
          <a:r>
            <a:rPr lang="en-US" sz="2000" b="1" dirty="0">
              <a:latin typeface="+mj-lt"/>
            </a:rPr>
            <a:t>Contribute to improved wellness</a:t>
          </a:r>
          <a:endParaRPr lang="en-SG" sz="2000" dirty="0">
            <a:latin typeface="+mj-lt"/>
          </a:endParaRPr>
        </a:p>
      </dgm:t>
    </dgm:pt>
    <dgm:pt modelId="{18F45F9C-C2B9-490B-8F96-EB30E73AC57A}" type="parTrans" cxnId="{9B912AF9-4340-4287-8D6F-E9E004851AE9}">
      <dgm:prSet/>
      <dgm:spPr/>
      <dgm:t>
        <a:bodyPr/>
        <a:lstStyle/>
        <a:p>
          <a:endParaRPr lang="en-SG"/>
        </a:p>
      </dgm:t>
    </dgm:pt>
    <dgm:pt modelId="{34F338B3-36A3-45CC-B26F-A3CF990E9F29}" type="sibTrans" cxnId="{9B912AF9-4340-4287-8D6F-E9E004851AE9}">
      <dgm:prSet/>
      <dgm:spPr/>
      <dgm:t>
        <a:bodyPr/>
        <a:lstStyle/>
        <a:p>
          <a:endParaRPr lang="en-SG"/>
        </a:p>
      </dgm:t>
    </dgm:pt>
    <dgm:pt modelId="{6692B499-65FA-4452-89FC-4D59AB421EF5}">
      <dgm:prSet phldrT="[Text]" custT="1"/>
      <dgm:spPr/>
      <dgm:t>
        <a:bodyPr/>
        <a:lstStyle/>
        <a:p>
          <a:r>
            <a:rPr lang="en-US" sz="2000" b="1" dirty="0">
              <a:latin typeface="+mj-lt"/>
            </a:rPr>
            <a:t>Awaken the spirit</a:t>
          </a:r>
          <a:endParaRPr lang="en-SG" sz="2000" dirty="0">
            <a:latin typeface="+mj-lt"/>
          </a:endParaRPr>
        </a:p>
      </dgm:t>
    </dgm:pt>
    <dgm:pt modelId="{3A0B07E1-79D0-4F47-9EC5-FD88BA804714}" type="parTrans" cxnId="{7F10F6FB-DD33-4FAA-8E8E-92B341A246A2}">
      <dgm:prSet/>
      <dgm:spPr/>
      <dgm:t>
        <a:bodyPr/>
        <a:lstStyle/>
        <a:p>
          <a:endParaRPr lang="en-SG"/>
        </a:p>
      </dgm:t>
    </dgm:pt>
    <dgm:pt modelId="{6B9437E7-F330-41CB-99EE-EE234C9CC737}" type="sibTrans" cxnId="{7F10F6FB-DD33-4FAA-8E8E-92B341A246A2}">
      <dgm:prSet/>
      <dgm:spPr/>
      <dgm:t>
        <a:bodyPr/>
        <a:lstStyle/>
        <a:p>
          <a:endParaRPr lang="en-SG"/>
        </a:p>
      </dgm:t>
    </dgm:pt>
    <dgm:pt modelId="{214B6635-8E32-4EB7-89D3-5D57A40D7BF5}">
      <dgm:prSet phldrT="[Text]" custT="1"/>
      <dgm:spPr/>
      <dgm:t>
        <a:bodyPr/>
        <a:lstStyle/>
        <a:p>
          <a:r>
            <a:rPr lang="en-US" sz="2000" b="1" dirty="0">
              <a:latin typeface="+mj-lt"/>
            </a:rPr>
            <a:t>Make meaning</a:t>
          </a:r>
          <a:endParaRPr lang="en-SG" sz="2000" dirty="0">
            <a:latin typeface="+mj-lt"/>
          </a:endParaRPr>
        </a:p>
      </dgm:t>
    </dgm:pt>
    <dgm:pt modelId="{2045385C-F8D4-4D24-9515-A8F24D5845EA}" type="parTrans" cxnId="{422AAF02-0DC9-4C58-8A48-C14B46DD9FA2}">
      <dgm:prSet/>
      <dgm:spPr/>
      <dgm:t>
        <a:bodyPr/>
        <a:lstStyle/>
        <a:p>
          <a:endParaRPr lang="en-SG"/>
        </a:p>
      </dgm:t>
    </dgm:pt>
    <dgm:pt modelId="{CC00504A-F9BA-4273-A387-EC05A86F2982}" type="sibTrans" cxnId="{422AAF02-0DC9-4C58-8A48-C14B46DD9FA2}">
      <dgm:prSet/>
      <dgm:spPr/>
      <dgm:t>
        <a:bodyPr/>
        <a:lstStyle/>
        <a:p>
          <a:endParaRPr lang="en-SG"/>
        </a:p>
      </dgm:t>
    </dgm:pt>
    <dgm:pt modelId="{667CDE9B-CC81-477D-B31A-8D20B0165278}">
      <dgm:prSet phldrT="[Text]" custT="1"/>
      <dgm:spPr/>
      <dgm:t>
        <a:bodyPr/>
        <a:lstStyle/>
        <a:p>
          <a:r>
            <a:rPr lang="en-US" sz="2000" b="1" dirty="0">
              <a:latin typeface="+mj-lt"/>
            </a:rPr>
            <a:t>Use one's advantages</a:t>
          </a:r>
          <a:endParaRPr lang="en-SG" sz="2000" dirty="0">
            <a:latin typeface="+mj-lt"/>
          </a:endParaRPr>
        </a:p>
      </dgm:t>
    </dgm:pt>
    <dgm:pt modelId="{35188FD3-01DE-4475-81B7-672C64764D0E}" type="parTrans" cxnId="{29B74891-6A91-4CDE-84A7-29971B34D262}">
      <dgm:prSet/>
      <dgm:spPr/>
      <dgm:t>
        <a:bodyPr/>
        <a:lstStyle/>
        <a:p>
          <a:endParaRPr lang="en-SG"/>
        </a:p>
      </dgm:t>
    </dgm:pt>
    <dgm:pt modelId="{5406E781-6C26-4231-94A7-CE33A68D7F99}" type="sibTrans" cxnId="{29B74891-6A91-4CDE-84A7-29971B34D262}">
      <dgm:prSet/>
      <dgm:spPr/>
      <dgm:t>
        <a:bodyPr/>
        <a:lstStyle/>
        <a:p>
          <a:endParaRPr lang="en-SG"/>
        </a:p>
      </dgm:t>
    </dgm:pt>
    <dgm:pt modelId="{36634270-E6A0-4192-921B-90526419E554}">
      <dgm:prSet phldrT="[Text]" custT="1"/>
      <dgm:spPr/>
      <dgm:t>
        <a:bodyPr/>
        <a:lstStyle/>
        <a:p>
          <a:r>
            <a:rPr lang="en-US" sz="2000" b="1" dirty="0">
              <a:latin typeface="+mj-lt"/>
            </a:rPr>
            <a:t>Connect with people</a:t>
          </a:r>
          <a:endParaRPr lang="en-SG" sz="2000" dirty="0">
            <a:latin typeface="+mj-lt"/>
          </a:endParaRPr>
        </a:p>
      </dgm:t>
    </dgm:pt>
    <dgm:pt modelId="{D1CA368E-CE55-4C3D-8386-0FAFE55B644E}" type="parTrans" cxnId="{30CDB1C4-DDFE-44AF-A79E-4318BFA11D88}">
      <dgm:prSet/>
      <dgm:spPr/>
      <dgm:t>
        <a:bodyPr/>
        <a:lstStyle/>
        <a:p>
          <a:endParaRPr lang="en-SG"/>
        </a:p>
      </dgm:t>
    </dgm:pt>
    <dgm:pt modelId="{B908E7BF-56B7-413D-9A0D-D390DE3E1839}" type="sibTrans" cxnId="{30CDB1C4-DDFE-44AF-A79E-4318BFA11D88}">
      <dgm:prSet/>
      <dgm:spPr/>
      <dgm:t>
        <a:bodyPr/>
        <a:lstStyle/>
        <a:p>
          <a:endParaRPr lang="en-SG"/>
        </a:p>
      </dgm:t>
    </dgm:pt>
    <dgm:pt modelId="{A89A63E4-94F3-47DD-A8B9-E15E35033ECA}">
      <dgm:prSet phldrT="[Text]" custT="1"/>
      <dgm:spPr/>
      <dgm:t>
        <a:bodyPr/>
        <a:lstStyle/>
        <a:p>
          <a:r>
            <a:rPr lang="en-US" sz="2000" b="1" dirty="0">
              <a:latin typeface="+mj-lt"/>
            </a:rPr>
            <a:t>Exceptional examples</a:t>
          </a:r>
          <a:endParaRPr lang="en-SG" sz="2000" dirty="0">
            <a:latin typeface="+mj-lt"/>
          </a:endParaRPr>
        </a:p>
      </dgm:t>
    </dgm:pt>
    <dgm:pt modelId="{86FC96A3-AC52-409D-9ED0-54A670798CBB}" type="parTrans" cxnId="{CAD7A0F9-4E43-47A8-8A52-F77F45A2B586}">
      <dgm:prSet/>
      <dgm:spPr/>
      <dgm:t>
        <a:bodyPr/>
        <a:lstStyle/>
        <a:p>
          <a:endParaRPr lang="en-SG"/>
        </a:p>
      </dgm:t>
    </dgm:pt>
    <dgm:pt modelId="{49ECB986-6F0E-4705-A31E-E6541E578104}" type="sibTrans" cxnId="{CAD7A0F9-4E43-47A8-8A52-F77F45A2B586}">
      <dgm:prSet/>
      <dgm:spPr/>
      <dgm:t>
        <a:bodyPr/>
        <a:lstStyle/>
        <a:p>
          <a:endParaRPr lang="en-SG"/>
        </a:p>
      </dgm:t>
    </dgm:pt>
    <dgm:pt modelId="{4D2D62CF-8A16-4D48-9682-E88C7EE77B30}" type="pres">
      <dgm:prSet presAssocID="{32FE24E9-8AB3-4547-96FA-CA485BFF96A8}" presName="diagram" presStyleCnt="0">
        <dgm:presLayoutVars>
          <dgm:dir/>
          <dgm:resizeHandles val="exact"/>
        </dgm:presLayoutVars>
      </dgm:prSet>
      <dgm:spPr/>
    </dgm:pt>
    <dgm:pt modelId="{1FD0843F-5A83-43CC-815F-8519433B660E}" type="pres">
      <dgm:prSet presAssocID="{43AC960D-47F5-47F5-8FD5-F00609480C66}" presName="node" presStyleLbl="node1" presStyleIdx="0" presStyleCnt="7">
        <dgm:presLayoutVars>
          <dgm:bulletEnabled val="1"/>
        </dgm:presLayoutVars>
      </dgm:prSet>
      <dgm:spPr/>
    </dgm:pt>
    <dgm:pt modelId="{C14BF6B7-36FA-451B-A4D0-F891AA30E708}" type="pres">
      <dgm:prSet presAssocID="{DE9D8B45-308B-4CD2-982A-41A31F2F6019}" presName="sibTrans" presStyleCnt="0"/>
      <dgm:spPr/>
    </dgm:pt>
    <dgm:pt modelId="{E8233385-F099-4963-8C38-8DE1506242A0}" type="pres">
      <dgm:prSet presAssocID="{1991EE63-B4EF-4DF7-9B87-D00447630CCC}" presName="node" presStyleLbl="node1" presStyleIdx="1" presStyleCnt="7">
        <dgm:presLayoutVars>
          <dgm:bulletEnabled val="1"/>
        </dgm:presLayoutVars>
      </dgm:prSet>
      <dgm:spPr/>
    </dgm:pt>
    <dgm:pt modelId="{9B72E7E2-A55B-41FC-BC18-EE18E766DEA8}" type="pres">
      <dgm:prSet presAssocID="{34F338B3-36A3-45CC-B26F-A3CF990E9F29}" presName="sibTrans" presStyleCnt="0"/>
      <dgm:spPr/>
    </dgm:pt>
    <dgm:pt modelId="{90FC6E25-2F99-4904-A2D5-7B53E46F54C5}" type="pres">
      <dgm:prSet presAssocID="{6692B499-65FA-4452-89FC-4D59AB421EF5}" presName="node" presStyleLbl="node1" presStyleIdx="2" presStyleCnt="7">
        <dgm:presLayoutVars>
          <dgm:bulletEnabled val="1"/>
        </dgm:presLayoutVars>
      </dgm:prSet>
      <dgm:spPr/>
    </dgm:pt>
    <dgm:pt modelId="{6DA47BC9-761A-4ADA-9E7D-A47BFBDFE399}" type="pres">
      <dgm:prSet presAssocID="{6B9437E7-F330-41CB-99EE-EE234C9CC737}" presName="sibTrans" presStyleCnt="0"/>
      <dgm:spPr/>
    </dgm:pt>
    <dgm:pt modelId="{D52BAA23-21F4-4FD5-B1FA-D931FA30D8D3}" type="pres">
      <dgm:prSet presAssocID="{214B6635-8E32-4EB7-89D3-5D57A40D7BF5}" presName="node" presStyleLbl="node1" presStyleIdx="3" presStyleCnt="7">
        <dgm:presLayoutVars>
          <dgm:bulletEnabled val="1"/>
        </dgm:presLayoutVars>
      </dgm:prSet>
      <dgm:spPr/>
    </dgm:pt>
    <dgm:pt modelId="{AAD28B12-3AD1-45B6-80AA-6F4AF05C9182}" type="pres">
      <dgm:prSet presAssocID="{CC00504A-F9BA-4273-A387-EC05A86F2982}" presName="sibTrans" presStyleCnt="0"/>
      <dgm:spPr/>
    </dgm:pt>
    <dgm:pt modelId="{B5EB78C8-6F5B-4551-A865-1EB2611B2B40}" type="pres">
      <dgm:prSet presAssocID="{667CDE9B-CC81-477D-B31A-8D20B0165278}" presName="node" presStyleLbl="node1" presStyleIdx="4" presStyleCnt="7">
        <dgm:presLayoutVars>
          <dgm:bulletEnabled val="1"/>
        </dgm:presLayoutVars>
      </dgm:prSet>
      <dgm:spPr/>
    </dgm:pt>
    <dgm:pt modelId="{9D7583C2-BCAE-4EDE-8942-52B8E69204F2}" type="pres">
      <dgm:prSet presAssocID="{5406E781-6C26-4231-94A7-CE33A68D7F99}" presName="sibTrans" presStyleCnt="0"/>
      <dgm:spPr/>
    </dgm:pt>
    <dgm:pt modelId="{32099E1E-1954-463C-972B-ABD85305D753}" type="pres">
      <dgm:prSet presAssocID="{36634270-E6A0-4192-921B-90526419E554}" presName="node" presStyleLbl="node1" presStyleIdx="5" presStyleCnt="7">
        <dgm:presLayoutVars>
          <dgm:bulletEnabled val="1"/>
        </dgm:presLayoutVars>
      </dgm:prSet>
      <dgm:spPr/>
    </dgm:pt>
    <dgm:pt modelId="{271097D5-9B1A-493A-A0C3-703910D33596}" type="pres">
      <dgm:prSet presAssocID="{B908E7BF-56B7-413D-9A0D-D390DE3E1839}" presName="sibTrans" presStyleCnt="0"/>
      <dgm:spPr/>
    </dgm:pt>
    <dgm:pt modelId="{03FCB439-3BD4-4CF6-B4BA-50349F9EDF81}" type="pres">
      <dgm:prSet presAssocID="{A89A63E4-94F3-47DD-A8B9-E15E35033ECA}" presName="node" presStyleLbl="node1" presStyleIdx="6" presStyleCnt="7">
        <dgm:presLayoutVars>
          <dgm:bulletEnabled val="1"/>
        </dgm:presLayoutVars>
      </dgm:prSet>
      <dgm:spPr/>
    </dgm:pt>
  </dgm:ptLst>
  <dgm:cxnLst>
    <dgm:cxn modelId="{422AAF02-0DC9-4C58-8A48-C14B46DD9FA2}" srcId="{32FE24E9-8AB3-4547-96FA-CA485BFF96A8}" destId="{214B6635-8E32-4EB7-89D3-5D57A40D7BF5}" srcOrd="3" destOrd="0" parTransId="{2045385C-F8D4-4D24-9515-A8F24D5845EA}" sibTransId="{CC00504A-F9BA-4273-A387-EC05A86F2982}"/>
    <dgm:cxn modelId="{C0EA3122-9A40-4CA8-AAA4-B77C27F2F9CE}" type="presOf" srcId="{36634270-E6A0-4192-921B-90526419E554}" destId="{32099E1E-1954-463C-972B-ABD85305D753}" srcOrd="0" destOrd="0" presId="urn:microsoft.com/office/officeart/2005/8/layout/default"/>
    <dgm:cxn modelId="{1C822768-5456-4222-BA38-476FD92196D2}" type="presOf" srcId="{1991EE63-B4EF-4DF7-9B87-D00447630CCC}" destId="{E8233385-F099-4963-8C38-8DE1506242A0}" srcOrd="0" destOrd="0" presId="urn:microsoft.com/office/officeart/2005/8/layout/default"/>
    <dgm:cxn modelId="{45319050-84AD-441F-885D-C0567A68E458}" type="presOf" srcId="{43AC960D-47F5-47F5-8FD5-F00609480C66}" destId="{1FD0843F-5A83-43CC-815F-8519433B660E}" srcOrd="0" destOrd="0" presId="urn:microsoft.com/office/officeart/2005/8/layout/default"/>
    <dgm:cxn modelId="{29B74891-6A91-4CDE-84A7-29971B34D262}" srcId="{32FE24E9-8AB3-4547-96FA-CA485BFF96A8}" destId="{667CDE9B-CC81-477D-B31A-8D20B0165278}" srcOrd="4" destOrd="0" parTransId="{35188FD3-01DE-4475-81B7-672C64764D0E}" sibTransId="{5406E781-6C26-4231-94A7-CE33A68D7F99}"/>
    <dgm:cxn modelId="{14CD0D94-1EE0-4D88-A145-078862F97A5F}" type="presOf" srcId="{667CDE9B-CC81-477D-B31A-8D20B0165278}" destId="{B5EB78C8-6F5B-4551-A865-1EB2611B2B40}" srcOrd="0" destOrd="0" presId="urn:microsoft.com/office/officeart/2005/8/layout/default"/>
    <dgm:cxn modelId="{4D682ABD-2378-4B3E-87DF-9667724CDFD0}" type="presOf" srcId="{6692B499-65FA-4452-89FC-4D59AB421EF5}" destId="{90FC6E25-2F99-4904-A2D5-7B53E46F54C5}" srcOrd="0" destOrd="0" presId="urn:microsoft.com/office/officeart/2005/8/layout/default"/>
    <dgm:cxn modelId="{30CDB1C4-DDFE-44AF-A79E-4318BFA11D88}" srcId="{32FE24E9-8AB3-4547-96FA-CA485BFF96A8}" destId="{36634270-E6A0-4192-921B-90526419E554}" srcOrd="5" destOrd="0" parTransId="{D1CA368E-CE55-4C3D-8386-0FAFE55B644E}" sibTransId="{B908E7BF-56B7-413D-9A0D-D390DE3E1839}"/>
    <dgm:cxn modelId="{1B1FAFC9-8CF9-44F9-976A-875ECDFDA368}" type="presOf" srcId="{32FE24E9-8AB3-4547-96FA-CA485BFF96A8}" destId="{4D2D62CF-8A16-4D48-9682-E88C7EE77B30}" srcOrd="0" destOrd="0" presId="urn:microsoft.com/office/officeart/2005/8/layout/default"/>
    <dgm:cxn modelId="{0D5ED5E3-9147-4FD3-9EC4-E434B273B9A5}" type="presOf" srcId="{A89A63E4-94F3-47DD-A8B9-E15E35033ECA}" destId="{03FCB439-3BD4-4CF6-B4BA-50349F9EDF81}" srcOrd="0" destOrd="0" presId="urn:microsoft.com/office/officeart/2005/8/layout/default"/>
    <dgm:cxn modelId="{F46056F4-6BF3-43C8-AA8A-7160480A2B29}" srcId="{32FE24E9-8AB3-4547-96FA-CA485BFF96A8}" destId="{43AC960D-47F5-47F5-8FD5-F00609480C66}" srcOrd="0" destOrd="0" parTransId="{7AF4BD4F-6687-41A6-8670-07DDAA4D51C9}" sibTransId="{DE9D8B45-308B-4CD2-982A-41A31F2F6019}"/>
    <dgm:cxn modelId="{9B912AF9-4340-4287-8D6F-E9E004851AE9}" srcId="{32FE24E9-8AB3-4547-96FA-CA485BFF96A8}" destId="{1991EE63-B4EF-4DF7-9B87-D00447630CCC}" srcOrd="1" destOrd="0" parTransId="{18F45F9C-C2B9-490B-8F96-EB30E73AC57A}" sibTransId="{34F338B3-36A3-45CC-B26F-A3CF990E9F29}"/>
    <dgm:cxn modelId="{CAD7A0F9-4E43-47A8-8A52-F77F45A2B586}" srcId="{32FE24E9-8AB3-4547-96FA-CA485BFF96A8}" destId="{A89A63E4-94F3-47DD-A8B9-E15E35033ECA}" srcOrd="6" destOrd="0" parTransId="{86FC96A3-AC52-409D-9ED0-54A670798CBB}" sibTransId="{49ECB986-6F0E-4705-A31E-E6541E578104}"/>
    <dgm:cxn modelId="{7F10F6FB-DD33-4FAA-8E8E-92B341A246A2}" srcId="{32FE24E9-8AB3-4547-96FA-CA485BFF96A8}" destId="{6692B499-65FA-4452-89FC-4D59AB421EF5}" srcOrd="2" destOrd="0" parTransId="{3A0B07E1-79D0-4F47-9EC5-FD88BA804714}" sibTransId="{6B9437E7-F330-41CB-99EE-EE234C9CC737}"/>
    <dgm:cxn modelId="{70DCB6FE-BB75-4CFD-9770-459FA93DDB81}" type="presOf" srcId="{214B6635-8E32-4EB7-89D3-5D57A40D7BF5}" destId="{D52BAA23-21F4-4FD5-B1FA-D931FA30D8D3}" srcOrd="0" destOrd="0" presId="urn:microsoft.com/office/officeart/2005/8/layout/default"/>
    <dgm:cxn modelId="{B09AE374-AE89-4C14-A713-2AB42A90A74B}" type="presParOf" srcId="{4D2D62CF-8A16-4D48-9682-E88C7EE77B30}" destId="{1FD0843F-5A83-43CC-815F-8519433B660E}" srcOrd="0" destOrd="0" presId="urn:microsoft.com/office/officeart/2005/8/layout/default"/>
    <dgm:cxn modelId="{A94091C1-1796-4DB9-AC51-C2AA1EE20C2F}" type="presParOf" srcId="{4D2D62CF-8A16-4D48-9682-E88C7EE77B30}" destId="{C14BF6B7-36FA-451B-A4D0-F891AA30E708}" srcOrd="1" destOrd="0" presId="urn:microsoft.com/office/officeart/2005/8/layout/default"/>
    <dgm:cxn modelId="{44D0F70B-46AC-45D7-82AA-A7167592F99F}" type="presParOf" srcId="{4D2D62CF-8A16-4D48-9682-E88C7EE77B30}" destId="{E8233385-F099-4963-8C38-8DE1506242A0}" srcOrd="2" destOrd="0" presId="urn:microsoft.com/office/officeart/2005/8/layout/default"/>
    <dgm:cxn modelId="{78311FA2-1C9C-448A-9A5E-C9C26708D2D0}" type="presParOf" srcId="{4D2D62CF-8A16-4D48-9682-E88C7EE77B30}" destId="{9B72E7E2-A55B-41FC-BC18-EE18E766DEA8}" srcOrd="3" destOrd="0" presId="urn:microsoft.com/office/officeart/2005/8/layout/default"/>
    <dgm:cxn modelId="{D9779F8C-B4D5-4D9E-958D-FD1401D546A3}" type="presParOf" srcId="{4D2D62CF-8A16-4D48-9682-E88C7EE77B30}" destId="{90FC6E25-2F99-4904-A2D5-7B53E46F54C5}" srcOrd="4" destOrd="0" presId="urn:microsoft.com/office/officeart/2005/8/layout/default"/>
    <dgm:cxn modelId="{A7130E15-1D59-4394-8656-F8D66F84C633}" type="presParOf" srcId="{4D2D62CF-8A16-4D48-9682-E88C7EE77B30}" destId="{6DA47BC9-761A-4ADA-9E7D-A47BFBDFE399}" srcOrd="5" destOrd="0" presId="urn:microsoft.com/office/officeart/2005/8/layout/default"/>
    <dgm:cxn modelId="{2ABF728C-8D1F-4D1C-97D8-CDB19BE2AADA}" type="presParOf" srcId="{4D2D62CF-8A16-4D48-9682-E88C7EE77B30}" destId="{D52BAA23-21F4-4FD5-B1FA-D931FA30D8D3}" srcOrd="6" destOrd="0" presId="urn:microsoft.com/office/officeart/2005/8/layout/default"/>
    <dgm:cxn modelId="{545303FB-0BA2-43A7-8229-B3D2AADC262C}" type="presParOf" srcId="{4D2D62CF-8A16-4D48-9682-E88C7EE77B30}" destId="{AAD28B12-3AD1-45B6-80AA-6F4AF05C9182}" srcOrd="7" destOrd="0" presId="urn:microsoft.com/office/officeart/2005/8/layout/default"/>
    <dgm:cxn modelId="{8F27D885-4BDC-4998-839E-AFB329FCA338}" type="presParOf" srcId="{4D2D62CF-8A16-4D48-9682-E88C7EE77B30}" destId="{B5EB78C8-6F5B-4551-A865-1EB2611B2B40}" srcOrd="8" destOrd="0" presId="urn:microsoft.com/office/officeart/2005/8/layout/default"/>
    <dgm:cxn modelId="{1254179A-8889-48DF-AB0C-89FD3158B01E}" type="presParOf" srcId="{4D2D62CF-8A16-4D48-9682-E88C7EE77B30}" destId="{9D7583C2-BCAE-4EDE-8942-52B8E69204F2}" srcOrd="9" destOrd="0" presId="urn:microsoft.com/office/officeart/2005/8/layout/default"/>
    <dgm:cxn modelId="{9AD80B30-EB4A-4BC9-B01E-F1F079ADE233}" type="presParOf" srcId="{4D2D62CF-8A16-4D48-9682-E88C7EE77B30}" destId="{32099E1E-1954-463C-972B-ABD85305D753}" srcOrd="10" destOrd="0" presId="urn:microsoft.com/office/officeart/2005/8/layout/default"/>
    <dgm:cxn modelId="{95AA8CEA-B1DB-4327-910E-0D524C9C7318}" type="presParOf" srcId="{4D2D62CF-8A16-4D48-9682-E88C7EE77B30}" destId="{271097D5-9B1A-493A-A0C3-703910D33596}" srcOrd="11" destOrd="0" presId="urn:microsoft.com/office/officeart/2005/8/layout/default"/>
    <dgm:cxn modelId="{03D64134-9D39-4E8B-B607-85E3E46EB284}" type="presParOf" srcId="{4D2D62CF-8A16-4D48-9682-E88C7EE77B30}" destId="{03FCB439-3BD4-4CF6-B4BA-50349F9EDF8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9D25D0-0042-466E-8E8F-A99FBC24771B}" type="doc">
      <dgm:prSet loTypeId="urn:microsoft.com/office/officeart/2008/layout/VerticalAccentList" loCatId="list" qsTypeId="urn:microsoft.com/office/officeart/2005/8/quickstyle/simple1" qsCatId="simple" csTypeId="urn:microsoft.com/office/officeart/2005/8/colors/colorful4" csCatId="colorful" phldr="1"/>
      <dgm:spPr/>
      <dgm:t>
        <a:bodyPr/>
        <a:lstStyle/>
        <a:p>
          <a:endParaRPr lang="en-SG"/>
        </a:p>
      </dgm:t>
    </dgm:pt>
    <dgm:pt modelId="{27E7856A-51A9-46D6-B4AF-E964C0F91E54}">
      <dgm:prSet phldrT="[Text]" custT="1"/>
      <dgm:spPr/>
      <dgm:t>
        <a:bodyPr/>
        <a:lstStyle/>
        <a:p>
          <a:pPr algn="ctr"/>
          <a:r>
            <a:rPr lang="en-US" sz="1600" b="1" dirty="0">
              <a:latin typeface="+mj-lt"/>
            </a:rPr>
            <a:t>Measure engagement</a:t>
          </a:r>
          <a:endParaRPr lang="en-SG" sz="1600" dirty="0">
            <a:latin typeface="+mj-lt"/>
          </a:endParaRPr>
        </a:p>
      </dgm:t>
    </dgm:pt>
    <dgm:pt modelId="{25D3BD0B-3E01-48D6-9E33-1A823BA32FB6}" type="parTrans" cxnId="{EE2B9D5E-53AD-49F7-A81E-0B2C1ABDFFF8}">
      <dgm:prSet/>
      <dgm:spPr/>
      <dgm:t>
        <a:bodyPr/>
        <a:lstStyle/>
        <a:p>
          <a:endParaRPr lang="en-SG"/>
        </a:p>
      </dgm:t>
    </dgm:pt>
    <dgm:pt modelId="{04CA98C9-DB74-4136-95A5-875EEB9A5A2C}" type="sibTrans" cxnId="{EE2B9D5E-53AD-49F7-A81E-0B2C1ABDFFF8}">
      <dgm:prSet/>
      <dgm:spPr/>
      <dgm:t>
        <a:bodyPr/>
        <a:lstStyle/>
        <a:p>
          <a:endParaRPr lang="en-SG"/>
        </a:p>
      </dgm:t>
    </dgm:pt>
    <dgm:pt modelId="{523141E1-DC93-427B-BE8E-588BFB79230E}">
      <dgm:prSet phldrT="[Text]" custT="1"/>
      <dgm:spPr/>
      <dgm:t>
        <a:bodyPr/>
        <a:lstStyle/>
        <a:p>
          <a:pPr algn="ctr">
            <a:buFont typeface="Symbol" panose="05050102010706020507" pitchFamily="18" charset="2"/>
            <a:buChar char=""/>
          </a:pPr>
          <a:r>
            <a:rPr lang="en-US" sz="1600" dirty="0">
              <a:latin typeface="+mj-lt"/>
            </a:rPr>
            <a:t>It is essential to set crucial indicators for measuring existing levels of involvement, as this will assist the company in identifying both company strengths and potential.</a:t>
          </a:r>
          <a:endParaRPr lang="en-SG" sz="1600" dirty="0">
            <a:latin typeface="+mj-lt"/>
          </a:endParaRPr>
        </a:p>
      </dgm:t>
    </dgm:pt>
    <dgm:pt modelId="{F48DA86C-391D-494C-A9E8-3DE691127D78}" type="parTrans" cxnId="{BF6803BB-8DB5-44B5-96DE-0A248AFA87A0}">
      <dgm:prSet/>
      <dgm:spPr/>
      <dgm:t>
        <a:bodyPr/>
        <a:lstStyle/>
        <a:p>
          <a:endParaRPr lang="en-SG"/>
        </a:p>
      </dgm:t>
    </dgm:pt>
    <dgm:pt modelId="{89336F6E-C595-4CE9-BBD2-FB2A35EF06FE}" type="sibTrans" cxnId="{BF6803BB-8DB5-44B5-96DE-0A248AFA87A0}">
      <dgm:prSet/>
      <dgm:spPr/>
      <dgm:t>
        <a:bodyPr/>
        <a:lstStyle/>
        <a:p>
          <a:endParaRPr lang="en-SG"/>
        </a:p>
      </dgm:t>
    </dgm:pt>
    <dgm:pt modelId="{912EEB66-7F60-46CF-9775-95D84A7F525E}">
      <dgm:prSet phldrT="[Text]" custT="1"/>
      <dgm:spPr/>
      <dgm:t>
        <a:bodyPr/>
        <a:lstStyle/>
        <a:p>
          <a:pPr algn="ctr"/>
          <a:r>
            <a:rPr lang="en-US" sz="1600" b="1" dirty="0">
              <a:latin typeface="+mj-lt"/>
            </a:rPr>
            <a:t>The standard should be set</a:t>
          </a:r>
          <a:endParaRPr lang="en-SG" sz="1600" dirty="0">
            <a:latin typeface="+mj-lt"/>
          </a:endParaRPr>
        </a:p>
      </dgm:t>
    </dgm:pt>
    <dgm:pt modelId="{0FEF492B-A68E-4613-AE5A-E18099D7380B}" type="parTrans" cxnId="{7718C445-921C-4F38-A335-8F24819F40CF}">
      <dgm:prSet/>
      <dgm:spPr/>
      <dgm:t>
        <a:bodyPr/>
        <a:lstStyle/>
        <a:p>
          <a:endParaRPr lang="en-SG"/>
        </a:p>
      </dgm:t>
    </dgm:pt>
    <dgm:pt modelId="{13441CD9-72E1-410E-A5FF-4AACA994054B}" type="sibTrans" cxnId="{7718C445-921C-4F38-A335-8F24819F40CF}">
      <dgm:prSet/>
      <dgm:spPr/>
      <dgm:t>
        <a:bodyPr/>
        <a:lstStyle/>
        <a:p>
          <a:endParaRPr lang="en-SG"/>
        </a:p>
      </dgm:t>
    </dgm:pt>
    <dgm:pt modelId="{1EEDE85A-3257-4D58-A896-94F0A1B58D2B}">
      <dgm:prSet phldrT="[Text]" custT="1"/>
      <dgm:spPr/>
      <dgm:t>
        <a:bodyPr/>
        <a:lstStyle/>
        <a:p>
          <a:pPr algn="ctr">
            <a:buFont typeface="Symbol" panose="05050102010706020507" pitchFamily="18" charset="2"/>
            <a:buChar char=""/>
          </a:pPr>
          <a:r>
            <a:rPr lang="en-US" sz="1600" dirty="0">
              <a:effectLst/>
              <a:latin typeface="+mj-lt"/>
              <a:ea typeface="Calibri" panose="020F0502020204030204" pitchFamily="34" charset="0"/>
              <a:cs typeface="Times New Roman" panose="02020603050405020304" pitchFamily="18" charset="0"/>
            </a:rPr>
            <a:t>Business leaders that appreciate the importance of employee engagement to corporate success realize the importance of setting a good example. Leadership disengagement has a domino effect that affects all sub-units </a:t>
          </a:r>
          <a:r>
            <a:rPr lang="en-SG" sz="1600" dirty="0">
              <a:effectLst/>
              <a:latin typeface="+mj-lt"/>
              <a:ea typeface="Calibri" panose="020F0502020204030204" pitchFamily="34" charset="0"/>
              <a:cs typeface="Times New Roman" panose="02020603050405020304" pitchFamily="18" charset="0"/>
            </a:rPr>
            <a:t>(</a:t>
          </a:r>
          <a:r>
            <a:rPr lang="en-SG" sz="1600" dirty="0" err="1">
              <a:effectLst/>
              <a:latin typeface="+mj-lt"/>
              <a:ea typeface="Calibri" panose="020F0502020204030204" pitchFamily="34" charset="0"/>
              <a:cs typeface="Times New Roman" panose="02020603050405020304" pitchFamily="18" charset="0"/>
            </a:rPr>
            <a:t>Sawaya</a:t>
          </a:r>
          <a:r>
            <a:rPr lang="en-SG" sz="1600" dirty="0">
              <a:effectLst/>
              <a:latin typeface="+mj-lt"/>
              <a:ea typeface="Calibri" panose="020F0502020204030204" pitchFamily="34" charset="0"/>
              <a:cs typeface="Times New Roman" panose="02020603050405020304" pitchFamily="18" charset="0"/>
            </a:rPr>
            <a:t>, 2019)</a:t>
          </a:r>
          <a:r>
            <a:rPr lang="en-US" sz="1600" dirty="0">
              <a:effectLst/>
              <a:latin typeface="+mj-lt"/>
              <a:ea typeface="Calibri" panose="020F0502020204030204" pitchFamily="34" charset="0"/>
              <a:cs typeface="Times New Roman" panose="02020603050405020304" pitchFamily="18" charset="0"/>
            </a:rPr>
            <a:t>.</a:t>
          </a:r>
          <a:r>
            <a:rPr lang="en-US" sz="1600" dirty="0">
              <a:latin typeface="+mj-lt"/>
            </a:rPr>
            <a:t>.</a:t>
          </a:r>
          <a:endParaRPr lang="en-SG" sz="1600" dirty="0">
            <a:latin typeface="+mj-lt"/>
          </a:endParaRPr>
        </a:p>
      </dgm:t>
    </dgm:pt>
    <dgm:pt modelId="{610F49E1-3E9E-409A-8B2A-1C9A6F364C25}" type="parTrans" cxnId="{009BF74A-5188-4894-9DFE-D18689AA9E4E}">
      <dgm:prSet/>
      <dgm:spPr/>
      <dgm:t>
        <a:bodyPr/>
        <a:lstStyle/>
        <a:p>
          <a:endParaRPr lang="en-SG"/>
        </a:p>
      </dgm:t>
    </dgm:pt>
    <dgm:pt modelId="{A8CD6FDC-9EA3-4E38-ABDC-AF1E2F16234E}" type="sibTrans" cxnId="{009BF74A-5188-4894-9DFE-D18689AA9E4E}">
      <dgm:prSet/>
      <dgm:spPr/>
      <dgm:t>
        <a:bodyPr/>
        <a:lstStyle/>
        <a:p>
          <a:endParaRPr lang="en-SG"/>
        </a:p>
      </dgm:t>
    </dgm:pt>
    <dgm:pt modelId="{460C3B90-50E6-47A6-8B8D-1AD65967BCBC}">
      <dgm:prSet phldrT="[Text]" custT="1"/>
      <dgm:spPr/>
      <dgm:t>
        <a:bodyPr/>
        <a:lstStyle/>
        <a:p>
          <a:pPr algn="ctr"/>
          <a:r>
            <a:rPr lang="en-US" sz="1600" b="1" dirty="0">
              <a:latin typeface="+mj-lt"/>
            </a:rPr>
            <a:t>Maintain constant effort in participation</a:t>
          </a:r>
          <a:endParaRPr lang="en-SG" sz="1600" dirty="0">
            <a:latin typeface="+mj-lt"/>
          </a:endParaRPr>
        </a:p>
      </dgm:t>
    </dgm:pt>
    <dgm:pt modelId="{5155350B-F037-4E6C-9C1A-C254E03AE14E}" type="parTrans" cxnId="{42437253-0488-4EC7-BCF4-5934C9FE9FF6}">
      <dgm:prSet/>
      <dgm:spPr/>
      <dgm:t>
        <a:bodyPr/>
        <a:lstStyle/>
        <a:p>
          <a:endParaRPr lang="en-SG"/>
        </a:p>
      </dgm:t>
    </dgm:pt>
    <dgm:pt modelId="{61B0F3CC-4FDF-49BE-9CD1-CEF75B7A5AEC}" type="sibTrans" cxnId="{42437253-0488-4EC7-BCF4-5934C9FE9FF6}">
      <dgm:prSet/>
      <dgm:spPr/>
      <dgm:t>
        <a:bodyPr/>
        <a:lstStyle/>
        <a:p>
          <a:endParaRPr lang="en-SG"/>
        </a:p>
      </dgm:t>
    </dgm:pt>
    <dgm:pt modelId="{2325A433-097F-4037-948C-F06DFC419A7C}">
      <dgm:prSet phldrT="[Text]" custT="1"/>
      <dgm:spPr/>
      <dgm:t>
        <a:bodyPr/>
        <a:lstStyle/>
        <a:p>
          <a:pPr algn="ctr">
            <a:buFont typeface="Symbol" panose="05050102010706020507" pitchFamily="18" charset="2"/>
            <a:buChar char=""/>
          </a:pPr>
          <a:r>
            <a:rPr lang="en-US" sz="1600" dirty="0">
              <a:latin typeface="+mj-lt"/>
            </a:rPr>
            <a:t>Engaging techniques that work are an ongoing process. Companies can't keep staff interested with annual meetings, quarterly surveys, or basic comments.</a:t>
          </a:r>
          <a:endParaRPr lang="en-SG" sz="1600" dirty="0">
            <a:latin typeface="+mj-lt"/>
          </a:endParaRPr>
        </a:p>
      </dgm:t>
    </dgm:pt>
    <dgm:pt modelId="{FE2D3A55-327D-4C47-B4E9-A9F0C78ED7F5}" type="parTrans" cxnId="{BBC29FA2-0C96-4F8A-9B70-8DC53B446090}">
      <dgm:prSet/>
      <dgm:spPr/>
      <dgm:t>
        <a:bodyPr/>
        <a:lstStyle/>
        <a:p>
          <a:endParaRPr lang="en-SG"/>
        </a:p>
      </dgm:t>
    </dgm:pt>
    <dgm:pt modelId="{C2BAB41D-456E-4387-915F-F50306B6EFFF}" type="sibTrans" cxnId="{BBC29FA2-0C96-4F8A-9B70-8DC53B446090}">
      <dgm:prSet/>
      <dgm:spPr/>
      <dgm:t>
        <a:bodyPr/>
        <a:lstStyle/>
        <a:p>
          <a:endParaRPr lang="en-SG"/>
        </a:p>
      </dgm:t>
    </dgm:pt>
    <dgm:pt modelId="{F741E3DA-3FBC-4DFC-A074-151B1D1A56EB}" type="pres">
      <dgm:prSet presAssocID="{519D25D0-0042-466E-8E8F-A99FBC24771B}" presName="Name0" presStyleCnt="0">
        <dgm:presLayoutVars>
          <dgm:chMax/>
          <dgm:chPref/>
          <dgm:dir/>
        </dgm:presLayoutVars>
      </dgm:prSet>
      <dgm:spPr/>
    </dgm:pt>
    <dgm:pt modelId="{2535C953-1AFC-4685-AF5D-0CBDB757B5F6}" type="pres">
      <dgm:prSet presAssocID="{27E7856A-51A9-46D6-B4AF-E964C0F91E54}" presName="parenttextcomposite" presStyleCnt="0"/>
      <dgm:spPr/>
    </dgm:pt>
    <dgm:pt modelId="{CEF84589-CB43-467E-AB50-63B32D0FD028}" type="pres">
      <dgm:prSet presAssocID="{27E7856A-51A9-46D6-B4AF-E964C0F91E54}" presName="parenttext" presStyleLbl="revTx" presStyleIdx="0" presStyleCnt="3">
        <dgm:presLayoutVars>
          <dgm:chMax/>
          <dgm:chPref val="2"/>
          <dgm:bulletEnabled val="1"/>
        </dgm:presLayoutVars>
      </dgm:prSet>
      <dgm:spPr/>
    </dgm:pt>
    <dgm:pt modelId="{FF820D3E-5796-42B7-BF8A-4FB209B65E87}" type="pres">
      <dgm:prSet presAssocID="{27E7856A-51A9-46D6-B4AF-E964C0F91E54}" presName="composite" presStyleCnt="0"/>
      <dgm:spPr/>
    </dgm:pt>
    <dgm:pt modelId="{F9FD720A-0683-4FD7-8E88-6EA892D11617}" type="pres">
      <dgm:prSet presAssocID="{27E7856A-51A9-46D6-B4AF-E964C0F91E54}" presName="chevron1" presStyleLbl="alignNode1" presStyleIdx="0" presStyleCnt="21"/>
      <dgm:spPr/>
    </dgm:pt>
    <dgm:pt modelId="{5F10A547-A988-48AE-8B5C-7620C3CDD701}" type="pres">
      <dgm:prSet presAssocID="{27E7856A-51A9-46D6-B4AF-E964C0F91E54}" presName="chevron2" presStyleLbl="alignNode1" presStyleIdx="1" presStyleCnt="21"/>
      <dgm:spPr/>
    </dgm:pt>
    <dgm:pt modelId="{72C94E16-2128-4FBC-B4CE-7502C993C518}" type="pres">
      <dgm:prSet presAssocID="{27E7856A-51A9-46D6-B4AF-E964C0F91E54}" presName="chevron3" presStyleLbl="alignNode1" presStyleIdx="2" presStyleCnt="21"/>
      <dgm:spPr/>
    </dgm:pt>
    <dgm:pt modelId="{932FB936-3EBB-4E87-9BA6-2C0A83C2CF3D}" type="pres">
      <dgm:prSet presAssocID="{27E7856A-51A9-46D6-B4AF-E964C0F91E54}" presName="chevron4" presStyleLbl="alignNode1" presStyleIdx="3" presStyleCnt="21"/>
      <dgm:spPr/>
    </dgm:pt>
    <dgm:pt modelId="{F75CDB07-A962-4019-A5D8-8CCDB5D73D12}" type="pres">
      <dgm:prSet presAssocID="{27E7856A-51A9-46D6-B4AF-E964C0F91E54}" presName="chevron5" presStyleLbl="alignNode1" presStyleIdx="4" presStyleCnt="21"/>
      <dgm:spPr/>
    </dgm:pt>
    <dgm:pt modelId="{298F3A4D-F671-43C6-AF48-FBA3AA9EDDCD}" type="pres">
      <dgm:prSet presAssocID="{27E7856A-51A9-46D6-B4AF-E964C0F91E54}" presName="chevron6" presStyleLbl="alignNode1" presStyleIdx="5" presStyleCnt="21"/>
      <dgm:spPr/>
    </dgm:pt>
    <dgm:pt modelId="{E3780899-A577-44FE-ADDC-92A9B9F1A16E}" type="pres">
      <dgm:prSet presAssocID="{27E7856A-51A9-46D6-B4AF-E964C0F91E54}" presName="chevron7" presStyleLbl="alignNode1" presStyleIdx="6" presStyleCnt="21"/>
      <dgm:spPr/>
    </dgm:pt>
    <dgm:pt modelId="{EE009103-AED5-44D7-BD78-95A5B848121A}" type="pres">
      <dgm:prSet presAssocID="{27E7856A-51A9-46D6-B4AF-E964C0F91E54}" presName="childtext" presStyleLbl="solidFgAcc1" presStyleIdx="0" presStyleCnt="3">
        <dgm:presLayoutVars>
          <dgm:chMax/>
          <dgm:chPref val="0"/>
          <dgm:bulletEnabled val="1"/>
        </dgm:presLayoutVars>
      </dgm:prSet>
      <dgm:spPr/>
    </dgm:pt>
    <dgm:pt modelId="{7DCC66F2-B8D6-47E8-BAD5-8BB848C06571}" type="pres">
      <dgm:prSet presAssocID="{04CA98C9-DB74-4136-95A5-875EEB9A5A2C}" presName="sibTrans" presStyleCnt="0"/>
      <dgm:spPr/>
    </dgm:pt>
    <dgm:pt modelId="{B8F76E16-9BA5-4A05-BCF7-81B47C77C84B}" type="pres">
      <dgm:prSet presAssocID="{912EEB66-7F60-46CF-9775-95D84A7F525E}" presName="parenttextcomposite" presStyleCnt="0"/>
      <dgm:spPr/>
    </dgm:pt>
    <dgm:pt modelId="{F3A1EE31-51A6-4D57-A43E-4EFD9AC4178B}" type="pres">
      <dgm:prSet presAssocID="{912EEB66-7F60-46CF-9775-95D84A7F525E}" presName="parenttext" presStyleLbl="revTx" presStyleIdx="1" presStyleCnt="3">
        <dgm:presLayoutVars>
          <dgm:chMax/>
          <dgm:chPref val="2"/>
          <dgm:bulletEnabled val="1"/>
        </dgm:presLayoutVars>
      </dgm:prSet>
      <dgm:spPr/>
    </dgm:pt>
    <dgm:pt modelId="{50AB08B0-32E9-41B3-8B21-3ECA3E92F5BF}" type="pres">
      <dgm:prSet presAssocID="{912EEB66-7F60-46CF-9775-95D84A7F525E}" presName="composite" presStyleCnt="0"/>
      <dgm:spPr/>
    </dgm:pt>
    <dgm:pt modelId="{4A59ED8E-AD88-483D-ABBB-93D9EE88AC17}" type="pres">
      <dgm:prSet presAssocID="{912EEB66-7F60-46CF-9775-95D84A7F525E}" presName="chevron1" presStyleLbl="alignNode1" presStyleIdx="7" presStyleCnt="21"/>
      <dgm:spPr/>
    </dgm:pt>
    <dgm:pt modelId="{0C009C30-2B14-423F-A1D2-46FADEB2070E}" type="pres">
      <dgm:prSet presAssocID="{912EEB66-7F60-46CF-9775-95D84A7F525E}" presName="chevron2" presStyleLbl="alignNode1" presStyleIdx="8" presStyleCnt="21"/>
      <dgm:spPr/>
    </dgm:pt>
    <dgm:pt modelId="{57578C01-5689-4BCB-8A95-73F522A96186}" type="pres">
      <dgm:prSet presAssocID="{912EEB66-7F60-46CF-9775-95D84A7F525E}" presName="chevron3" presStyleLbl="alignNode1" presStyleIdx="9" presStyleCnt="21"/>
      <dgm:spPr/>
    </dgm:pt>
    <dgm:pt modelId="{FA8948DA-89EF-4FCF-9D48-F4A7422F6087}" type="pres">
      <dgm:prSet presAssocID="{912EEB66-7F60-46CF-9775-95D84A7F525E}" presName="chevron4" presStyleLbl="alignNode1" presStyleIdx="10" presStyleCnt="21"/>
      <dgm:spPr/>
    </dgm:pt>
    <dgm:pt modelId="{7BA7E3EB-10F9-441E-8677-839D5B8DEEE5}" type="pres">
      <dgm:prSet presAssocID="{912EEB66-7F60-46CF-9775-95D84A7F525E}" presName="chevron5" presStyleLbl="alignNode1" presStyleIdx="11" presStyleCnt="21"/>
      <dgm:spPr/>
    </dgm:pt>
    <dgm:pt modelId="{5DFE67EE-B919-43ED-BF0A-F9BCCE72407F}" type="pres">
      <dgm:prSet presAssocID="{912EEB66-7F60-46CF-9775-95D84A7F525E}" presName="chevron6" presStyleLbl="alignNode1" presStyleIdx="12" presStyleCnt="21"/>
      <dgm:spPr/>
    </dgm:pt>
    <dgm:pt modelId="{ACB5576E-42B6-401D-9F1F-02E442FC1A80}" type="pres">
      <dgm:prSet presAssocID="{912EEB66-7F60-46CF-9775-95D84A7F525E}" presName="chevron7" presStyleLbl="alignNode1" presStyleIdx="13" presStyleCnt="21"/>
      <dgm:spPr/>
    </dgm:pt>
    <dgm:pt modelId="{70D50540-A5C5-4B88-8005-03D967274040}" type="pres">
      <dgm:prSet presAssocID="{912EEB66-7F60-46CF-9775-95D84A7F525E}" presName="childtext" presStyleLbl="solidFgAcc1" presStyleIdx="1" presStyleCnt="3">
        <dgm:presLayoutVars>
          <dgm:chMax/>
          <dgm:chPref val="0"/>
          <dgm:bulletEnabled val="1"/>
        </dgm:presLayoutVars>
      </dgm:prSet>
      <dgm:spPr/>
    </dgm:pt>
    <dgm:pt modelId="{D626805A-ED7F-4C3B-B920-688F0A745E39}" type="pres">
      <dgm:prSet presAssocID="{13441CD9-72E1-410E-A5FF-4AACA994054B}" presName="sibTrans" presStyleCnt="0"/>
      <dgm:spPr/>
    </dgm:pt>
    <dgm:pt modelId="{EB0A3629-19ED-4214-AD6A-9558182CCAAE}" type="pres">
      <dgm:prSet presAssocID="{460C3B90-50E6-47A6-8B8D-1AD65967BCBC}" presName="parenttextcomposite" presStyleCnt="0"/>
      <dgm:spPr/>
    </dgm:pt>
    <dgm:pt modelId="{07BC1273-91C7-430D-A4E0-B35F12D04967}" type="pres">
      <dgm:prSet presAssocID="{460C3B90-50E6-47A6-8B8D-1AD65967BCBC}" presName="parenttext" presStyleLbl="revTx" presStyleIdx="2" presStyleCnt="3">
        <dgm:presLayoutVars>
          <dgm:chMax/>
          <dgm:chPref val="2"/>
          <dgm:bulletEnabled val="1"/>
        </dgm:presLayoutVars>
      </dgm:prSet>
      <dgm:spPr/>
    </dgm:pt>
    <dgm:pt modelId="{E1A00BD4-0ADA-4AC5-A6AE-3DA476C5E723}" type="pres">
      <dgm:prSet presAssocID="{460C3B90-50E6-47A6-8B8D-1AD65967BCBC}" presName="composite" presStyleCnt="0"/>
      <dgm:spPr/>
    </dgm:pt>
    <dgm:pt modelId="{91E9BFAD-4CC4-4491-BBB0-3FC9360FF403}" type="pres">
      <dgm:prSet presAssocID="{460C3B90-50E6-47A6-8B8D-1AD65967BCBC}" presName="chevron1" presStyleLbl="alignNode1" presStyleIdx="14" presStyleCnt="21"/>
      <dgm:spPr/>
    </dgm:pt>
    <dgm:pt modelId="{940AB81F-B23E-4581-A638-17D9514134B8}" type="pres">
      <dgm:prSet presAssocID="{460C3B90-50E6-47A6-8B8D-1AD65967BCBC}" presName="chevron2" presStyleLbl="alignNode1" presStyleIdx="15" presStyleCnt="21"/>
      <dgm:spPr/>
    </dgm:pt>
    <dgm:pt modelId="{815B993D-7D95-43C1-8D32-A933C681060D}" type="pres">
      <dgm:prSet presAssocID="{460C3B90-50E6-47A6-8B8D-1AD65967BCBC}" presName="chevron3" presStyleLbl="alignNode1" presStyleIdx="16" presStyleCnt="21"/>
      <dgm:spPr/>
    </dgm:pt>
    <dgm:pt modelId="{0E057C9B-0B29-4140-9258-AEC6086421E0}" type="pres">
      <dgm:prSet presAssocID="{460C3B90-50E6-47A6-8B8D-1AD65967BCBC}" presName="chevron4" presStyleLbl="alignNode1" presStyleIdx="17" presStyleCnt="21"/>
      <dgm:spPr/>
    </dgm:pt>
    <dgm:pt modelId="{39C9C1A3-733C-4953-8BE9-F4AC7844EFF6}" type="pres">
      <dgm:prSet presAssocID="{460C3B90-50E6-47A6-8B8D-1AD65967BCBC}" presName="chevron5" presStyleLbl="alignNode1" presStyleIdx="18" presStyleCnt="21"/>
      <dgm:spPr/>
    </dgm:pt>
    <dgm:pt modelId="{67C504AD-A1F4-4741-8393-B885E792664B}" type="pres">
      <dgm:prSet presAssocID="{460C3B90-50E6-47A6-8B8D-1AD65967BCBC}" presName="chevron6" presStyleLbl="alignNode1" presStyleIdx="19" presStyleCnt="21"/>
      <dgm:spPr/>
    </dgm:pt>
    <dgm:pt modelId="{3A3CE41C-A944-462D-A6EA-40E41A52DCBD}" type="pres">
      <dgm:prSet presAssocID="{460C3B90-50E6-47A6-8B8D-1AD65967BCBC}" presName="chevron7" presStyleLbl="alignNode1" presStyleIdx="20" presStyleCnt="21"/>
      <dgm:spPr/>
    </dgm:pt>
    <dgm:pt modelId="{23201D8C-339F-4FBD-8A50-B06342711203}" type="pres">
      <dgm:prSet presAssocID="{460C3B90-50E6-47A6-8B8D-1AD65967BCBC}" presName="childtext" presStyleLbl="solidFgAcc1" presStyleIdx="2" presStyleCnt="3">
        <dgm:presLayoutVars>
          <dgm:chMax/>
          <dgm:chPref val="0"/>
          <dgm:bulletEnabled val="1"/>
        </dgm:presLayoutVars>
      </dgm:prSet>
      <dgm:spPr/>
    </dgm:pt>
  </dgm:ptLst>
  <dgm:cxnLst>
    <dgm:cxn modelId="{FCE34604-BC4E-4763-A539-E07A15BFC353}" type="presOf" srcId="{2325A433-097F-4037-948C-F06DFC419A7C}" destId="{23201D8C-339F-4FBD-8A50-B06342711203}" srcOrd="0" destOrd="0" presId="urn:microsoft.com/office/officeart/2008/layout/VerticalAccentList"/>
    <dgm:cxn modelId="{7B5B0810-379E-40AD-8792-148ED1B25831}" type="presOf" srcId="{460C3B90-50E6-47A6-8B8D-1AD65967BCBC}" destId="{07BC1273-91C7-430D-A4E0-B35F12D04967}" srcOrd="0" destOrd="0" presId="urn:microsoft.com/office/officeart/2008/layout/VerticalAccentList"/>
    <dgm:cxn modelId="{B2B29B3D-8555-4239-894E-CA47797C9E12}" type="presOf" srcId="{523141E1-DC93-427B-BE8E-588BFB79230E}" destId="{EE009103-AED5-44D7-BD78-95A5B848121A}" srcOrd="0" destOrd="0" presId="urn:microsoft.com/office/officeart/2008/layout/VerticalAccentList"/>
    <dgm:cxn modelId="{EE2B9D5E-53AD-49F7-A81E-0B2C1ABDFFF8}" srcId="{519D25D0-0042-466E-8E8F-A99FBC24771B}" destId="{27E7856A-51A9-46D6-B4AF-E964C0F91E54}" srcOrd="0" destOrd="0" parTransId="{25D3BD0B-3E01-48D6-9E33-1A823BA32FB6}" sibTransId="{04CA98C9-DB74-4136-95A5-875EEB9A5A2C}"/>
    <dgm:cxn modelId="{ED440941-8554-4954-A4B2-056136702684}" type="presOf" srcId="{1EEDE85A-3257-4D58-A896-94F0A1B58D2B}" destId="{70D50540-A5C5-4B88-8005-03D967274040}" srcOrd="0" destOrd="0" presId="urn:microsoft.com/office/officeart/2008/layout/VerticalAccentList"/>
    <dgm:cxn modelId="{7718C445-921C-4F38-A335-8F24819F40CF}" srcId="{519D25D0-0042-466E-8E8F-A99FBC24771B}" destId="{912EEB66-7F60-46CF-9775-95D84A7F525E}" srcOrd="1" destOrd="0" parTransId="{0FEF492B-A68E-4613-AE5A-E18099D7380B}" sibTransId="{13441CD9-72E1-410E-A5FF-4AACA994054B}"/>
    <dgm:cxn modelId="{009BF74A-5188-4894-9DFE-D18689AA9E4E}" srcId="{912EEB66-7F60-46CF-9775-95D84A7F525E}" destId="{1EEDE85A-3257-4D58-A896-94F0A1B58D2B}" srcOrd="0" destOrd="0" parTransId="{610F49E1-3E9E-409A-8B2A-1C9A6F364C25}" sibTransId="{A8CD6FDC-9EA3-4E38-ABDC-AF1E2F16234E}"/>
    <dgm:cxn modelId="{42437253-0488-4EC7-BCF4-5934C9FE9FF6}" srcId="{519D25D0-0042-466E-8E8F-A99FBC24771B}" destId="{460C3B90-50E6-47A6-8B8D-1AD65967BCBC}" srcOrd="2" destOrd="0" parTransId="{5155350B-F037-4E6C-9C1A-C254E03AE14E}" sibTransId="{61B0F3CC-4FDF-49BE-9CD1-CEF75B7A5AEC}"/>
    <dgm:cxn modelId="{FE28D17B-8E4E-47BC-8D14-A35BF1FF8FEC}" type="presOf" srcId="{912EEB66-7F60-46CF-9775-95D84A7F525E}" destId="{F3A1EE31-51A6-4D57-A43E-4EFD9AC4178B}" srcOrd="0" destOrd="0" presId="urn:microsoft.com/office/officeart/2008/layout/VerticalAccentList"/>
    <dgm:cxn modelId="{BBC29FA2-0C96-4F8A-9B70-8DC53B446090}" srcId="{460C3B90-50E6-47A6-8B8D-1AD65967BCBC}" destId="{2325A433-097F-4037-948C-F06DFC419A7C}" srcOrd="0" destOrd="0" parTransId="{FE2D3A55-327D-4C47-B4E9-A9F0C78ED7F5}" sibTransId="{C2BAB41D-456E-4387-915F-F50306B6EFFF}"/>
    <dgm:cxn modelId="{4239CCA2-9F4F-421F-A9D6-97F2E2AF2BD5}" type="presOf" srcId="{519D25D0-0042-466E-8E8F-A99FBC24771B}" destId="{F741E3DA-3FBC-4DFC-A074-151B1D1A56EB}" srcOrd="0" destOrd="0" presId="urn:microsoft.com/office/officeart/2008/layout/VerticalAccentList"/>
    <dgm:cxn modelId="{BF6803BB-8DB5-44B5-96DE-0A248AFA87A0}" srcId="{27E7856A-51A9-46D6-B4AF-E964C0F91E54}" destId="{523141E1-DC93-427B-BE8E-588BFB79230E}" srcOrd="0" destOrd="0" parTransId="{F48DA86C-391D-494C-A9E8-3DE691127D78}" sibTransId="{89336F6E-C595-4CE9-BBD2-FB2A35EF06FE}"/>
    <dgm:cxn modelId="{9866ACFA-5D47-4AF8-B8F9-9EBA664AEA89}" type="presOf" srcId="{27E7856A-51A9-46D6-B4AF-E964C0F91E54}" destId="{CEF84589-CB43-467E-AB50-63B32D0FD028}" srcOrd="0" destOrd="0" presId="urn:microsoft.com/office/officeart/2008/layout/VerticalAccentList"/>
    <dgm:cxn modelId="{0F725106-FDE9-4A3F-A828-1C9635DB0238}" type="presParOf" srcId="{F741E3DA-3FBC-4DFC-A074-151B1D1A56EB}" destId="{2535C953-1AFC-4685-AF5D-0CBDB757B5F6}" srcOrd="0" destOrd="0" presId="urn:microsoft.com/office/officeart/2008/layout/VerticalAccentList"/>
    <dgm:cxn modelId="{64DE232F-4271-4967-9765-DCB96D6702E6}" type="presParOf" srcId="{2535C953-1AFC-4685-AF5D-0CBDB757B5F6}" destId="{CEF84589-CB43-467E-AB50-63B32D0FD028}" srcOrd="0" destOrd="0" presId="urn:microsoft.com/office/officeart/2008/layout/VerticalAccentList"/>
    <dgm:cxn modelId="{818C83A6-2172-49B6-98BC-98F18BBD75EA}" type="presParOf" srcId="{F741E3DA-3FBC-4DFC-A074-151B1D1A56EB}" destId="{FF820D3E-5796-42B7-BF8A-4FB209B65E87}" srcOrd="1" destOrd="0" presId="urn:microsoft.com/office/officeart/2008/layout/VerticalAccentList"/>
    <dgm:cxn modelId="{61A76024-DA6B-4903-AC48-43701F76A534}" type="presParOf" srcId="{FF820D3E-5796-42B7-BF8A-4FB209B65E87}" destId="{F9FD720A-0683-4FD7-8E88-6EA892D11617}" srcOrd="0" destOrd="0" presId="urn:microsoft.com/office/officeart/2008/layout/VerticalAccentList"/>
    <dgm:cxn modelId="{44C0B345-E261-47C2-93C4-87BA8FE5C476}" type="presParOf" srcId="{FF820D3E-5796-42B7-BF8A-4FB209B65E87}" destId="{5F10A547-A988-48AE-8B5C-7620C3CDD701}" srcOrd="1" destOrd="0" presId="urn:microsoft.com/office/officeart/2008/layout/VerticalAccentList"/>
    <dgm:cxn modelId="{C8DD7E31-7B60-43E2-B76D-7DF39B9271E0}" type="presParOf" srcId="{FF820D3E-5796-42B7-BF8A-4FB209B65E87}" destId="{72C94E16-2128-4FBC-B4CE-7502C993C518}" srcOrd="2" destOrd="0" presId="urn:microsoft.com/office/officeart/2008/layout/VerticalAccentList"/>
    <dgm:cxn modelId="{6A7CCC01-E504-4A36-B2AF-1A32E6A16A0E}" type="presParOf" srcId="{FF820D3E-5796-42B7-BF8A-4FB209B65E87}" destId="{932FB936-3EBB-4E87-9BA6-2C0A83C2CF3D}" srcOrd="3" destOrd="0" presId="urn:microsoft.com/office/officeart/2008/layout/VerticalAccentList"/>
    <dgm:cxn modelId="{6500925B-A136-4FFD-A0F9-3F2670019049}" type="presParOf" srcId="{FF820D3E-5796-42B7-BF8A-4FB209B65E87}" destId="{F75CDB07-A962-4019-A5D8-8CCDB5D73D12}" srcOrd="4" destOrd="0" presId="urn:microsoft.com/office/officeart/2008/layout/VerticalAccentList"/>
    <dgm:cxn modelId="{A8A0E05F-16FD-40E7-BB60-335458846746}" type="presParOf" srcId="{FF820D3E-5796-42B7-BF8A-4FB209B65E87}" destId="{298F3A4D-F671-43C6-AF48-FBA3AA9EDDCD}" srcOrd="5" destOrd="0" presId="urn:microsoft.com/office/officeart/2008/layout/VerticalAccentList"/>
    <dgm:cxn modelId="{331670FF-6E39-4C3E-8977-53348FA9AD14}" type="presParOf" srcId="{FF820D3E-5796-42B7-BF8A-4FB209B65E87}" destId="{E3780899-A577-44FE-ADDC-92A9B9F1A16E}" srcOrd="6" destOrd="0" presId="urn:microsoft.com/office/officeart/2008/layout/VerticalAccentList"/>
    <dgm:cxn modelId="{FF2ECF90-A8CD-4BC4-AB2F-0A9B9D9AE9F4}" type="presParOf" srcId="{FF820D3E-5796-42B7-BF8A-4FB209B65E87}" destId="{EE009103-AED5-44D7-BD78-95A5B848121A}" srcOrd="7" destOrd="0" presId="urn:microsoft.com/office/officeart/2008/layout/VerticalAccentList"/>
    <dgm:cxn modelId="{D2E95560-9487-44DB-B38B-0DF9BC517EFB}" type="presParOf" srcId="{F741E3DA-3FBC-4DFC-A074-151B1D1A56EB}" destId="{7DCC66F2-B8D6-47E8-BAD5-8BB848C06571}" srcOrd="2" destOrd="0" presId="urn:microsoft.com/office/officeart/2008/layout/VerticalAccentList"/>
    <dgm:cxn modelId="{B521F0B3-6982-4FC4-8FEA-3849037FF602}" type="presParOf" srcId="{F741E3DA-3FBC-4DFC-A074-151B1D1A56EB}" destId="{B8F76E16-9BA5-4A05-BCF7-81B47C77C84B}" srcOrd="3" destOrd="0" presId="urn:microsoft.com/office/officeart/2008/layout/VerticalAccentList"/>
    <dgm:cxn modelId="{E5BC5003-76EE-42D5-87AA-6E3F46322618}" type="presParOf" srcId="{B8F76E16-9BA5-4A05-BCF7-81B47C77C84B}" destId="{F3A1EE31-51A6-4D57-A43E-4EFD9AC4178B}" srcOrd="0" destOrd="0" presId="urn:microsoft.com/office/officeart/2008/layout/VerticalAccentList"/>
    <dgm:cxn modelId="{2203E779-4945-42D3-8594-674C2B24DC91}" type="presParOf" srcId="{F741E3DA-3FBC-4DFC-A074-151B1D1A56EB}" destId="{50AB08B0-32E9-41B3-8B21-3ECA3E92F5BF}" srcOrd="4" destOrd="0" presId="urn:microsoft.com/office/officeart/2008/layout/VerticalAccentList"/>
    <dgm:cxn modelId="{1A8693C6-E640-4607-A6D0-5AB84E25DEC1}" type="presParOf" srcId="{50AB08B0-32E9-41B3-8B21-3ECA3E92F5BF}" destId="{4A59ED8E-AD88-483D-ABBB-93D9EE88AC17}" srcOrd="0" destOrd="0" presId="urn:microsoft.com/office/officeart/2008/layout/VerticalAccentList"/>
    <dgm:cxn modelId="{7F6E17DE-E2A1-4C0A-BBC4-D75FDB2339EF}" type="presParOf" srcId="{50AB08B0-32E9-41B3-8B21-3ECA3E92F5BF}" destId="{0C009C30-2B14-423F-A1D2-46FADEB2070E}" srcOrd="1" destOrd="0" presId="urn:microsoft.com/office/officeart/2008/layout/VerticalAccentList"/>
    <dgm:cxn modelId="{29020EA0-5E7F-4CDB-B5E8-0E4D7A7172E0}" type="presParOf" srcId="{50AB08B0-32E9-41B3-8B21-3ECA3E92F5BF}" destId="{57578C01-5689-4BCB-8A95-73F522A96186}" srcOrd="2" destOrd="0" presId="urn:microsoft.com/office/officeart/2008/layout/VerticalAccentList"/>
    <dgm:cxn modelId="{6CC2DABB-03A7-4104-83E0-33179BA6DAE5}" type="presParOf" srcId="{50AB08B0-32E9-41B3-8B21-3ECA3E92F5BF}" destId="{FA8948DA-89EF-4FCF-9D48-F4A7422F6087}" srcOrd="3" destOrd="0" presId="urn:microsoft.com/office/officeart/2008/layout/VerticalAccentList"/>
    <dgm:cxn modelId="{4E947972-E099-412C-BF42-3102CC0ABB45}" type="presParOf" srcId="{50AB08B0-32E9-41B3-8B21-3ECA3E92F5BF}" destId="{7BA7E3EB-10F9-441E-8677-839D5B8DEEE5}" srcOrd="4" destOrd="0" presId="urn:microsoft.com/office/officeart/2008/layout/VerticalAccentList"/>
    <dgm:cxn modelId="{7E456D82-7564-479E-B878-4848C4BC5FD1}" type="presParOf" srcId="{50AB08B0-32E9-41B3-8B21-3ECA3E92F5BF}" destId="{5DFE67EE-B919-43ED-BF0A-F9BCCE72407F}" srcOrd="5" destOrd="0" presId="urn:microsoft.com/office/officeart/2008/layout/VerticalAccentList"/>
    <dgm:cxn modelId="{887CDD5A-CCAE-4FA4-95C4-05A978D663DD}" type="presParOf" srcId="{50AB08B0-32E9-41B3-8B21-3ECA3E92F5BF}" destId="{ACB5576E-42B6-401D-9F1F-02E442FC1A80}" srcOrd="6" destOrd="0" presId="urn:microsoft.com/office/officeart/2008/layout/VerticalAccentList"/>
    <dgm:cxn modelId="{F97BD9DE-47BC-4774-AC87-DC76C55AF9C8}" type="presParOf" srcId="{50AB08B0-32E9-41B3-8B21-3ECA3E92F5BF}" destId="{70D50540-A5C5-4B88-8005-03D967274040}" srcOrd="7" destOrd="0" presId="urn:microsoft.com/office/officeart/2008/layout/VerticalAccentList"/>
    <dgm:cxn modelId="{2A9D3D6D-45D1-4F65-97AA-1D9960258C8F}" type="presParOf" srcId="{F741E3DA-3FBC-4DFC-A074-151B1D1A56EB}" destId="{D626805A-ED7F-4C3B-B920-688F0A745E39}" srcOrd="5" destOrd="0" presId="urn:microsoft.com/office/officeart/2008/layout/VerticalAccentList"/>
    <dgm:cxn modelId="{040EB9FD-3A5C-487F-99BC-90358FC4A685}" type="presParOf" srcId="{F741E3DA-3FBC-4DFC-A074-151B1D1A56EB}" destId="{EB0A3629-19ED-4214-AD6A-9558182CCAAE}" srcOrd="6" destOrd="0" presId="urn:microsoft.com/office/officeart/2008/layout/VerticalAccentList"/>
    <dgm:cxn modelId="{2775F84C-0298-4E64-A2D2-5C74D1AC35E1}" type="presParOf" srcId="{EB0A3629-19ED-4214-AD6A-9558182CCAAE}" destId="{07BC1273-91C7-430D-A4E0-B35F12D04967}" srcOrd="0" destOrd="0" presId="urn:microsoft.com/office/officeart/2008/layout/VerticalAccentList"/>
    <dgm:cxn modelId="{5924CC1D-E368-481D-8BB4-8E0182B46207}" type="presParOf" srcId="{F741E3DA-3FBC-4DFC-A074-151B1D1A56EB}" destId="{E1A00BD4-0ADA-4AC5-A6AE-3DA476C5E723}" srcOrd="7" destOrd="0" presId="urn:microsoft.com/office/officeart/2008/layout/VerticalAccentList"/>
    <dgm:cxn modelId="{AAD5B8D5-0E81-43B7-977C-E6ECFA35B922}" type="presParOf" srcId="{E1A00BD4-0ADA-4AC5-A6AE-3DA476C5E723}" destId="{91E9BFAD-4CC4-4491-BBB0-3FC9360FF403}" srcOrd="0" destOrd="0" presId="urn:microsoft.com/office/officeart/2008/layout/VerticalAccentList"/>
    <dgm:cxn modelId="{C61EAE0D-9B67-4195-8611-36081B87DF68}" type="presParOf" srcId="{E1A00BD4-0ADA-4AC5-A6AE-3DA476C5E723}" destId="{940AB81F-B23E-4581-A638-17D9514134B8}" srcOrd="1" destOrd="0" presId="urn:microsoft.com/office/officeart/2008/layout/VerticalAccentList"/>
    <dgm:cxn modelId="{D59915FB-23C9-42C0-8EC3-C8407009F43A}" type="presParOf" srcId="{E1A00BD4-0ADA-4AC5-A6AE-3DA476C5E723}" destId="{815B993D-7D95-43C1-8D32-A933C681060D}" srcOrd="2" destOrd="0" presId="urn:microsoft.com/office/officeart/2008/layout/VerticalAccentList"/>
    <dgm:cxn modelId="{77E15F63-2497-45DE-977F-A9BEA5743C41}" type="presParOf" srcId="{E1A00BD4-0ADA-4AC5-A6AE-3DA476C5E723}" destId="{0E057C9B-0B29-4140-9258-AEC6086421E0}" srcOrd="3" destOrd="0" presId="urn:microsoft.com/office/officeart/2008/layout/VerticalAccentList"/>
    <dgm:cxn modelId="{5EF3664B-8BC8-4197-9C6D-3E46F9C41876}" type="presParOf" srcId="{E1A00BD4-0ADA-4AC5-A6AE-3DA476C5E723}" destId="{39C9C1A3-733C-4953-8BE9-F4AC7844EFF6}" srcOrd="4" destOrd="0" presId="urn:microsoft.com/office/officeart/2008/layout/VerticalAccentList"/>
    <dgm:cxn modelId="{AD0BA325-24BB-43AA-9DE8-74407292392D}" type="presParOf" srcId="{E1A00BD4-0ADA-4AC5-A6AE-3DA476C5E723}" destId="{67C504AD-A1F4-4741-8393-B885E792664B}" srcOrd="5" destOrd="0" presId="urn:microsoft.com/office/officeart/2008/layout/VerticalAccentList"/>
    <dgm:cxn modelId="{5FB3B365-5514-4D05-8001-A800718161CF}" type="presParOf" srcId="{E1A00BD4-0ADA-4AC5-A6AE-3DA476C5E723}" destId="{3A3CE41C-A944-462D-A6EA-40E41A52DCBD}" srcOrd="6" destOrd="0" presId="urn:microsoft.com/office/officeart/2008/layout/VerticalAccentList"/>
    <dgm:cxn modelId="{39CD11B2-E869-4803-93D2-50E88BDDDE89}" type="presParOf" srcId="{E1A00BD4-0ADA-4AC5-A6AE-3DA476C5E723}" destId="{23201D8C-339F-4FBD-8A50-B06342711203}"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81CF8-F608-4DD6-9B8D-1FE899B2313D}">
      <dsp:nvSpPr>
        <dsp:cNvPr id="0" name=""/>
        <dsp:cNvSpPr/>
      </dsp:nvSpPr>
      <dsp:spPr>
        <a:xfrm>
          <a:off x="0" y="573728"/>
          <a:ext cx="9791032" cy="9072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FEB9C5-76BB-4CA7-BDCB-D89A489E69A3}">
      <dsp:nvSpPr>
        <dsp:cNvPr id="0" name=""/>
        <dsp:cNvSpPr/>
      </dsp:nvSpPr>
      <dsp:spPr>
        <a:xfrm>
          <a:off x="489551" y="42368"/>
          <a:ext cx="6853722" cy="10627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54" tIns="0" rIns="259054"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cs typeface="Calibri" panose="020F0502020204030204" pitchFamily="34" charset="0"/>
            </a:rPr>
            <a:t>When employees are deeply invested in their work, their coworkers, and their organization, they are described as hard workers who really are engaged.</a:t>
          </a:r>
          <a:endParaRPr lang="en-SG" sz="1600" kern="1200" dirty="0">
            <a:latin typeface="+mj-lt"/>
            <a:cs typeface="Calibri" panose="020F0502020204030204" pitchFamily="34" charset="0"/>
          </a:endParaRPr>
        </a:p>
      </dsp:txBody>
      <dsp:txXfrm>
        <a:off x="541429" y="94246"/>
        <a:ext cx="6749966" cy="958964"/>
      </dsp:txXfrm>
    </dsp:sp>
    <dsp:sp modelId="{FBB9C561-D8AF-42D9-940D-550F09626BE1}">
      <dsp:nvSpPr>
        <dsp:cNvPr id="0" name=""/>
        <dsp:cNvSpPr/>
      </dsp:nvSpPr>
      <dsp:spPr>
        <a:xfrm>
          <a:off x="0" y="2206688"/>
          <a:ext cx="9791032" cy="907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51489D-9CE1-49F3-AFAD-F334A51B6798}">
      <dsp:nvSpPr>
        <dsp:cNvPr id="0" name=""/>
        <dsp:cNvSpPr/>
      </dsp:nvSpPr>
      <dsp:spPr>
        <a:xfrm>
          <a:off x="489551" y="1675328"/>
          <a:ext cx="6853722" cy="10627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54" tIns="0" rIns="259054"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cs typeface="Calibri" panose="020F0502020204030204" pitchFamily="34" charset="0"/>
            </a:rPr>
            <a:t>Employee engagement refers to the degree to which employees feel happy about their job, are dedicated to the organization, and put additional time into their jobs </a:t>
          </a:r>
          <a:r>
            <a:rPr lang="en-SG" sz="1600" kern="1200" dirty="0">
              <a:latin typeface="+mj-lt"/>
              <a:cs typeface="Calibri" panose="020F0502020204030204" pitchFamily="34" charset="0"/>
            </a:rPr>
            <a:t>(Georgiades, 2017)</a:t>
          </a:r>
          <a:r>
            <a:rPr lang="en-US" sz="1600" kern="1200" dirty="0">
              <a:latin typeface="+mj-lt"/>
              <a:cs typeface="Calibri" panose="020F0502020204030204" pitchFamily="34" charset="0"/>
            </a:rPr>
            <a:t>. </a:t>
          </a:r>
          <a:endParaRPr lang="en-SG" sz="1600" kern="1200" dirty="0">
            <a:latin typeface="+mj-lt"/>
            <a:cs typeface="Calibri" panose="020F0502020204030204" pitchFamily="34" charset="0"/>
          </a:endParaRPr>
        </a:p>
      </dsp:txBody>
      <dsp:txXfrm>
        <a:off x="541429" y="1727206"/>
        <a:ext cx="6749966" cy="958964"/>
      </dsp:txXfrm>
    </dsp:sp>
    <dsp:sp modelId="{AD96D6DF-1DDE-47C3-920F-D6995EDD6C86}">
      <dsp:nvSpPr>
        <dsp:cNvPr id="0" name=""/>
        <dsp:cNvSpPr/>
      </dsp:nvSpPr>
      <dsp:spPr>
        <a:xfrm>
          <a:off x="0" y="3839649"/>
          <a:ext cx="9791032" cy="9072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4394ED-EC80-4140-9FB0-B9DA4745AA9D}">
      <dsp:nvSpPr>
        <dsp:cNvPr id="0" name=""/>
        <dsp:cNvSpPr/>
      </dsp:nvSpPr>
      <dsp:spPr>
        <a:xfrm>
          <a:off x="489551" y="3308289"/>
          <a:ext cx="6853722" cy="10627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54" tIns="0" rIns="259054"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cs typeface="Calibri" panose="020F0502020204030204" pitchFamily="34" charset="0"/>
            </a:rPr>
            <a:t>Businesses that concentrate on improving employee happiness might not always see improvements in performance.</a:t>
          </a:r>
          <a:endParaRPr lang="en-SG" sz="1600" kern="1200" dirty="0">
            <a:latin typeface="+mj-lt"/>
            <a:cs typeface="Calibri" panose="020F0502020204030204" pitchFamily="34" charset="0"/>
          </a:endParaRPr>
        </a:p>
      </dsp:txBody>
      <dsp:txXfrm>
        <a:off x="541429" y="3360167"/>
        <a:ext cx="6749966" cy="958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C8F11-E2C1-413A-88F1-9796DE6A219B}">
      <dsp:nvSpPr>
        <dsp:cNvPr id="0" name=""/>
        <dsp:cNvSpPr/>
      </dsp:nvSpPr>
      <dsp:spPr>
        <a:xfrm>
          <a:off x="0" y="0"/>
          <a:ext cx="6502400" cy="119210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Forbes (2019), defines employee engagement as the extent to which an individual feels emotionally invested in the success of their employer. </a:t>
          </a:r>
          <a:endParaRPr lang="en-SG" sz="1600" kern="1200" dirty="0">
            <a:latin typeface="+mj-lt"/>
          </a:endParaRPr>
        </a:p>
      </dsp:txBody>
      <dsp:txXfrm>
        <a:off x="34916" y="34916"/>
        <a:ext cx="5115290" cy="1122274"/>
      </dsp:txXfrm>
    </dsp:sp>
    <dsp:sp modelId="{5B14E8C3-6DDE-4469-82FB-5BA66E682861}">
      <dsp:nvSpPr>
        <dsp:cNvPr id="0" name=""/>
        <dsp:cNvSpPr/>
      </dsp:nvSpPr>
      <dsp:spPr>
        <a:xfrm>
          <a:off x="544575" y="1408853"/>
          <a:ext cx="6502400" cy="119210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Engaging guests and employees help hotels function effectively by facilitating the establishment of transparent channels of communication, enhancing employees, and ensuring the continued employment of exceptional employees. </a:t>
          </a:r>
          <a:endParaRPr lang="en-SG" sz="1600" kern="1200" dirty="0">
            <a:latin typeface="+mj-lt"/>
          </a:endParaRPr>
        </a:p>
      </dsp:txBody>
      <dsp:txXfrm>
        <a:off x="579491" y="1443769"/>
        <a:ext cx="5113122" cy="1122274"/>
      </dsp:txXfrm>
    </dsp:sp>
    <dsp:sp modelId="{0FEC7D21-B6C2-41CA-A10A-80614A220A6B}">
      <dsp:nvSpPr>
        <dsp:cNvPr id="0" name=""/>
        <dsp:cNvSpPr/>
      </dsp:nvSpPr>
      <dsp:spPr>
        <a:xfrm>
          <a:off x="1081024" y="2817706"/>
          <a:ext cx="6502400" cy="119210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Hospitality is an industry that is predicated on providing excellent customer service; hence, for organizations to succeed in this field, they really ought to place a primary emphasis on the engagement of their employees </a:t>
          </a:r>
          <a:r>
            <a:rPr lang="en-SG" sz="1600" kern="1200" dirty="0">
              <a:latin typeface="+mj-lt"/>
            </a:rPr>
            <a:t>(</a:t>
          </a:r>
          <a:r>
            <a:rPr lang="en-SG" sz="1600" kern="1200" dirty="0" err="1">
              <a:latin typeface="+mj-lt"/>
            </a:rPr>
            <a:t>Ansary</a:t>
          </a:r>
          <a:r>
            <a:rPr lang="en-SG" sz="1600" kern="1200" dirty="0">
              <a:latin typeface="+mj-lt"/>
            </a:rPr>
            <a:t>, 2021)</a:t>
          </a:r>
          <a:r>
            <a:rPr lang="en-US" sz="1600" kern="1200" dirty="0">
              <a:latin typeface="+mj-lt"/>
            </a:rPr>
            <a:t>. </a:t>
          </a:r>
          <a:endParaRPr lang="en-SG" sz="1600" kern="1200" dirty="0">
            <a:latin typeface="+mj-lt"/>
          </a:endParaRPr>
        </a:p>
      </dsp:txBody>
      <dsp:txXfrm>
        <a:off x="1115940" y="2852622"/>
        <a:ext cx="5121250" cy="1122274"/>
      </dsp:txXfrm>
    </dsp:sp>
    <dsp:sp modelId="{EBA6E907-6941-4DD5-928B-35CD3CF31EB4}">
      <dsp:nvSpPr>
        <dsp:cNvPr id="0" name=""/>
        <dsp:cNvSpPr/>
      </dsp:nvSpPr>
      <dsp:spPr>
        <a:xfrm>
          <a:off x="1625599" y="4226560"/>
          <a:ext cx="6502400" cy="1192106"/>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By placing workers' needs above those of the company, engagement helps businesses thrive, which in turn benefits consumers by ensuring they get the highest possible level of service.</a:t>
          </a:r>
          <a:endParaRPr lang="en-SG" sz="1600" kern="1200" dirty="0">
            <a:latin typeface="+mj-lt"/>
          </a:endParaRPr>
        </a:p>
      </dsp:txBody>
      <dsp:txXfrm>
        <a:off x="1660515" y="4261476"/>
        <a:ext cx="5113122" cy="1122274"/>
      </dsp:txXfrm>
    </dsp:sp>
    <dsp:sp modelId="{7F9B9E37-BF90-4A48-AE74-9E7AC00A3AA4}">
      <dsp:nvSpPr>
        <dsp:cNvPr id="0" name=""/>
        <dsp:cNvSpPr/>
      </dsp:nvSpPr>
      <dsp:spPr>
        <a:xfrm>
          <a:off x="5727530" y="913045"/>
          <a:ext cx="774869" cy="774869"/>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SG" sz="3600" kern="1200"/>
        </a:p>
      </dsp:txBody>
      <dsp:txXfrm>
        <a:off x="5901876" y="913045"/>
        <a:ext cx="426177" cy="583089"/>
      </dsp:txXfrm>
    </dsp:sp>
    <dsp:sp modelId="{0DF8F302-1229-432A-B13F-B1DC4085BFAA}">
      <dsp:nvSpPr>
        <dsp:cNvPr id="0" name=""/>
        <dsp:cNvSpPr/>
      </dsp:nvSpPr>
      <dsp:spPr>
        <a:xfrm>
          <a:off x="6272106" y="2321898"/>
          <a:ext cx="774869" cy="774869"/>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SG" sz="3600" kern="1200"/>
        </a:p>
      </dsp:txBody>
      <dsp:txXfrm>
        <a:off x="6446452" y="2321898"/>
        <a:ext cx="426177" cy="583089"/>
      </dsp:txXfrm>
    </dsp:sp>
    <dsp:sp modelId="{FE4AD3D5-A7BD-4AAB-B5DB-B550E1D6B6DF}">
      <dsp:nvSpPr>
        <dsp:cNvPr id="0" name=""/>
        <dsp:cNvSpPr/>
      </dsp:nvSpPr>
      <dsp:spPr>
        <a:xfrm>
          <a:off x="6808554" y="3730752"/>
          <a:ext cx="774869" cy="774869"/>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SG" sz="3600" kern="1200"/>
        </a:p>
      </dsp:txBody>
      <dsp:txXfrm>
        <a:off x="6982900" y="3730752"/>
        <a:ext cx="426177" cy="583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82700-5F91-4B0F-9A07-6DC5610B8207}">
      <dsp:nvSpPr>
        <dsp:cNvPr id="0" name=""/>
        <dsp:cNvSpPr/>
      </dsp:nvSpPr>
      <dsp:spPr>
        <a:xfrm>
          <a:off x="0" y="635553"/>
          <a:ext cx="8128000" cy="10332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39EFDE-C2FF-4355-96E0-B05735B696AC}">
      <dsp:nvSpPr>
        <dsp:cNvPr id="0" name=""/>
        <dsp:cNvSpPr/>
      </dsp:nvSpPr>
      <dsp:spPr>
        <a:xfrm>
          <a:off x="406400" y="30393"/>
          <a:ext cx="5689600" cy="1210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To stand out from the competition, many hotels believe that personalization is the key to increasing visitor engagement and delivering genuine brand experiences.</a:t>
          </a:r>
          <a:endParaRPr lang="en-SG" sz="1600" kern="1200" dirty="0">
            <a:latin typeface="+mj-lt"/>
          </a:endParaRPr>
        </a:p>
      </dsp:txBody>
      <dsp:txXfrm>
        <a:off x="465483" y="89476"/>
        <a:ext cx="5571434" cy="1092154"/>
      </dsp:txXfrm>
    </dsp:sp>
    <dsp:sp modelId="{048447F3-7A50-4CFC-A60F-BDC208B6BF01}">
      <dsp:nvSpPr>
        <dsp:cNvPr id="0" name=""/>
        <dsp:cNvSpPr/>
      </dsp:nvSpPr>
      <dsp:spPr>
        <a:xfrm>
          <a:off x="0" y="2495313"/>
          <a:ext cx="8128000" cy="1033200"/>
        </a:xfrm>
        <a:prstGeom prst="rect">
          <a:avLst/>
        </a:prstGeom>
        <a:solidFill>
          <a:schemeClr val="lt1">
            <a:alpha val="90000"/>
            <a:hueOff val="0"/>
            <a:satOff val="0"/>
            <a:lumOff val="0"/>
            <a:alphaOff val="0"/>
          </a:schemeClr>
        </a:solidFill>
        <a:ln w="25400" cap="flat" cmpd="sng" algn="ctr">
          <a:solidFill>
            <a:schemeClr val="accent5">
              <a:hueOff val="-3676672"/>
              <a:satOff val="-5114"/>
              <a:lumOff val="-1961"/>
              <a:alphaOff val="0"/>
            </a:schemeClr>
          </a:solidFill>
          <a:prstDash val="solid"/>
        </a:ln>
        <a:effectLst/>
      </dsp:spPr>
      <dsp:style>
        <a:lnRef idx="2">
          <a:scrgbClr r="0" g="0" b="0"/>
        </a:lnRef>
        <a:fillRef idx="1">
          <a:scrgbClr r="0" g="0" b="0"/>
        </a:fillRef>
        <a:effectRef idx="0">
          <a:scrgbClr r="0" g="0" b="0"/>
        </a:effectRef>
        <a:fontRef idx="minor"/>
      </dsp:style>
    </dsp:sp>
    <dsp:sp modelId="{20F060BA-8F17-4EC0-8C4C-5EA24F442ADE}">
      <dsp:nvSpPr>
        <dsp:cNvPr id="0" name=""/>
        <dsp:cNvSpPr/>
      </dsp:nvSpPr>
      <dsp:spPr>
        <a:xfrm>
          <a:off x="406400" y="1890153"/>
          <a:ext cx="5689600" cy="1210320"/>
        </a:xfrm>
        <a:prstGeom prst="roundRect">
          <a:avLst/>
        </a:prstGeom>
        <a:solidFill>
          <a:schemeClr val="accent5">
            <a:hueOff val="-3676672"/>
            <a:satOff val="-5114"/>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The rising cost of hospitality is another factor emphasizing the need for a motivated workforce. Since the cost of labor is increasing as a result of wage increases in several regions </a:t>
          </a:r>
          <a:r>
            <a:rPr lang="en-SG" sz="1600" kern="1200" dirty="0">
              <a:latin typeface="+mj-lt"/>
            </a:rPr>
            <a:t>(</a:t>
          </a:r>
          <a:r>
            <a:rPr lang="en-SG" sz="1600" kern="1200" dirty="0" err="1">
              <a:latin typeface="+mj-lt"/>
            </a:rPr>
            <a:t>Ansary</a:t>
          </a:r>
          <a:r>
            <a:rPr lang="en-SG" sz="1600" kern="1200" dirty="0">
              <a:latin typeface="+mj-lt"/>
            </a:rPr>
            <a:t>, 2021)</a:t>
          </a:r>
          <a:r>
            <a:rPr lang="en-US" sz="1600" kern="1200" dirty="0">
              <a:latin typeface="+mj-lt"/>
            </a:rPr>
            <a:t>.</a:t>
          </a:r>
          <a:endParaRPr lang="en-SG" sz="1600" kern="1200" dirty="0">
            <a:latin typeface="+mj-lt"/>
          </a:endParaRPr>
        </a:p>
      </dsp:txBody>
      <dsp:txXfrm>
        <a:off x="465483" y="1949236"/>
        <a:ext cx="5571434" cy="1092154"/>
      </dsp:txXfrm>
    </dsp:sp>
    <dsp:sp modelId="{7648DF16-4A88-4F5F-8BBE-414C64B13D4A}">
      <dsp:nvSpPr>
        <dsp:cNvPr id="0" name=""/>
        <dsp:cNvSpPr/>
      </dsp:nvSpPr>
      <dsp:spPr>
        <a:xfrm>
          <a:off x="0" y="4355073"/>
          <a:ext cx="8128000" cy="1033200"/>
        </a:xfrm>
        <a:prstGeom prst="rect">
          <a:avLst/>
        </a:prstGeom>
        <a:solidFill>
          <a:schemeClr val="lt1">
            <a:alpha val="90000"/>
            <a:hueOff val="0"/>
            <a:satOff val="0"/>
            <a:lumOff val="0"/>
            <a:alphaOff val="0"/>
          </a:schemeClr>
        </a:solidFill>
        <a:ln w="25400" cap="flat" cmpd="sng" algn="ctr">
          <a:solidFill>
            <a:schemeClr val="accent5">
              <a:hueOff val="-7353344"/>
              <a:satOff val="-10228"/>
              <a:lumOff val="-3922"/>
              <a:alphaOff val="0"/>
            </a:schemeClr>
          </a:solidFill>
          <a:prstDash val="solid"/>
        </a:ln>
        <a:effectLst/>
      </dsp:spPr>
      <dsp:style>
        <a:lnRef idx="2">
          <a:scrgbClr r="0" g="0" b="0"/>
        </a:lnRef>
        <a:fillRef idx="1">
          <a:scrgbClr r="0" g="0" b="0"/>
        </a:fillRef>
        <a:effectRef idx="0">
          <a:scrgbClr r="0" g="0" b="0"/>
        </a:effectRef>
        <a:fontRef idx="minor"/>
      </dsp:style>
    </dsp:sp>
    <dsp:sp modelId="{940A6831-E1D6-4163-AF7C-6032BF9D36A5}">
      <dsp:nvSpPr>
        <dsp:cNvPr id="0" name=""/>
        <dsp:cNvSpPr/>
      </dsp:nvSpPr>
      <dsp:spPr>
        <a:xfrm>
          <a:off x="406400" y="3749913"/>
          <a:ext cx="5689600" cy="1210320"/>
        </a:xfrm>
        <a:prstGeom prst="roundRect">
          <a:avLst/>
        </a:prstGeom>
        <a:solidFill>
          <a:schemeClr val="accent5">
            <a:hueOff val="-7353344"/>
            <a:satOff val="-10228"/>
            <a:lumOff val="-3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Finally, with the improved transparency provided through the internet world, consumers have grown more concentrated on their monetary exchange with anybody they would like to deal with.</a:t>
          </a:r>
          <a:endParaRPr lang="en-SG" sz="1600" kern="1200" dirty="0">
            <a:latin typeface="+mj-lt"/>
          </a:endParaRPr>
        </a:p>
      </dsp:txBody>
      <dsp:txXfrm>
        <a:off x="465483" y="3808996"/>
        <a:ext cx="5571434" cy="10921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A95D0-147D-4313-BA01-EB4D2CDAE009}">
      <dsp:nvSpPr>
        <dsp:cNvPr id="0" name=""/>
        <dsp:cNvSpPr/>
      </dsp:nvSpPr>
      <dsp:spPr>
        <a:xfrm>
          <a:off x="-6126981" y="-937410"/>
          <a:ext cx="7293488" cy="7293488"/>
        </a:xfrm>
        <a:prstGeom prst="blockArc">
          <a:avLst>
            <a:gd name="adj1" fmla="val 18900000"/>
            <a:gd name="adj2" fmla="val 2700000"/>
            <a:gd name="adj3" fmla="val 296"/>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24FF9C-DC78-435D-9676-5D8996ABB557}">
      <dsp:nvSpPr>
        <dsp:cNvPr id="0" name=""/>
        <dsp:cNvSpPr/>
      </dsp:nvSpPr>
      <dsp:spPr>
        <a:xfrm>
          <a:off x="610504" y="416587"/>
          <a:ext cx="7440913" cy="83360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Row 1: Fundamentals</a:t>
          </a:r>
          <a:endParaRPr lang="en-SG" sz="2600" kern="1200" dirty="0">
            <a:latin typeface="+mj-lt"/>
          </a:endParaRPr>
        </a:p>
      </dsp:txBody>
      <dsp:txXfrm>
        <a:off x="610504" y="416587"/>
        <a:ext cx="7440913" cy="833607"/>
      </dsp:txXfrm>
    </dsp:sp>
    <dsp:sp modelId="{048CB829-43F3-47A8-B121-2A6652E92FA3}">
      <dsp:nvSpPr>
        <dsp:cNvPr id="0" name=""/>
        <dsp:cNvSpPr/>
      </dsp:nvSpPr>
      <dsp:spPr>
        <a:xfrm>
          <a:off x="89500" y="312386"/>
          <a:ext cx="1042009" cy="1042009"/>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28E41A-EFA7-46FA-8583-BBBD2AAF3A86}">
      <dsp:nvSpPr>
        <dsp:cNvPr id="0" name=""/>
        <dsp:cNvSpPr/>
      </dsp:nvSpPr>
      <dsp:spPr>
        <a:xfrm>
          <a:off x="1088431" y="1667215"/>
          <a:ext cx="6962986" cy="83360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Row 2: Bringing the squad together</a:t>
          </a:r>
          <a:endParaRPr lang="en-SG" sz="2600" kern="1200" dirty="0">
            <a:latin typeface="+mj-lt"/>
          </a:endParaRPr>
        </a:p>
      </dsp:txBody>
      <dsp:txXfrm>
        <a:off x="1088431" y="1667215"/>
        <a:ext cx="6962986" cy="833607"/>
      </dsp:txXfrm>
    </dsp:sp>
    <dsp:sp modelId="{13B4EBC7-C85E-4C1E-B004-07485E327165}">
      <dsp:nvSpPr>
        <dsp:cNvPr id="0" name=""/>
        <dsp:cNvSpPr/>
      </dsp:nvSpPr>
      <dsp:spPr>
        <a:xfrm>
          <a:off x="567426" y="1563014"/>
          <a:ext cx="1042009" cy="1042009"/>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B134DB-8277-4B18-95F6-4C3A9D0193C2}">
      <dsp:nvSpPr>
        <dsp:cNvPr id="0" name=""/>
        <dsp:cNvSpPr/>
      </dsp:nvSpPr>
      <dsp:spPr>
        <a:xfrm>
          <a:off x="1088431" y="2917843"/>
          <a:ext cx="6962986" cy="83360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 Row 3: Improving the overall performance</a:t>
          </a:r>
          <a:endParaRPr lang="en-SG" sz="2600" kern="1200" dirty="0">
            <a:latin typeface="+mj-lt"/>
          </a:endParaRPr>
        </a:p>
      </dsp:txBody>
      <dsp:txXfrm>
        <a:off x="1088431" y="2917843"/>
        <a:ext cx="6962986" cy="833607"/>
      </dsp:txXfrm>
    </dsp:sp>
    <dsp:sp modelId="{5CCDFDF0-7745-4DEC-B42A-1D6A471C56F0}">
      <dsp:nvSpPr>
        <dsp:cNvPr id="0" name=""/>
        <dsp:cNvSpPr/>
      </dsp:nvSpPr>
      <dsp:spPr>
        <a:xfrm>
          <a:off x="567426" y="2813642"/>
          <a:ext cx="1042009" cy="1042009"/>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B9029D-B144-4119-9B0A-A549DCF13AD3}">
      <dsp:nvSpPr>
        <dsp:cNvPr id="0" name=""/>
        <dsp:cNvSpPr/>
      </dsp:nvSpPr>
      <dsp:spPr>
        <a:xfrm>
          <a:off x="610504" y="4168472"/>
          <a:ext cx="7440913" cy="83360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Row 4: Result achievement</a:t>
          </a:r>
          <a:endParaRPr lang="en-SG" sz="2600" kern="1200" dirty="0">
            <a:latin typeface="+mj-lt"/>
          </a:endParaRPr>
        </a:p>
      </dsp:txBody>
      <dsp:txXfrm>
        <a:off x="610504" y="4168472"/>
        <a:ext cx="7440913" cy="833607"/>
      </dsp:txXfrm>
    </dsp:sp>
    <dsp:sp modelId="{3599967B-9E73-4B7B-A48B-0FD73FDBDA32}">
      <dsp:nvSpPr>
        <dsp:cNvPr id="0" name=""/>
        <dsp:cNvSpPr/>
      </dsp:nvSpPr>
      <dsp:spPr>
        <a:xfrm>
          <a:off x="89500" y="4064271"/>
          <a:ext cx="1042009" cy="1042009"/>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0843F-5A83-43CC-815F-8519433B660E}">
      <dsp:nvSpPr>
        <dsp:cNvPr id="0" name=""/>
        <dsp:cNvSpPr/>
      </dsp:nvSpPr>
      <dsp:spPr>
        <a:xfrm>
          <a:off x="0" y="169333"/>
          <a:ext cx="2539999" cy="152400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Verify development</a:t>
          </a:r>
          <a:endParaRPr lang="en-SG" sz="2000" kern="1200" dirty="0">
            <a:latin typeface="+mj-lt"/>
          </a:endParaRPr>
        </a:p>
      </dsp:txBody>
      <dsp:txXfrm>
        <a:off x="0" y="169333"/>
        <a:ext cx="2539999" cy="1524000"/>
      </dsp:txXfrm>
    </dsp:sp>
    <dsp:sp modelId="{E8233385-F099-4963-8C38-8DE1506242A0}">
      <dsp:nvSpPr>
        <dsp:cNvPr id="0" name=""/>
        <dsp:cNvSpPr/>
      </dsp:nvSpPr>
      <dsp:spPr>
        <a:xfrm>
          <a:off x="2794000" y="169333"/>
          <a:ext cx="2539999" cy="15240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Contribute to improved wellness</a:t>
          </a:r>
          <a:endParaRPr lang="en-SG" sz="2000" kern="1200" dirty="0">
            <a:latin typeface="+mj-lt"/>
          </a:endParaRPr>
        </a:p>
      </dsp:txBody>
      <dsp:txXfrm>
        <a:off x="2794000" y="169333"/>
        <a:ext cx="2539999" cy="1524000"/>
      </dsp:txXfrm>
    </dsp:sp>
    <dsp:sp modelId="{90FC6E25-2F99-4904-A2D5-7B53E46F54C5}">
      <dsp:nvSpPr>
        <dsp:cNvPr id="0" name=""/>
        <dsp:cNvSpPr/>
      </dsp:nvSpPr>
      <dsp:spPr>
        <a:xfrm>
          <a:off x="5587999" y="169333"/>
          <a:ext cx="2539999" cy="152400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Awaken the spirit</a:t>
          </a:r>
          <a:endParaRPr lang="en-SG" sz="2000" kern="1200" dirty="0">
            <a:latin typeface="+mj-lt"/>
          </a:endParaRPr>
        </a:p>
      </dsp:txBody>
      <dsp:txXfrm>
        <a:off x="5587999" y="169333"/>
        <a:ext cx="2539999" cy="1524000"/>
      </dsp:txXfrm>
    </dsp:sp>
    <dsp:sp modelId="{D52BAA23-21F4-4FD5-B1FA-D931FA30D8D3}">
      <dsp:nvSpPr>
        <dsp:cNvPr id="0" name=""/>
        <dsp:cNvSpPr/>
      </dsp:nvSpPr>
      <dsp:spPr>
        <a:xfrm>
          <a:off x="0" y="1947333"/>
          <a:ext cx="2539999" cy="1524000"/>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Make meaning</a:t>
          </a:r>
          <a:endParaRPr lang="en-SG" sz="2000" kern="1200" dirty="0">
            <a:latin typeface="+mj-lt"/>
          </a:endParaRPr>
        </a:p>
      </dsp:txBody>
      <dsp:txXfrm>
        <a:off x="0" y="1947333"/>
        <a:ext cx="2539999" cy="1524000"/>
      </dsp:txXfrm>
    </dsp:sp>
    <dsp:sp modelId="{B5EB78C8-6F5B-4551-A865-1EB2611B2B40}">
      <dsp:nvSpPr>
        <dsp:cNvPr id="0" name=""/>
        <dsp:cNvSpPr/>
      </dsp:nvSpPr>
      <dsp:spPr>
        <a:xfrm>
          <a:off x="2794000" y="1947333"/>
          <a:ext cx="2539999" cy="1524000"/>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Use one's advantages</a:t>
          </a:r>
          <a:endParaRPr lang="en-SG" sz="2000" kern="1200" dirty="0">
            <a:latin typeface="+mj-lt"/>
          </a:endParaRPr>
        </a:p>
      </dsp:txBody>
      <dsp:txXfrm>
        <a:off x="2794000" y="1947333"/>
        <a:ext cx="2539999" cy="1524000"/>
      </dsp:txXfrm>
    </dsp:sp>
    <dsp:sp modelId="{32099E1E-1954-463C-972B-ABD85305D753}">
      <dsp:nvSpPr>
        <dsp:cNvPr id="0" name=""/>
        <dsp:cNvSpPr/>
      </dsp:nvSpPr>
      <dsp:spPr>
        <a:xfrm>
          <a:off x="5587999" y="1947333"/>
          <a:ext cx="2539999" cy="152400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Connect with people</a:t>
          </a:r>
          <a:endParaRPr lang="en-SG" sz="2000" kern="1200" dirty="0">
            <a:latin typeface="+mj-lt"/>
          </a:endParaRPr>
        </a:p>
      </dsp:txBody>
      <dsp:txXfrm>
        <a:off x="5587999" y="1947333"/>
        <a:ext cx="2539999" cy="1524000"/>
      </dsp:txXfrm>
    </dsp:sp>
    <dsp:sp modelId="{03FCB439-3BD4-4CF6-B4BA-50349F9EDF81}">
      <dsp:nvSpPr>
        <dsp:cNvPr id="0" name=""/>
        <dsp:cNvSpPr/>
      </dsp:nvSpPr>
      <dsp:spPr>
        <a:xfrm>
          <a:off x="2794000" y="3725333"/>
          <a:ext cx="2539999" cy="15240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Exceptional examples</a:t>
          </a:r>
          <a:endParaRPr lang="en-SG" sz="2000" kern="1200" dirty="0">
            <a:latin typeface="+mj-lt"/>
          </a:endParaRPr>
        </a:p>
      </dsp:txBody>
      <dsp:txXfrm>
        <a:off x="2794000" y="3725333"/>
        <a:ext cx="2539999" cy="1524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84589-CB43-467E-AB50-63B32D0FD028}">
      <dsp:nvSpPr>
        <dsp:cNvPr id="0" name=""/>
        <dsp:cNvSpPr/>
      </dsp:nvSpPr>
      <dsp:spPr>
        <a:xfrm>
          <a:off x="980867" y="665"/>
          <a:ext cx="6330891" cy="575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ctr" defTabSz="711200">
            <a:lnSpc>
              <a:spcPct val="90000"/>
            </a:lnSpc>
            <a:spcBef>
              <a:spcPct val="0"/>
            </a:spcBef>
            <a:spcAft>
              <a:spcPct val="35000"/>
            </a:spcAft>
            <a:buNone/>
          </a:pPr>
          <a:r>
            <a:rPr lang="en-US" sz="1600" b="1" kern="1200" dirty="0">
              <a:latin typeface="+mj-lt"/>
            </a:rPr>
            <a:t>Measure engagement</a:t>
          </a:r>
          <a:endParaRPr lang="en-SG" sz="1600" kern="1200" dirty="0">
            <a:latin typeface="+mj-lt"/>
          </a:endParaRPr>
        </a:p>
      </dsp:txBody>
      <dsp:txXfrm>
        <a:off x="980867" y="665"/>
        <a:ext cx="6330891" cy="575535"/>
      </dsp:txXfrm>
    </dsp:sp>
    <dsp:sp modelId="{F9FD720A-0683-4FD7-8E88-6EA892D11617}">
      <dsp:nvSpPr>
        <dsp:cNvPr id="0" name=""/>
        <dsp:cNvSpPr/>
      </dsp:nvSpPr>
      <dsp:spPr>
        <a:xfrm>
          <a:off x="980867" y="576201"/>
          <a:ext cx="1481428" cy="1172387"/>
        </a:xfrm>
        <a:prstGeom prst="chevron">
          <a:avLst>
            <a:gd name="adj" fmla="val 7061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10A547-A988-48AE-8B5C-7620C3CDD701}">
      <dsp:nvSpPr>
        <dsp:cNvPr id="0" name=""/>
        <dsp:cNvSpPr/>
      </dsp:nvSpPr>
      <dsp:spPr>
        <a:xfrm>
          <a:off x="1870709" y="576201"/>
          <a:ext cx="1481428" cy="1172387"/>
        </a:xfrm>
        <a:prstGeom prst="chevron">
          <a:avLst>
            <a:gd name="adj" fmla="val 70610"/>
          </a:avLst>
        </a:prstGeom>
        <a:solidFill>
          <a:schemeClr val="accent4">
            <a:hueOff val="519785"/>
            <a:satOff val="-2398"/>
            <a:lumOff val="88"/>
            <a:alphaOff val="0"/>
          </a:schemeClr>
        </a:solidFill>
        <a:ln w="25400" cap="flat" cmpd="sng" algn="ctr">
          <a:solidFill>
            <a:schemeClr val="accent4">
              <a:hueOff val="519785"/>
              <a:satOff val="-2398"/>
              <a:lumOff val="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C94E16-2128-4FBC-B4CE-7502C993C518}">
      <dsp:nvSpPr>
        <dsp:cNvPr id="0" name=""/>
        <dsp:cNvSpPr/>
      </dsp:nvSpPr>
      <dsp:spPr>
        <a:xfrm>
          <a:off x="2761255" y="576201"/>
          <a:ext cx="1481428" cy="1172387"/>
        </a:xfrm>
        <a:prstGeom prst="chevron">
          <a:avLst>
            <a:gd name="adj" fmla="val 70610"/>
          </a:avLst>
        </a:prstGeom>
        <a:solidFill>
          <a:schemeClr val="accent4">
            <a:hueOff val="1039569"/>
            <a:satOff val="-4797"/>
            <a:lumOff val="177"/>
            <a:alphaOff val="0"/>
          </a:schemeClr>
        </a:solidFill>
        <a:ln w="25400" cap="flat" cmpd="sng" algn="ctr">
          <a:solidFill>
            <a:schemeClr val="accent4">
              <a:hueOff val="1039569"/>
              <a:satOff val="-4797"/>
              <a:lumOff val="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2FB936-3EBB-4E87-9BA6-2C0A83C2CF3D}">
      <dsp:nvSpPr>
        <dsp:cNvPr id="0" name=""/>
        <dsp:cNvSpPr/>
      </dsp:nvSpPr>
      <dsp:spPr>
        <a:xfrm>
          <a:off x="3651097" y="576201"/>
          <a:ext cx="1481428" cy="1172387"/>
        </a:xfrm>
        <a:prstGeom prst="chevron">
          <a:avLst>
            <a:gd name="adj" fmla="val 70610"/>
          </a:avLst>
        </a:prstGeom>
        <a:solidFill>
          <a:schemeClr val="accent4">
            <a:hueOff val="1559354"/>
            <a:satOff val="-7195"/>
            <a:lumOff val="265"/>
            <a:alphaOff val="0"/>
          </a:schemeClr>
        </a:solidFill>
        <a:ln w="25400" cap="flat" cmpd="sng" algn="ctr">
          <a:solidFill>
            <a:schemeClr val="accent4">
              <a:hueOff val="1559354"/>
              <a:satOff val="-7195"/>
              <a:lumOff val="2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CDB07-A962-4019-A5D8-8CCDB5D73D12}">
      <dsp:nvSpPr>
        <dsp:cNvPr id="0" name=""/>
        <dsp:cNvSpPr/>
      </dsp:nvSpPr>
      <dsp:spPr>
        <a:xfrm>
          <a:off x="4541642" y="576201"/>
          <a:ext cx="1481428" cy="1172387"/>
        </a:xfrm>
        <a:prstGeom prst="chevron">
          <a:avLst>
            <a:gd name="adj" fmla="val 70610"/>
          </a:avLst>
        </a:prstGeom>
        <a:solidFill>
          <a:schemeClr val="accent4">
            <a:hueOff val="2079139"/>
            <a:satOff val="-9594"/>
            <a:lumOff val="353"/>
            <a:alphaOff val="0"/>
          </a:schemeClr>
        </a:solidFill>
        <a:ln w="25400" cap="flat" cmpd="sng" algn="ctr">
          <a:solidFill>
            <a:schemeClr val="accent4">
              <a:hueOff val="2079139"/>
              <a:satOff val="-9594"/>
              <a:lumOff val="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8F3A4D-F671-43C6-AF48-FBA3AA9EDDCD}">
      <dsp:nvSpPr>
        <dsp:cNvPr id="0" name=""/>
        <dsp:cNvSpPr/>
      </dsp:nvSpPr>
      <dsp:spPr>
        <a:xfrm>
          <a:off x="5431484" y="576201"/>
          <a:ext cx="1481428" cy="1172387"/>
        </a:xfrm>
        <a:prstGeom prst="chevron">
          <a:avLst>
            <a:gd name="adj" fmla="val 70610"/>
          </a:avLst>
        </a:prstGeom>
        <a:solidFill>
          <a:schemeClr val="accent4">
            <a:hueOff val="2598923"/>
            <a:satOff val="-11992"/>
            <a:lumOff val="441"/>
            <a:alphaOff val="0"/>
          </a:schemeClr>
        </a:solidFill>
        <a:ln w="25400" cap="flat" cmpd="sng" algn="ctr">
          <a:solidFill>
            <a:schemeClr val="accent4">
              <a:hueOff val="2598923"/>
              <a:satOff val="-11992"/>
              <a:lumOff val="4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780899-A577-44FE-ADDC-92A9B9F1A16E}">
      <dsp:nvSpPr>
        <dsp:cNvPr id="0" name=""/>
        <dsp:cNvSpPr/>
      </dsp:nvSpPr>
      <dsp:spPr>
        <a:xfrm>
          <a:off x="6322029" y="576201"/>
          <a:ext cx="1481428" cy="1172387"/>
        </a:xfrm>
        <a:prstGeom prst="chevron">
          <a:avLst>
            <a:gd name="adj" fmla="val 70610"/>
          </a:avLst>
        </a:prstGeom>
        <a:solidFill>
          <a:schemeClr val="accent4">
            <a:hueOff val="3118708"/>
            <a:satOff val="-14390"/>
            <a:lumOff val="530"/>
            <a:alphaOff val="0"/>
          </a:schemeClr>
        </a:solidFill>
        <a:ln w="25400" cap="flat" cmpd="sng" algn="ctr">
          <a:solidFill>
            <a:schemeClr val="accent4">
              <a:hueOff val="3118708"/>
              <a:satOff val="-14390"/>
              <a:lumOff val="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009103-AED5-44D7-BD78-95A5B848121A}">
      <dsp:nvSpPr>
        <dsp:cNvPr id="0" name=""/>
        <dsp:cNvSpPr/>
      </dsp:nvSpPr>
      <dsp:spPr>
        <a:xfrm>
          <a:off x="980867" y="693440"/>
          <a:ext cx="6413192" cy="937909"/>
        </a:xfrm>
        <a:prstGeom prst="re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It is essential to set crucial indicators for measuring existing levels of involvement, as this will assist the company in identifying both company strengths and potential.</a:t>
          </a:r>
          <a:endParaRPr lang="en-SG" sz="1600" kern="1200" dirty="0">
            <a:latin typeface="+mj-lt"/>
          </a:endParaRPr>
        </a:p>
      </dsp:txBody>
      <dsp:txXfrm>
        <a:off x="980867" y="693440"/>
        <a:ext cx="6413192" cy="937909"/>
      </dsp:txXfrm>
    </dsp:sp>
    <dsp:sp modelId="{F3A1EE31-51A6-4D57-A43E-4EFD9AC4178B}">
      <dsp:nvSpPr>
        <dsp:cNvPr id="0" name=""/>
        <dsp:cNvSpPr/>
      </dsp:nvSpPr>
      <dsp:spPr>
        <a:xfrm>
          <a:off x="980867" y="1835372"/>
          <a:ext cx="6330891" cy="575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ctr" defTabSz="711200">
            <a:lnSpc>
              <a:spcPct val="90000"/>
            </a:lnSpc>
            <a:spcBef>
              <a:spcPct val="0"/>
            </a:spcBef>
            <a:spcAft>
              <a:spcPct val="35000"/>
            </a:spcAft>
            <a:buNone/>
          </a:pPr>
          <a:r>
            <a:rPr lang="en-US" sz="1600" b="1" kern="1200" dirty="0">
              <a:latin typeface="+mj-lt"/>
            </a:rPr>
            <a:t>The standard should be set</a:t>
          </a:r>
          <a:endParaRPr lang="en-SG" sz="1600" kern="1200" dirty="0">
            <a:latin typeface="+mj-lt"/>
          </a:endParaRPr>
        </a:p>
      </dsp:txBody>
      <dsp:txXfrm>
        <a:off x="980867" y="1835372"/>
        <a:ext cx="6330891" cy="575535"/>
      </dsp:txXfrm>
    </dsp:sp>
    <dsp:sp modelId="{4A59ED8E-AD88-483D-ABBB-93D9EE88AC17}">
      <dsp:nvSpPr>
        <dsp:cNvPr id="0" name=""/>
        <dsp:cNvSpPr/>
      </dsp:nvSpPr>
      <dsp:spPr>
        <a:xfrm>
          <a:off x="980867" y="2410907"/>
          <a:ext cx="1481428" cy="1172387"/>
        </a:xfrm>
        <a:prstGeom prst="chevron">
          <a:avLst>
            <a:gd name="adj" fmla="val 70610"/>
          </a:avLst>
        </a:prstGeom>
        <a:solidFill>
          <a:schemeClr val="accent4">
            <a:hueOff val="3638492"/>
            <a:satOff val="-16789"/>
            <a:lumOff val="618"/>
            <a:alphaOff val="0"/>
          </a:schemeClr>
        </a:solidFill>
        <a:ln w="25400" cap="flat" cmpd="sng" algn="ctr">
          <a:solidFill>
            <a:schemeClr val="accent4">
              <a:hueOff val="3638492"/>
              <a:satOff val="-16789"/>
              <a:lumOff val="6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009C30-2B14-423F-A1D2-46FADEB2070E}">
      <dsp:nvSpPr>
        <dsp:cNvPr id="0" name=""/>
        <dsp:cNvSpPr/>
      </dsp:nvSpPr>
      <dsp:spPr>
        <a:xfrm>
          <a:off x="1870709" y="2410907"/>
          <a:ext cx="1481428" cy="1172387"/>
        </a:xfrm>
        <a:prstGeom prst="chevron">
          <a:avLst>
            <a:gd name="adj" fmla="val 70610"/>
          </a:avLst>
        </a:prstGeom>
        <a:solidFill>
          <a:schemeClr val="accent4">
            <a:hueOff val="4158277"/>
            <a:satOff val="-19187"/>
            <a:lumOff val="706"/>
            <a:alphaOff val="0"/>
          </a:schemeClr>
        </a:solidFill>
        <a:ln w="25400" cap="flat" cmpd="sng" algn="ctr">
          <a:solidFill>
            <a:schemeClr val="accent4">
              <a:hueOff val="4158277"/>
              <a:satOff val="-19187"/>
              <a:lumOff val="7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578C01-5689-4BCB-8A95-73F522A96186}">
      <dsp:nvSpPr>
        <dsp:cNvPr id="0" name=""/>
        <dsp:cNvSpPr/>
      </dsp:nvSpPr>
      <dsp:spPr>
        <a:xfrm>
          <a:off x="2761255" y="2410907"/>
          <a:ext cx="1481428" cy="1172387"/>
        </a:xfrm>
        <a:prstGeom prst="chevron">
          <a:avLst>
            <a:gd name="adj" fmla="val 70610"/>
          </a:avLst>
        </a:prstGeom>
        <a:solidFill>
          <a:schemeClr val="accent4">
            <a:hueOff val="4678061"/>
            <a:satOff val="-21586"/>
            <a:lumOff val="794"/>
            <a:alphaOff val="0"/>
          </a:schemeClr>
        </a:solidFill>
        <a:ln w="25400" cap="flat" cmpd="sng" algn="ctr">
          <a:solidFill>
            <a:schemeClr val="accent4">
              <a:hueOff val="4678061"/>
              <a:satOff val="-21586"/>
              <a:lumOff val="7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8948DA-89EF-4FCF-9D48-F4A7422F6087}">
      <dsp:nvSpPr>
        <dsp:cNvPr id="0" name=""/>
        <dsp:cNvSpPr/>
      </dsp:nvSpPr>
      <dsp:spPr>
        <a:xfrm>
          <a:off x="3651097" y="2410907"/>
          <a:ext cx="1481428" cy="1172387"/>
        </a:xfrm>
        <a:prstGeom prst="chevron">
          <a:avLst>
            <a:gd name="adj" fmla="val 70610"/>
          </a:avLst>
        </a:prstGeom>
        <a:solidFill>
          <a:schemeClr val="accent4">
            <a:hueOff val="5197846"/>
            <a:satOff val="-23984"/>
            <a:lumOff val="883"/>
            <a:alphaOff val="0"/>
          </a:schemeClr>
        </a:solidFill>
        <a:ln w="25400" cap="flat" cmpd="sng" algn="ctr">
          <a:solidFill>
            <a:schemeClr val="accent4">
              <a:hueOff val="5197846"/>
              <a:satOff val="-23984"/>
              <a:lumOff val="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A7E3EB-10F9-441E-8677-839D5B8DEEE5}">
      <dsp:nvSpPr>
        <dsp:cNvPr id="0" name=""/>
        <dsp:cNvSpPr/>
      </dsp:nvSpPr>
      <dsp:spPr>
        <a:xfrm>
          <a:off x="4541642" y="2410907"/>
          <a:ext cx="1481428" cy="1172387"/>
        </a:xfrm>
        <a:prstGeom prst="chevron">
          <a:avLst>
            <a:gd name="adj" fmla="val 70610"/>
          </a:avLst>
        </a:prstGeom>
        <a:solidFill>
          <a:schemeClr val="accent4">
            <a:hueOff val="5717631"/>
            <a:satOff val="-26382"/>
            <a:lumOff val="971"/>
            <a:alphaOff val="0"/>
          </a:schemeClr>
        </a:solidFill>
        <a:ln w="25400" cap="flat" cmpd="sng" algn="ctr">
          <a:solidFill>
            <a:schemeClr val="accent4">
              <a:hueOff val="5717631"/>
              <a:satOff val="-26382"/>
              <a:lumOff val="9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FE67EE-B919-43ED-BF0A-F9BCCE72407F}">
      <dsp:nvSpPr>
        <dsp:cNvPr id="0" name=""/>
        <dsp:cNvSpPr/>
      </dsp:nvSpPr>
      <dsp:spPr>
        <a:xfrm>
          <a:off x="5431484" y="2410907"/>
          <a:ext cx="1481428" cy="1172387"/>
        </a:xfrm>
        <a:prstGeom prst="chevron">
          <a:avLst>
            <a:gd name="adj" fmla="val 70610"/>
          </a:avLst>
        </a:prstGeom>
        <a:solidFill>
          <a:schemeClr val="accent4">
            <a:hueOff val="6237415"/>
            <a:satOff val="-28781"/>
            <a:lumOff val="1059"/>
            <a:alphaOff val="0"/>
          </a:schemeClr>
        </a:solidFill>
        <a:ln w="25400" cap="flat" cmpd="sng" algn="ctr">
          <a:solidFill>
            <a:schemeClr val="accent4">
              <a:hueOff val="6237415"/>
              <a:satOff val="-28781"/>
              <a:lumOff val="1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B5576E-42B6-401D-9F1F-02E442FC1A80}">
      <dsp:nvSpPr>
        <dsp:cNvPr id="0" name=""/>
        <dsp:cNvSpPr/>
      </dsp:nvSpPr>
      <dsp:spPr>
        <a:xfrm>
          <a:off x="6322029" y="2410907"/>
          <a:ext cx="1481428" cy="1172387"/>
        </a:xfrm>
        <a:prstGeom prst="chevron">
          <a:avLst>
            <a:gd name="adj" fmla="val 70610"/>
          </a:avLst>
        </a:prstGeom>
        <a:solidFill>
          <a:schemeClr val="accent4">
            <a:hueOff val="6757200"/>
            <a:satOff val="-31179"/>
            <a:lumOff val="1147"/>
            <a:alphaOff val="0"/>
          </a:schemeClr>
        </a:solidFill>
        <a:ln w="25400" cap="flat" cmpd="sng" algn="ctr">
          <a:solidFill>
            <a:schemeClr val="accent4">
              <a:hueOff val="6757200"/>
              <a:satOff val="-31179"/>
              <a:lumOff val="1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D50540-A5C5-4B88-8005-03D967274040}">
      <dsp:nvSpPr>
        <dsp:cNvPr id="0" name=""/>
        <dsp:cNvSpPr/>
      </dsp:nvSpPr>
      <dsp:spPr>
        <a:xfrm>
          <a:off x="980867" y="2528146"/>
          <a:ext cx="6413192" cy="937909"/>
        </a:xfrm>
        <a:prstGeom prst="rect">
          <a:avLst/>
        </a:prstGeom>
        <a:solidFill>
          <a:schemeClr val="lt1">
            <a:hueOff val="0"/>
            <a:satOff val="0"/>
            <a:lumOff val="0"/>
            <a:alphaOff val="0"/>
          </a:schemeClr>
        </a:solidFill>
        <a:ln w="25400" cap="flat" cmpd="sng" algn="ctr">
          <a:solidFill>
            <a:schemeClr val="accent4">
              <a:hueOff val="5197846"/>
              <a:satOff val="-23984"/>
              <a:lumOff val="8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effectLst/>
              <a:latin typeface="+mj-lt"/>
              <a:ea typeface="Calibri" panose="020F0502020204030204" pitchFamily="34" charset="0"/>
              <a:cs typeface="Times New Roman" panose="02020603050405020304" pitchFamily="18" charset="0"/>
            </a:rPr>
            <a:t>Business leaders that appreciate the importance of employee engagement to corporate success realize the importance of setting a good example. Leadership disengagement has a domino effect that affects all sub-units </a:t>
          </a:r>
          <a:r>
            <a:rPr lang="en-SG" sz="1600" kern="1200" dirty="0">
              <a:effectLst/>
              <a:latin typeface="+mj-lt"/>
              <a:ea typeface="Calibri" panose="020F0502020204030204" pitchFamily="34" charset="0"/>
              <a:cs typeface="Times New Roman" panose="02020603050405020304" pitchFamily="18" charset="0"/>
            </a:rPr>
            <a:t>(</a:t>
          </a:r>
          <a:r>
            <a:rPr lang="en-SG" sz="1600" kern="1200" dirty="0" err="1">
              <a:effectLst/>
              <a:latin typeface="+mj-lt"/>
              <a:ea typeface="Calibri" panose="020F0502020204030204" pitchFamily="34" charset="0"/>
              <a:cs typeface="Times New Roman" panose="02020603050405020304" pitchFamily="18" charset="0"/>
            </a:rPr>
            <a:t>Sawaya</a:t>
          </a:r>
          <a:r>
            <a:rPr lang="en-SG" sz="1600" kern="1200" dirty="0">
              <a:effectLst/>
              <a:latin typeface="+mj-lt"/>
              <a:ea typeface="Calibri" panose="020F0502020204030204" pitchFamily="34" charset="0"/>
              <a:cs typeface="Times New Roman" panose="02020603050405020304" pitchFamily="18" charset="0"/>
            </a:rPr>
            <a:t>, 2019)</a:t>
          </a:r>
          <a:r>
            <a:rPr lang="en-US" sz="1600" kern="1200" dirty="0">
              <a:effectLst/>
              <a:latin typeface="+mj-lt"/>
              <a:ea typeface="Calibri" panose="020F0502020204030204" pitchFamily="34" charset="0"/>
              <a:cs typeface="Times New Roman" panose="02020603050405020304" pitchFamily="18" charset="0"/>
            </a:rPr>
            <a:t>.</a:t>
          </a:r>
          <a:r>
            <a:rPr lang="en-US" sz="1600" kern="1200" dirty="0">
              <a:latin typeface="+mj-lt"/>
            </a:rPr>
            <a:t>.</a:t>
          </a:r>
          <a:endParaRPr lang="en-SG" sz="1600" kern="1200" dirty="0">
            <a:latin typeface="+mj-lt"/>
          </a:endParaRPr>
        </a:p>
      </dsp:txBody>
      <dsp:txXfrm>
        <a:off x="980867" y="2528146"/>
        <a:ext cx="6413192" cy="937909"/>
      </dsp:txXfrm>
    </dsp:sp>
    <dsp:sp modelId="{07BC1273-91C7-430D-A4E0-B35F12D04967}">
      <dsp:nvSpPr>
        <dsp:cNvPr id="0" name=""/>
        <dsp:cNvSpPr/>
      </dsp:nvSpPr>
      <dsp:spPr>
        <a:xfrm>
          <a:off x="980867" y="3670078"/>
          <a:ext cx="6330891" cy="575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ctr" defTabSz="711200">
            <a:lnSpc>
              <a:spcPct val="90000"/>
            </a:lnSpc>
            <a:spcBef>
              <a:spcPct val="0"/>
            </a:spcBef>
            <a:spcAft>
              <a:spcPct val="35000"/>
            </a:spcAft>
            <a:buNone/>
          </a:pPr>
          <a:r>
            <a:rPr lang="en-US" sz="1600" b="1" kern="1200" dirty="0">
              <a:latin typeface="+mj-lt"/>
            </a:rPr>
            <a:t>Maintain constant effort in participation</a:t>
          </a:r>
          <a:endParaRPr lang="en-SG" sz="1600" kern="1200" dirty="0">
            <a:latin typeface="+mj-lt"/>
          </a:endParaRPr>
        </a:p>
      </dsp:txBody>
      <dsp:txXfrm>
        <a:off x="980867" y="3670078"/>
        <a:ext cx="6330891" cy="575535"/>
      </dsp:txXfrm>
    </dsp:sp>
    <dsp:sp modelId="{91E9BFAD-4CC4-4491-BBB0-3FC9360FF403}">
      <dsp:nvSpPr>
        <dsp:cNvPr id="0" name=""/>
        <dsp:cNvSpPr/>
      </dsp:nvSpPr>
      <dsp:spPr>
        <a:xfrm>
          <a:off x="980867" y="4245613"/>
          <a:ext cx="1481428" cy="1172387"/>
        </a:xfrm>
        <a:prstGeom prst="chevron">
          <a:avLst>
            <a:gd name="adj" fmla="val 70610"/>
          </a:avLst>
        </a:prstGeom>
        <a:solidFill>
          <a:schemeClr val="accent4">
            <a:hueOff val="7276984"/>
            <a:satOff val="-33578"/>
            <a:lumOff val="1236"/>
            <a:alphaOff val="0"/>
          </a:schemeClr>
        </a:solidFill>
        <a:ln w="25400" cap="flat" cmpd="sng" algn="ctr">
          <a:solidFill>
            <a:schemeClr val="accent4">
              <a:hueOff val="7276984"/>
              <a:satOff val="-33578"/>
              <a:lumOff val="12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AB81F-B23E-4581-A638-17D9514134B8}">
      <dsp:nvSpPr>
        <dsp:cNvPr id="0" name=""/>
        <dsp:cNvSpPr/>
      </dsp:nvSpPr>
      <dsp:spPr>
        <a:xfrm>
          <a:off x="1870709" y="4245613"/>
          <a:ext cx="1481428" cy="1172387"/>
        </a:xfrm>
        <a:prstGeom prst="chevron">
          <a:avLst>
            <a:gd name="adj" fmla="val 70610"/>
          </a:avLst>
        </a:prstGeom>
        <a:solidFill>
          <a:schemeClr val="accent4">
            <a:hueOff val="7796769"/>
            <a:satOff val="-35976"/>
            <a:lumOff val="1324"/>
            <a:alphaOff val="0"/>
          </a:schemeClr>
        </a:solidFill>
        <a:ln w="25400" cap="flat" cmpd="sng" algn="ctr">
          <a:solidFill>
            <a:schemeClr val="accent4">
              <a:hueOff val="7796769"/>
              <a:satOff val="-35976"/>
              <a:lumOff val="13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5B993D-7D95-43C1-8D32-A933C681060D}">
      <dsp:nvSpPr>
        <dsp:cNvPr id="0" name=""/>
        <dsp:cNvSpPr/>
      </dsp:nvSpPr>
      <dsp:spPr>
        <a:xfrm>
          <a:off x="2761255" y="4245613"/>
          <a:ext cx="1481428" cy="1172387"/>
        </a:xfrm>
        <a:prstGeom prst="chevron">
          <a:avLst>
            <a:gd name="adj" fmla="val 70610"/>
          </a:avLst>
        </a:prstGeom>
        <a:solidFill>
          <a:schemeClr val="accent4">
            <a:hueOff val="8316554"/>
            <a:satOff val="-38374"/>
            <a:lumOff val="1412"/>
            <a:alphaOff val="0"/>
          </a:schemeClr>
        </a:solidFill>
        <a:ln w="25400" cap="flat" cmpd="sng" algn="ctr">
          <a:solidFill>
            <a:schemeClr val="accent4">
              <a:hueOff val="8316554"/>
              <a:satOff val="-38374"/>
              <a:lumOff val="1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057C9B-0B29-4140-9258-AEC6086421E0}">
      <dsp:nvSpPr>
        <dsp:cNvPr id="0" name=""/>
        <dsp:cNvSpPr/>
      </dsp:nvSpPr>
      <dsp:spPr>
        <a:xfrm>
          <a:off x="3651097" y="4245613"/>
          <a:ext cx="1481428" cy="1172387"/>
        </a:xfrm>
        <a:prstGeom prst="chevron">
          <a:avLst>
            <a:gd name="adj" fmla="val 70610"/>
          </a:avLst>
        </a:prstGeom>
        <a:solidFill>
          <a:schemeClr val="accent4">
            <a:hueOff val="8836339"/>
            <a:satOff val="-40773"/>
            <a:lumOff val="1500"/>
            <a:alphaOff val="0"/>
          </a:schemeClr>
        </a:solidFill>
        <a:ln w="25400" cap="flat" cmpd="sng" algn="ctr">
          <a:solidFill>
            <a:schemeClr val="accent4">
              <a:hueOff val="8836339"/>
              <a:satOff val="-40773"/>
              <a:lumOff val="15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C9C1A3-733C-4953-8BE9-F4AC7844EFF6}">
      <dsp:nvSpPr>
        <dsp:cNvPr id="0" name=""/>
        <dsp:cNvSpPr/>
      </dsp:nvSpPr>
      <dsp:spPr>
        <a:xfrm>
          <a:off x="4541642" y="4245613"/>
          <a:ext cx="1481428" cy="1172387"/>
        </a:xfrm>
        <a:prstGeom prst="chevron">
          <a:avLst>
            <a:gd name="adj" fmla="val 70610"/>
          </a:avLst>
        </a:prstGeom>
        <a:solidFill>
          <a:schemeClr val="accent4">
            <a:hueOff val="9356123"/>
            <a:satOff val="-43171"/>
            <a:lumOff val="1589"/>
            <a:alphaOff val="0"/>
          </a:schemeClr>
        </a:solidFill>
        <a:ln w="25400" cap="flat" cmpd="sng" algn="ctr">
          <a:solidFill>
            <a:schemeClr val="accent4">
              <a:hueOff val="9356123"/>
              <a:satOff val="-43171"/>
              <a:lumOff val="15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C504AD-A1F4-4741-8393-B885E792664B}">
      <dsp:nvSpPr>
        <dsp:cNvPr id="0" name=""/>
        <dsp:cNvSpPr/>
      </dsp:nvSpPr>
      <dsp:spPr>
        <a:xfrm>
          <a:off x="5431484" y="4245613"/>
          <a:ext cx="1481428" cy="1172387"/>
        </a:xfrm>
        <a:prstGeom prst="chevron">
          <a:avLst>
            <a:gd name="adj" fmla="val 70610"/>
          </a:avLst>
        </a:prstGeom>
        <a:solidFill>
          <a:schemeClr val="accent4">
            <a:hueOff val="9875907"/>
            <a:satOff val="-45570"/>
            <a:lumOff val="1677"/>
            <a:alphaOff val="0"/>
          </a:schemeClr>
        </a:solidFill>
        <a:ln w="25400" cap="flat" cmpd="sng" algn="ctr">
          <a:solidFill>
            <a:schemeClr val="accent4">
              <a:hueOff val="9875907"/>
              <a:satOff val="-45570"/>
              <a:lumOff val="16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3CE41C-A944-462D-A6EA-40E41A52DCBD}">
      <dsp:nvSpPr>
        <dsp:cNvPr id="0" name=""/>
        <dsp:cNvSpPr/>
      </dsp:nvSpPr>
      <dsp:spPr>
        <a:xfrm>
          <a:off x="6322029" y="4245613"/>
          <a:ext cx="1481428" cy="1172387"/>
        </a:xfrm>
        <a:prstGeom prst="chevron">
          <a:avLst>
            <a:gd name="adj" fmla="val 70610"/>
          </a:avLst>
        </a:prstGeom>
        <a:solidFill>
          <a:schemeClr val="accent4">
            <a:hueOff val="10395692"/>
            <a:satOff val="-47968"/>
            <a:lumOff val="1765"/>
            <a:alphaOff val="0"/>
          </a:schemeClr>
        </a:solidFill>
        <a:ln w="25400" cap="flat" cmpd="sng" algn="ctr">
          <a:solidFill>
            <a:schemeClr val="accent4">
              <a:hueOff val="10395692"/>
              <a:satOff val="-47968"/>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201D8C-339F-4FBD-8A50-B06342711203}">
      <dsp:nvSpPr>
        <dsp:cNvPr id="0" name=""/>
        <dsp:cNvSpPr/>
      </dsp:nvSpPr>
      <dsp:spPr>
        <a:xfrm>
          <a:off x="980867" y="4362852"/>
          <a:ext cx="6413192" cy="937909"/>
        </a:xfrm>
        <a:prstGeom prst="rect">
          <a:avLst/>
        </a:prstGeom>
        <a:solidFill>
          <a:schemeClr val="lt1">
            <a:hueOff val="0"/>
            <a:satOff val="0"/>
            <a:lumOff val="0"/>
            <a:alphaOff val="0"/>
          </a:schemeClr>
        </a:solidFill>
        <a:ln w="25400" cap="flat" cmpd="sng" algn="ctr">
          <a:solidFill>
            <a:schemeClr val="accent4">
              <a:hueOff val="10395692"/>
              <a:satOff val="-47968"/>
              <a:lumOff val="176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Engaging techniques that work are an ongoing process. Companies can't keep staff interested with annual meetings, quarterly surveys, or basic comments.</a:t>
          </a:r>
          <a:endParaRPr lang="en-SG" sz="1600" kern="1200" dirty="0">
            <a:latin typeface="+mj-lt"/>
          </a:endParaRPr>
        </a:p>
      </dsp:txBody>
      <dsp:txXfrm>
        <a:off x="980867" y="4362852"/>
        <a:ext cx="6413192" cy="93790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9286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When workers are engaged, they put their minds, hearts, and bodies into their work to achieve corporate goals. Engaged workers are more likely to take pride in their job, which in turn boosts morale, decreases attrition, enhances output, fosters stronger connections with coworkers and clients, and ultimately impacts bottom-line results. When people are enthusiastic about their jobs, they become the business's strongest supporters. The success a hotel must have a dedicated and enthusiastic staff. Employee participation and its significance will be discussed in this presentation.</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54294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When employees are deeply invested in their work, their coworkers, and their organization, they are described as hard workers who really are engaged.. Employee engagement refers to the degree to which employees feel happy about their job, are dedicated to the organization, and put additional time into their jobs </a:t>
            </a:r>
            <a:r>
              <a:rPr lang="en-SG" sz="1200" dirty="0">
                <a:effectLst/>
                <a:latin typeface="+mj-lt"/>
                <a:ea typeface="Calibri" panose="020F0502020204030204" pitchFamily="34" charset="0"/>
                <a:cs typeface="Times New Roman" panose="02020603050405020304" pitchFamily="18" charset="0"/>
              </a:rPr>
              <a:t>(Georgiades, 2017)</a:t>
            </a:r>
            <a:r>
              <a:rPr lang="en-US" sz="1200" dirty="0">
                <a:effectLst/>
                <a:latin typeface="+mj-lt"/>
                <a:ea typeface="Calibri" panose="020F0502020204030204" pitchFamily="34" charset="0"/>
                <a:cs typeface="Times New Roman" panose="02020603050405020304" pitchFamily="18" charset="0"/>
              </a:rPr>
              <a:t>. Businesses that concentrate on improving employee happiness might not always see improvements in performance.</a:t>
            </a:r>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36503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Forbes (2019), defines employee engagement as the extent to which an individual feels emotionally invested in the success of their employer.  Engaging guests and employees help hotels function effectively by facilitating the establishment of transparent channels of communication, enhancing employees, and ensuring the continued employment of exceptional employees. Hospitality is an industry that is predicated on providing excellent customer service; hence, for organizations to succeed in this field, they really ought to place a primary emphasis on the engagement of their employees </a:t>
            </a:r>
            <a:r>
              <a:rPr lang="en-SG" sz="1200" dirty="0">
                <a:effectLst/>
                <a:latin typeface="+mj-lt"/>
                <a:ea typeface="Calibri" panose="020F0502020204030204" pitchFamily="34" charset="0"/>
                <a:cs typeface="Times New Roman" panose="02020603050405020304" pitchFamily="18" charset="0"/>
              </a:rPr>
              <a:t>(</a:t>
            </a:r>
            <a:r>
              <a:rPr lang="en-SG" sz="1200" dirty="0" err="1">
                <a:effectLst/>
                <a:latin typeface="+mj-lt"/>
                <a:ea typeface="Calibri" panose="020F0502020204030204" pitchFamily="34" charset="0"/>
                <a:cs typeface="Times New Roman" panose="02020603050405020304" pitchFamily="18" charset="0"/>
              </a:rPr>
              <a:t>Ansary</a:t>
            </a:r>
            <a:r>
              <a:rPr lang="en-SG" sz="1200" dirty="0">
                <a:effectLst/>
                <a:latin typeface="+mj-lt"/>
                <a:ea typeface="Calibri" panose="020F0502020204030204" pitchFamily="34" charset="0"/>
                <a:cs typeface="Times New Roman" panose="02020603050405020304" pitchFamily="18" charset="0"/>
              </a:rPr>
              <a:t>, 2021)</a:t>
            </a:r>
            <a:r>
              <a:rPr lang="en-US" sz="1200" dirty="0">
                <a:effectLst/>
                <a:latin typeface="+mj-lt"/>
                <a:ea typeface="Calibri" panose="020F0502020204030204" pitchFamily="34" charset="0"/>
                <a:cs typeface="Times New Roman" panose="02020603050405020304" pitchFamily="18" charset="0"/>
              </a:rPr>
              <a:t>. By placing workers' needs above those of the company, engagement helps businesses thrive, which in turn benefits consumers by ensuring they get the highest possible level of service.</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26542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Gallup (2020) argues that a company's output is enhanced when workers are enthusiastic about their work. They found that businesses with greater levels of employee involvement had a 21% gain concerning overall productivity when contrasted to businesses with lower levels of engagement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S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5723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Some methods are perhaps the most often used ones for analyzing work engagement, while every firm has its unique way of conducting assessments and implementing plans </a:t>
            </a:r>
            <a:r>
              <a:rPr lang="en-SG" sz="1200" dirty="0">
                <a:effectLst/>
                <a:latin typeface="+mj-lt"/>
                <a:ea typeface="Calibri" panose="020F0502020204030204" pitchFamily="34" charset="0"/>
                <a:cs typeface="Times New Roman" panose="02020603050405020304" pitchFamily="18" charset="0"/>
              </a:rPr>
              <a:t>(Shuck, 2020)</a:t>
            </a:r>
            <a:r>
              <a:rPr lang="en-US" sz="1200" dirty="0">
                <a:effectLst/>
                <a:latin typeface="+mj-lt"/>
                <a:ea typeface="Calibri" panose="020F0502020204030204" pitchFamily="34" charset="0"/>
                <a:cs typeface="Times New Roman" panose="02020603050405020304" pitchFamily="18" charset="0"/>
              </a:rPr>
              <a:t>. When it comes to employee motivation in the hospitality industry, the Zinger Model comes out on top. </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51205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1: Fundamentals</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At the base of the Zinger hierarchy, the bare necessities for human flourishing and productive </a:t>
            </a:r>
            <a:r>
              <a:rPr lang="en-US" sz="1200" baseline="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 are highlighted. The important activities throughout this phase are to promote well-being, utilize talents, create significance, and stimulate energy </a:t>
            </a:r>
            <a:r>
              <a:rPr lang="en-SG" sz="1200" baseline="0" dirty="0">
                <a:effectLst/>
                <a:latin typeface="Arial" panose="020B0604020202020204" pitchFamily="34" charset="0"/>
                <a:ea typeface="Calibri" panose="020F0502020204030204" pitchFamily="34" charset="0"/>
                <a:cs typeface="Times New Roman" panose="02020603050405020304" pitchFamily="18" charset="0"/>
              </a:rPr>
              <a:t>(</a:t>
            </a:r>
            <a:r>
              <a:rPr lang="en-SG" sz="1200" baseline="0" dirty="0" err="1">
                <a:effectLst/>
                <a:latin typeface="Arial" panose="020B0604020202020204" pitchFamily="34" charset="0"/>
                <a:ea typeface="Calibri" panose="020F0502020204030204" pitchFamily="34" charset="0"/>
                <a:cs typeface="Times New Roman" panose="02020603050405020304" pitchFamily="18" charset="0"/>
              </a:rPr>
              <a:t>Sarma</a:t>
            </a:r>
            <a:r>
              <a:rPr lang="en-SG" sz="1200" baseline="0" dirty="0">
                <a:effectLst/>
                <a:latin typeface="Arial" panose="020B0604020202020204" pitchFamily="34" charset="0"/>
                <a:ea typeface="Calibri" panose="020F0502020204030204" pitchFamily="34" charset="0"/>
                <a:cs typeface="Times New Roman" panose="02020603050405020304" pitchFamily="18" charset="0"/>
              </a:rPr>
              <a:t>, 2022)</a:t>
            </a: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 </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2: Bringing the squad together</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The second set of the ladder expands upon the fundamentals to establish connections between people and the whole organization. The main acts here are to develop connections, encourage recognition, and control circumstances.</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3: Improving the overall performance</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Inside the third line of the ladder, one sees how the fundamentals of collective and individual participation are transformed into actionable strategies. The goals of this section are progress monitoring and output enhancement.</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4: Result achievement</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Employees that are involved in their work and committed to the company's success will be the person to help achieve the increased profitability and efficiency the business want.</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53269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Contribute to improved wellness:</a:t>
            </a:r>
            <a:r>
              <a:rPr lang="en-US" sz="1200" dirty="0">
                <a:effectLst/>
                <a:latin typeface="Arial (Headings)"/>
                <a:ea typeface="Calibri" panose="020F0502020204030204" pitchFamily="34" charset="0"/>
                <a:cs typeface="Calibri" panose="020F0502020204030204" pitchFamily="34" charset="0"/>
              </a:rPr>
              <a:t> Workers who sacrifice their happiness and health for productivity will always perform below par..</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Awaken the spirit:</a:t>
            </a:r>
            <a:r>
              <a:rPr lang="en-US" sz="1200" dirty="0">
                <a:effectLst/>
                <a:latin typeface="Arial (Headings)"/>
                <a:ea typeface="Calibri" panose="020F0502020204030204" pitchFamily="34" charset="0"/>
                <a:cs typeface="Calibri" panose="020F0502020204030204" pitchFamily="34" charset="0"/>
              </a:rPr>
              <a:t> The objective is to foster a workplace where people are both energized by and energized their job.</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Make meaning:</a:t>
            </a:r>
            <a:r>
              <a:rPr lang="en-US" sz="1200" dirty="0">
                <a:effectLst/>
                <a:latin typeface="Arial (Headings)"/>
                <a:ea typeface="Calibri" panose="020F0502020204030204" pitchFamily="34" charset="0"/>
                <a:cs typeface="Calibri" panose="020F0502020204030204" pitchFamily="34" charset="0"/>
              </a:rPr>
              <a:t> To remain motivated long-term, people must find meaning in their job. </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Use one's advantages:</a:t>
            </a:r>
            <a:r>
              <a:rPr lang="en-US" sz="1200" dirty="0">
                <a:effectLst/>
                <a:latin typeface="Arial (Headings)"/>
                <a:ea typeface="Calibri" panose="020F0502020204030204" pitchFamily="34" charset="0"/>
                <a:cs typeface="Calibri" panose="020F0502020204030204" pitchFamily="34" charset="0"/>
              </a:rPr>
              <a:t> Leaders are responsible for fostering a setting where people may use and develop their unique skills and talents.</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Connect with people:</a:t>
            </a:r>
            <a:r>
              <a:rPr lang="en-US" sz="1200" dirty="0">
                <a:effectLst/>
                <a:latin typeface="Arial (Headings)"/>
                <a:ea typeface="Calibri" panose="020F0502020204030204" pitchFamily="34" charset="0"/>
                <a:cs typeface="Calibri" panose="020F0502020204030204" pitchFamily="34" charset="0"/>
              </a:rPr>
              <a:t> Almost all know that effective cooperation is crucial for success, but it takes more than cookie-cutter exercises and buzzwords to motivate people to work together toward a common goal.</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Exceptional examples:</a:t>
            </a:r>
            <a:r>
              <a:rPr lang="en-US" sz="1200" dirty="0">
                <a:effectLst/>
                <a:latin typeface="Arial (Headings)"/>
                <a:ea typeface="Calibri" panose="020F0502020204030204" pitchFamily="34" charset="0"/>
                <a:cs typeface="Calibri" panose="020F0502020204030204" pitchFamily="34" charset="0"/>
              </a:rPr>
              <a:t> An employee that is interested in their job is fully invested in it, both intellectually and emotionally.</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Verify development:</a:t>
            </a:r>
            <a:r>
              <a:rPr lang="en-US" sz="1200" dirty="0">
                <a:effectLst/>
                <a:latin typeface="Arial (Headings)"/>
                <a:ea typeface="Calibri" panose="020F0502020204030204" pitchFamily="34" charset="0"/>
                <a:cs typeface="Calibri" panose="020F0502020204030204" pitchFamily="34" charset="0"/>
              </a:rPr>
              <a:t> The road to success might be long and winding, but everyone enjoys the reward of fame and fortune.</a:t>
            </a:r>
            <a:endParaRPr lang="en-SG" sz="1200" dirty="0">
              <a:effectLst/>
              <a:latin typeface="Arial (Headings)"/>
              <a:ea typeface="Calibri" panose="020F0502020204030204" pitchFamily="34" charset="0"/>
              <a:cs typeface="Calibri" panose="020F0502020204030204" pitchFamily="34"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8</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08195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Unmotivated workers may add up to a significant expense for any business. The cost of staff turnover is high, averaging half a year's compensation in lost productivity </a:t>
            </a:r>
            <a:r>
              <a:rPr lang="en-SG" sz="1200" dirty="0">
                <a:effectLst/>
                <a:latin typeface="+mj-lt"/>
                <a:ea typeface="Calibri" panose="020F0502020204030204" pitchFamily="34" charset="0"/>
                <a:cs typeface="Times New Roman" panose="02020603050405020304" pitchFamily="18" charset="0"/>
              </a:rPr>
              <a:t>(</a:t>
            </a:r>
            <a:r>
              <a:rPr lang="en-SG" sz="1200" dirty="0" err="1">
                <a:effectLst/>
                <a:latin typeface="+mj-lt"/>
                <a:ea typeface="Calibri" panose="020F0502020204030204" pitchFamily="34" charset="0"/>
                <a:cs typeface="Times New Roman" panose="02020603050405020304" pitchFamily="18" charset="0"/>
              </a:rPr>
              <a:t>Stange</a:t>
            </a:r>
            <a:r>
              <a:rPr lang="en-SG" sz="1200" dirty="0">
                <a:effectLst/>
                <a:latin typeface="+mj-lt"/>
                <a:ea typeface="Calibri" panose="020F0502020204030204" pitchFamily="34" charset="0"/>
                <a:cs typeface="Times New Roman" panose="02020603050405020304" pitchFamily="18" charset="0"/>
              </a:rPr>
              <a:t>, 2018)</a:t>
            </a:r>
            <a:r>
              <a:rPr lang="en-US" sz="1200" dirty="0">
                <a:effectLst/>
                <a:latin typeface="+mj-lt"/>
                <a:ea typeface="Calibri" panose="020F0502020204030204" pitchFamily="34" charset="0"/>
                <a:cs typeface="Times New Roman" panose="02020603050405020304" pitchFamily="18" charset="0"/>
              </a:rPr>
              <a:t>. Companies lose huge amounts of money annually due to low engagement levels among their staff. If people aren't invested in a project, "it's easy for things to wander off course and spread quickly," says </a:t>
            </a:r>
            <a:r>
              <a:rPr lang="en-US" sz="1200" dirty="0" err="1">
                <a:effectLst/>
                <a:latin typeface="+mj-lt"/>
                <a:ea typeface="Calibri" panose="020F0502020204030204" pitchFamily="34" charset="0"/>
                <a:cs typeface="Times New Roman" panose="02020603050405020304" pitchFamily="18" charset="0"/>
              </a:rPr>
              <a:t>Zicherman</a:t>
            </a:r>
            <a:r>
              <a:rPr lang="en-US" sz="1200" dirty="0">
                <a:effectLst/>
                <a:latin typeface="+mj-lt"/>
                <a:ea typeface="Calibri" panose="020F0502020204030204" pitchFamily="34" charset="0"/>
                <a:cs typeface="Times New Roman" panose="02020603050405020304" pitchFamily="18" charset="0"/>
              </a:rPr>
              <a:t> (2019). Although guiding principles are what lead to the most desirable results, they are often the same thing that gets derailed in the face of insufficient interest.</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14552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effectLst/>
                <a:latin typeface="+mj-lt"/>
                <a:ea typeface="Calibri" panose="020F0502020204030204" pitchFamily="34" charset="0"/>
                <a:cs typeface="Times New Roman" panose="02020603050405020304" pitchFamily="18" charset="0"/>
              </a:rPr>
              <a:t>Some of the practices that help to keep employees interested and involved in their work in the hotel industry.</a:t>
            </a:r>
            <a:endParaRPr lang="en-SG" sz="12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1" dirty="0">
                <a:effectLst/>
                <a:latin typeface="+mj-lt"/>
                <a:ea typeface="Calibri" panose="020F0502020204030204" pitchFamily="34" charset="0"/>
                <a:cs typeface="Times New Roman" panose="02020603050405020304" pitchFamily="18" charset="0"/>
              </a:rPr>
              <a:t>Measure engagement:</a:t>
            </a:r>
            <a:r>
              <a:rPr lang="en-US" sz="1200" dirty="0">
                <a:effectLst/>
                <a:latin typeface="+mj-lt"/>
                <a:ea typeface="Calibri" panose="020F0502020204030204" pitchFamily="34" charset="0"/>
                <a:cs typeface="Times New Roman" panose="02020603050405020304" pitchFamily="18" charset="0"/>
              </a:rPr>
              <a:t> It is essential to set crucial indicators for measuring existing levels of involvement, as this will assist the company in identifying both company strengths and potential.</a:t>
            </a:r>
            <a:endParaRPr lang="en-SG" sz="12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1" dirty="0">
                <a:effectLst/>
                <a:latin typeface="+mj-lt"/>
                <a:ea typeface="Calibri" panose="020F0502020204030204" pitchFamily="34" charset="0"/>
                <a:cs typeface="Times New Roman" panose="02020603050405020304" pitchFamily="18" charset="0"/>
              </a:rPr>
              <a:t>The standard should be set:</a:t>
            </a:r>
            <a:r>
              <a:rPr lang="en-US" sz="1200" dirty="0">
                <a:effectLst/>
                <a:latin typeface="+mj-lt"/>
                <a:ea typeface="Calibri" panose="020F0502020204030204" pitchFamily="34" charset="0"/>
                <a:cs typeface="Times New Roman" panose="02020603050405020304" pitchFamily="18" charset="0"/>
              </a:rPr>
              <a:t> Business leaders that appreciate the importance of employee engagement to corporate success realize the importance of setting a good example. Leadership disengagement has a domino effect that affects all sub-units </a:t>
            </a:r>
            <a:r>
              <a:rPr lang="en-SG" sz="1200" dirty="0">
                <a:effectLst/>
                <a:latin typeface="+mj-lt"/>
                <a:ea typeface="Calibri" panose="020F0502020204030204" pitchFamily="34" charset="0"/>
                <a:cs typeface="Times New Roman" panose="02020603050405020304" pitchFamily="18" charset="0"/>
              </a:rPr>
              <a:t>(</a:t>
            </a:r>
            <a:r>
              <a:rPr lang="en-SG" sz="1200" dirty="0" err="1">
                <a:effectLst/>
                <a:latin typeface="+mj-lt"/>
                <a:ea typeface="Calibri" panose="020F0502020204030204" pitchFamily="34" charset="0"/>
                <a:cs typeface="Times New Roman" panose="02020603050405020304" pitchFamily="18" charset="0"/>
              </a:rPr>
              <a:t>Sawaya</a:t>
            </a:r>
            <a:r>
              <a:rPr lang="en-SG" sz="1200" dirty="0">
                <a:effectLst/>
                <a:latin typeface="+mj-lt"/>
                <a:ea typeface="Calibri" panose="020F0502020204030204" pitchFamily="34" charset="0"/>
                <a:cs typeface="Times New Roman" panose="02020603050405020304" pitchFamily="18" charset="0"/>
              </a:rPr>
              <a:t>, 2019)</a:t>
            </a:r>
            <a:r>
              <a:rPr lang="en-US" sz="1200" dirty="0">
                <a:effectLst/>
                <a:latin typeface="+mj-lt"/>
                <a:ea typeface="Calibri" panose="020F0502020204030204" pitchFamily="34" charset="0"/>
                <a:cs typeface="Times New Roman" panose="02020603050405020304" pitchFamily="18" charset="0"/>
              </a:rPr>
              <a:t>.</a:t>
            </a:r>
            <a:endParaRPr lang="en-SG" sz="12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200" b="1" dirty="0">
                <a:effectLst/>
                <a:latin typeface="+mj-lt"/>
                <a:ea typeface="Calibri" panose="020F0502020204030204" pitchFamily="34" charset="0"/>
                <a:cs typeface="Times New Roman" panose="02020603050405020304" pitchFamily="18" charset="0"/>
              </a:rPr>
              <a:t>Maintain constant effort in participation:</a:t>
            </a:r>
            <a:r>
              <a:rPr lang="en-US" sz="1200" dirty="0">
                <a:effectLst/>
                <a:latin typeface="+mj-lt"/>
                <a:ea typeface="Calibri" panose="020F0502020204030204" pitchFamily="34" charset="0"/>
                <a:cs typeface="Times New Roman" panose="02020603050405020304" pitchFamily="18" charset="0"/>
              </a:rPr>
              <a:t> Engaging techniques that work are an ongoing process. Companies can't keep staff interested with annual meetings, quarterly surveys, or basic comments.</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10</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52990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800" dirty="0">
                <a:effectLst/>
                <a:latin typeface="+mj-lt"/>
                <a:ea typeface="Calibri" panose="020F0502020204030204" pitchFamily="34" charset="0"/>
                <a:cs typeface="Times New Roman" panose="02020603050405020304" pitchFamily="18" charset="0"/>
              </a:rPr>
              <a:t>      When workers feel fulfilled in their work, they are more likely to become advocates for the company. A hotel's success depends on its workforce, so it's important to choose people who are committed to their jobs and like working in the hospitality industry. There is just one engagement methodology utilized to boost employee involvement in the company. In addition, some methods have been shown to increase participation in the workplace.</a:t>
            </a:r>
            <a:endParaRPr lang="en-SG" sz="18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11</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62421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Admin, T. (2020) </a:t>
            </a:r>
            <a:r>
              <a:rPr lang="en-SG" sz="1200" i="1" dirty="0">
                <a:effectLst/>
                <a:latin typeface="Agency FB" panose="020B0503020202020204" pitchFamily="34" charset="0"/>
                <a:ea typeface="Times New Roman" panose="02020603050405020304" pitchFamily="18" charset="0"/>
              </a:rPr>
              <a:t>What are engagement models? definition, types, and uses</a:t>
            </a:r>
            <a:r>
              <a:rPr lang="en-SG" sz="1200" dirty="0">
                <a:effectLst/>
                <a:latin typeface="Agency FB" panose="020B0503020202020204" pitchFamily="34" charset="0"/>
                <a:ea typeface="Times New Roman" panose="02020603050405020304" pitchFamily="18" charset="0"/>
              </a:rPr>
              <a:t>, </a:t>
            </a:r>
            <a:r>
              <a:rPr lang="en-SG" sz="1200" i="1" dirty="0" err="1">
                <a:effectLst/>
                <a:latin typeface="Agency FB" panose="020B0503020202020204" pitchFamily="34" charset="0"/>
                <a:ea typeface="Times New Roman" panose="02020603050405020304" pitchFamily="18" charset="0"/>
              </a:rPr>
              <a:t>Techliance</a:t>
            </a:r>
            <a:r>
              <a:rPr lang="en-SG" sz="1200" i="1" dirty="0">
                <a:effectLst/>
                <a:latin typeface="Agency FB" panose="020B0503020202020204" pitchFamily="34" charset="0"/>
                <a:ea typeface="Times New Roman" panose="02020603050405020304" pitchFamily="18" charset="0"/>
              </a:rPr>
              <a:t> Blog | IT Insights | Software Development Updates</a:t>
            </a:r>
            <a:r>
              <a:rPr lang="en-SG" sz="1200" dirty="0">
                <a:effectLst/>
                <a:latin typeface="Agency FB" panose="020B0503020202020204" pitchFamily="34" charset="0"/>
                <a:ea typeface="Times New Roman" panose="02020603050405020304" pitchFamily="18" charset="0"/>
              </a:rPr>
              <a:t>. Available at: https://blog.techliance.com/engagement-models/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Ansary</a:t>
            </a:r>
            <a:r>
              <a:rPr lang="en-SG" sz="1200" dirty="0">
                <a:effectLst/>
                <a:latin typeface="Agency FB" panose="020B0503020202020204" pitchFamily="34" charset="0"/>
                <a:ea typeface="Times New Roman" panose="02020603050405020304" pitchFamily="18" charset="0"/>
              </a:rPr>
              <a:t>, A.S. (2021) </a:t>
            </a:r>
            <a:r>
              <a:rPr lang="en-SG" sz="1200" i="1" dirty="0">
                <a:effectLst/>
                <a:latin typeface="Agency FB" panose="020B0503020202020204" pitchFamily="34" charset="0"/>
                <a:ea typeface="Times New Roman" panose="02020603050405020304" pitchFamily="18" charset="0"/>
              </a:rPr>
              <a:t>10 importance of employee engagement in the Workplace</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Career Cliff</a:t>
            </a:r>
            <a:r>
              <a:rPr lang="en-SG" sz="1200" dirty="0">
                <a:effectLst/>
                <a:latin typeface="Agency FB" panose="020B0503020202020204" pitchFamily="34" charset="0"/>
                <a:ea typeface="Times New Roman" panose="02020603050405020304" pitchFamily="18" charset="0"/>
              </a:rPr>
              <a:t>. Available at: https://www.careercliff.com/importance-of-engagement-in-the-workplace/ (Accessed: December 1, 2022). </a:t>
            </a:r>
          </a:p>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Forbes, D. (2019) </a:t>
            </a:r>
            <a:r>
              <a:rPr lang="en-SG" sz="1200" i="1" dirty="0">
                <a:effectLst/>
                <a:latin typeface="Agency FB" panose="020B0503020202020204" pitchFamily="34" charset="0"/>
                <a:ea typeface="Times New Roman" panose="02020603050405020304" pitchFamily="18" charset="0"/>
              </a:rPr>
              <a:t>How employee engagement works in the hospitality industry</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Engagement Multiplier</a:t>
            </a:r>
            <a:r>
              <a:rPr lang="en-SG" sz="1200" dirty="0">
                <a:effectLst/>
                <a:latin typeface="Agency FB" panose="020B0503020202020204" pitchFamily="34" charset="0"/>
                <a:ea typeface="Times New Roman" panose="02020603050405020304" pitchFamily="18" charset="0"/>
              </a:rPr>
              <a:t>. Available at: https://www.engagementmultiplier.com/resources/engaged-employees-happy-guests-how-employee-engagement-works-in-the-hospitality-industry/ (Accessed: December 1, 2022). </a:t>
            </a:r>
          </a:p>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Gallup, J. (2020) </a:t>
            </a:r>
            <a:r>
              <a:rPr lang="en-SG" sz="1200" i="1" dirty="0">
                <a:effectLst/>
                <a:latin typeface="Agency FB" panose="020B0503020202020204" pitchFamily="34" charset="0"/>
                <a:ea typeface="Times New Roman" panose="02020603050405020304" pitchFamily="18" charset="0"/>
              </a:rPr>
              <a:t>Why is employee engagement so important? top 20 benefits</a:t>
            </a:r>
            <a:r>
              <a:rPr lang="en-SG" sz="1200" dirty="0">
                <a:effectLst/>
                <a:latin typeface="Agency FB" panose="020B0503020202020204" pitchFamily="34" charset="0"/>
                <a:ea typeface="Times New Roman" panose="02020603050405020304" pitchFamily="18" charset="0"/>
              </a:rPr>
              <a:t>, </a:t>
            </a:r>
            <a:r>
              <a:rPr lang="en-SG" sz="1200" i="1" dirty="0" err="1">
                <a:effectLst/>
                <a:latin typeface="Agency FB" panose="020B0503020202020204" pitchFamily="34" charset="0"/>
                <a:ea typeface="Times New Roman" panose="02020603050405020304" pitchFamily="18" charset="0"/>
              </a:rPr>
              <a:t>LumApps</a:t>
            </a:r>
            <a:r>
              <a:rPr lang="en-SG" sz="1200" dirty="0">
                <a:effectLst/>
                <a:latin typeface="Agency FB" panose="020B0503020202020204" pitchFamily="34" charset="0"/>
                <a:ea typeface="Times New Roman" panose="02020603050405020304" pitchFamily="18" charset="0"/>
              </a:rPr>
              <a:t>. Available at: https://www.lumapps.com/employee-engagement/benefits-of-employee-engagement/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Georgiades</a:t>
            </a:r>
            <a:r>
              <a:rPr lang="en-SG" sz="1200" dirty="0">
                <a:effectLst/>
                <a:latin typeface="Agency FB" panose="020B0503020202020204" pitchFamily="34" charset="0"/>
                <a:ea typeface="Times New Roman" panose="02020603050405020304" pitchFamily="18" charset="0"/>
              </a:rPr>
              <a:t>, S. (2017) “Employee engagement implementation leading towards employee creativity,” </a:t>
            </a:r>
            <a:r>
              <a:rPr lang="en-SG" sz="1200" i="1" dirty="0">
                <a:effectLst/>
                <a:latin typeface="Agency FB" panose="020B0503020202020204" pitchFamily="34" charset="0"/>
                <a:ea typeface="Times New Roman" panose="02020603050405020304" pitchFamily="18" charset="0"/>
              </a:rPr>
              <a:t>Employee Engagement in Media Management</a:t>
            </a:r>
            <a:r>
              <a:rPr lang="en-SG" sz="1200" dirty="0">
                <a:effectLst/>
                <a:latin typeface="Agency FB" panose="020B0503020202020204" pitchFamily="34" charset="0"/>
                <a:ea typeface="Times New Roman" panose="02020603050405020304" pitchFamily="18" charset="0"/>
              </a:rPr>
              <a:t>, pp. 83–100. Available at: https://doi.org/10.1007/978-3-319-16217-1_5.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Sarma</a:t>
            </a:r>
            <a:r>
              <a:rPr lang="en-SG" sz="1200" dirty="0">
                <a:effectLst/>
                <a:latin typeface="Agency FB" panose="020B0503020202020204" pitchFamily="34" charset="0"/>
                <a:ea typeface="Times New Roman" panose="02020603050405020304" pitchFamily="18" charset="0"/>
              </a:rPr>
              <a:t>, S. (2022) </a:t>
            </a:r>
            <a:r>
              <a:rPr lang="en-SG" sz="1200" i="1" dirty="0">
                <a:effectLst/>
                <a:latin typeface="Agency FB" panose="020B0503020202020204" pitchFamily="34" charset="0"/>
                <a:ea typeface="Times New Roman" panose="02020603050405020304" pitchFamily="18" charset="0"/>
              </a:rPr>
              <a:t>How to foster employee engagement in the hospitality industry?</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Nurture an Engaged and Satisfied Workforce | Vantage Circle HR Blog</a:t>
            </a:r>
            <a:r>
              <a:rPr lang="en-SG" sz="1200" dirty="0">
                <a:effectLst/>
                <a:latin typeface="Agency FB" panose="020B0503020202020204" pitchFamily="34" charset="0"/>
                <a:ea typeface="Times New Roman" panose="02020603050405020304" pitchFamily="18" charset="0"/>
              </a:rPr>
              <a:t>. Nurture an Engaged and Satisfied Workforce | Vantage Circle HR Blog. Available at: https://blog.vantagecircle.com/employee-engagement-hospitality-industry/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Sawaya</a:t>
            </a:r>
            <a:r>
              <a:rPr lang="en-SG" sz="1200" dirty="0">
                <a:effectLst/>
                <a:latin typeface="Agency FB" panose="020B0503020202020204" pitchFamily="34" charset="0"/>
                <a:ea typeface="Times New Roman" panose="02020603050405020304" pitchFamily="18" charset="0"/>
              </a:rPr>
              <a:t>, S.A. (2019) </a:t>
            </a:r>
            <a:r>
              <a:rPr lang="en-SG" sz="1200" i="1" dirty="0">
                <a:effectLst/>
                <a:latin typeface="Agency FB" panose="020B0503020202020204" pitchFamily="34" charset="0"/>
                <a:ea typeface="Times New Roman" panose="02020603050405020304" pitchFamily="18" charset="0"/>
              </a:rPr>
              <a:t>The engagement model: How do engaging artistic activities impact community identity, empowerment, and health in a First Nations community in Ontario</a:t>
            </a:r>
            <a:r>
              <a:rPr lang="en-SG" sz="1200" dirty="0">
                <a:effectLst/>
                <a:latin typeface="Agency FB" panose="020B0503020202020204" pitchFamily="34" charset="0"/>
                <a:ea typeface="Times New Roman" panose="02020603050405020304" pitchFamily="18" charset="0"/>
              </a:rPr>
              <a:t>? Peterborough, ON: The Author. </a:t>
            </a:r>
          </a:p>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Shuck, B. (2020) </a:t>
            </a:r>
            <a:r>
              <a:rPr lang="en-SG" sz="1200" i="1" dirty="0">
                <a:effectLst/>
                <a:latin typeface="Agency FB" panose="020B0503020202020204" pitchFamily="34" charset="0"/>
                <a:ea typeface="Times New Roman" panose="02020603050405020304" pitchFamily="18" charset="0"/>
              </a:rPr>
              <a:t>Employee engagement: A research overview</a:t>
            </a:r>
            <a:r>
              <a:rPr lang="en-SG" sz="1200" dirty="0">
                <a:effectLst/>
                <a:latin typeface="Agency FB" panose="020B0503020202020204" pitchFamily="34" charset="0"/>
                <a:ea typeface="Times New Roman" panose="02020603050405020304" pitchFamily="18" charset="0"/>
              </a:rPr>
              <a:t>. Abingdon, Oxon: Routledge, Taylor &amp; Francis Group.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Stange</a:t>
            </a:r>
            <a:r>
              <a:rPr lang="en-SG" sz="1200" dirty="0">
                <a:effectLst/>
                <a:latin typeface="Agency FB" panose="020B0503020202020204" pitchFamily="34" charset="0"/>
                <a:ea typeface="Times New Roman" panose="02020603050405020304" pitchFamily="18" charset="0"/>
              </a:rPr>
              <a:t>, J. (2018) </a:t>
            </a:r>
            <a:r>
              <a:rPr lang="en-SG" sz="1200" i="1" dirty="0">
                <a:effectLst/>
                <a:latin typeface="Agency FB" panose="020B0503020202020204" pitchFamily="34" charset="0"/>
                <a:ea typeface="Times New Roman" panose="02020603050405020304" pitchFamily="18" charset="0"/>
              </a:rPr>
              <a:t>6 employee engagement best practices for highly engaged cultures</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Employee Success Software</a:t>
            </a:r>
            <a:r>
              <a:rPr lang="en-SG" sz="1200" dirty="0">
                <a:effectLst/>
                <a:latin typeface="Agency FB" panose="020B0503020202020204" pitchFamily="34" charset="0"/>
                <a:ea typeface="Times New Roman" panose="02020603050405020304" pitchFamily="18" charset="0"/>
              </a:rPr>
              <a:t>. Available at: https://www.quantumworkplace.com/future-of-work/employee-engagement-best-practices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Zicherman</a:t>
            </a:r>
            <a:r>
              <a:rPr lang="en-SG" sz="1200" dirty="0">
                <a:effectLst/>
                <a:latin typeface="Agency FB" panose="020B0503020202020204" pitchFamily="34" charset="0"/>
                <a:ea typeface="Times New Roman" panose="02020603050405020304" pitchFamily="18" charset="0"/>
              </a:rPr>
              <a:t>, Y. (2019) </a:t>
            </a:r>
            <a:r>
              <a:rPr lang="en-SG" sz="1200" i="1" dirty="0">
                <a:effectLst/>
                <a:latin typeface="Agency FB" panose="020B0503020202020204" pitchFamily="34" charset="0"/>
                <a:ea typeface="Times New Roman" panose="02020603050405020304" pitchFamily="18" charset="0"/>
              </a:rPr>
              <a:t>The power of employee engagement</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SHRM</a:t>
            </a:r>
            <a:r>
              <a:rPr lang="en-SG" sz="1200" dirty="0">
                <a:effectLst/>
                <a:latin typeface="Agency FB" panose="020B0503020202020204" pitchFamily="34" charset="0"/>
                <a:ea typeface="Times New Roman" panose="02020603050405020304" pitchFamily="18" charset="0"/>
              </a:rPr>
              <a:t>. SHRM. Available at: https://www.shrm.org/resourcesandtools/hr-topics/employee-relations/pages/power-of-employee-engagement.aspx (Accessed: December 1, 2022). </a:t>
            </a:r>
          </a:p>
          <a:p>
            <a:pPr marL="285750" indent="-285750">
              <a:lnSpc>
                <a:spcPct val="107000"/>
              </a:lnSpc>
              <a:spcAft>
                <a:spcPts val="800"/>
              </a:spcAft>
              <a:buFont typeface="Wingdings" panose="05000000000000000000" pitchFamily="2" charset="2"/>
              <a:buChar char="§"/>
            </a:pPr>
            <a:r>
              <a:rPr lang="en-US" sz="800" b="1" dirty="0">
                <a:effectLst/>
                <a:latin typeface="Agency FB" panose="020B0503020202020204" pitchFamily="34" charset="0"/>
                <a:ea typeface="Calibri" panose="020F0502020204030204" pitchFamily="34" charset="0"/>
                <a:cs typeface="Times New Roman" panose="02020603050405020304" pitchFamily="18" charset="0"/>
              </a:rPr>
              <a:t> </a:t>
            </a:r>
            <a:endParaRPr lang="en-SG" sz="800" dirty="0">
              <a:effectLst/>
              <a:latin typeface="Agency FB" panose="020B050302020202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12</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28405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7" name="Google Shape;17;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 name="Google Shape;18;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Quest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2" name="Google Shape;22;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3" name="Google Shape;23;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4" name="Google Shape;24;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9" name="Google Shape;29;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0" name="Google Shape;30;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Quest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5" name="Google Shape;35;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6" name="Google Shape;3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2" name="Google Shape;42;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3" name="Google Shape;43;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1" name="Google Shape;51;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2" name="Google Shape;52;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Quest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Quest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Geo"/>
                <a:ea typeface="Geo"/>
                <a:cs typeface="Geo"/>
                <a:sym typeface="Geo"/>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Geo"/>
                <a:ea typeface="Geo"/>
                <a:cs typeface="Geo"/>
                <a:sym typeface="Geo"/>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Geo"/>
                <a:ea typeface="Geo"/>
                <a:cs typeface="Geo"/>
                <a:sym typeface="Geo"/>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9pPr>
          </a:lstStyle>
          <a:p>
            <a:endParaRPr dirty="0"/>
          </a:p>
        </p:txBody>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Questrial"/>
              <a:buNone/>
              <a:defRPr sz="4400" b="0" i="0" u="none" strike="noStrike" cap="none">
                <a:solidFill>
                  <a:schemeClr val="dk1"/>
                </a:solidFill>
                <a:latin typeface="Questrial"/>
                <a:ea typeface="Questrial"/>
                <a:cs typeface="Questrial"/>
                <a:sym typeface="Quest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Geo"/>
                <a:ea typeface="Geo"/>
                <a:cs typeface="Geo"/>
                <a:sym typeface="Ge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Geo"/>
                <a:ea typeface="Geo"/>
                <a:cs typeface="Geo"/>
                <a:sym typeface="Ge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Geo"/>
                <a:ea typeface="Geo"/>
                <a:cs typeface="Geo"/>
                <a:sym typeface="Ge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Geo"/>
                <a:ea typeface="Geo"/>
                <a:cs typeface="Geo"/>
                <a:sym typeface="Geo"/>
              </a:defRPr>
            </a:lvl1pPr>
            <a:lvl2pPr marR="0" lvl="1" algn="l" rtl="0">
              <a:spcBef>
                <a:spcPts val="0"/>
              </a:spcBef>
              <a:spcAft>
                <a:spcPts val="0"/>
              </a:spcAft>
              <a:buSzPts val="1400"/>
              <a:buNone/>
              <a:defRPr sz="1800" b="0" i="0" u="none" strike="noStrike" cap="none">
                <a:solidFill>
                  <a:schemeClr val="dk1"/>
                </a:solidFill>
                <a:latin typeface="Geo"/>
                <a:ea typeface="Geo"/>
                <a:cs typeface="Geo"/>
                <a:sym typeface="Geo"/>
              </a:defRPr>
            </a:lvl2pPr>
            <a:lvl3pPr marR="0" lvl="2" algn="l" rtl="0">
              <a:spcBef>
                <a:spcPts val="0"/>
              </a:spcBef>
              <a:spcAft>
                <a:spcPts val="0"/>
              </a:spcAft>
              <a:buSzPts val="1400"/>
              <a:buNone/>
              <a:defRPr sz="1800" b="0" i="0" u="none" strike="noStrike" cap="none">
                <a:solidFill>
                  <a:schemeClr val="dk1"/>
                </a:solidFill>
                <a:latin typeface="Geo"/>
                <a:ea typeface="Geo"/>
                <a:cs typeface="Geo"/>
                <a:sym typeface="Geo"/>
              </a:defRPr>
            </a:lvl3pPr>
            <a:lvl4pPr marR="0" lvl="3" algn="l" rtl="0">
              <a:spcBef>
                <a:spcPts val="0"/>
              </a:spcBef>
              <a:spcAft>
                <a:spcPts val="0"/>
              </a:spcAft>
              <a:buSzPts val="1400"/>
              <a:buNone/>
              <a:defRPr sz="1800" b="0" i="0" u="none" strike="noStrike" cap="none">
                <a:solidFill>
                  <a:schemeClr val="dk1"/>
                </a:solidFill>
                <a:latin typeface="Geo"/>
                <a:ea typeface="Geo"/>
                <a:cs typeface="Geo"/>
                <a:sym typeface="Geo"/>
              </a:defRPr>
            </a:lvl4pPr>
            <a:lvl5pPr marR="0" lvl="4" algn="l" rtl="0">
              <a:spcBef>
                <a:spcPts val="0"/>
              </a:spcBef>
              <a:spcAft>
                <a:spcPts val="0"/>
              </a:spcAft>
              <a:buSzPts val="1400"/>
              <a:buNone/>
              <a:defRPr sz="1800" b="0" i="0" u="none" strike="noStrike" cap="none">
                <a:solidFill>
                  <a:schemeClr val="dk1"/>
                </a:solidFill>
                <a:latin typeface="Geo"/>
                <a:ea typeface="Geo"/>
                <a:cs typeface="Geo"/>
                <a:sym typeface="Geo"/>
              </a:defRPr>
            </a:lvl5pPr>
            <a:lvl6pPr marR="0" lvl="5" algn="l" rtl="0">
              <a:spcBef>
                <a:spcPts val="0"/>
              </a:spcBef>
              <a:spcAft>
                <a:spcPts val="0"/>
              </a:spcAft>
              <a:buSzPts val="1400"/>
              <a:buNone/>
              <a:defRPr sz="1800" b="0" i="0" u="none" strike="noStrike" cap="none">
                <a:solidFill>
                  <a:schemeClr val="dk1"/>
                </a:solidFill>
                <a:latin typeface="Geo"/>
                <a:ea typeface="Geo"/>
                <a:cs typeface="Geo"/>
                <a:sym typeface="Geo"/>
              </a:defRPr>
            </a:lvl6pPr>
            <a:lvl7pPr marR="0" lvl="6" algn="l" rtl="0">
              <a:spcBef>
                <a:spcPts val="0"/>
              </a:spcBef>
              <a:spcAft>
                <a:spcPts val="0"/>
              </a:spcAft>
              <a:buSzPts val="1400"/>
              <a:buNone/>
              <a:defRPr sz="1800" b="0" i="0" u="none" strike="noStrike" cap="none">
                <a:solidFill>
                  <a:schemeClr val="dk1"/>
                </a:solidFill>
                <a:latin typeface="Geo"/>
                <a:ea typeface="Geo"/>
                <a:cs typeface="Geo"/>
                <a:sym typeface="Geo"/>
              </a:defRPr>
            </a:lvl7pPr>
            <a:lvl8pPr marR="0" lvl="7" algn="l" rtl="0">
              <a:spcBef>
                <a:spcPts val="0"/>
              </a:spcBef>
              <a:spcAft>
                <a:spcPts val="0"/>
              </a:spcAft>
              <a:buSzPts val="1400"/>
              <a:buNone/>
              <a:defRPr sz="1800" b="0" i="0" u="none" strike="noStrike" cap="none">
                <a:solidFill>
                  <a:schemeClr val="dk1"/>
                </a:solidFill>
                <a:latin typeface="Geo"/>
                <a:ea typeface="Geo"/>
                <a:cs typeface="Geo"/>
                <a:sym typeface="Geo"/>
              </a:defRPr>
            </a:lvl8pPr>
            <a:lvl9pPr marR="0" lvl="8" algn="l" rtl="0">
              <a:spcBef>
                <a:spcPts val="0"/>
              </a:spcBef>
              <a:spcAft>
                <a:spcPts val="0"/>
              </a:spcAft>
              <a:buSzPts val="1400"/>
              <a:buNone/>
              <a:defRPr sz="1800" b="0" i="0" u="none" strike="noStrike" cap="none">
                <a:solidFill>
                  <a:schemeClr val="dk1"/>
                </a:solidFill>
                <a:latin typeface="Geo"/>
                <a:ea typeface="Geo"/>
                <a:cs typeface="Geo"/>
                <a:sym typeface="Geo"/>
              </a:defRPr>
            </a:lvl9pPr>
          </a:lstStyle>
          <a:p>
            <a:endParaRPr dirty="0"/>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Geo"/>
                <a:ea typeface="Geo"/>
                <a:cs typeface="Geo"/>
                <a:sym typeface="Geo"/>
              </a:defRPr>
            </a:lvl1pPr>
            <a:lvl2pPr marR="0" lvl="1" algn="l" rtl="0">
              <a:spcBef>
                <a:spcPts val="0"/>
              </a:spcBef>
              <a:spcAft>
                <a:spcPts val="0"/>
              </a:spcAft>
              <a:buSzPts val="1400"/>
              <a:buNone/>
              <a:defRPr sz="1800" b="0" i="0" u="none" strike="noStrike" cap="none">
                <a:solidFill>
                  <a:schemeClr val="dk1"/>
                </a:solidFill>
                <a:latin typeface="Geo"/>
                <a:ea typeface="Geo"/>
                <a:cs typeface="Geo"/>
                <a:sym typeface="Geo"/>
              </a:defRPr>
            </a:lvl2pPr>
            <a:lvl3pPr marR="0" lvl="2" algn="l" rtl="0">
              <a:spcBef>
                <a:spcPts val="0"/>
              </a:spcBef>
              <a:spcAft>
                <a:spcPts val="0"/>
              </a:spcAft>
              <a:buSzPts val="1400"/>
              <a:buNone/>
              <a:defRPr sz="1800" b="0" i="0" u="none" strike="noStrike" cap="none">
                <a:solidFill>
                  <a:schemeClr val="dk1"/>
                </a:solidFill>
                <a:latin typeface="Geo"/>
                <a:ea typeface="Geo"/>
                <a:cs typeface="Geo"/>
                <a:sym typeface="Geo"/>
              </a:defRPr>
            </a:lvl3pPr>
            <a:lvl4pPr marR="0" lvl="3" algn="l" rtl="0">
              <a:spcBef>
                <a:spcPts val="0"/>
              </a:spcBef>
              <a:spcAft>
                <a:spcPts val="0"/>
              </a:spcAft>
              <a:buSzPts val="1400"/>
              <a:buNone/>
              <a:defRPr sz="1800" b="0" i="0" u="none" strike="noStrike" cap="none">
                <a:solidFill>
                  <a:schemeClr val="dk1"/>
                </a:solidFill>
                <a:latin typeface="Geo"/>
                <a:ea typeface="Geo"/>
                <a:cs typeface="Geo"/>
                <a:sym typeface="Geo"/>
              </a:defRPr>
            </a:lvl4pPr>
            <a:lvl5pPr marR="0" lvl="4" algn="l" rtl="0">
              <a:spcBef>
                <a:spcPts val="0"/>
              </a:spcBef>
              <a:spcAft>
                <a:spcPts val="0"/>
              </a:spcAft>
              <a:buSzPts val="1400"/>
              <a:buNone/>
              <a:defRPr sz="1800" b="0" i="0" u="none" strike="noStrike" cap="none">
                <a:solidFill>
                  <a:schemeClr val="dk1"/>
                </a:solidFill>
                <a:latin typeface="Geo"/>
                <a:ea typeface="Geo"/>
                <a:cs typeface="Geo"/>
                <a:sym typeface="Geo"/>
              </a:defRPr>
            </a:lvl5pPr>
            <a:lvl6pPr marR="0" lvl="5" algn="l" rtl="0">
              <a:spcBef>
                <a:spcPts val="0"/>
              </a:spcBef>
              <a:spcAft>
                <a:spcPts val="0"/>
              </a:spcAft>
              <a:buSzPts val="1400"/>
              <a:buNone/>
              <a:defRPr sz="1800" b="0" i="0" u="none" strike="noStrike" cap="none">
                <a:solidFill>
                  <a:schemeClr val="dk1"/>
                </a:solidFill>
                <a:latin typeface="Geo"/>
                <a:ea typeface="Geo"/>
                <a:cs typeface="Geo"/>
                <a:sym typeface="Geo"/>
              </a:defRPr>
            </a:lvl6pPr>
            <a:lvl7pPr marR="0" lvl="6" algn="l" rtl="0">
              <a:spcBef>
                <a:spcPts val="0"/>
              </a:spcBef>
              <a:spcAft>
                <a:spcPts val="0"/>
              </a:spcAft>
              <a:buSzPts val="1400"/>
              <a:buNone/>
              <a:defRPr sz="1800" b="0" i="0" u="none" strike="noStrike" cap="none">
                <a:solidFill>
                  <a:schemeClr val="dk1"/>
                </a:solidFill>
                <a:latin typeface="Geo"/>
                <a:ea typeface="Geo"/>
                <a:cs typeface="Geo"/>
                <a:sym typeface="Geo"/>
              </a:defRPr>
            </a:lvl7pPr>
            <a:lvl8pPr marR="0" lvl="7" algn="l" rtl="0">
              <a:spcBef>
                <a:spcPts val="0"/>
              </a:spcBef>
              <a:spcAft>
                <a:spcPts val="0"/>
              </a:spcAft>
              <a:buSzPts val="1400"/>
              <a:buNone/>
              <a:defRPr sz="1800" b="0" i="0" u="none" strike="noStrike" cap="none">
                <a:solidFill>
                  <a:schemeClr val="dk1"/>
                </a:solidFill>
                <a:latin typeface="Geo"/>
                <a:ea typeface="Geo"/>
                <a:cs typeface="Geo"/>
                <a:sym typeface="Geo"/>
              </a:defRPr>
            </a:lvl8pPr>
            <a:lvl9pPr marR="0" lvl="8" algn="l" rtl="0">
              <a:spcBef>
                <a:spcPts val="0"/>
              </a:spcBef>
              <a:spcAft>
                <a:spcPts val="0"/>
              </a:spcAft>
              <a:buSzPts val="1400"/>
              <a:buNone/>
              <a:defRPr sz="1800" b="0" i="0" u="none" strike="noStrike" cap="none">
                <a:solidFill>
                  <a:schemeClr val="dk1"/>
                </a:solidFill>
                <a:latin typeface="Geo"/>
                <a:ea typeface="Geo"/>
                <a:cs typeface="Geo"/>
                <a:sym typeface="Geo"/>
              </a:defRPr>
            </a:lvl9pPr>
          </a:lstStyle>
          <a:p>
            <a:endParaRPr dirty="0"/>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Geo"/>
                <a:ea typeface="Geo"/>
                <a:cs typeface="Geo"/>
                <a:sym typeface="Geo"/>
              </a:defRPr>
            </a:lvl1pPr>
            <a:lvl2pPr marL="0" marR="0" lvl="1" indent="0" algn="r" rtl="0">
              <a:spcBef>
                <a:spcPts val="0"/>
              </a:spcBef>
              <a:buNone/>
              <a:defRPr sz="1200" b="0" i="0" u="none" strike="noStrike" cap="none">
                <a:solidFill>
                  <a:srgbClr val="888888"/>
                </a:solidFill>
                <a:latin typeface="Geo"/>
                <a:ea typeface="Geo"/>
                <a:cs typeface="Geo"/>
                <a:sym typeface="Geo"/>
              </a:defRPr>
            </a:lvl2pPr>
            <a:lvl3pPr marL="0" marR="0" lvl="2" indent="0" algn="r" rtl="0">
              <a:spcBef>
                <a:spcPts val="0"/>
              </a:spcBef>
              <a:buNone/>
              <a:defRPr sz="1200" b="0" i="0" u="none" strike="noStrike" cap="none">
                <a:solidFill>
                  <a:srgbClr val="888888"/>
                </a:solidFill>
                <a:latin typeface="Geo"/>
                <a:ea typeface="Geo"/>
                <a:cs typeface="Geo"/>
                <a:sym typeface="Geo"/>
              </a:defRPr>
            </a:lvl3pPr>
            <a:lvl4pPr marL="0" marR="0" lvl="3" indent="0" algn="r" rtl="0">
              <a:spcBef>
                <a:spcPts val="0"/>
              </a:spcBef>
              <a:buNone/>
              <a:defRPr sz="1200" b="0" i="0" u="none" strike="noStrike" cap="none">
                <a:solidFill>
                  <a:srgbClr val="888888"/>
                </a:solidFill>
                <a:latin typeface="Geo"/>
                <a:ea typeface="Geo"/>
                <a:cs typeface="Geo"/>
                <a:sym typeface="Geo"/>
              </a:defRPr>
            </a:lvl4pPr>
            <a:lvl5pPr marL="0" marR="0" lvl="4" indent="0" algn="r" rtl="0">
              <a:spcBef>
                <a:spcPts val="0"/>
              </a:spcBef>
              <a:buNone/>
              <a:defRPr sz="1200" b="0" i="0" u="none" strike="noStrike" cap="none">
                <a:solidFill>
                  <a:srgbClr val="888888"/>
                </a:solidFill>
                <a:latin typeface="Geo"/>
                <a:ea typeface="Geo"/>
                <a:cs typeface="Geo"/>
                <a:sym typeface="Geo"/>
              </a:defRPr>
            </a:lvl5pPr>
            <a:lvl6pPr marL="0" marR="0" lvl="5" indent="0" algn="r" rtl="0">
              <a:spcBef>
                <a:spcPts val="0"/>
              </a:spcBef>
              <a:buNone/>
              <a:defRPr sz="1200" b="0" i="0" u="none" strike="noStrike" cap="none">
                <a:solidFill>
                  <a:srgbClr val="888888"/>
                </a:solidFill>
                <a:latin typeface="Geo"/>
                <a:ea typeface="Geo"/>
                <a:cs typeface="Geo"/>
                <a:sym typeface="Geo"/>
              </a:defRPr>
            </a:lvl6pPr>
            <a:lvl7pPr marL="0" marR="0" lvl="6" indent="0" algn="r" rtl="0">
              <a:spcBef>
                <a:spcPts val="0"/>
              </a:spcBef>
              <a:buNone/>
              <a:defRPr sz="1200" b="0" i="0" u="none" strike="noStrike" cap="none">
                <a:solidFill>
                  <a:srgbClr val="888888"/>
                </a:solidFill>
                <a:latin typeface="Geo"/>
                <a:ea typeface="Geo"/>
                <a:cs typeface="Geo"/>
                <a:sym typeface="Geo"/>
              </a:defRPr>
            </a:lvl7pPr>
            <a:lvl8pPr marL="0" marR="0" lvl="7" indent="0" algn="r" rtl="0">
              <a:spcBef>
                <a:spcPts val="0"/>
              </a:spcBef>
              <a:buNone/>
              <a:defRPr sz="1200" b="0" i="0" u="none" strike="noStrike" cap="none">
                <a:solidFill>
                  <a:srgbClr val="888888"/>
                </a:solidFill>
                <a:latin typeface="Geo"/>
                <a:ea typeface="Geo"/>
                <a:cs typeface="Geo"/>
                <a:sym typeface="Geo"/>
              </a:defRPr>
            </a:lvl8pPr>
            <a:lvl9pPr marL="0" marR="0" lvl="8" indent="0" algn="r" rtl="0">
              <a:spcBef>
                <a:spcPts val="0"/>
              </a:spcBef>
              <a:buNone/>
              <a:defRPr sz="1200" b="0" i="0" u="none" strike="noStrike" cap="none">
                <a:solidFill>
                  <a:srgbClr val="888888"/>
                </a:solidFill>
                <a:latin typeface="Geo"/>
                <a:ea typeface="Geo"/>
                <a:cs typeface="Geo"/>
                <a:sym typeface="Geo"/>
              </a:defRPr>
            </a:lvl9pPr>
          </a:lstStyle>
          <a:p>
            <a:pPr marL="0" lvl="0" indent="0" algn="r" rtl="0">
              <a:spcBef>
                <a:spcPts val="0"/>
              </a:spcBef>
              <a:spcAft>
                <a:spcPts val="0"/>
              </a:spcAft>
              <a:buNone/>
            </a:pPr>
            <a:fld id="{00000000-1234-1234-1234-123412341234}" type="slidenum">
              <a:rPr lang="en-US"/>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6" r:id="rId8"/>
    <p:sldLayoutId id="2147483657" r:id="rId9"/>
    <p:sldLayoutId id="2147483658"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a:t>
            </a:fld>
            <a:endParaRPr dirty="0"/>
          </a:p>
        </p:txBody>
      </p:sp>
      <p:sp>
        <p:nvSpPr>
          <p:cNvPr id="89" name="Google Shape;89;p13"/>
          <p:cNvSpPr/>
          <p:nvPr/>
        </p:nvSpPr>
        <p:spPr>
          <a:xfrm>
            <a:off x="0" y="-8851"/>
            <a:ext cx="12192000" cy="6858000"/>
          </a:xfrm>
          <a:prstGeom prst="rect">
            <a:avLst/>
          </a:prstGeom>
          <a:solidFill>
            <a:srgbClr val="1A8E8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grpSp>
        <p:nvGrpSpPr>
          <p:cNvPr id="91" name="Google Shape;91;p13"/>
          <p:cNvGrpSpPr/>
          <p:nvPr/>
        </p:nvGrpSpPr>
        <p:grpSpPr>
          <a:xfrm>
            <a:off x="9045685" y="1203901"/>
            <a:ext cx="1146220" cy="1609235"/>
            <a:chOff x="8679045" y="1103181"/>
            <a:chExt cx="1146220" cy="1609235"/>
          </a:xfrm>
        </p:grpSpPr>
        <p:sp>
          <p:nvSpPr>
            <p:cNvPr id="92" name="Google Shape;92;p13"/>
            <p:cNvSpPr/>
            <p:nvPr/>
          </p:nvSpPr>
          <p:spPr>
            <a:xfrm>
              <a:off x="8679045" y="1103181"/>
              <a:ext cx="1146220" cy="1609235"/>
            </a:xfrm>
            <a:prstGeom prst="roundRect">
              <a:avLst>
                <a:gd name="adj" fmla="val 16667"/>
              </a:avLst>
            </a:prstGeom>
            <a:noFill/>
            <a:ln w="139700" cap="flat" cmpd="sng">
              <a:solidFill>
                <a:schemeClr val="lt1"/>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cxnSp>
          <p:nvCxnSpPr>
            <p:cNvPr id="93" name="Google Shape;93;p13"/>
            <p:cNvCxnSpPr/>
            <p:nvPr/>
          </p:nvCxnSpPr>
          <p:spPr>
            <a:xfrm>
              <a:off x="8679045" y="1539487"/>
              <a:ext cx="1146220" cy="1"/>
            </a:xfrm>
            <a:prstGeom prst="straightConnector1">
              <a:avLst/>
            </a:prstGeom>
            <a:noFill/>
            <a:ln w="139700" cap="flat" cmpd="sng">
              <a:solidFill>
                <a:schemeClr val="lt1"/>
              </a:solidFill>
              <a:prstDash val="solid"/>
              <a:miter lim="800000"/>
              <a:headEnd type="none" w="sm" len="sm"/>
              <a:tailEnd type="none" w="sm" len="sm"/>
            </a:ln>
          </p:spPr>
        </p:cxnSp>
        <p:cxnSp>
          <p:nvCxnSpPr>
            <p:cNvPr id="94" name="Google Shape;94;p13"/>
            <p:cNvCxnSpPr/>
            <p:nvPr/>
          </p:nvCxnSpPr>
          <p:spPr>
            <a:xfrm>
              <a:off x="9266903" y="1103181"/>
              <a:ext cx="0" cy="436306"/>
            </a:xfrm>
            <a:prstGeom prst="straightConnector1">
              <a:avLst/>
            </a:prstGeom>
            <a:noFill/>
            <a:ln w="139700" cap="flat" cmpd="sng">
              <a:solidFill>
                <a:schemeClr val="lt1"/>
              </a:solidFill>
              <a:prstDash val="solid"/>
              <a:miter lim="800000"/>
              <a:headEnd type="none" w="sm" len="sm"/>
              <a:tailEnd type="none" w="sm" len="sm"/>
            </a:ln>
          </p:spPr>
        </p:cxnSp>
      </p:grpSp>
      <p:sp>
        <p:nvSpPr>
          <p:cNvPr id="95" name="Google Shape;95;p13"/>
          <p:cNvSpPr/>
          <p:nvPr/>
        </p:nvSpPr>
        <p:spPr>
          <a:xfrm>
            <a:off x="9061473" y="4176872"/>
            <a:ext cx="1194618" cy="2129037"/>
          </a:xfrm>
          <a:custGeom>
            <a:avLst/>
            <a:gdLst/>
            <a:ahLst/>
            <a:cxnLst/>
            <a:rect l="l" t="t" r="r" b="b"/>
            <a:pathLst>
              <a:path w="1194618" h="2041481" extrusionOk="0">
                <a:moveTo>
                  <a:pt x="0" y="0"/>
                </a:moveTo>
                <a:lnTo>
                  <a:pt x="1194618" y="0"/>
                </a:lnTo>
                <a:lnTo>
                  <a:pt x="1194618" y="1542681"/>
                </a:lnTo>
                <a:lnTo>
                  <a:pt x="589934" y="2041481"/>
                </a:lnTo>
                <a:lnTo>
                  <a:pt x="0" y="1542681"/>
                </a:lnTo>
                <a:lnTo>
                  <a:pt x="0" y="0"/>
                </a:lnTo>
                <a:close/>
              </a:path>
            </a:pathLst>
          </a:custGeom>
          <a:noFill/>
          <a:ln w="139700" cap="flat" cmpd="sng">
            <a:solidFill>
              <a:schemeClr val="lt1"/>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sp>
        <p:nvSpPr>
          <p:cNvPr id="96" name="Google Shape;96;p13"/>
          <p:cNvSpPr/>
          <p:nvPr/>
        </p:nvSpPr>
        <p:spPr>
          <a:xfrm>
            <a:off x="8399103" y="2202496"/>
            <a:ext cx="2468880" cy="2473174"/>
          </a:xfrm>
          <a:prstGeom prst="ellipse">
            <a:avLst/>
          </a:prstGeom>
          <a:solidFill>
            <a:schemeClr val="lt1"/>
          </a:solidFill>
          <a:ln w="139700" cap="flat" cmpd="sng">
            <a:solidFill>
              <a:schemeClr val="lt1"/>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tx1"/>
              </a:solidFill>
              <a:latin typeface="Geo"/>
              <a:ea typeface="Geo"/>
              <a:cs typeface="Geo"/>
              <a:sym typeface="Geo"/>
            </a:endParaRPr>
          </a:p>
        </p:txBody>
      </p:sp>
      <p:cxnSp>
        <p:nvCxnSpPr>
          <p:cNvPr id="97" name="Google Shape;97;p13"/>
          <p:cNvCxnSpPr/>
          <p:nvPr/>
        </p:nvCxnSpPr>
        <p:spPr>
          <a:xfrm rot="10800000">
            <a:off x="9633543" y="4385754"/>
            <a:ext cx="0" cy="292777"/>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98" name="Google Shape;98;p13"/>
          <p:cNvCxnSpPr/>
          <p:nvPr/>
        </p:nvCxnSpPr>
        <p:spPr>
          <a:xfrm rot="10800000">
            <a:off x="8780215" y="2634326"/>
            <a:ext cx="220187" cy="178810"/>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99" name="Google Shape;99;p13"/>
          <p:cNvCxnSpPr/>
          <p:nvPr/>
        </p:nvCxnSpPr>
        <p:spPr>
          <a:xfrm rot="10800000">
            <a:off x="10355667" y="3995029"/>
            <a:ext cx="220187" cy="178810"/>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0" name="Google Shape;100;p13"/>
          <p:cNvCxnSpPr>
            <a:stCxn id="96" idx="7"/>
          </p:cNvCxnSpPr>
          <p:nvPr/>
        </p:nvCxnSpPr>
        <p:spPr>
          <a:xfrm flipH="1">
            <a:off x="10292224" y="2564684"/>
            <a:ext cx="214200" cy="176100"/>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1" name="Google Shape;101;p13"/>
          <p:cNvCxnSpPr/>
          <p:nvPr/>
        </p:nvCxnSpPr>
        <p:spPr>
          <a:xfrm flipH="1">
            <a:off x="8718438" y="4072033"/>
            <a:ext cx="214120" cy="172333"/>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2" name="Google Shape;102;p13"/>
          <p:cNvCxnSpPr/>
          <p:nvPr/>
        </p:nvCxnSpPr>
        <p:spPr>
          <a:xfrm rot="10800000">
            <a:off x="9633543" y="2251040"/>
            <a:ext cx="0" cy="292777"/>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3" name="Google Shape;103;p13"/>
          <p:cNvCxnSpPr/>
          <p:nvPr/>
        </p:nvCxnSpPr>
        <p:spPr>
          <a:xfrm rot="10800000" flipH="1">
            <a:off x="10575854" y="3434952"/>
            <a:ext cx="226419" cy="6278"/>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4" name="Google Shape;104;p13"/>
          <p:cNvCxnSpPr/>
          <p:nvPr/>
        </p:nvCxnSpPr>
        <p:spPr>
          <a:xfrm rot="10800000" flipH="1">
            <a:off x="8475867" y="3441230"/>
            <a:ext cx="226419" cy="6278"/>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sp>
        <p:nvSpPr>
          <p:cNvPr id="105" name="Google Shape;105;p13"/>
          <p:cNvSpPr/>
          <p:nvPr/>
        </p:nvSpPr>
        <p:spPr>
          <a:xfrm>
            <a:off x="9599269" y="5495685"/>
            <a:ext cx="182880" cy="182880"/>
          </a:xfrm>
          <a:prstGeom prst="ellipse">
            <a:avLst/>
          </a:prstGeom>
          <a:solidFill>
            <a:schemeClr val="lt1"/>
          </a:solidFill>
          <a:ln w="127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sp>
        <p:nvSpPr>
          <p:cNvPr id="106" name="Google Shape;106;p13"/>
          <p:cNvSpPr/>
          <p:nvPr/>
        </p:nvSpPr>
        <p:spPr>
          <a:xfrm>
            <a:off x="9599269" y="4973836"/>
            <a:ext cx="182880" cy="182880"/>
          </a:xfrm>
          <a:prstGeom prst="ellipse">
            <a:avLst/>
          </a:prstGeom>
          <a:solidFill>
            <a:schemeClr val="lt1"/>
          </a:solidFill>
          <a:ln w="127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grpSp>
        <p:nvGrpSpPr>
          <p:cNvPr id="107" name="Google Shape;107;p13"/>
          <p:cNvGrpSpPr/>
          <p:nvPr/>
        </p:nvGrpSpPr>
        <p:grpSpPr>
          <a:xfrm rot="-6508968">
            <a:off x="8490543" y="3387687"/>
            <a:ext cx="2286000" cy="91440"/>
            <a:chOff x="4942030" y="3365891"/>
            <a:chExt cx="2325228" cy="91440"/>
          </a:xfrm>
        </p:grpSpPr>
        <p:sp>
          <p:nvSpPr>
            <p:cNvPr id="108" name="Google Shape;108;p13"/>
            <p:cNvSpPr/>
            <p:nvPr/>
          </p:nvSpPr>
          <p:spPr>
            <a:xfrm>
              <a:off x="6105970" y="3389356"/>
              <a:ext cx="1161288" cy="59358"/>
            </a:xfrm>
            <a:prstGeom prst="roundRect">
              <a:avLst>
                <a:gd name="adj" fmla="val 16667"/>
              </a:avLst>
            </a:prstGeom>
            <a:solidFill>
              <a:srgbClr val="017279"/>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sp>
          <p:nvSpPr>
            <p:cNvPr id="109" name="Google Shape;109;p13"/>
            <p:cNvSpPr/>
            <p:nvPr/>
          </p:nvSpPr>
          <p:spPr>
            <a:xfrm>
              <a:off x="4942030" y="3365891"/>
              <a:ext cx="1161288" cy="91440"/>
            </a:xfrm>
            <a:prstGeom prst="roundRect">
              <a:avLst>
                <a:gd name="adj" fmla="val 16667"/>
              </a:avLst>
            </a:prstGeom>
            <a:no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grpSp>
      <p:sp>
        <p:nvSpPr>
          <p:cNvPr id="110" name="Google Shape;110;p13"/>
          <p:cNvSpPr/>
          <p:nvPr/>
        </p:nvSpPr>
        <p:spPr>
          <a:xfrm>
            <a:off x="9544138" y="3353935"/>
            <a:ext cx="182880" cy="182880"/>
          </a:xfrm>
          <a:prstGeom prst="ellipse">
            <a:avLst/>
          </a:prstGeom>
          <a:solidFill>
            <a:srgbClr val="01727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a:p>
            <a:pPr marL="0" marR="0" lvl="0" indent="0" algn="ctr" rtl="0">
              <a:spcBef>
                <a:spcPts val="0"/>
              </a:spcBef>
              <a:spcAft>
                <a:spcPts val="0"/>
              </a:spcAft>
              <a:buNone/>
            </a:pPr>
            <a:endParaRPr sz="1800" b="0" i="0" u="none" strike="noStrike" cap="none" dirty="0">
              <a:solidFill>
                <a:schemeClr val="lt1"/>
              </a:solidFill>
              <a:latin typeface="Geo"/>
              <a:ea typeface="Geo"/>
              <a:cs typeface="Geo"/>
              <a:sym typeface="Geo"/>
            </a:endParaRPr>
          </a:p>
        </p:txBody>
      </p:sp>
      <p:grpSp>
        <p:nvGrpSpPr>
          <p:cNvPr id="112" name="Google Shape;112;p13"/>
          <p:cNvGrpSpPr/>
          <p:nvPr/>
        </p:nvGrpSpPr>
        <p:grpSpPr>
          <a:xfrm>
            <a:off x="0" y="4033692"/>
            <a:ext cx="8106546" cy="940144"/>
            <a:chOff x="-213386" y="5289669"/>
            <a:chExt cx="4141104" cy="940144"/>
          </a:xfrm>
        </p:grpSpPr>
        <p:sp>
          <p:nvSpPr>
            <p:cNvPr id="113" name="Google Shape;113;p13"/>
            <p:cNvSpPr/>
            <p:nvPr/>
          </p:nvSpPr>
          <p:spPr>
            <a:xfrm>
              <a:off x="-213386" y="5351328"/>
              <a:ext cx="4141104" cy="878485"/>
            </a:xfrm>
            <a:prstGeom prst="rect">
              <a:avLst/>
            </a:prstGeom>
            <a:noFill/>
            <a:ln>
              <a:noFill/>
            </a:ln>
            <a:effectLst>
              <a:outerShdw blurRad="127000" dist="38100" dir="2700000" algn="ctr">
                <a:srgbClr val="000000">
                  <a:alpha val="4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lang="en-US" sz="2800" dirty="0">
                <a:solidFill>
                  <a:schemeClr val="bg1"/>
                </a:solidFill>
              </a:endParaRPr>
            </a:p>
            <a:p>
              <a:pPr lvl="0" algn="just"/>
              <a:r>
                <a:rPr lang="en-US" sz="2400" dirty="0">
                  <a:solidFill>
                    <a:schemeClr val="bg1"/>
                  </a:solidFill>
                </a:rPr>
                <a:t>Programmes: BA International Hotel Management</a:t>
              </a:r>
            </a:p>
            <a:p>
              <a:pPr lvl="0" algn="just"/>
              <a:r>
                <a:rPr lang="en-US" sz="2400" dirty="0">
                  <a:solidFill>
                    <a:schemeClr val="bg1"/>
                  </a:solidFill>
                </a:rPr>
                <a:t>Module: Operating Hotel Facilities BMIH4006</a:t>
              </a:r>
            </a:p>
            <a:p>
              <a:pPr lvl="0" algn="just"/>
              <a:endParaRPr lang="en-US" sz="2400" b="0" i="0" u="none" strike="noStrike" cap="none" dirty="0">
                <a:solidFill>
                  <a:schemeClr val="bg1"/>
                </a:solidFill>
                <a:latin typeface="Arial"/>
                <a:ea typeface="Arial"/>
                <a:cs typeface="Arial"/>
                <a:sym typeface="Arial"/>
              </a:endParaRPr>
            </a:p>
            <a:p>
              <a:pPr lvl="0" algn="just"/>
              <a:r>
                <a:rPr lang="en-US" sz="2400" dirty="0">
                  <a:solidFill>
                    <a:schemeClr val="bg1"/>
                  </a:solidFill>
                </a:rPr>
                <a:t>Student Jaber Hossin Ruman</a:t>
              </a:r>
            </a:p>
            <a:p>
              <a:pPr lvl="0" algn="just"/>
              <a:endParaRPr lang="en-US" sz="2400" b="0" i="0" u="none" strike="noStrike" cap="none" dirty="0">
                <a:solidFill>
                  <a:schemeClr val="bg1"/>
                </a:solidFill>
                <a:latin typeface="Arial"/>
                <a:ea typeface="Arial"/>
                <a:cs typeface="Arial"/>
                <a:sym typeface="Arial"/>
              </a:endParaRPr>
            </a:p>
            <a:p>
              <a:pPr lvl="0" algn="just"/>
              <a:r>
                <a:rPr lang="en-US" sz="2400" dirty="0">
                  <a:solidFill>
                    <a:schemeClr val="bg1"/>
                  </a:solidFill>
                </a:rPr>
                <a:t>Student ID:1812666</a:t>
              </a:r>
              <a:endParaRPr sz="2400" b="0" i="0" u="none" strike="noStrike" cap="none" dirty="0">
                <a:solidFill>
                  <a:schemeClr val="bg1"/>
                </a:solidFill>
                <a:latin typeface="Arial"/>
                <a:ea typeface="Arial"/>
                <a:cs typeface="Arial"/>
                <a:sym typeface="Arial"/>
              </a:endParaRPr>
            </a:p>
          </p:txBody>
        </p:sp>
        <p:cxnSp>
          <p:nvCxnSpPr>
            <p:cNvPr id="114" name="Google Shape;114;p13"/>
            <p:cNvCxnSpPr/>
            <p:nvPr/>
          </p:nvCxnSpPr>
          <p:spPr>
            <a:xfrm>
              <a:off x="1089575" y="5289669"/>
              <a:ext cx="1551709" cy="0"/>
            </a:xfrm>
            <a:prstGeom prst="straightConnector1">
              <a:avLst/>
            </a:prstGeom>
            <a:noFill/>
            <a:ln>
              <a:noFill/>
            </a:ln>
            <a:effectLst>
              <a:outerShdw blurRad="127000" dist="38100" dir="2700000" algn="ctr">
                <a:srgbClr val="000000">
                  <a:alpha val="44705"/>
                </a:srgbClr>
              </a:outerShdw>
            </a:effectLst>
          </p:spPr>
        </p:cxnSp>
      </p:grpSp>
      <p:grpSp>
        <p:nvGrpSpPr>
          <p:cNvPr id="118" name="Google Shape;118;p13"/>
          <p:cNvGrpSpPr/>
          <p:nvPr/>
        </p:nvGrpSpPr>
        <p:grpSpPr>
          <a:xfrm>
            <a:off x="383882" y="1422054"/>
            <a:ext cx="6153110" cy="2114758"/>
            <a:chOff x="1018184" y="1225025"/>
            <a:chExt cx="5671276" cy="1626373"/>
          </a:xfrm>
        </p:grpSpPr>
        <p:sp>
          <p:nvSpPr>
            <p:cNvPr id="121" name="Google Shape;121;p13"/>
            <p:cNvSpPr txBox="1"/>
            <p:nvPr/>
          </p:nvSpPr>
          <p:spPr>
            <a:xfrm>
              <a:off x="1018184" y="1320377"/>
              <a:ext cx="5671276" cy="144655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6000" b="1" dirty="0">
                  <a:solidFill>
                    <a:schemeClr val="lt1"/>
                  </a:solidFill>
                  <a:latin typeface="Agency FB" panose="020B0503020202020204" pitchFamily="34" charset="0"/>
                  <a:ea typeface="Geo"/>
                  <a:cs typeface="Geo"/>
                  <a:sym typeface="Geo"/>
                </a:rPr>
                <a:t>Employee Engagement</a:t>
              </a:r>
            </a:p>
          </p:txBody>
        </p:sp>
        <p:cxnSp>
          <p:nvCxnSpPr>
            <p:cNvPr id="122" name="Google Shape;122;p13"/>
            <p:cNvCxnSpPr/>
            <p:nvPr/>
          </p:nvCxnSpPr>
          <p:spPr>
            <a:xfrm>
              <a:off x="1458067" y="1225025"/>
              <a:ext cx="4088921" cy="0"/>
            </a:xfrm>
            <a:prstGeom prst="straightConnector1">
              <a:avLst/>
            </a:prstGeom>
            <a:noFill/>
            <a:ln w="15875" cap="flat" cmpd="sng">
              <a:solidFill>
                <a:srgbClr val="017279"/>
              </a:solidFill>
              <a:prstDash val="solid"/>
              <a:miter lim="800000"/>
              <a:headEnd type="none" w="sm" len="sm"/>
              <a:tailEnd type="oval" w="med" len="med"/>
            </a:ln>
          </p:spPr>
        </p:cxnSp>
        <p:cxnSp>
          <p:nvCxnSpPr>
            <p:cNvPr id="123" name="Google Shape;123;p13"/>
            <p:cNvCxnSpPr/>
            <p:nvPr/>
          </p:nvCxnSpPr>
          <p:spPr>
            <a:xfrm rot="10800000">
              <a:off x="1085537" y="2816122"/>
              <a:ext cx="5171340" cy="35276"/>
            </a:xfrm>
            <a:prstGeom prst="straightConnector1">
              <a:avLst/>
            </a:prstGeom>
            <a:noFill/>
            <a:ln w="15875" cap="flat" cmpd="sng">
              <a:solidFill>
                <a:srgbClr val="017279"/>
              </a:solidFill>
              <a:prstDash val="solid"/>
              <a:miter lim="800000"/>
              <a:headEnd type="none" w="sm" len="sm"/>
              <a:tailEnd type="oval" w="med" len="med"/>
            </a:ln>
          </p:spPr>
        </p:cxnSp>
      </p:grpSp>
    </p:spTree>
    <p:extLst>
      <p:ext uri="{BB962C8B-B14F-4D97-AF65-F5344CB8AC3E}">
        <p14:creationId xmlns:p14="http://schemas.microsoft.com/office/powerpoint/2010/main" val="101059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2000" fill="hold"/>
                                        <p:tgtEl>
                                          <p:spTgt spid="10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2</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Introduction</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95CEEF6C-FBC5-4477-EC04-DDD64816DE67}"/>
              </a:ext>
            </a:extLst>
          </p:cNvPr>
          <p:cNvSpPr txBox="1"/>
          <p:nvPr/>
        </p:nvSpPr>
        <p:spPr>
          <a:xfrm>
            <a:off x="206361" y="1199213"/>
            <a:ext cx="8628590" cy="2308324"/>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dirty="0">
                <a:effectLst/>
                <a:latin typeface="+mj-lt"/>
                <a:ea typeface="Calibri" panose="020F0502020204030204" pitchFamily="34" charset="0"/>
              </a:rPr>
              <a:t>When workers are engaged, they put their minds, hearts, and bodies into their work to achieve corporate goals.</a:t>
            </a:r>
            <a:r>
              <a:rPr lang="en-US" sz="1800" dirty="0">
                <a:effectLst/>
                <a:latin typeface="+mj-lt"/>
                <a:ea typeface="Calibri" panose="020F0502020204030204" pitchFamily="34" charset="0"/>
                <a:cs typeface="Times New Roman" panose="02020603050405020304" pitchFamily="18" charset="0"/>
              </a:rPr>
              <a:t> </a:t>
            </a:r>
          </a:p>
          <a:p>
            <a:pPr marL="285750" indent="-285750" algn="just">
              <a:buFont typeface="Wingdings" panose="05000000000000000000" pitchFamily="2" charset="2"/>
              <a:buChar char="q"/>
            </a:pPr>
            <a:r>
              <a:rPr lang="en-US" sz="1800" dirty="0">
                <a:effectLst/>
                <a:latin typeface="+mj-lt"/>
                <a:ea typeface="Calibri" panose="020F0502020204030204" pitchFamily="34" charset="0"/>
              </a:rPr>
              <a:t>Engaged workers are more likely to take pride in their job, which in turn boosts morale, decreases attrition, enhances output,</a:t>
            </a:r>
          </a:p>
          <a:p>
            <a:pPr marL="285750" indent="-285750" algn="just">
              <a:buFont typeface="Wingdings" panose="05000000000000000000" pitchFamily="2" charset="2"/>
              <a:buChar char="q"/>
            </a:pPr>
            <a:r>
              <a:rPr lang="en-US" sz="1800" dirty="0">
                <a:latin typeface="+mj-lt"/>
                <a:ea typeface="Calibri" panose="020F0502020204030204" pitchFamily="34" charset="0"/>
              </a:rPr>
              <a:t>F</a:t>
            </a:r>
            <a:r>
              <a:rPr lang="en-US" sz="1800" dirty="0">
                <a:effectLst/>
                <a:latin typeface="+mj-lt"/>
                <a:ea typeface="Calibri" panose="020F0502020204030204" pitchFamily="34" charset="0"/>
              </a:rPr>
              <a:t>osters stronger connections with coworkers and clients, and ultimately impacts bottom-line results. </a:t>
            </a:r>
          </a:p>
          <a:p>
            <a:pPr marL="285750" indent="-285750" algn="just">
              <a:buFont typeface="Wingdings" panose="05000000000000000000" pitchFamily="2" charset="2"/>
              <a:buChar char="q"/>
            </a:pPr>
            <a:r>
              <a:rPr lang="en-US" sz="1800" dirty="0">
                <a:effectLst/>
                <a:latin typeface="+mj-lt"/>
                <a:ea typeface="Calibri" panose="020F0502020204030204" pitchFamily="34" charset="0"/>
              </a:rPr>
              <a:t>When people are enthusiastic about their jobs, they become the business's strongest supporters. </a:t>
            </a:r>
            <a:endParaRPr lang="en-SG" sz="1800" dirty="0">
              <a:latin typeface="+mj-lt"/>
            </a:endParaRPr>
          </a:p>
        </p:txBody>
      </p:sp>
      <p:pic>
        <p:nvPicPr>
          <p:cNvPr id="1026" name="Picture 2" descr="1 Employee Engagement Trick - High Performing Team Icon - Free Transparent  PNG Download - PNGkey">
            <a:extLst>
              <a:ext uri="{FF2B5EF4-FFF2-40B4-BE49-F238E27FC236}">
                <a16:creationId xmlns:a16="http://schemas.microsoft.com/office/drawing/2014/main" id="{448A478C-876C-2267-A331-C60D14A999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1779" y="3977996"/>
            <a:ext cx="4575057" cy="2560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1175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3</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Employee Engagement</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77D941FE-1EA9-E1E7-952E-64C51D1D1A24}"/>
              </a:ext>
            </a:extLst>
          </p:cNvPr>
          <p:cNvGraphicFramePr/>
          <p:nvPr>
            <p:extLst>
              <p:ext uri="{D42A27DB-BD31-4B8C-83A1-F6EECF244321}">
                <p14:modId xmlns:p14="http://schemas.microsoft.com/office/powerpoint/2010/main" val="3337021390"/>
              </p:ext>
            </p:extLst>
          </p:nvPr>
        </p:nvGraphicFramePr>
        <p:xfrm>
          <a:off x="2032000" y="1349115"/>
          <a:ext cx="9791032" cy="4789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4851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4</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0517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Employee Engagement in Hotel Business</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B192E328-4529-C09A-FACB-6E45E067C943}"/>
              </a:ext>
            </a:extLst>
          </p:cNvPr>
          <p:cNvGraphicFramePr/>
          <p:nvPr>
            <p:extLst>
              <p:ext uri="{D42A27DB-BD31-4B8C-83A1-F6EECF244321}">
                <p14:modId xmlns:p14="http://schemas.microsoft.com/office/powerpoint/2010/main" val="3675344664"/>
              </p:ext>
            </p:extLst>
          </p:nvPr>
        </p:nvGraphicFramePr>
        <p:xfrm>
          <a:off x="1854200"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1636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5</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Importance of Employee Engagement</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ED681DDF-87C5-9203-69D7-9F17C62A3061}"/>
              </a:ext>
            </a:extLst>
          </p:cNvPr>
          <p:cNvGraphicFramePr/>
          <p:nvPr>
            <p:extLst>
              <p:ext uri="{D42A27DB-BD31-4B8C-83A1-F6EECF244321}">
                <p14:modId xmlns:p14="http://schemas.microsoft.com/office/powerpoint/2010/main" val="2205957398"/>
              </p:ext>
            </p:extLst>
          </p:nvPr>
        </p:nvGraphicFramePr>
        <p:xfrm>
          <a:off x="2241862"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4520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6</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Theoretical Model</a:t>
            </a:r>
            <a:endParaRPr sz="3600" b="1" dirty="0">
              <a:solidFill>
                <a:schemeClr val="tx1"/>
              </a:solidFill>
              <a:latin typeface="Agency FB" panose="020B0503020202020204" pitchFamily="34" charset="0"/>
              <a:ea typeface="Geo"/>
              <a:cs typeface="Geo"/>
              <a:sym typeface="Geo"/>
            </a:endParaRPr>
          </a:p>
        </p:txBody>
      </p:sp>
      <p:pic>
        <p:nvPicPr>
          <p:cNvPr id="2050" name="Picture 2" descr="The Power of Employee Engagement">
            <a:extLst>
              <a:ext uri="{FF2B5EF4-FFF2-40B4-BE49-F238E27FC236}">
                <a16:creationId xmlns:a16="http://schemas.microsoft.com/office/drawing/2014/main" id="{159189DA-54EB-0283-0BE4-28D174F3CE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9520" y="2602151"/>
            <a:ext cx="5121080" cy="323349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DBF71DA-5827-906E-6580-C0ACBC5E213E}"/>
              </a:ext>
            </a:extLst>
          </p:cNvPr>
          <p:cNvSpPr txBox="1"/>
          <p:nvPr/>
        </p:nvSpPr>
        <p:spPr>
          <a:xfrm>
            <a:off x="497174" y="1020143"/>
            <a:ext cx="11197652" cy="1154675"/>
          </a:xfrm>
          <a:prstGeom prst="rect">
            <a:avLst/>
          </a:prstGeom>
          <a:noFill/>
        </p:spPr>
        <p:txBody>
          <a:bodyPr wrap="square" rtlCol="0">
            <a:spAutoFit/>
          </a:bodyPr>
          <a:lstStyle/>
          <a:p>
            <a:pPr algn="ctr">
              <a:lnSpc>
                <a:spcPct val="150000"/>
              </a:lnSpc>
              <a:spcAft>
                <a:spcPts val="800"/>
              </a:spcAft>
            </a:pPr>
            <a:r>
              <a:rPr lang="en-US" sz="1600" dirty="0">
                <a:effectLst/>
                <a:latin typeface="+mj-lt"/>
                <a:ea typeface="Calibri" panose="020F0502020204030204" pitchFamily="34" charset="0"/>
                <a:cs typeface="Times New Roman" panose="02020603050405020304" pitchFamily="18" charset="0"/>
              </a:rPr>
              <a:t>David Zinger's pyramid-shaped concept of employee engagement. It stresses the significance of employee satisfaction, well-being, interesting employment, and outcomes </a:t>
            </a:r>
            <a:r>
              <a:rPr lang="en-SG" sz="1600" dirty="0">
                <a:effectLst/>
                <a:latin typeface="+mj-lt"/>
                <a:ea typeface="Calibri" panose="020F0502020204030204" pitchFamily="34" charset="0"/>
                <a:cs typeface="Times New Roman" panose="02020603050405020304" pitchFamily="18" charset="0"/>
              </a:rPr>
              <a:t>(Admin, 2020)</a:t>
            </a:r>
            <a:r>
              <a:rPr lang="en-US" sz="1600" dirty="0">
                <a:effectLst/>
                <a:latin typeface="+mj-lt"/>
                <a:ea typeface="Calibri" panose="020F0502020204030204" pitchFamily="34" charset="0"/>
                <a:cs typeface="Times New Roman" panose="02020603050405020304" pitchFamily="18" charset="0"/>
              </a:rPr>
              <a:t>. Employee engagement may be increased by taking the "building blocks" off the pyramid and putting them into action.</a:t>
            </a:r>
            <a:endParaRPr lang="en-SG" sz="16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1263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7</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Theoretical Model</a:t>
            </a:r>
            <a:endParaRPr sz="3600" b="1" dirty="0">
              <a:solidFill>
                <a:schemeClr val="tx1"/>
              </a:solidFill>
              <a:latin typeface="Agency FB" panose="020B0503020202020204" pitchFamily="34" charset="0"/>
              <a:ea typeface="Geo"/>
              <a:cs typeface="Geo"/>
              <a:sym typeface="Geo"/>
            </a:endParaRPr>
          </a:p>
        </p:txBody>
      </p:sp>
      <p:graphicFrame>
        <p:nvGraphicFramePr>
          <p:cNvPr id="3" name="Diagram 2">
            <a:extLst>
              <a:ext uri="{FF2B5EF4-FFF2-40B4-BE49-F238E27FC236}">
                <a16:creationId xmlns:a16="http://schemas.microsoft.com/office/drawing/2014/main" id="{CD76CD61-76E8-4783-C5F3-EB7DFA7BF967}"/>
              </a:ext>
            </a:extLst>
          </p:cNvPr>
          <p:cNvGraphicFramePr/>
          <p:nvPr>
            <p:extLst>
              <p:ext uri="{D42A27DB-BD31-4B8C-83A1-F6EECF244321}">
                <p14:modId xmlns:p14="http://schemas.microsoft.com/office/powerpoint/2010/main" val="78212933"/>
              </p:ext>
            </p:extLst>
          </p:nvPr>
        </p:nvGraphicFramePr>
        <p:xfrm>
          <a:off x="2032000"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1890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8</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Theoretical Model</a:t>
            </a:r>
            <a:endParaRPr sz="3600" b="1" dirty="0">
              <a:solidFill>
                <a:schemeClr val="tx1"/>
              </a:solidFill>
              <a:latin typeface="Agency FB" panose="020B0503020202020204" pitchFamily="34" charset="0"/>
              <a:ea typeface="Geo"/>
              <a:cs typeface="Geo"/>
              <a:sym typeface="Geo"/>
            </a:endParaRPr>
          </a:p>
        </p:txBody>
      </p:sp>
      <p:graphicFrame>
        <p:nvGraphicFramePr>
          <p:cNvPr id="5" name="Diagram 4">
            <a:extLst>
              <a:ext uri="{FF2B5EF4-FFF2-40B4-BE49-F238E27FC236}">
                <a16:creationId xmlns:a16="http://schemas.microsoft.com/office/drawing/2014/main" id="{F3517571-700E-A311-6D7E-25C281808A21}"/>
              </a:ext>
            </a:extLst>
          </p:cNvPr>
          <p:cNvGraphicFramePr/>
          <p:nvPr>
            <p:extLst>
              <p:ext uri="{D42A27DB-BD31-4B8C-83A1-F6EECF244321}">
                <p14:modId xmlns:p14="http://schemas.microsoft.com/office/powerpoint/2010/main" val="1399767006"/>
              </p:ext>
            </p:extLst>
          </p:nvPr>
        </p:nvGraphicFramePr>
        <p:xfrm>
          <a:off x="2241862"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5292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9</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Best Practices Example</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3D2A714C-24D3-6DC7-9903-26CA71258561}"/>
              </a:ext>
            </a:extLst>
          </p:cNvPr>
          <p:cNvSpPr txBox="1"/>
          <p:nvPr/>
        </p:nvSpPr>
        <p:spPr>
          <a:xfrm>
            <a:off x="50624" y="1184223"/>
            <a:ext cx="11647357" cy="2673039"/>
          </a:xfrm>
          <a:prstGeom prst="rect">
            <a:avLst/>
          </a:prstGeom>
          <a:noFill/>
        </p:spPr>
        <p:txBody>
          <a:bodyPr wrap="square" rtlCol="0">
            <a:spAutoFit/>
          </a:bodyPr>
          <a:lstStyle/>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Unmotivated workers may add up to a significant expense for any business. </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The cost of staff turnover is high, averaging half a year's compensation in lost productivity </a:t>
            </a:r>
            <a:r>
              <a:rPr lang="en-SG" sz="1600" dirty="0">
                <a:effectLst/>
                <a:latin typeface="+mj-lt"/>
                <a:ea typeface="Calibri" panose="020F0502020204030204" pitchFamily="34" charset="0"/>
                <a:cs typeface="Times New Roman" panose="02020603050405020304" pitchFamily="18" charset="0"/>
              </a:rPr>
              <a:t>(</a:t>
            </a:r>
            <a:r>
              <a:rPr lang="en-SG" sz="1600" dirty="0" err="1">
                <a:effectLst/>
                <a:latin typeface="+mj-lt"/>
                <a:ea typeface="Calibri" panose="020F0502020204030204" pitchFamily="34" charset="0"/>
                <a:cs typeface="Times New Roman" panose="02020603050405020304" pitchFamily="18" charset="0"/>
              </a:rPr>
              <a:t>Stange</a:t>
            </a:r>
            <a:r>
              <a:rPr lang="en-SG" sz="1600" dirty="0">
                <a:effectLst/>
                <a:latin typeface="+mj-lt"/>
                <a:ea typeface="Calibri" panose="020F0502020204030204" pitchFamily="34" charset="0"/>
                <a:cs typeface="Times New Roman" panose="02020603050405020304" pitchFamily="18" charset="0"/>
              </a:rPr>
              <a:t>, 2018)</a:t>
            </a:r>
            <a:r>
              <a:rPr lang="en-US" sz="1600" dirty="0">
                <a:effectLst/>
                <a:latin typeface="+mj-lt"/>
                <a:ea typeface="Calibri" panose="020F0502020204030204" pitchFamily="34" charset="0"/>
                <a:cs typeface="Times New Roman" panose="02020603050405020304" pitchFamily="18" charset="0"/>
              </a:rPr>
              <a:t>.</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 Companies lose huge amounts of money annually due to low engagement levels among their staff. </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If people aren't invested in a project, "it's easy for things to wander off course and spread quickly," says </a:t>
            </a:r>
            <a:r>
              <a:rPr lang="en-US" sz="1600" dirty="0" err="1">
                <a:effectLst/>
                <a:latin typeface="+mj-lt"/>
                <a:ea typeface="Calibri" panose="020F0502020204030204" pitchFamily="34" charset="0"/>
                <a:cs typeface="Times New Roman" panose="02020603050405020304" pitchFamily="18" charset="0"/>
              </a:rPr>
              <a:t>Zicherman</a:t>
            </a:r>
            <a:r>
              <a:rPr lang="en-US" sz="1600" dirty="0">
                <a:effectLst/>
                <a:latin typeface="+mj-lt"/>
                <a:ea typeface="Calibri" panose="020F0502020204030204" pitchFamily="34" charset="0"/>
                <a:cs typeface="Times New Roman" panose="02020603050405020304" pitchFamily="18" charset="0"/>
              </a:rPr>
              <a:t> (2019). </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Although guiding principles are what lead to the most desirable results, they are often the same thing that gets derailed in the face of insufficient interest.</a:t>
            </a:r>
            <a:endParaRPr lang="en-SG" sz="1600" dirty="0">
              <a:effectLst/>
              <a:latin typeface="+mj-lt"/>
              <a:ea typeface="Calibri" panose="020F0502020204030204" pitchFamily="34" charset="0"/>
              <a:cs typeface="Times New Roman" panose="02020603050405020304" pitchFamily="18" charset="0"/>
            </a:endParaRPr>
          </a:p>
        </p:txBody>
      </p:sp>
      <p:pic>
        <p:nvPicPr>
          <p:cNvPr id="3074" name="Picture 2" descr="Employee Engagement Vector Art, Icons, and Graphics for Free Download">
            <a:extLst>
              <a:ext uri="{FF2B5EF4-FFF2-40B4-BE49-F238E27FC236}">
                <a16:creationId xmlns:a16="http://schemas.microsoft.com/office/drawing/2014/main" id="{6E3E004F-C964-A2E4-93DD-CD7C6D18E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8767" y="3979920"/>
            <a:ext cx="3642609" cy="2558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3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10</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Best Practices Example</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35B8EB6A-F7E6-DEE7-182D-6331429C92FB}"/>
              </a:ext>
            </a:extLst>
          </p:cNvPr>
          <p:cNvGraphicFramePr/>
          <p:nvPr>
            <p:extLst>
              <p:ext uri="{D42A27DB-BD31-4B8C-83A1-F6EECF244321}">
                <p14:modId xmlns:p14="http://schemas.microsoft.com/office/powerpoint/2010/main" val="1648498619"/>
              </p:ext>
            </p:extLst>
          </p:nvPr>
        </p:nvGraphicFramePr>
        <p:xfrm>
          <a:off x="2032000" y="937683"/>
          <a:ext cx="87843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2020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11</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Conclusion</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E5F06CE8-CCAB-501A-155F-72D638D65990}"/>
              </a:ext>
            </a:extLst>
          </p:cNvPr>
          <p:cNvSpPr txBox="1"/>
          <p:nvPr/>
        </p:nvSpPr>
        <p:spPr>
          <a:xfrm>
            <a:off x="557134" y="1075460"/>
            <a:ext cx="11077731" cy="3574761"/>
          </a:xfrm>
          <a:prstGeom prst="rect">
            <a:avLst/>
          </a:prstGeom>
          <a:noFill/>
        </p:spPr>
        <p:txBody>
          <a:bodyPr wrap="square" rtlCol="0">
            <a:spAutoFit/>
          </a:bodyPr>
          <a:lstStyle/>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When workers feel fulfilled in their work, they are more likely to become advocates for the company. </a:t>
            </a:r>
          </a:p>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A hotel's success depends on its workforce, so it's important to choose people who are committed to their jobs and like working in the hospitality industry. </a:t>
            </a:r>
          </a:p>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There is just one engagement methodology utilized to boost employee involvement in the company. </a:t>
            </a:r>
          </a:p>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In addition, some methods have been shown to increase participation in the workplace.</a:t>
            </a:r>
            <a:endParaRPr lang="en-SG" sz="20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22113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12</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0517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References</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0E8CBE81-D916-9A74-31AF-DF9C3B3EC182}"/>
              </a:ext>
            </a:extLst>
          </p:cNvPr>
          <p:cNvSpPr txBox="1"/>
          <p:nvPr/>
        </p:nvSpPr>
        <p:spPr>
          <a:xfrm>
            <a:off x="284813" y="1079292"/>
            <a:ext cx="11302584" cy="5906169"/>
          </a:xfrm>
          <a:prstGeom prst="rect">
            <a:avLst/>
          </a:prstGeom>
          <a:noFill/>
        </p:spPr>
        <p:txBody>
          <a:bodyPr wrap="square" rtlCol="0">
            <a:spAutoFit/>
          </a:bodyPr>
          <a:lstStyle/>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Admin, T. (2020) </a:t>
            </a:r>
            <a:r>
              <a:rPr lang="en-SG" sz="1600" i="1" dirty="0">
                <a:effectLst/>
                <a:latin typeface="+mj-lt"/>
                <a:ea typeface="Times New Roman" panose="02020603050405020304" pitchFamily="18" charset="0"/>
              </a:rPr>
              <a:t>What are engagement models? definition, types, and uses</a:t>
            </a:r>
            <a:r>
              <a:rPr lang="en-SG" sz="1600" dirty="0">
                <a:effectLst/>
                <a:latin typeface="+mj-lt"/>
                <a:ea typeface="Times New Roman" panose="02020603050405020304" pitchFamily="18" charset="0"/>
              </a:rPr>
              <a:t>, </a:t>
            </a:r>
            <a:r>
              <a:rPr lang="en-SG" sz="1600" i="1" dirty="0" err="1">
                <a:effectLst/>
                <a:latin typeface="+mj-lt"/>
                <a:ea typeface="Times New Roman" panose="02020603050405020304" pitchFamily="18" charset="0"/>
              </a:rPr>
              <a:t>Techliance</a:t>
            </a:r>
            <a:r>
              <a:rPr lang="en-SG" sz="1600" i="1" dirty="0">
                <a:effectLst/>
                <a:latin typeface="+mj-lt"/>
                <a:ea typeface="Times New Roman" panose="02020603050405020304" pitchFamily="18" charset="0"/>
              </a:rPr>
              <a:t> Blog | IT Insights | Software Development Updates</a:t>
            </a:r>
            <a:r>
              <a:rPr lang="en-SG" sz="1600" dirty="0">
                <a:effectLst/>
                <a:latin typeface="+mj-lt"/>
                <a:ea typeface="Times New Roman" panose="02020603050405020304" pitchFamily="18" charset="0"/>
              </a:rPr>
              <a:t>. Available at: https://blog.techliance.com/engagement-models/ (Accessed: December 1, 2022).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Ansary</a:t>
            </a:r>
            <a:r>
              <a:rPr lang="en-SG" sz="1600" dirty="0">
                <a:effectLst/>
                <a:latin typeface="+mj-lt"/>
                <a:ea typeface="Times New Roman" panose="02020603050405020304" pitchFamily="18" charset="0"/>
              </a:rPr>
              <a:t>, A.S. (2021) </a:t>
            </a:r>
            <a:r>
              <a:rPr lang="en-SG" sz="1600" i="1" dirty="0">
                <a:effectLst/>
                <a:latin typeface="+mj-lt"/>
                <a:ea typeface="Times New Roman" panose="02020603050405020304" pitchFamily="18" charset="0"/>
              </a:rPr>
              <a:t>10 importance of employee engagement in the Workplace</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Career Cliff</a:t>
            </a:r>
            <a:r>
              <a:rPr lang="en-SG" sz="1600" dirty="0">
                <a:effectLst/>
                <a:latin typeface="+mj-lt"/>
                <a:ea typeface="Times New Roman" panose="02020603050405020304" pitchFamily="18" charset="0"/>
              </a:rPr>
              <a:t>. Available at: https://www.careercliff.com/importance-of-engagement-in-the-workplace/ (Accessed: December 1, 2022).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Forbes, D. (2019) </a:t>
            </a:r>
            <a:r>
              <a:rPr lang="en-SG" sz="1600" i="1" dirty="0">
                <a:effectLst/>
                <a:latin typeface="+mj-lt"/>
                <a:ea typeface="Times New Roman" panose="02020603050405020304" pitchFamily="18" charset="0"/>
              </a:rPr>
              <a:t>How employee engagement works in the hospitality industry</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Engagement Multiplier</a:t>
            </a:r>
            <a:r>
              <a:rPr lang="en-SG" sz="1600" dirty="0">
                <a:effectLst/>
                <a:latin typeface="+mj-lt"/>
                <a:ea typeface="Times New Roman" panose="02020603050405020304" pitchFamily="18" charset="0"/>
              </a:rPr>
              <a:t>. Available at: https://www.engagementmultiplier.com/resources/engaged-employees-happy-guests-how-employee-engagement-works-in-the-hospitality-industry/ (Accessed: December 1, 2022).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Gallup, J. (2020) </a:t>
            </a:r>
            <a:r>
              <a:rPr lang="en-SG" sz="1600" i="1" dirty="0">
                <a:effectLst/>
                <a:latin typeface="+mj-lt"/>
                <a:ea typeface="Times New Roman" panose="02020603050405020304" pitchFamily="18" charset="0"/>
              </a:rPr>
              <a:t>Why is employee engagement so important? top 20 benefits</a:t>
            </a:r>
            <a:r>
              <a:rPr lang="en-SG" sz="1600" dirty="0">
                <a:effectLst/>
                <a:latin typeface="+mj-lt"/>
                <a:ea typeface="Times New Roman" panose="02020603050405020304" pitchFamily="18" charset="0"/>
              </a:rPr>
              <a:t>, </a:t>
            </a:r>
            <a:r>
              <a:rPr lang="en-SG" sz="1600" i="1" dirty="0" err="1">
                <a:effectLst/>
                <a:latin typeface="+mj-lt"/>
                <a:ea typeface="Times New Roman" panose="02020603050405020304" pitchFamily="18" charset="0"/>
              </a:rPr>
              <a:t>LumApps</a:t>
            </a:r>
            <a:r>
              <a:rPr lang="en-SG" sz="1600" dirty="0">
                <a:effectLst/>
                <a:latin typeface="+mj-lt"/>
                <a:ea typeface="Times New Roman" panose="02020603050405020304" pitchFamily="18" charset="0"/>
              </a:rPr>
              <a:t>. Available at: https://www.lumapps.com/employee-engagement/benefits-of-employee-engagement/ (Accessed: December 1, 2022).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Georgiades, S. (2017) “Employee engagement implementation leading towards employee creativity,” </a:t>
            </a:r>
            <a:r>
              <a:rPr lang="en-SG" sz="1600" i="1" dirty="0">
                <a:effectLst/>
                <a:latin typeface="+mj-lt"/>
                <a:ea typeface="Times New Roman" panose="02020603050405020304" pitchFamily="18" charset="0"/>
              </a:rPr>
              <a:t>Employee Engagement in Media Management</a:t>
            </a:r>
            <a:r>
              <a:rPr lang="en-SG" sz="1600" dirty="0">
                <a:effectLst/>
                <a:latin typeface="+mj-lt"/>
                <a:ea typeface="Times New Roman" panose="02020603050405020304" pitchFamily="18" charset="0"/>
              </a:rPr>
              <a:t>, pp. 83–100. Available at: https://doi.org/10.1007/978-3-319-16217-1_5.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Sarma</a:t>
            </a:r>
            <a:r>
              <a:rPr lang="en-SG" sz="1600" dirty="0">
                <a:effectLst/>
                <a:latin typeface="+mj-lt"/>
                <a:ea typeface="Times New Roman" panose="02020603050405020304" pitchFamily="18" charset="0"/>
              </a:rPr>
              <a:t>, S. (2022) </a:t>
            </a:r>
            <a:r>
              <a:rPr lang="en-SG" sz="1600" i="1" dirty="0">
                <a:effectLst/>
                <a:latin typeface="+mj-lt"/>
                <a:ea typeface="Times New Roman" panose="02020603050405020304" pitchFamily="18" charset="0"/>
              </a:rPr>
              <a:t>How to foster employee engagement in the hospitality industry?</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Nurture an Engaged and Satisfied Workforce | Vantage Circle HR Blog</a:t>
            </a:r>
            <a:r>
              <a:rPr lang="en-SG" sz="1600" dirty="0">
                <a:effectLst/>
                <a:latin typeface="+mj-lt"/>
                <a:ea typeface="Times New Roman" panose="02020603050405020304" pitchFamily="18" charset="0"/>
              </a:rPr>
              <a:t>. Nurture an Engaged and Satisfied Workforce | Vantage Circle HR Blog. Available at: https://blog.vantagecircle.com/employee-engagement-hospitality-industry/ (Accessed: December 1, 2022).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Sawaya</a:t>
            </a:r>
            <a:r>
              <a:rPr lang="en-SG" sz="1600" dirty="0">
                <a:effectLst/>
                <a:latin typeface="+mj-lt"/>
                <a:ea typeface="Times New Roman" panose="02020603050405020304" pitchFamily="18" charset="0"/>
              </a:rPr>
              <a:t>, S.A. (2019) </a:t>
            </a:r>
            <a:r>
              <a:rPr lang="en-SG" sz="1600" i="1" dirty="0">
                <a:effectLst/>
                <a:latin typeface="+mj-lt"/>
                <a:ea typeface="Times New Roman" panose="02020603050405020304" pitchFamily="18" charset="0"/>
              </a:rPr>
              <a:t>The engagement model: How do engaging artistic activities impact community identity, empowerment, and health in a First Nations community in Ontario</a:t>
            </a:r>
            <a:r>
              <a:rPr lang="en-SG" sz="1600" dirty="0">
                <a:effectLst/>
                <a:latin typeface="+mj-lt"/>
                <a:ea typeface="Times New Roman" panose="02020603050405020304" pitchFamily="18" charset="0"/>
              </a:rPr>
              <a:t>? Peterborough, ON: The Author.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Shuck, B. (2020) </a:t>
            </a:r>
            <a:r>
              <a:rPr lang="en-SG" sz="1600" i="1" dirty="0">
                <a:effectLst/>
                <a:latin typeface="+mj-lt"/>
                <a:ea typeface="Times New Roman" panose="02020603050405020304" pitchFamily="18" charset="0"/>
              </a:rPr>
              <a:t>Employee engagement: A research overview</a:t>
            </a:r>
            <a:r>
              <a:rPr lang="en-SG" sz="1600" dirty="0">
                <a:effectLst/>
                <a:latin typeface="+mj-lt"/>
                <a:ea typeface="Times New Roman" panose="02020603050405020304" pitchFamily="18" charset="0"/>
              </a:rPr>
              <a:t>. Abingdon, Oxon: Routledge, Taylor &amp; Francis Group.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Stange</a:t>
            </a:r>
            <a:r>
              <a:rPr lang="en-SG" sz="1600" dirty="0">
                <a:effectLst/>
                <a:latin typeface="+mj-lt"/>
                <a:ea typeface="Times New Roman" panose="02020603050405020304" pitchFamily="18" charset="0"/>
              </a:rPr>
              <a:t>, J. (2018) </a:t>
            </a:r>
            <a:r>
              <a:rPr lang="en-SG" sz="1600" i="1" dirty="0">
                <a:effectLst/>
                <a:latin typeface="+mj-lt"/>
                <a:ea typeface="Times New Roman" panose="02020603050405020304" pitchFamily="18" charset="0"/>
              </a:rPr>
              <a:t>6 employee engagement best practices for highly engaged cultures</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Employee Success Software</a:t>
            </a:r>
            <a:r>
              <a:rPr lang="en-SG" sz="1600" dirty="0">
                <a:effectLst/>
                <a:latin typeface="+mj-lt"/>
                <a:ea typeface="Times New Roman" panose="02020603050405020304" pitchFamily="18" charset="0"/>
              </a:rPr>
              <a:t>. Available at: https://www.quantumworkplace.com/future-of-work/employee-engagement-best-practices (Accessed: December 1, 2022).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Zicherman</a:t>
            </a:r>
            <a:r>
              <a:rPr lang="en-SG" sz="1600" dirty="0">
                <a:effectLst/>
                <a:latin typeface="+mj-lt"/>
                <a:ea typeface="Times New Roman" panose="02020603050405020304" pitchFamily="18" charset="0"/>
              </a:rPr>
              <a:t>, Y. (2019) </a:t>
            </a:r>
            <a:r>
              <a:rPr lang="en-SG" sz="1600" i="1" dirty="0">
                <a:effectLst/>
                <a:latin typeface="+mj-lt"/>
                <a:ea typeface="Times New Roman" panose="02020603050405020304" pitchFamily="18" charset="0"/>
              </a:rPr>
              <a:t>The power of employee engagement</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SHRM</a:t>
            </a:r>
            <a:r>
              <a:rPr lang="en-SG" sz="1600" dirty="0">
                <a:effectLst/>
                <a:latin typeface="+mj-lt"/>
                <a:ea typeface="Times New Roman" panose="02020603050405020304" pitchFamily="18" charset="0"/>
              </a:rPr>
              <a:t>. SHRM. Available at: https://www.shrm.org/resourcesandtools/hr-topics/employee-relations/pages/power-of-employee-engagement.aspx (Accessed: December 1, 2022). </a:t>
            </a:r>
          </a:p>
          <a:p>
            <a:pPr marL="285750" indent="-285750">
              <a:lnSpc>
                <a:spcPct val="107000"/>
              </a:lnSpc>
              <a:spcAft>
                <a:spcPts val="800"/>
              </a:spcAft>
              <a:buFont typeface="Wingdings" panose="05000000000000000000" pitchFamily="2" charset="2"/>
              <a:buChar char="§"/>
            </a:pPr>
            <a:r>
              <a:rPr lang="en-US" sz="1000" b="1" dirty="0">
                <a:effectLst/>
                <a:latin typeface="Agency FB" panose="020B0503020202020204" pitchFamily="34" charset="0"/>
                <a:ea typeface="Calibri" panose="020F0502020204030204" pitchFamily="34" charset="0"/>
                <a:cs typeface="Times New Roman" panose="02020603050405020304" pitchFamily="18" charset="0"/>
              </a:rPr>
              <a:t> </a:t>
            </a:r>
            <a:endParaRPr lang="en-SG" sz="1000" dirty="0">
              <a:effectLst/>
              <a:latin typeface="Agency FB" panose="020B0503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3017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4EF447-4E83-4736-9615-26D6CB5B29AC}"/>
              </a:ext>
            </a:extLst>
          </p:cNvPr>
          <p:cNvPicPr>
            <a:picLocks noChangeAspect="1"/>
          </p:cNvPicPr>
          <p:nvPr/>
        </p:nvPicPr>
        <p:blipFill>
          <a:blip r:embed="rId2">
            <a:duotone>
              <a:prstClr val="black"/>
              <a:srgbClr val="017279">
                <a:tint val="45000"/>
                <a:satMod val="400000"/>
              </a:srgbClr>
            </a:duotone>
            <a:extLst>
              <a:ext uri="{BEBA8EAE-BF5A-486C-A8C5-ECC9F3942E4B}">
                <a14:imgProps xmlns:a14="http://schemas.microsoft.com/office/drawing/2010/main">
                  <a14:imgLayer r:embed="rId3">
                    <a14:imgEffect>
                      <a14:colorTemperature colorTemp="10787"/>
                    </a14:imgEffect>
                    <a14:imgEffect>
                      <a14:saturation sat="103000"/>
                    </a14:imgEffect>
                  </a14:imgLayer>
                </a14:imgProps>
              </a:ext>
              <a:ext uri="{28A0092B-C50C-407E-A947-70E740481C1C}">
                <a14:useLocalDpi xmlns:a14="http://schemas.microsoft.com/office/drawing/2010/main" val="0"/>
              </a:ext>
            </a:extLst>
          </a:blip>
          <a:stretch>
            <a:fillRect/>
          </a:stretch>
        </p:blipFill>
        <p:spPr>
          <a:xfrm>
            <a:off x="0" y="383820"/>
            <a:ext cx="12180722" cy="6576141"/>
          </a:xfrm>
          <a:prstGeom prst="rect">
            <a:avLst/>
          </a:prstGeom>
          <a:ln>
            <a:noFill/>
          </a:ln>
        </p:spPr>
      </p:pic>
      <p:sp>
        <p:nvSpPr>
          <p:cNvPr id="8" name="TextBox 7">
            <a:extLst>
              <a:ext uri="{FF2B5EF4-FFF2-40B4-BE49-F238E27FC236}">
                <a16:creationId xmlns:a16="http://schemas.microsoft.com/office/drawing/2014/main" id="{A3FC0FD2-EF10-466B-9562-764A054F54C4}"/>
              </a:ext>
            </a:extLst>
          </p:cNvPr>
          <p:cNvSpPr txBox="1"/>
          <p:nvPr/>
        </p:nvSpPr>
        <p:spPr>
          <a:xfrm>
            <a:off x="107145" y="2121547"/>
            <a:ext cx="11757044" cy="1445212"/>
          </a:xfrm>
          <a:prstGeom prst="rect">
            <a:avLst/>
          </a:prstGeom>
          <a:noFill/>
        </p:spPr>
        <p:txBody>
          <a:bodyPr wrap="square" rtlCol="0">
            <a:spAutoFit/>
          </a:bodyPr>
          <a:lstStyle/>
          <a:p>
            <a:r>
              <a:rPr lang="en-US" sz="8792" b="1" dirty="0">
                <a:solidFill>
                  <a:srgbClr val="447687"/>
                </a:solidFill>
              </a:rPr>
              <a:t>THANK</a:t>
            </a:r>
            <a:r>
              <a:rPr lang="en-US" sz="8792" b="1" dirty="0">
                <a:solidFill>
                  <a:schemeClr val="accent4">
                    <a:lumMod val="75000"/>
                  </a:schemeClr>
                </a:solidFill>
              </a:rPr>
              <a:t> </a:t>
            </a:r>
            <a:r>
              <a:rPr lang="en-US" sz="8792" b="1" dirty="0">
                <a:solidFill>
                  <a:schemeClr val="bg1">
                    <a:lumMod val="50000"/>
                  </a:schemeClr>
                </a:solidFill>
              </a:rPr>
              <a:t>YOU</a:t>
            </a:r>
          </a:p>
        </p:txBody>
      </p:sp>
    </p:spTree>
    <p:extLst>
      <p:ext uri="{BB962C8B-B14F-4D97-AF65-F5344CB8AC3E}">
        <p14:creationId xmlns:p14="http://schemas.microsoft.com/office/powerpoint/2010/main" val="1428029086"/>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2733</Words>
  <Application>Microsoft Office PowerPoint</Application>
  <PresentationFormat>Widescreen</PresentationFormat>
  <Paragraphs>132</Paragraphs>
  <Slides>13</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Calibri</vt:lpstr>
      <vt:lpstr>Questrial</vt:lpstr>
      <vt:lpstr>Agency FB</vt:lpstr>
      <vt:lpstr>Arial (Headings)</vt:lpstr>
      <vt:lpstr>Times New Roman</vt:lpstr>
      <vt:lpstr>Wingdings</vt:lpstr>
      <vt:lpstr>Arial</vt:lpstr>
      <vt:lpstr>Geo</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cp:revision>
  <dcterms:modified xsi:type="dcterms:W3CDTF">2022-12-02T15:16:31Z</dcterms:modified>
</cp:coreProperties>
</file>