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3" r:id="rId8"/>
    <p:sldId id="266" r:id="rId9"/>
    <p:sldId id="264" r:id="rId10"/>
    <p:sldId id="272" r:id="rId11"/>
    <p:sldId id="267" r:id="rId12"/>
    <p:sldId id="268" r:id="rId13"/>
    <p:sldId id="269" r:id="rId14"/>
    <p:sldId id="270" r:id="rId15"/>
    <p:sldId id="271" r:id="rId16"/>
    <p:sldId id="274" r:id="rId17"/>
    <p:sldId id="275" r:id="rId18"/>
    <p:sldId id="279" r:id="rId19"/>
    <p:sldId id="276" r:id="rId20"/>
    <p:sldId id="277" r:id="rId21"/>
    <p:sldId id="278" r:id="rId2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FAA85FC-3C80-82F7-F494-35B73CA3CFB3}" name="Leonie Mills (2000637)" initials="L(" userId="S::2000637@student.uwtsd.ac.uk::f2b629c0-b8e7-475c-890f-c3bf8977582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55" d="100"/>
          <a:sy n="55" d="100"/>
        </p:scale>
        <p:origin x="739"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8/10/relationships/authors" Target="author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4DC33B-C296-4C4B-9943-E8C864D5BDF3}"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957D7B5F-61B0-4BED-B0AE-10D884F1D9A1}">
      <dgm:prSet/>
      <dgm:spPr/>
      <dgm:t>
        <a:bodyPr/>
        <a:lstStyle/>
        <a:p>
          <a:r>
            <a:rPr lang="en-GB" b="1">
              <a:solidFill>
                <a:schemeClr val="accent5">
                  <a:lumMod val="75000"/>
                </a:schemeClr>
              </a:solidFill>
            </a:rPr>
            <a:t>What techniquest has put in place to ensure its accessible to all</a:t>
          </a:r>
          <a:endParaRPr lang="en-US">
            <a:solidFill>
              <a:schemeClr val="accent5">
                <a:lumMod val="75000"/>
              </a:schemeClr>
            </a:solidFill>
          </a:endParaRPr>
        </a:p>
      </dgm:t>
    </dgm:pt>
    <dgm:pt modelId="{991B3B9D-EFCE-4570-B7A7-BF9215FAE6B2}" type="parTrans" cxnId="{99F06E06-15CE-4988-8FD6-726AE1D4FB53}">
      <dgm:prSet/>
      <dgm:spPr/>
      <dgm:t>
        <a:bodyPr/>
        <a:lstStyle/>
        <a:p>
          <a:endParaRPr lang="en-US"/>
        </a:p>
      </dgm:t>
    </dgm:pt>
    <dgm:pt modelId="{E4A4F44A-A4F8-438B-9427-8931EEB44F0D}" type="sibTrans" cxnId="{99F06E06-15CE-4988-8FD6-726AE1D4FB53}">
      <dgm:prSet/>
      <dgm:spPr/>
      <dgm:t>
        <a:bodyPr/>
        <a:lstStyle/>
        <a:p>
          <a:endParaRPr lang="en-US"/>
        </a:p>
      </dgm:t>
    </dgm:pt>
    <dgm:pt modelId="{1F98C991-364B-40F4-8AAB-CB74E9F153FF}">
      <dgm:prSet/>
      <dgm:spPr/>
      <dgm:t>
        <a:bodyPr/>
        <a:lstStyle/>
        <a:p>
          <a:r>
            <a:rPr lang="en-GB" b="1"/>
            <a:t>Essential carers go free</a:t>
          </a:r>
          <a:endParaRPr lang="en-US"/>
        </a:p>
      </dgm:t>
    </dgm:pt>
    <dgm:pt modelId="{44BD6835-AD81-4566-B59A-2646A03373FC}" type="parTrans" cxnId="{44F8DE84-0CF3-48E0-BF07-5EA918BD764E}">
      <dgm:prSet/>
      <dgm:spPr/>
      <dgm:t>
        <a:bodyPr/>
        <a:lstStyle/>
        <a:p>
          <a:endParaRPr lang="en-US"/>
        </a:p>
      </dgm:t>
    </dgm:pt>
    <dgm:pt modelId="{B184B260-CDE3-4DED-B8E8-FF47600EA3D6}" type="sibTrans" cxnId="{44F8DE84-0CF3-48E0-BF07-5EA918BD764E}">
      <dgm:prSet/>
      <dgm:spPr/>
      <dgm:t>
        <a:bodyPr/>
        <a:lstStyle/>
        <a:p>
          <a:endParaRPr lang="en-US"/>
        </a:p>
      </dgm:t>
    </dgm:pt>
    <dgm:pt modelId="{6E8A0931-9B6C-4D00-A0A7-5791C00E0667}">
      <dgm:prSet/>
      <dgm:spPr/>
      <dgm:t>
        <a:bodyPr/>
        <a:lstStyle/>
        <a:p>
          <a:r>
            <a:rPr lang="en-GB" b="1"/>
            <a:t>Wheelchair access to all floors</a:t>
          </a:r>
          <a:endParaRPr lang="en-US"/>
        </a:p>
      </dgm:t>
    </dgm:pt>
    <dgm:pt modelId="{13802D21-94DC-425B-BA29-0206C725B693}" type="parTrans" cxnId="{8E519D34-4E5B-4DA8-97B0-B5D4103E5250}">
      <dgm:prSet/>
      <dgm:spPr/>
      <dgm:t>
        <a:bodyPr/>
        <a:lstStyle/>
        <a:p>
          <a:endParaRPr lang="en-US"/>
        </a:p>
      </dgm:t>
    </dgm:pt>
    <dgm:pt modelId="{0C536088-A1C8-4C73-800E-BDA06B649579}" type="sibTrans" cxnId="{8E519D34-4E5B-4DA8-97B0-B5D4103E5250}">
      <dgm:prSet/>
      <dgm:spPr/>
      <dgm:t>
        <a:bodyPr/>
        <a:lstStyle/>
        <a:p>
          <a:endParaRPr lang="en-US"/>
        </a:p>
      </dgm:t>
    </dgm:pt>
    <dgm:pt modelId="{98D607C4-87F5-44FF-8CBC-6EFD8505302C}">
      <dgm:prSet/>
      <dgm:spPr/>
      <dgm:t>
        <a:bodyPr/>
        <a:lstStyle/>
        <a:p>
          <a:r>
            <a:rPr lang="en-GB" b="1"/>
            <a:t>Disabled toilets on each floor</a:t>
          </a:r>
          <a:endParaRPr lang="en-US"/>
        </a:p>
      </dgm:t>
    </dgm:pt>
    <dgm:pt modelId="{852A4CA8-BD71-4CBF-A26C-D6C54C60D21C}" type="parTrans" cxnId="{37196D13-101C-4669-8315-F771B009B335}">
      <dgm:prSet/>
      <dgm:spPr/>
      <dgm:t>
        <a:bodyPr/>
        <a:lstStyle/>
        <a:p>
          <a:endParaRPr lang="en-US"/>
        </a:p>
      </dgm:t>
    </dgm:pt>
    <dgm:pt modelId="{FC2EFF77-625E-4B43-99BF-3223D4A6B378}" type="sibTrans" cxnId="{37196D13-101C-4669-8315-F771B009B335}">
      <dgm:prSet/>
      <dgm:spPr/>
      <dgm:t>
        <a:bodyPr/>
        <a:lstStyle/>
        <a:p>
          <a:endParaRPr lang="en-US"/>
        </a:p>
      </dgm:t>
    </dgm:pt>
    <dgm:pt modelId="{87DF3135-90C1-4350-A5E0-EA7D6DCFB286}">
      <dgm:prSet/>
      <dgm:spPr/>
      <dgm:t>
        <a:bodyPr/>
        <a:lstStyle/>
        <a:p>
          <a:r>
            <a:rPr lang="en-GB" b="1"/>
            <a:t>Wheelchairs available to use whilst you visit!</a:t>
          </a:r>
          <a:endParaRPr lang="en-US"/>
        </a:p>
      </dgm:t>
    </dgm:pt>
    <dgm:pt modelId="{EEB274E1-C96B-484E-AF8E-0C6988E205F0}" type="parTrans" cxnId="{0C1D1C44-9D5E-4CDF-9E4A-D953EFA026BD}">
      <dgm:prSet/>
      <dgm:spPr/>
      <dgm:t>
        <a:bodyPr/>
        <a:lstStyle/>
        <a:p>
          <a:endParaRPr lang="en-US"/>
        </a:p>
      </dgm:t>
    </dgm:pt>
    <dgm:pt modelId="{2D737445-EF85-4809-AE8E-A2B067379422}" type="sibTrans" cxnId="{0C1D1C44-9D5E-4CDF-9E4A-D953EFA026BD}">
      <dgm:prSet/>
      <dgm:spPr/>
      <dgm:t>
        <a:bodyPr/>
        <a:lstStyle/>
        <a:p>
          <a:endParaRPr lang="en-US"/>
        </a:p>
      </dgm:t>
    </dgm:pt>
    <dgm:pt modelId="{A042B26A-06CF-4D02-B70D-35BC292FF0DF}" type="pres">
      <dgm:prSet presAssocID="{994DC33B-C296-4C4B-9943-E8C864D5BDF3}" presName="vert0" presStyleCnt="0">
        <dgm:presLayoutVars>
          <dgm:dir/>
          <dgm:animOne val="branch"/>
          <dgm:animLvl val="lvl"/>
        </dgm:presLayoutVars>
      </dgm:prSet>
      <dgm:spPr/>
    </dgm:pt>
    <dgm:pt modelId="{2D02D14D-D361-4736-BE42-564D081AD858}" type="pres">
      <dgm:prSet presAssocID="{957D7B5F-61B0-4BED-B0AE-10D884F1D9A1}" presName="thickLine" presStyleLbl="alignNode1" presStyleIdx="0" presStyleCnt="1"/>
      <dgm:spPr/>
    </dgm:pt>
    <dgm:pt modelId="{E4C8DA24-01ED-4452-A079-6F7AE44DAF24}" type="pres">
      <dgm:prSet presAssocID="{957D7B5F-61B0-4BED-B0AE-10D884F1D9A1}" presName="horz1" presStyleCnt="0"/>
      <dgm:spPr/>
    </dgm:pt>
    <dgm:pt modelId="{F97CAEED-4DB8-44F9-85A9-6B7F8E94F477}" type="pres">
      <dgm:prSet presAssocID="{957D7B5F-61B0-4BED-B0AE-10D884F1D9A1}" presName="tx1" presStyleLbl="revTx" presStyleIdx="0" presStyleCnt="5"/>
      <dgm:spPr/>
    </dgm:pt>
    <dgm:pt modelId="{E93C71BC-357D-466A-B943-1968F32B4E0E}" type="pres">
      <dgm:prSet presAssocID="{957D7B5F-61B0-4BED-B0AE-10D884F1D9A1}" presName="vert1" presStyleCnt="0"/>
      <dgm:spPr/>
    </dgm:pt>
    <dgm:pt modelId="{10C87EB1-0ECB-4D36-BA4D-D45CE544DF1F}" type="pres">
      <dgm:prSet presAssocID="{1F98C991-364B-40F4-8AAB-CB74E9F153FF}" presName="vertSpace2a" presStyleCnt="0"/>
      <dgm:spPr/>
    </dgm:pt>
    <dgm:pt modelId="{DFE6C7CB-8DE6-452A-895D-D1C21A1BF7D7}" type="pres">
      <dgm:prSet presAssocID="{1F98C991-364B-40F4-8AAB-CB74E9F153FF}" presName="horz2" presStyleCnt="0"/>
      <dgm:spPr/>
    </dgm:pt>
    <dgm:pt modelId="{C2A50F71-8ED3-4ACD-99AD-4E5750889666}" type="pres">
      <dgm:prSet presAssocID="{1F98C991-364B-40F4-8AAB-CB74E9F153FF}" presName="horzSpace2" presStyleCnt="0"/>
      <dgm:spPr/>
    </dgm:pt>
    <dgm:pt modelId="{41259177-C749-41BC-B860-D6EB116B24C9}" type="pres">
      <dgm:prSet presAssocID="{1F98C991-364B-40F4-8AAB-CB74E9F153FF}" presName="tx2" presStyleLbl="revTx" presStyleIdx="1" presStyleCnt="5"/>
      <dgm:spPr/>
    </dgm:pt>
    <dgm:pt modelId="{732F0401-10E9-4E4A-BD97-051ECF8BC9CB}" type="pres">
      <dgm:prSet presAssocID="{1F98C991-364B-40F4-8AAB-CB74E9F153FF}" presName="vert2" presStyleCnt="0"/>
      <dgm:spPr/>
    </dgm:pt>
    <dgm:pt modelId="{A2CF3803-5761-4D65-AECB-46CEE13D7315}" type="pres">
      <dgm:prSet presAssocID="{1F98C991-364B-40F4-8AAB-CB74E9F153FF}" presName="thinLine2b" presStyleLbl="callout" presStyleIdx="0" presStyleCnt="4"/>
      <dgm:spPr/>
    </dgm:pt>
    <dgm:pt modelId="{2CCF7085-E5FD-4688-921B-944B8B9C50CB}" type="pres">
      <dgm:prSet presAssocID="{1F98C991-364B-40F4-8AAB-CB74E9F153FF}" presName="vertSpace2b" presStyleCnt="0"/>
      <dgm:spPr/>
    </dgm:pt>
    <dgm:pt modelId="{5D00E33C-43AB-467C-8567-2F9E30AD19A0}" type="pres">
      <dgm:prSet presAssocID="{6E8A0931-9B6C-4D00-A0A7-5791C00E0667}" presName="horz2" presStyleCnt="0"/>
      <dgm:spPr/>
    </dgm:pt>
    <dgm:pt modelId="{04A39969-36F8-40F2-AC9A-8B1C242EA120}" type="pres">
      <dgm:prSet presAssocID="{6E8A0931-9B6C-4D00-A0A7-5791C00E0667}" presName="horzSpace2" presStyleCnt="0"/>
      <dgm:spPr/>
    </dgm:pt>
    <dgm:pt modelId="{EB5E6C57-74E6-49BC-ACD0-6705BA2D0CA6}" type="pres">
      <dgm:prSet presAssocID="{6E8A0931-9B6C-4D00-A0A7-5791C00E0667}" presName="tx2" presStyleLbl="revTx" presStyleIdx="2" presStyleCnt="5"/>
      <dgm:spPr/>
    </dgm:pt>
    <dgm:pt modelId="{C32BFBD2-A4BF-47A6-9865-C6F8FDA46509}" type="pres">
      <dgm:prSet presAssocID="{6E8A0931-9B6C-4D00-A0A7-5791C00E0667}" presName="vert2" presStyleCnt="0"/>
      <dgm:spPr/>
    </dgm:pt>
    <dgm:pt modelId="{7A706354-1580-495D-9072-571FF54E2BBD}" type="pres">
      <dgm:prSet presAssocID="{6E8A0931-9B6C-4D00-A0A7-5791C00E0667}" presName="thinLine2b" presStyleLbl="callout" presStyleIdx="1" presStyleCnt="4"/>
      <dgm:spPr/>
    </dgm:pt>
    <dgm:pt modelId="{1FBA9467-6241-4DFC-BD5B-CDCEC0A1C156}" type="pres">
      <dgm:prSet presAssocID="{6E8A0931-9B6C-4D00-A0A7-5791C00E0667}" presName="vertSpace2b" presStyleCnt="0"/>
      <dgm:spPr/>
    </dgm:pt>
    <dgm:pt modelId="{C25459F4-FB39-41D5-938D-AF4C0F5A391E}" type="pres">
      <dgm:prSet presAssocID="{98D607C4-87F5-44FF-8CBC-6EFD8505302C}" presName="horz2" presStyleCnt="0"/>
      <dgm:spPr/>
    </dgm:pt>
    <dgm:pt modelId="{000C3C2A-0F12-4F71-B1EC-8B9FA88A7CC2}" type="pres">
      <dgm:prSet presAssocID="{98D607C4-87F5-44FF-8CBC-6EFD8505302C}" presName="horzSpace2" presStyleCnt="0"/>
      <dgm:spPr/>
    </dgm:pt>
    <dgm:pt modelId="{620B0D01-B654-44C7-BD39-D44A482A4054}" type="pres">
      <dgm:prSet presAssocID="{98D607C4-87F5-44FF-8CBC-6EFD8505302C}" presName="tx2" presStyleLbl="revTx" presStyleIdx="3" presStyleCnt="5"/>
      <dgm:spPr/>
    </dgm:pt>
    <dgm:pt modelId="{0F6FA029-8FAB-43FE-82B4-91566D09F0F5}" type="pres">
      <dgm:prSet presAssocID="{98D607C4-87F5-44FF-8CBC-6EFD8505302C}" presName="vert2" presStyleCnt="0"/>
      <dgm:spPr/>
    </dgm:pt>
    <dgm:pt modelId="{E04D6279-01D5-492D-AB66-BD645C7A4E63}" type="pres">
      <dgm:prSet presAssocID="{98D607C4-87F5-44FF-8CBC-6EFD8505302C}" presName="thinLine2b" presStyleLbl="callout" presStyleIdx="2" presStyleCnt="4"/>
      <dgm:spPr/>
    </dgm:pt>
    <dgm:pt modelId="{BEB4A927-CD1D-4878-993C-7EFECDAE9A61}" type="pres">
      <dgm:prSet presAssocID="{98D607C4-87F5-44FF-8CBC-6EFD8505302C}" presName="vertSpace2b" presStyleCnt="0"/>
      <dgm:spPr/>
    </dgm:pt>
    <dgm:pt modelId="{1C7A29AC-3F27-4B07-83C5-BC640DEFF492}" type="pres">
      <dgm:prSet presAssocID="{87DF3135-90C1-4350-A5E0-EA7D6DCFB286}" presName="horz2" presStyleCnt="0"/>
      <dgm:spPr/>
    </dgm:pt>
    <dgm:pt modelId="{88162EAC-DFBB-427A-A61B-48573245D9EF}" type="pres">
      <dgm:prSet presAssocID="{87DF3135-90C1-4350-A5E0-EA7D6DCFB286}" presName="horzSpace2" presStyleCnt="0"/>
      <dgm:spPr/>
    </dgm:pt>
    <dgm:pt modelId="{95580FEA-FA18-4976-A70D-644106252821}" type="pres">
      <dgm:prSet presAssocID="{87DF3135-90C1-4350-A5E0-EA7D6DCFB286}" presName="tx2" presStyleLbl="revTx" presStyleIdx="4" presStyleCnt="5"/>
      <dgm:spPr/>
    </dgm:pt>
    <dgm:pt modelId="{6D5BF7B6-AD47-4484-9F64-F959185050DE}" type="pres">
      <dgm:prSet presAssocID="{87DF3135-90C1-4350-A5E0-EA7D6DCFB286}" presName="vert2" presStyleCnt="0"/>
      <dgm:spPr/>
    </dgm:pt>
    <dgm:pt modelId="{EE592529-DB2F-4A18-8645-D3A3486966C1}" type="pres">
      <dgm:prSet presAssocID="{87DF3135-90C1-4350-A5E0-EA7D6DCFB286}" presName="thinLine2b" presStyleLbl="callout" presStyleIdx="3" presStyleCnt="4"/>
      <dgm:spPr/>
    </dgm:pt>
    <dgm:pt modelId="{3A610F2B-BF68-4386-8B00-BDD50B0EEB17}" type="pres">
      <dgm:prSet presAssocID="{87DF3135-90C1-4350-A5E0-EA7D6DCFB286}" presName="vertSpace2b" presStyleCnt="0"/>
      <dgm:spPr/>
    </dgm:pt>
  </dgm:ptLst>
  <dgm:cxnLst>
    <dgm:cxn modelId="{3EAC2801-DA59-4FCF-B4E0-0B77472A55B1}" type="presOf" srcId="{87DF3135-90C1-4350-A5E0-EA7D6DCFB286}" destId="{95580FEA-FA18-4976-A70D-644106252821}" srcOrd="0" destOrd="0" presId="urn:microsoft.com/office/officeart/2008/layout/LinedList"/>
    <dgm:cxn modelId="{99F06E06-15CE-4988-8FD6-726AE1D4FB53}" srcId="{994DC33B-C296-4C4B-9943-E8C864D5BDF3}" destId="{957D7B5F-61B0-4BED-B0AE-10D884F1D9A1}" srcOrd="0" destOrd="0" parTransId="{991B3B9D-EFCE-4570-B7A7-BF9215FAE6B2}" sibTransId="{E4A4F44A-A4F8-438B-9427-8931EEB44F0D}"/>
    <dgm:cxn modelId="{37196D13-101C-4669-8315-F771B009B335}" srcId="{957D7B5F-61B0-4BED-B0AE-10D884F1D9A1}" destId="{98D607C4-87F5-44FF-8CBC-6EFD8505302C}" srcOrd="2" destOrd="0" parTransId="{852A4CA8-BD71-4CBF-A26C-D6C54C60D21C}" sibTransId="{FC2EFF77-625E-4B43-99BF-3223D4A6B378}"/>
    <dgm:cxn modelId="{1ED6B31E-147C-423E-923C-A445198CCECA}" type="presOf" srcId="{98D607C4-87F5-44FF-8CBC-6EFD8505302C}" destId="{620B0D01-B654-44C7-BD39-D44A482A4054}" srcOrd="0" destOrd="0" presId="urn:microsoft.com/office/officeart/2008/layout/LinedList"/>
    <dgm:cxn modelId="{8E519D34-4E5B-4DA8-97B0-B5D4103E5250}" srcId="{957D7B5F-61B0-4BED-B0AE-10D884F1D9A1}" destId="{6E8A0931-9B6C-4D00-A0A7-5791C00E0667}" srcOrd="1" destOrd="0" parTransId="{13802D21-94DC-425B-BA29-0206C725B693}" sibTransId="{0C536088-A1C8-4C73-800E-BDA06B649579}"/>
    <dgm:cxn modelId="{0C1D1C44-9D5E-4CDF-9E4A-D953EFA026BD}" srcId="{957D7B5F-61B0-4BED-B0AE-10D884F1D9A1}" destId="{87DF3135-90C1-4350-A5E0-EA7D6DCFB286}" srcOrd="3" destOrd="0" parTransId="{EEB274E1-C96B-484E-AF8E-0C6988E205F0}" sibTransId="{2D737445-EF85-4809-AE8E-A2B067379422}"/>
    <dgm:cxn modelId="{E181FC7F-0214-457A-95DB-92AD98362217}" type="presOf" srcId="{1F98C991-364B-40F4-8AAB-CB74E9F153FF}" destId="{41259177-C749-41BC-B860-D6EB116B24C9}" srcOrd="0" destOrd="0" presId="urn:microsoft.com/office/officeart/2008/layout/LinedList"/>
    <dgm:cxn modelId="{44F8DE84-0CF3-48E0-BF07-5EA918BD764E}" srcId="{957D7B5F-61B0-4BED-B0AE-10D884F1D9A1}" destId="{1F98C991-364B-40F4-8AAB-CB74E9F153FF}" srcOrd="0" destOrd="0" parTransId="{44BD6835-AD81-4566-B59A-2646A03373FC}" sibTransId="{B184B260-CDE3-4DED-B8E8-FF47600EA3D6}"/>
    <dgm:cxn modelId="{E2C16EAD-40B3-4612-9892-9169762F18AB}" type="presOf" srcId="{957D7B5F-61B0-4BED-B0AE-10D884F1D9A1}" destId="{F97CAEED-4DB8-44F9-85A9-6B7F8E94F477}" srcOrd="0" destOrd="0" presId="urn:microsoft.com/office/officeart/2008/layout/LinedList"/>
    <dgm:cxn modelId="{135EFDC5-BB6B-47E0-8DE2-7C5E52D2729C}" type="presOf" srcId="{6E8A0931-9B6C-4D00-A0A7-5791C00E0667}" destId="{EB5E6C57-74E6-49BC-ACD0-6705BA2D0CA6}" srcOrd="0" destOrd="0" presId="urn:microsoft.com/office/officeart/2008/layout/LinedList"/>
    <dgm:cxn modelId="{9B17F7F3-F0A9-4084-94F8-FDCD6C28F234}" type="presOf" srcId="{994DC33B-C296-4C4B-9943-E8C864D5BDF3}" destId="{A042B26A-06CF-4D02-B70D-35BC292FF0DF}" srcOrd="0" destOrd="0" presId="urn:microsoft.com/office/officeart/2008/layout/LinedList"/>
    <dgm:cxn modelId="{72276764-403A-4E34-9FB9-8095D97E2E9A}" type="presParOf" srcId="{A042B26A-06CF-4D02-B70D-35BC292FF0DF}" destId="{2D02D14D-D361-4736-BE42-564D081AD858}" srcOrd="0" destOrd="0" presId="urn:microsoft.com/office/officeart/2008/layout/LinedList"/>
    <dgm:cxn modelId="{91E1E504-BF53-40B7-8E34-2AE93D37A063}" type="presParOf" srcId="{A042B26A-06CF-4D02-B70D-35BC292FF0DF}" destId="{E4C8DA24-01ED-4452-A079-6F7AE44DAF24}" srcOrd="1" destOrd="0" presId="urn:microsoft.com/office/officeart/2008/layout/LinedList"/>
    <dgm:cxn modelId="{696E8909-BD5D-48E3-AC24-E1C836BDD1CE}" type="presParOf" srcId="{E4C8DA24-01ED-4452-A079-6F7AE44DAF24}" destId="{F97CAEED-4DB8-44F9-85A9-6B7F8E94F477}" srcOrd="0" destOrd="0" presId="urn:microsoft.com/office/officeart/2008/layout/LinedList"/>
    <dgm:cxn modelId="{08C1084C-41E3-4C0D-A95A-90A05896F9FA}" type="presParOf" srcId="{E4C8DA24-01ED-4452-A079-6F7AE44DAF24}" destId="{E93C71BC-357D-466A-B943-1968F32B4E0E}" srcOrd="1" destOrd="0" presId="urn:microsoft.com/office/officeart/2008/layout/LinedList"/>
    <dgm:cxn modelId="{3456F187-8328-4B48-AECD-3F4369E14316}" type="presParOf" srcId="{E93C71BC-357D-466A-B943-1968F32B4E0E}" destId="{10C87EB1-0ECB-4D36-BA4D-D45CE544DF1F}" srcOrd="0" destOrd="0" presId="urn:microsoft.com/office/officeart/2008/layout/LinedList"/>
    <dgm:cxn modelId="{5AB3AE79-38C4-4F76-BAF4-E087E9C7932E}" type="presParOf" srcId="{E93C71BC-357D-466A-B943-1968F32B4E0E}" destId="{DFE6C7CB-8DE6-452A-895D-D1C21A1BF7D7}" srcOrd="1" destOrd="0" presId="urn:microsoft.com/office/officeart/2008/layout/LinedList"/>
    <dgm:cxn modelId="{AA2E699B-4126-4580-8247-D1E2A21738E0}" type="presParOf" srcId="{DFE6C7CB-8DE6-452A-895D-D1C21A1BF7D7}" destId="{C2A50F71-8ED3-4ACD-99AD-4E5750889666}" srcOrd="0" destOrd="0" presId="urn:microsoft.com/office/officeart/2008/layout/LinedList"/>
    <dgm:cxn modelId="{C4DF98A8-A28C-45A9-BB5F-7EFFC2E1FDEA}" type="presParOf" srcId="{DFE6C7CB-8DE6-452A-895D-D1C21A1BF7D7}" destId="{41259177-C749-41BC-B860-D6EB116B24C9}" srcOrd="1" destOrd="0" presId="urn:microsoft.com/office/officeart/2008/layout/LinedList"/>
    <dgm:cxn modelId="{F45E8697-20E0-4B1A-8CB3-E2DED8B37F5F}" type="presParOf" srcId="{DFE6C7CB-8DE6-452A-895D-D1C21A1BF7D7}" destId="{732F0401-10E9-4E4A-BD97-051ECF8BC9CB}" srcOrd="2" destOrd="0" presId="urn:microsoft.com/office/officeart/2008/layout/LinedList"/>
    <dgm:cxn modelId="{009F4C91-C1E9-4359-AF4A-3623B2458ABA}" type="presParOf" srcId="{E93C71BC-357D-466A-B943-1968F32B4E0E}" destId="{A2CF3803-5761-4D65-AECB-46CEE13D7315}" srcOrd="2" destOrd="0" presId="urn:microsoft.com/office/officeart/2008/layout/LinedList"/>
    <dgm:cxn modelId="{13BAB7F2-65B7-45A6-B231-18FE4BDCE201}" type="presParOf" srcId="{E93C71BC-357D-466A-B943-1968F32B4E0E}" destId="{2CCF7085-E5FD-4688-921B-944B8B9C50CB}" srcOrd="3" destOrd="0" presId="urn:microsoft.com/office/officeart/2008/layout/LinedList"/>
    <dgm:cxn modelId="{58196273-0AB4-4B6E-994D-7BCF2763ED2C}" type="presParOf" srcId="{E93C71BC-357D-466A-B943-1968F32B4E0E}" destId="{5D00E33C-43AB-467C-8567-2F9E30AD19A0}" srcOrd="4" destOrd="0" presId="urn:microsoft.com/office/officeart/2008/layout/LinedList"/>
    <dgm:cxn modelId="{AD8D02CD-A2AC-4BC8-93CD-993A800D3D0C}" type="presParOf" srcId="{5D00E33C-43AB-467C-8567-2F9E30AD19A0}" destId="{04A39969-36F8-40F2-AC9A-8B1C242EA120}" srcOrd="0" destOrd="0" presId="urn:microsoft.com/office/officeart/2008/layout/LinedList"/>
    <dgm:cxn modelId="{6C97CD7E-DB9F-4F8B-B16C-E4C99A807C03}" type="presParOf" srcId="{5D00E33C-43AB-467C-8567-2F9E30AD19A0}" destId="{EB5E6C57-74E6-49BC-ACD0-6705BA2D0CA6}" srcOrd="1" destOrd="0" presId="urn:microsoft.com/office/officeart/2008/layout/LinedList"/>
    <dgm:cxn modelId="{85BF885B-7CBA-4C8D-8472-6EC779A15BD5}" type="presParOf" srcId="{5D00E33C-43AB-467C-8567-2F9E30AD19A0}" destId="{C32BFBD2-A4BF-47A6-9865-C6F8FDA46509}" srcOrd="2" destOrd="0" presId="urn:microsoft.com/office/officeart/2008/layout/LinedList"/>
    <dgm:cxn modelId="{D9EFFDC9-5471-4128-B6AC-00DB8FEF816A}" type="presParOf" srcId="{E93C71BC-357D-466A-B943-1968F32B4E0E}" destId="{7A706354-1580-495D-9072-571FF54E2BBD}" srcOrd="5" destOrd="0" presId="urn:microsoft.com/office/officeart/2008/layout/LinedList"/>
    <dgm:cxn modelId="{BB15087C-2173-418D-AF4E-9C46D322C179}" type="presParOf" srcId="{E93C71BC-357D-466A-B943-1968F32B4E0E}" destId="{1FBA9467-6241-4DFC-BD5B-CDCEC0A1C156}" srcOrd="6" destOrd="0" presId="urn:microsoft.com/office/officeart/2008/layout/LinedList"/>
    <dgm:cxn modelId="{910C6446-B0AF-4A2D-BA59-CA22797CF812}" type="presParOf" srcId="{E93C71BC-357D-466A-B943-1968F32B4E0E}" destId="{C25459F4-FB39-41D5-938D-AF4C0F5A391E}" srcOrd="7" destOrd="0" presId="urn:microsoft.com/office/officeart/2008/layout/LinedList"/>
    <dgm:cxn modelId="{D50444C5-D1BA-431A-B3CA-E3B755C8F825}" type="presParOf" srcId="{C25459F4-FB39-41D5-938D-AF4C0F5A391E}" destId="{000C3C2A-0F12-4F71-B1EC-8B9FA88A7CC2}" srcOrd="0" destOrd="0" presId="urn:microsoft.com/office/officeart/2008/layout/LinedList"/>
    <dgm:cxn modelId="{8CE8F8A1-722E-40A3-913D-E31378F4DDCB}" type="presParOf" srcId="{C25459F4-FB39-41D5-938D-AF4C0F5A391E}" destId="{620B0D01-B654-44C7-BD39-D44A482A4054}" srcOrd="1" destOrd="0" presId="urn:microsoft.com/office/officeart/2008/layout/LinedList"/>
    <dgm:cxn modelId="{7FACA75A-35F3-4865-A056-6C722286D7AE}" type="presParOf" srcId="{C25459F4-FB39-41D5-938D-AF4C0F5A391E}" destId="{0F6FA029-8FAB-43FE-82B4-91566D09F0F5}" srcOrd="2" destOrd="0" presId="urn:microsoft.com/office/officeart/2008/layout/LinedList"/>
    <dgm:cxn modelId="{FD95AD84-25DC-4A48-A6C8-A7E15EF66CEA}" type="presParOf" srcId="{E93C71BC-357D-466A-B943-1968F32B4E0E}" destId="{E04D6279-01D5-492D-AB66-BD645C7A4E63}" srcOrd="8" destOrd="0" presId="urn:microsoft.com/office/officeart/2008/layout/LinedList"/>
    <dgm:cxn modelId="{34D8E1D3-AD86-4D74-B30D-28F3305F513B}" type="presParOf" srcId="{E93C71BC-357D-466A-B943-1968F32B4E0E}" destId="{BEB4A927-CD1D-4878-993C-7EFECDAE9A61}" srcOrd="9" destOrd="0" presId="urn:microsoft.com/office/officeart/2008/layout/LinedList"/>
    <dgm:cxn modelId="{A313FEA8-DE64-4EAA-B3FB-B59396A7E548}" type="presParOf" srcId="{E93C71BC-357D-466A-B943-1968F32B4E0E}" destId="{1C7A29AC-3F27-4B07-83C5-BC640DEFF492}" srcOrd="10" destOrd="0" presId="urn:microsoft.com/office/officeart/2008/layout/LinedList"/>
    <dgm:cxn modelId="{9E29ADA5-BB8E-48ED-99B5-0EF6B3999EC0}" type="presParOf" srcId="{1C7A29AC-3F27-4B07-83C5-BC640DEFF492}" destId="{88162EAC-DFBB-427A-A61B-48573245D9EF}" srcOrd="0" destOrd="0" presId="urn:microsoft.com/office/officeart/2008/layout/LinedList"/>
    <dgm:cxn modelId="{BDB238A3-F65E-4DA7-8852-17EB9F43F2FF}" type="presParOf" srcId="{1C7A29AC-3F27-4B07-83C5-BC640DEFF492}" destId="{95580FEA-FA18-4976-A70D-644106252821}" srcOrd="1" destOrd="0" presId="urn:microsoft.com/office/officeart/2008/layout/LinedList"/>
    <dgm:cxn modelId="{802FA011-FF6A-41B0-BCAD-83E91ECC76D6}" type="presParOf" srcId="{1C7A29AC-3F27-4B07-83C5-BC640DEFF492}" destId="{6D5BF7B6-AD47-4484-9F64-F959185050DE}" srcOrd="2" destOrd="0" presId="urn:microsoft.com/office/officeart/2008/layout/LinedList"/>
    <dgm:cxn modelId="{D4DCE970-64D3-4595-90D2-2F30534DDE8D}" type="presParOf" srcId="{E93C71BC-357D-466A-B943-1968F32B4E0E}" destId="{EE592529-DB2F-4A18-8645-D3A3486966C1}" srcOrd="11" destOrd="0" presId="urn:microsoft.com/office/officeart/2008/layout/LinedList"/>
    <dgm:cxn modelId="{F201D7B5-6E72-4D4E-962E-CC8D15F6391D}" type="presParOf" srcId="{E93C71BC-357D-466A-B943-1968F32B4E0E}" destId="{3A610F2B-BF68-4386-8B00-BDD50B0EEB17}"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02D14D-D361-4736-BE42-564D081AD858}">
      <dsp:nvSpPr>
        <dsp:cNvPr id="0" name=""/>
        <dsp:cNvSpPr/>
      </dsp:nvSpPr>
      <dsp:spPr>
        <a:xfrm>
          <a:off x="0" y="0"/>
          <a:ext cx="9885533"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7CAEED-4DB8-44F9-85A9-6B7F8E94F477}">
      <dsp:nvSpPr>
        <dsp:cNvPr id="0" name=""/>
        <dsp:cNvSpPr/>
      </dsp:nvSpPr>
      <dsp:spPr>
        <a:xfrm>
          <a:off x="0" y="0"/>
          <a:ext cx="1977106" cy="4467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1" kern="1200">
              <a:solidFill>
                <a:schemeClr val="accent5">
                  <a:lumMod val="75000"/>
                </a:schemeClr>
              </a:solidFill>
            </a:rPr>
            <a:t>What techniquest has put in place to ensure its accessible to all</a:t>
          </a:r>
          <a:endParaRPr lang="en-US" sz="2700" kern="1200">
            <a:solidFill>
              <a:schemeClr val="accent5">
                <a:lumMod val="75000"/>
              </a:schemeClr>
            </a:solidFill>
          </a:endParaRPr>
        </a:p>
      </dsp:txBody>
      <dsp:txXfrm>
        <a:off x="0" y="0"/>
        <a:ext cx="1977106" cy="4467887"/>
      </dsp:txXfrm>
    </dsp:sp>
    <dsp:sp modelId="{41259177-C749-41BC-B860-D6EB116B24C9}">
      <dsp:nvSpPr>
        <dsp:cNvPr id="0" name=""/>
        <dsp:cNvSpPr/>
      </dsp:nvSpPr>
      <dsp:spPr>
        <a:xfrm>
          <a:off x="2125389" y="52521"/>
          <a:ext cx="7760143" cy="1050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Essential carers go free</a:t>
          </a:r>
          <a:endParaRPr lang="en-US" sz="3100" kern="1200"/>
        </a:p>
      </dsp:txBody>
      <dsp:txXfrm>
        <a:off x="2125389" y="52521"/>
        <a:ext cx="7760143" cy="1050433"/>
      </dsp:txXfrm>
    </dsp:sp>
    <dsp:sp modelId="{A2CF3803-5761-4D65-AECB-46CEE13D7315}">
      <dsp:nvSpPr>
        <dsp:cNvPr id="0" name=""/>
        <dsp:cNvSpPr/>
      </dsp:nvSpPr>
      <dsp:spPr>
        <a:xfrm>
          <a:off x="1977106" y="1102955"/>
          <a:ext cx="7908426" cy="0"/>
        </a:xfrm>
        <a:prstGeom prst="line">
          <a:avLst/>
        </a:prstGeom>
        <a:solidFill>
          <a:schemeClr val="accent5">
            <a:hueOff val="0"/>
            <a:satOff val="0"/>
            <a:lumOff val="0"/>
            <a:alphaOff val="0"/>
          </a:schemeClr>
        </a:solidFill>
        <a:ln w="19050" cap="flat" cmpd="sng" algn="ctr">
          <a:solidFill>
            <a:schemeClr val="accent5">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5E6C57-74E6-49BC-ACD0-6705BA2D0CA6}">
      <dsp:nvSpPr>
        <dsp:cNvPr id="0" name=""/>
        <dsp:cNvSpPr/>
      </dsp:nvSpPr>
      <dsp:spPr>
        <a:xfrm>
          <a:off x="2125389" y="1155476"/>
          <a:ext cx="7760143" cy="1050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Wheelchair access to all floors</a:t>
          </a:r>
          <a:endParaRPr lang="en-US" sz="3100" kern="1200"/>
        </a:p>
      </dsp:txBody>
      <dsp:txXfrm>
        <a:off x="2125389" y="1155476"/>
        <a:ext cx="7760143" cy="1050433"/>
      </dsp:txXfrm>
    </dsp:sp>
    <dsp:sp modelId="{7A706354-1580-495D-9072-571FF54E2BBD}">
      <dsp:nvSpPr>
        <dsp:cNvPr id="0" name=""/>
        <dsp:cNvSpPr/>
      </dsp:nvSpPr>
      <dsp:spPr>
        <a:xfrm>
          <a:off x="1977106" y="2205910"/>
          <a:ext cx="7908426" cy="0"/>
        </a:xfrm>
        <a:prstGeom prst="line">
          <a:avLst/>
        </a:prstGeom>
        <a:solidFill>
          <a:schemeClr val="accent5">
            <a:hueOff val="0"/>
            <a:satOff val="0"/>
            <a:lumOff val="0"/>
            <a:alphaOff val="0"/>
          </a:schemeClr>
        </a:solidFill>
        <a:ln w="19050" cap="flat" cmpd="sng" algn="ctr">
          <a:solidFill>
            <a:schemeClr val="accent5">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0B0D01-B654-44C7-BD39-D44A482A4054}">
      <dsp:nvSpPr>
        <dsp:cNvPr id="0" name=""/>
        <dsp:cNvSpPr/>
      </dsp:nvSpPr>
      <dsp:spPr>
        <a:xfrm>
          <a:off x="2125389" y="2258431"/>
          <a:ext cx="7760143" cy="1050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Disabled toilets on each floor</a:t>
          </a:r>
          <a:endParaRPr lang="en-US" sz="3100" kern="1200"/>
        </a:p>
      </dsp:txBody>
      <dsp:txXfrm>
        <a:off x="2125389" y="2258431"/>
        <a:ext cx="7760143" cy="1050433"/>
      </dsp:txXfrm>
    </dsp:sp>
    <dsp:sp modelId="{E04D6279-01D5-492D-AB66-BD645C7A4E63}">
      <dsp:nvSpPr>
        <dsp:cNvPr id="0" name=""/>
        <dsp:cNvSpPr/>
      </dsp:nvSpPr>
      <dsp:spPr>
        <a:xfrm>
          <a:off x="1977106" y="3308865"/>
          <a:ext cx="7908426" cy="0"/>
        </a:xfrm>
        <a:prstGeom prst="line">
          <a:avLst/>
        </a:prstGeom>
        <a:solidFill>
          <a:schemeClr val="accent5">
            <a:hueOff val="0"/>
            <a:satOff val="0"/>
            <a:lumOff val="0"/>
            <a:alphaOff val="0"/>
          </a:schemeClr>
        </a:solidFill>
        <a:ln w="19050" cap="flat" cmpd="sng" algn="ctr">
          <a:solidFill>
            <a:schemeClr val="accent5">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580FEA-FA18-4976-A70D-644106252821}">
      <dsp:nvSpPr>
        <dsp:cNvPr id="0" name=""/>
        <dsp:cNvSpPr/>
      </dsp:nvSpPr>
      <dsp:spPr>
        <a:xfrm>
          <a:off x="2125389" y="3361386"/>
          <a:ext cx="7760143" cy="1050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b="1" kern="1200"/>
            <a:t>Wheelchairs available to use whilst you visit!</a:t>
          </a:r>
          <a:endParaRPr lang="en-US" sz="3100" kern="1200"/>
        </a:p>
      </dsp:txBody>
      <dsp:txXfrm>
        <a:off x="2125389" y="3361386"/>
        <a:ext cx="7760143" cy="1050433"/>
      </dsp:txXfrm>
    </dsp:sp>
    <dsp:sp modelId="{EE592529-DB2F-4A18-8645-D3A3486966C1}">
      <dsp:nvSpPr>
        <dsp:cNvPr id="0" name=""/>
        <dsp:cNvSpPr/>
      </dsp:nvSpPr>
      <dsp:spPr>
        <a:xfrm>
          <a:off x="1977106" y="4411820"/>
          <a:ext cx="7908426" cy="0"/>
        </a:xfrm>
        <a:prstGeom prst="line">
          <a:avLst/>
        </a:prstGeom>
        <a:solidFill>
          <a:schemeClr val="accent5">
            <a:hueOff val="0"/>
            <a:satOff val="0"/>
            <a:lumOff val="0"/>
            <a:alphaOff val="0"/>
          </a:schemeClr>
        </a:solidFill>
        <a:ln w="19050" cap="flat" cmpd="sng" algn="ctr">
          <a:solidFill>
            <a:schemeClr val="accent5">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1/18/2021</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7436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85728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0206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969079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78514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346707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22007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364476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59255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441162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125411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1/18/2021</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95313201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Techniquest"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eglima.wordpress.com/2011/09/24/jean-piaget/"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technofaq.org/posts/2017/11/10-eye-grabbing-examples-of-emerging-technology-in-education/"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2.sv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B48365C-39E4-41C6-B96C-26408CCFA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useBgFill="1">
        <p:nvSpPr>
          <p:cNvPr id="14" name="Rectangle 13">
            <a:extLst>
              <a:ext uri="{FF2B5EF4-FFF2-40B4-BE49-F238E27FC236}">
                <a16:creationId xmlns:a16="http://schemas.microsoft.com/office/drawing/2014/main" id="{86C03931-92CB-4E6A-822B-50DE062110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1562" y="246887"/>
            <a:ext cx="7314691"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16:creationId xmlns:a16="http://schemas.microsoft.com/office/drawing/2014/main" id="{45D924A8-0CBC-4398-8B74-63D26D33B8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9397" y="4005950"/>
            <a:ext cx="531902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25217770-871E-441F-AD70-16C1E0D5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69107" y="893398"/>
            <a:ext cx="6019601" cy="3187208"/>
          </a:xfrm>
        </p:spPr>
        <p:txBody>
          <a:bodyPr>
            <a:normAutofit/>
          </a:bodyPr>
          <a:lstStyle/>
          <a:p>
            <a:r>
              <a:rPr lang="en-GB" sz="6700"/>
              <a:t>Techniquest</a:t>
            </a:r>
          </a:p>
        </p:txBody>
      </p:sp>
      <p:sp>
        <p:nvSpPr>
          <p:cNvPr id="3" name="Subtitle 2"/>
          <p:cNvSpPr>
            <a:spLocks noGrp="1"/>
          </p:cNvSpPr>
          <p:nvPr>
            <p:ph type="subTitle" idx="1"/>
          </p:nvPr>
        </p:nvSpPr>
        <p:spPr>
          <a:xfrm>
            <a:off x="868172" y="4079154"/>
            <a:ext cx="5958841" cy="1388165"/>
          </a:xfrm>
        </p:spPr>
        <p:txBody>
          <a:bodyPr vert="horz" lIns="91440" tIns="45720" rIns="91440" bIns="45720" rtlCol="0" anchor="t">
            <a:normAutofit/>
          </a:bodyPr>
          <a:lstStyle/>
          <a:p>
            <a:r>
              <a:rPr lang="en-GB"/>
              <a:t>Demonstrate how outdoor contexts can support learning</a:t>
            </a:r>
          </a:p>
        </p:txBody>
      </p:sp>
      <p:sp>
        <p:nvSpPr>
          <p:cNvPr id="20" name="Rectangle 19">
            <a:extLst>
              <a:ext uri="{FF2B5EF4-FFF2-40B4-BE49-F238E27FC236}">
                <a16:creationId xmlns:a16="http://schemas.microsoft.com/office/drawing/2014/main" id="{FA31D9BD-07E7-4FED-9A0B-DD9B6EC49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4730" y="728472"/>
            <a:ext cx="3443878" cy="2540508"/>
          </a:xfrm>
          <a:prstGeom prst="rect">
            <a:avLst/>
          </a:prstGeom>
          <a:solidFill>
            <a:srgbClr val="FFFFFF"/>
          </a:solidFill>
          <a:ln w="1270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A picture containing indoor, table, child, small&#10;&#10;Description automatically generated">
            <a:extLst>
              <a:ext uri="{FF2B5EF4-FFF2-40B4-BE49-F238E27FC236}">
                <a16:creationId xmlns:a16="http://schemas.microsoft.com/office/drawing/2014/main" id="{E55D51C6-1A8A-4A7E-9D09-BB788B713C3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326301" y="933450"/>
            <a:ext cx="2840736" cy="2130552"/>
          </a:xfrm>
          <a:prstGeom prst="rect">
            <a:avLst/>
          </a:prstGeom>
        </p:spPr>
      </p:pic>
      <p:sp>
        <p:nvSpPr>
          <p:cNvPr id="22" name="Rectangle 21">
            <a:extLst>
              <a:ext uri="{FF2B5EF4-FFF2-40B4-BE49-F238E27FC236}">
                <a16:creationId xmlns:a16="http://schemas.microsoft.com/office/drawing/2014/main" id="{83F450D6-4ADD-4996-A79D-C5304C2F9A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4731" y="3589019"/>
            <a:ext cx="3443878" cy="2542032"/>
          </a:xfrm>
          <a:prstGeom prst="rect">
            <a:avLst/>
          </a:prstGeom>
          <a:solidFill>
            <a:srgbClr val="FFFFFF"/>
          </a:solidFill>
          <a:ln w="1270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bench in front of a building&#10;&#10;Description automatically generated">
            <a:extLst>
              <a:ext uri="{FF2B5EF4-FFF2-40B4-BE49-F238E27FC236}">
                <a16:creationId xmlns:a16="http://schemas.microsoft.com/office/drawing/2014/main" id="{FD6C48AE-5F16-43D7-9F63-FD62DF9AF661}"/>
              </a:ext>
            </a:extLst>
          </p:cNvPr>
          <p:cNvPicPr>
            <a:picLocks noChangeAspect="1"/>
          </p:cNvPicPr>
          <p:nvPr/>
        </p:nvPicPr>
        <p:blipFill>
          <a:blip r:embed="rId4">
            <a:extLst>
              <a:ext uri="{837473B0-CC2E-450A-ABE3-18F120FF3D39}">
                <a1611:picAttrSrcUrl xmlns:a1611="http://schemas.microsoft.com/office/drawing/2016/11/main" r:id="rId3"/>
              </a:ext>
            </a:extLst>
          </a:blip>
          <a:stretch>
            <a:fillRect/>
          </a:stretch>
        </p:blipFill>
        <p:spPr>
          <a:xfrm>
            <a:off x="8228766" y="3850630"/>
            <a:ext cx="3035808" cy="2018811"/>
          </a:xfrm>
          <a:prstGeom prst="rect">
            <a:avLst/>
          </a:prstGeom>
        </p:spPr>
      </p:pic>
      <p:sp>
        <p:nvSpPr>
          <p:cNvPr id="5" name="TextBox 4">
            <a:extLst>
              <a:ext uri="{FF2B5EF4-FFF2-40B4-BE49-F238E27FC236}">
                <a16:creationId xmlns:a16="http://schemas.microsoft.com/office/drawing/2014/main" id="{0BCDDCDC-53DD-4FF7-8896-F59BFA133B8A}"/>
              </a:ext>
            </a:extLst>
          </p:cNvPr>
          <p:cNvSpPr txBox="1"/>
          <p:nvPr/>
        </p:nvSpPr>
        <p:spPr>
          <a:xfrm>
            <a:off x="319414" y="5361140"/>
            <a:ext cx="299371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Leonie Mills (2000637)</a:t>
            </a:r>
          </a:p>
          <a:p>
            <a:r>
              <a:rPr lang="en-US">
                <a:solidFill>
                  <a:schemeClr val="bg1"/>
                </a:solidFill>
              </a:rPr>
              <a:t>Lauren Greenhill (2012008)</a:t>
            </a:r>
          </a:p>
          <a:p>
            <a:r>
              <a:rPr lang="en-US">
                <a:solidFill>
                  <a:schemeClr val="bg1"/>
                </a:solidFill>
              </a:rPr>
              <a:t>Olivia Insole (2011589)</a:t>
            </a:r>
          </a:p>
          <a:p>
            <a:r>
              <a:rPr lang="en-US">
                <a:solidFill>
                  <a:schemeClr val="bg1"/>
                </a:solidFill>
              </a:rPr>
              <a:t>Lucy Jayne Davey (1601745)</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E8DBDA3-652C-4F87-B53B-7F73AC8F4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1999" cy="6857999"/>
          </a:xfrm>
          <a:prstGeom prst="rect">
            <a:avLst/>
          </a:prstGeom>
          <a:ln w="12700">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42187232-3845-418F-A17C-C138F01D9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55058" cy="6858000"/>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9BD0978-4638-4F58-A958-209566B2A5EF}"/>
              </a:ext>
            </a:extLst>
          </p:cNvPr>
          <p:cNvSpPr>
            <a:spLocks noGrp="1"/>
          </p:cNvSpPr>
          <p:nvPr>
            <p:ph type="title"/>
          </p:nvPr>
        </p:nvSpPr>
        <p:spPr>
          <a:xfrm>
            <a:off x="441009" y="-1099392"/>
            <a:ext cx="3273042" cy="5222543"/>
          </a:xfrm>
        </p:spPr>
        <p:txBody>
          <a:bodyPr>
            <a:normAutofit/>
          </a:bodyPr>
          <a:lstStyle/>
          <a:p>
            <a:r>
              <a:rPr lang="en-US" sz="2800" b="1">
                <a:solidFill>
                  <a:srgbClr val="FFFFFF"/>
                </a:solidFill>
              </a:rPr>
              <a:t>What does Techniquest have to offer?</a:t>
            </a:r>
          </a:p>
        </p:txBody>
      </p:sp>
      <p:sp>
        <p:nvSpPr>
          <p:cNvPr id="3" name="Content Placeholder 2">
            <a:extLst>
              <a:ext uri="{FF2B5EF4-FFF2-40B4-BE49-F238E27FC236}">
                <a16:creationId xmlns:a16="http://schemas.microsoft.com/office/drawing/2014/main" id="{5C864CDF-D224-4293-9F57-EE5D8E6741FA}"/>
              </a:ext>
            </a:extLst>
          </p:cNvPr>
          <p:cNvSpPr>
            <a:spLocks noGrp="1"/>
          </p:cNvSpPr>
          <p:nvPr>
            <p:ph idx="1"/>
          </p:nvPr>
        </p:nvSpPr>
        <p:spPr>
          <a:xfrm>
            <a:off x="4838506" y="570744"/>
            <a:ext cx="6020790" cy="5546132"/>
          </a:xfrm>
        </p:spPr>
        <p:txBody>
          <a:bodyPr vert="horz" lIns="91440" tIns="45720" rIns="91440" bIns="45720" rtlCol="0" anchor="ctr">
            <a:normAutofit fontScale="92500" lnSpcReduction="10000"/>
          </a:bodyPr>
          <a:lstStyle/>
          <a:p>
            <a:r>
              <a:rPr lang="en-US" sz="2400">
                <a:solidFill>
                  <a:schemeClr val="tx1"/>
                </a:solidFill>
              </a:rPr>
              <a:t>Techniquest has a wide array of learning outlets, such as a </a:t>
            </a:r>
            <a:r>
              <a:rPr lang="en-US" sz="2400">
                <a:solidFill>
                  <a:srgbClr val="00B050"/>
                </a:solidFill>
              </a:rPr>
              <a:t>water play area</a:t>
            </a:r>
            <a:r>
              <a:rPr lang="en-US" sz="2400">
                <a:solidFill>
                  <a:schemeClr val="tx1"/>
                </a:solidFill>
              </a:rPr>
              <a:t> for aimed at younger children, a </a:t>
            </a:r>
            <a:r>
              <a:rPr lang="en-US" sz="2400">
                <a:solidFill>
                  <a:srgbClr val="00B050"/>
                </a:solidFill>
              </a:rPr>
              <a:t>floor piano, </a:t>
            </a:r>
            <a:r>
              <a:rPr lang="en-US" sz="2400">
                <a:solidFill>
                  <a:schemeClr val="tx1"/>
                </a:solidFill>
              </a:rPr>
              <a:t>a </a:t>
            </a:r>
            <a:r>
              <a:rPr lang="en-US" sz="2400">
                <a:solidFill>
                  <a:srgbClr val="00B050"/>
                </a:solidFill>
              </a:rPr>
              <a:t>wormery</a:t>
            </a:r>
            <a:r>
              <a:rPr lang="en-US" sz="2400">
                <a:solidFill>
                  <a:schemeClr val="tx1"/>
                </a:solidFill>
              </a:rPr>
              <a:t> and many more.</a:t>
            </a:r>
          </a:p>
          <a:p>
            <a:r>
              <a:rPr lang="en-US" sz="2400">
                <a:solidFill>
                  <a:schemeClr val="tx1"/>
                </a:solidFill>
              </a:rPr>
              <a:t>The broad number of </a:t>
            </a:r>
            <a:r>
              <a:rPr lang="en-US" sz="2400">
                <a:solidFill>
                  <a:srgbClr val="00B050"/>
                </a:solidFill>
              </a:rPr>
              <a:t>hands-on activities</a:t>
            </a:r>
            <a:r>
              <a:rPr lang="en-US" sz="2400">
                <a:solidFill>
                  <a:schemeClr val="tx1"/>
                </a:solidFill>
              </a:rPr>
              <a:t> certainly offer the idea that Techniquest is for </a:t>
            </a:r>
            <a:r>
              <a:rPr lang="en-US" sz="2400">
                <a:solidFill>
                  <a:srgbClr val="00B050"/>
                </a:solidFill>
              </a:rPr>
              <a:t>most age groups</a:t>
            </a:r>
            <a:r>
              <a:rPr lang="en-US" sz="2400">
                <a:solidFill>
                  <a:schemeClr val="tx1"/>
                </a:solidFill>
              </a:rPr>
              <a:t>, showing consideration towards </a:t>
            </a:r>
            <a:r>
              <a:rPr lang="en-US" sz="2400" b="1">
                <a:solidFill>
                  <a:srgbClr val="00B050"/>
                </a:solidFill>
              </a:rPr>
              <a:t>Piaget's four stages.</a:t>
            </a:r>
          </a:p>
          <a:p>
            <a:endParaRPr lang="en-US" sz="2400" b="1">
              <a:solidFill>
                <a:srgbClr val="00B050"/>
              </a:solidFill>
            </a:endParaRPr>
          </a:p>
          <a:p>
            <a:pPr marL="45720" indent="0">
              <a:buNone/>
            </a:pPr>
            <a:r>
              <a:rPr lang="en-US" sz="2000" b="1">
                <a:solidFill>
                  <a:schemeClr val="tx1"/>
                </a:solidFill>
              </a:rPr>
              <a:t>Sensory motor period from 0-2, where a child may use it's senses to learn.</a:t>
            </a:r>
            <a:endParaRPr lang="en-US" b="1">
              <a:solidFill>
                <a:schemeClr val="tx1"/>
              </a:solidFill>
            </a:endParaRPr>
          </a:p>
          <a:p>
            <a:pPr marL="45720" indent="0">
              <a:buNone/>
            </a:pPr>
            <a:r>
              <a:rPr lang="en-US" sz="2000" b="1">
                <a:solidFill>
                  <a:schemeClr val="tx1"/>
                </a:solidFill>
              </a:rPr>
              <a:t>Pre-operational period from 2-7, where a child uses language and symbols to learn.</a:t>
            </a:r>
            <a:endParaRPr lang="en-US" b="1">
              <a:solidFill>
                <a:schemeClr val="tx1"/>
              </a:solidFill>
            </a:endParaRPr>
          </a:p>
          <a:p>
            <a:pPr marL="45720" indent="0">
              <a:buNone/>
            </a:pPr>
            <a:r>
              <a:rPr lang="en-US" sz="2000" b="1">
                <a:solidFill>
                  <a:schemeClr val="tx1"/>
                </a:solidFill>
              </a:rPr>
              <a:t>Concrete operations period from 7-11. Children are able to understand and "conserve".</a:t>
            </a:r>
            <a:endParaRPr lang="en-US" b="1">
              <a:solidFill>
                <a:schemeClr val="tx1"/>
              </a:solidFill>
            </a:endParaRPr>
          </a:p>
          <a:p>
            <a:pPr marL="45720" indent="0">
              <a:buNone/>
            </a:pPr>
            <a:r>
              <a:rPr lang="en-US" sz="2000" b="1">
                <a:solidFill>
                  <a:schemeClr val="tx1"/>
                </a:solidFill>
              </a:rPr>
              <a:t>Formal operations period from 11 upwards, where logical thinking is now used to understand.</a:t>
            </a:r>
            <a:endParaRPr lang="en-US">
              <a:solidFill>
                <a:schemeClr val="tx1"/>
              </a:solidFill>
            </a:endParaRPr>
          </a:p>
        </p:txBody>
      </p:sp>
      <p:pic>
        <p:nvPicPr>
          <p:cNvPr id="4" name="Picture 4" descr="A person wearing glasses&#10;&#10;Description automatically generated">
            <a:extLst>
              <a:ext uri="{FF2B5EF4-FFF2-40B4-BE49-F238E27FC236}">
                <a16:creationId xmlns:a16="http://schemas.microsoft.com/office/drawing/2014/main" id="{7CD7B399-D042-4E3D-8D45-6A662CC82B2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2126" y="2617894"/>
            <a:ext cx="2315228" cy="3354980"/>
          </a:xfrm>
          <a:prstGeom prst="rect">
            <a:avLst/>
          </a:prstGeom>
        </p:spPr>
      </p:pic>
      <p:sp>
        <p:nvSpPr>
          <p:cNvPr id="5" name="TextBox 4">
            <a:extLst>
              <a:ext uri="{FF2B5EF4-FFF2-40B4-BE49-F238E27FC236}">
                <a16:creationId xmlns:a16="http://schemas.microsoft.com/office/drawing/2014/main" id="{8E41213E-9DB4-40F0-B0E5-119FE1C5BD7C}"/>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3675048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578A52D-2496-4956-A9A4-EA5C38B2F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999"/>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9809C8E2-EF9B-4E0B-A17E-836DE0508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8533" cy="1886373"/>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FDDBE66-32EE-4FAF-9476-56197F230B2D}"/>
              </a:ext>
            </a:extLst>
          </p:cNvPr>
          <p:cNvSpPr>
            <a:spLocks noGrp="1"/>
          </p:cNvSpPr>
          <p:nvPr>
            <p:ph type="title"/>
          </p:nvPr>
        </p:nvSpPr>
        <p:spPr>
          <a:xfrm>
            <a:off x="1143000" y="609600"/>
            <a:ext cx="9875520" cy="1356360"/>
          </a:xfrm>
        </p:spPr>
        <p:txBody>
          <a:bodyPr>
            <a:normAutofit/>
          </a:bodyPr>
          <a:lstStyle/>
          <a:p>
            <a:r>
              <a:rPr lang="en-US" b="1">
                <a:solidFill>
                  <a:srgbClr val="FFFFFF"/>
                </a:solidFill>
              </a:rPr>
              <a:t>Techniquest's target audience</a:t>
            </a:r>
          </a:p>
        </p:txBody>
      </p:sp>
      <p:sp useBgFill="1">
        <p:nvSpPr>
          <p:cNvPr id="12" name="Rectangle 11">
            <a:extLst>
              <a:ext uri="{FF2B5EF4-FFF2-40B4-BE49-F238E27FC236}">
                <a16:creationId xmlns:a16="http://schemas.microsoft.com/office/drawing/2014/main" id="{61EB557E-621E-4254-B750-85274C5F4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29841"/>
            <a:ext cx="12192000" cy="432815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C91D91-6075-4603-B6C8-8CA3AD74F1E5}"/>
              </a:ext>
            </a:extLst>
          </p:cNvPr>
          <p:cNvSpPr>
            <a:spLocks noGrp="1"/>
          </p:cNvSpPr>
          <p:nvPr>
            <p:ph idx="1"/>
          </p:nvPr>
        </p:nvSpPr>
        <p:spPr>
          <a:xfrm>
            <a:off x="1143000" y="2996304"/>
            <a:ext cx="9872871" cy="3243469"/>
          </a:xfrm>
        </p:spPr>
        <p:txBody>
          <a:bodyPr vert="horz" lIns="91440" tIns="45720" rIns="91440" bIns="45720" rtlCol="0" anchor="t">
            <a:normAutofit/>
          </a:bodyPr>
          <a:lstStyle/>
          <a:p>
            <a:r>
              <a:rPr lang="en-US">
                <a:solidFill>
                  <a:srgbClr val="00B050"/>
                </a:solidFill>
              </a:rPr>
              <a:t>85%</a:t>
            </a:r>
            <a:r>
              <a:rPr lang="en-US">
                <a:solidFill>
                  <a:schemeClr val="tx1"/>
                </a:solidFill>
              </a:rPr>
              <a:t> believed Techniquest was aimed at</a:t>
            </a:r>
            <a:r>
              <a:rPr lang="en-US">
                <a:solidFill>
                  <a:srgbClr val="00B050"/>
                </a:solidFill>
              </a:rPr>
              <a:t> primary school aged children</a:t>
            </a:r>
          </a:p>
          <a:p>
            <a:r>
              <a:rPr lang="en-US">
                <a:solidFill>
                  <a:srgbClr val="00B050"/>
                </a:solidFill>
              </a:rPr>
              <a:t>11%</a:t>
            </a:r>
            <a:r>
              <a:rPr lang="en-US">
                <a:solidFill>
                  <a:schemeClr val="tx1"/>
                </a:solidFill>
              </a:rPr>
              <a:t> believed Techniquest was aimed at </a:t>
            </a:r>
            <a:r>
              <a:rPr lang="en-US">
                <a:solidFill>
                  <a:srgbClr val="00B050"/>
                </a:solidFill>
              </a:rPr>
              <a:t>secondary school aged children</a:t>
            </a:r>
          </a:p>
          <a:p>
            <a:r>
              <a:rPr lang="en-US">
                <a:solidFill>
                  <a:schemeClr val="tx1"/>
                </a:solidFill>
              </a:rPr>
              <a:t>However, Techniquest prides itself in having a wide array of activities for </a:t>
            </a:r>
            <a:r>
              <a:rPr lang="en-US">
                <a:solidFill>
                  <a:srgbClr val="00B050"/>
                </a:solidFill>
              </a:rPr>
              <a:t>all ages</a:t>
            </a:r>
            <a:r>
              <a:rPr lang="en-US">
                <a:solidFill>
                  <a:schemeClr val="tx1"/>
                </a:solidFill>
              </a:rPr>
              <a:t>, including an 'After Hours Evening' for adults.</a:t>
            </a:r>
          </a:p>
          <a:p>
            <a:r>
              <a:rPr lang="en-US">
                <a:solidFill>
                  <a:schemeClr val="tx1"/>
                </a:solidFill>
              </a:rPr>
              <a:t>In making a survey for children and adults, the </a:t>
            </a:r>
            <a:r>
              <a:rPr lang="en-US">
                <a:solidFill>
                  <a:srgbClr val="00B050"/>
                </a:solidFill>
              </a:rPr>
              <a:t>children</a:t>
            </a:r>
            <a:r>
              <a:rPr lang="en-US">
                <a:solidFill>
                  <a:schemeClr val="tx1"/>
                </a:solidFill>
              </a:rPr>
              <a:t> gave an overwhelmingly positive response with </a:t>
            </a:r>
            <a:r>
              <a:rPr lang="en-US">
                <a:solidFill>
                  <a:srgbClr val="00B050"/>
                </a:solidFill>
              </a:rPr>
              <a:t>80%</a:t>
            </a:r>
            <a:r>
              <a:rPr lang="en-US">
                <a:solidFill>
                  <a:schemeClr val="tx1"/>
                </a:solidFill>
              </a:rPr>
              <a:t> stating they </a:t>
            </a:r>
            <a:r>
              <a:rPr lang="en-US">
                <a:solidFill>
                  <a:srgbClr val="00B050"/>
                </a:solidFill>
              </a:rPr>
              <a:t>preferred learning in this facility</a:t>
            </a:r>
            <a:r>
              <a:rPr lang="en-US">
                <a:solidFill>
                  <a:schemeClr val="tx1"/>
                </a:solidFill>
              </a:rPr>
              <a:t>. </a:t>
            </a:r>
            <a:r>
              <a:rPr lang="en-US">
                <a:solidFill>
                  <a:srgbClr val="00B050"/>
                </a:solidFill>
              </a:rPr>
              <a:t>95%</a:t>
            </a:r>
            <a:r>
              <a:rPr lang="en-US">
                <a:solidFill>
                  <a:schemeClr val="tx1"/>
                </a:solidFill>
              </a:rPr>
              <a:t> of </a:t>
            </a:r>
            <a:r>
              <a:rPr lang="en-US">
                <a:solidFill>
                  <a:srgbClr val="00B050"/>
                </a:solidFill>
              </a:rPr>
              <a:t>adults</a:t>
            </a:r>
            <a:r>
              <a:rPr lang="en-US">
                <a:solidFill>
                  <a:schemeClr val="tx1"/>
                </a:solidFill>
              </a:rPr>
              <a:t> thought it was a </a:t>
            </a:r>
            <a:r>
              <a:rPr lang="en-US">
                <a:solidFill>
                  <a:srgbClr val="00B050"/>
                </a:solidFill>
              </a:rPr>
              <a:t>good learning facility</a:t>
            </a:r>
            <a:r>
              <a:rPr lang="en-US">
                <a:solidFill>
                  <a:schemeClr val="tx1"/>
                </a:solidFill>
              </a:rPr>
              <a:t>, however a</a:t>
            </a:r>
            <a:r>
              <a:rPr lang="en-US">
                <a:solidFill>
                  <a:srgbClr val="00B050"/>
                </a:solidFill>
              </a:rPr>
              <a:t> criticism</a:t>
            </a:r>
            <a:r>
              <a:rPr lang="en-US">
                <a:solidFill>
                  <a:schemeClr val="tx1"/>
                </a:solidFill>
              </a:rPr>
              <a:t> was that some thought it could</a:t>
            </a:r>
            <a:r>
              <a:rPr lang="en-US">
                <a:solidFill>
                  <a:srgbClr val="00B050"/>
                </a:solidFill>
              </a:rPr>
              <a:t> cause distraction</a:t>
            </a:r>
            <a:r>
              <a:rPr lang="en-US">
                <a:solidFill>
                  <a:schemeClr val="tx1"/>
                </a:solidFill>
              </a:rPr>
              <a:t> rather than focused learning.</a:t>
            </a:r>
          </a:p>
        </p:txBody>
      </p:sp>
      <p:pic>
        <p:nvPicPr>
          <p:cNvPr id="4" name="Picture 4" descr="Diagram&#10;&#10;Description automatically generated">
            <a:extLst>
              <a:ext uri="{FF2B5EF4-FFF2-40B4-BE49-F238E27FC236}">
                <a16:creationId xmlns:a16="http://schemas.microsoft.com/office/drawing/2014/main" id="{7E02F81B-5999-45C5-882A-4C78CC6176A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805797" y="373894"/>
            <a:ext cx="2743199" cy="1788732"/>
          </a:xfrm>
          <a:prstGeom prst="rect">
            <a:avLst/>
          </a:prstGeom>
        </p:spPr>
      </p:pic>
      <p:sp>
        <p:nvSpPr>
          <p:cNvPr id="5" name="TextBox 4">
            <a:extLst>
              <a:ext uri="{FF2B5EF4-FFF2-40B4-BE49-F238E27FC236}">
                <a16:creationId xmlns:a16="http://schemas.microsoft.com/office/drawing/2014/main" id="{F139602A-99F4-4DCA-A161-7F8D47E1F1C4}"/>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2568924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B33F57-FAC6-4DFD-B9E4-51280A95A2B9}"/>
              </a:ext>
            </a:extLst>
          </p:cNvPr>
          <p:cNvSpPr>
            <a:spLocks noGrp="1"/>
          </p:cNvSpPr>
          <p:nvPr>
            <p:ph idx="1"/>
          </p:nvPr>
        </p:nvSpPr>
        <p:spPr>
          <a:xfrm>
            <a:off x="735904" y="1015950"/>
            <a:ext cx="10895829" cy="5980134"/>
          </a:xfrm>
        </p:spPr>
        <p:txBody>
          <a:bodyPr vert="horz" lIns="91440" tIns="45720" rIns="91440" bIns="45720" rtlCol="0" anchor="t">
            <a:normAutofit/>
          </a:bodyPr>
          <a:lstStyle/>
          <a:p>
            <a:r>
              <a:rPr lang="en-US">
                <a:solidFill>
                  <a:schemeClr val="tx1"/>
                </a:solidFill>
              </a:rPr>
              <a:t>92% of children shared that they found </a:t>
            </a:r>
            <a:r>
              <a:rPr lang="en-US" err="1">
                <a:solidFill>
                  <a:schemeClr val="tx1"/>
                </a:solidFill>
              </a:rPr>
              <a:t>Techniquest</a:t>
            </a:r>
            <a:r>
              <a:rPr lang="en-US">
                <a:solidFill>
                  <a:schemeClr val="tx1"/>
                </a:solidFill>
              </a:rPr>
              <a:t> to be helpful in giving what they already knew a deeper understanding. </a:t>
            </a:r>
          </a:p>
          <a:p>
            <a:pPr marL="388620" indent="-342900"/>
            <a:r>
              <a:rPr lang="en-US">
                <a:solidFill>
                  <a:schemeClr val="tx1"/>
                </a:solidFill>
              </a:rPr>
              <a:t>This gives reference to </a:t>
            </a:r>
            <a:r>
              <a:rPr lang="en-US">
                <a:solidFill>
                  <a:srgbClr val="00B050"/>
                </a:solidFill>
              </a:rPr>
              <a:t>Piaget's constructivist teaching approach:</a:t>
            </a:r>
          </a:p>
          <a:p>
            <a:pPr marL="45720" indent="0" algn="ctr">
              <a:buNone/>
            </a:pPr>
            <a:r>
              <a:rPr lang="en-US" sz="2800" b="1">
                <a:solidFill>
                  <a:srgbClr val="00B050"/>
                </a:solidFill>
              </a:rPr>
              <a:t>"</a:t>
            </a:r>
            <a:r>
              <a:rPr lang="en-US" sz="2800" b="1">
                <a:solidFill>
                  <a:srgbClr val="00B050"/>
                </a:solidFill>
                <a:ea typeface="+mn-lt"/>
                <a:cs typeface="+mn-lt"/>
              </a:rPr>
              <a:t>I hear, I forget; I see, I remember; I do, I understand"</a:t>
            </a:r>
            <a:endParaRPr lang="en-US" sz="2400" b="1">
              <a:solidFill>
                <a:srgbClr val="00B050"/>
              </a:solidFill>
              <a:ea typeface="+mn-lt"/>
              <a:cs typeface="+mn-lt"/>
            </a:endParaRPr>
          </a:p>
          <a:p>
            <a:pPr marL="388620" indent="-342900"/>
            <a:r>
              <a:rPr lang="en-US">
                <a:solidFill>
                  <a:schemeClr val="tx1"/>
                </a:solidFill>
              </a:rPr>
              <a:t>It can also be supported by </a:t>
            </a:r>
            <a:r>
              <a:rPr lang="en-US">
                <a:solidFill>
                  <a:srgbClr val="00B050"/>
                </a:solidFill>
              </a:rPr>
              <a:t>Vygotsky's theory of cognitive development</a:t>
            </a:r>
            <a:r>
              <a:rPr lang="en-US">
                <a:solidFill>
                  <a:schemeClr val="tx1"/>
                </a:solidFill>
              </a:rPr>
              <a:t>, where he states that </a:t>
            </a:r>
            <a:r>
              <a:rPr lang="en-US">
                <a:solidFill>
                  <a:srgbClr val="00B050"/>
                </a:solidFill>
              </a:rPr>
              <a:t>children learn through social interactions.</a:t>
            </a:r>
          </a:p>
          <a:p>
            <a:pPr marL="388620" indent="-342900"/>
            <a:r>
              <a:rPr lang="en-US" err="1">
                <a:solidFill>
                  <a:schemeClr val="tx1"/>
                </a:solidFill>
              </a:rPr>
              <a:t>Techniquest</a:t>
            </a:r>
            <a:r>
              <a:rPr lang="en-US">
                <a:solidFill>
                  <a:schemeClr val="tx1"/>
                </a:solidFill>
              </a:rPr>
              <a:t> encourages </a:t>
            </a:r>
            <a:r>
              <a:rPr lang="en-US">
                <a:solidFill>
                  <a:srgbClr val="00B050"/>
                </a:solidFill>
              </a:rPr>
              <a:t>hands-on involvement alongside peers</a:t>
            </a:r>
            <a:r>
              <a:rPr lang="en-US">
                <a:solidFill>
                  <a:schemeClr val="tx1"/>
                </a:solidFill>
              </a:rPr>
              <a:t>, therefore this can certainly be proven to show benefitted learning. </a:t>
            </a:r>
          </a:p>
          <a:p>
            <a:pPr marL="388620" indent="-342900"/>
            <a:r>
              <a:rPr lang="en-US">
                <a:solidFill>
                  <a:schemeClr val="tx1"/>
                </a:solidFill>
              </a:rPr>
              <a:t>It also provides a</a:t>
            </a:r>
            <a:r>
              <a:rPr lang="en-US">
                <a:solidFill>
                  <a:srgbClr val="00B050"/>
                </a:solidFill>
              </a:rPr>
              <a:t> real-world context</a:t>
            </a:r>
            <a:r>
              <a:rPr lang="en-US">
                <a:solidFill>
                  <a:schemeClr val="tx1"/>
                </a:solidFill>
              </a:rPr>
              <a:t> for its users, therefore putting the children at an advantage where they can use their knowledge in real life situations further on in life. </a:t>
            </a:r>
            <a:r>
              <a:rPr lang="en-US">
                <a:solidFill>
                  <a:srgbClr val="00B050"/>
                </a:solidFill>
              </a:rPr>
              <a:t>Vygotsky's theory</a:t>
            </a:r>
            <a:r>
              <a:rPr lang="en-US">
                <a:solidFill>
                  <a:schemeClr val="tx1"/>
                </a:solidFill>
              </a:rPr>
              <a:t> would approve of this, as it states that "</a:t>
            </a:r>
            <a:r>
              <a:rPr lang="en-US">
                <a:solidFill>
                  <a:srgbClr val="00B050"/>
                </a:solidFill>
              </a:rPr>
              <a:t>minds are shaped by cultural context."</a:t>
            </a:r>
          </a:p>
        </p:txBody>
      </p:sp>
      <p:sp>
        <p:nvSpPr>
          <p:cNvPr id="2" name="TextBox 1">
            <a:extLst>
              <a:ext uri="{FF2B5EF4-FFF2-40B4-BE49-F238E27FC236}">
                <a16:creationId xmlns:a16="http://schemas.microsoft.com/office/drawing/2014/main" id="{88BBA482-247A-49B1-84EB-9C25F091ACDD}"/>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4220099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C3982-34D5-4AB9-B97B-5FD2B0DDF121}"/>
              </a:ext>
            </a:extLst>
          </p:cNvPr>
          <p:cNvSpPr>
            <a:spLocks noGrp="1"/>
          </p:cNvSpPr>
          <p:nvPr>
            <p:ph type="title"/>
          </p:nvPr>
        </p:nvSpPr>
        <p:spPr>
          <a:xfrm>
            <a:off x="592303" y="145347"/>
            <a:ext cx="5199926" cy="1443269"/>
          </a:xfrm>
        </p:spPr>
        <p:txBody>
          <a:bodyPr>
            <a:normAutofit/>
          </a:bodyPr>
          <a:lstStyle/>
          <a:p>
            <a:r>
              <a:rPr lang="en-US" sz="4000"/>
              <a:t>What Techniquest has to offer for schools</a:t>
            </a:r>
          </a:p>
        </p:txBody>
      </p:sp>
      <p:sp>
        <p:nvSpPr>
          <p:cNvPr id="3" name="Content Placeholder 2">
            <a:extLst>
              <a:ext uri="{FF2B5EF4-FFF2-40B4-BE49-F238E27FC236}">
                <a16:creationId xmlns:a16="http://schemas.microsoft.com/office/drawing/2014/main" id="{5E0EC28E-696D-456F-8900-8D420CC4C22C}"/>
              </a:ext>
            </a:extLst>
          </p:cNvPr>
          <p:cNvSpPr>
            <a:spLocks noGrp="1"/>
          </p:cNvSpPr>
          <p:nvPr>
            <p:ph idx="1"/>
          </p:nvPr>
        </p:nvSpPr>
        <p:spPr>
          <a:xfrm>
            <a:off x="396362" y="1335580"/>
            <a:ext cx="5084178" cy="3549570"/>
          </a:xfrm>
        </p:spPr>
        <p:txBody>
          <a:bodyPr vert="horz" lIns="91440" tIns="45720" rIns="91440" bIns="45720" rtlCol="0" anchor="t">
            <a:noAutofit/>
          </a:bodyPr>
          <a:lstStyle/>
          <a:p>
            <a:r>
              <a:rPr lang="en-US" sz="1800">
                <a:solidFill>
                  <a:schemeClr val="tx1"/>
                </a:solidFill>
              </a:rPr>
              <a:t>From my survey results, I also found that around </a:t>
            </a:r>
            <a:r>
              <a:rPr lang="en-US" sz="1800">
                <a:solidFill>
                  <a:srgbClr val="00B050"/>
                </a:solidFill>
              </a:rPr>
              <a:t>half</a:t>
            </a:r>
            <a:r>
              <a:rPr lang="en-US" sz="1800">
                <a:solidFill>
                  <a:schemeClr val="tx1"/>
                </a:solidFill>
              </a:rPr>
              <a:t> of the visits taken were with schools or for an </a:t>
            </a:r>
            <a:r>
              <a:rPr lang="en-US" sz="1800">
                <a:solidFill>
                  <a:srgbClr val="00B050"/>
                </a:solidFill>
              </a:rPr>
              <a:t>educational purpose</a:t>
            </a:r>
            <a:r>
              <a:rPr lang="en-US" sz="1800">
                <a:solidFill>
                  <a:schemeClr val="tx1"/>
                </a:solidFill>
              </a:rPr>
              <a:t>, and the other </a:t>
            </a:r>
            <a:r>
              <a:rPr lang="en-US" sz="1800">
                <a:solidFill>
                  <a:srgbClr val="00B050"/>
                </a:solidFill>
              </a:rPr>
              <a:t>half </a:t>
            </a:r>
            <a:r>
              <a:rPr lang="en-US" sz="1800">
                <a:solidFill>
                  <a:schemeClr val="tx1"/>
                </a:solidFill>
              </a:rPr>
              <a:t>were taken with family or for a </a:t>
            </a:r>
            <a:r>
              <a:rPr lang="en-US" sz="1800">
                <a:solidFill>
                  <a:srgbClr val="00B050"/>
                </a:solidFill>
              </a:rPr>
              <a:t>leisurely trip.</a:t>
            </a:r>
          </a:p>
          <a:p>
            <a:r>
              <a:rPr lang="en-US" sz="1800">
                <a:solidFill>
                  <a:schemeClr val="tx1"/>
                </a:solidFill>
              </a:rPr>
              <a:t>Techniquest often has </a:t>
            </a:r>
            <a:r>
              <a:rPr lang="en-US" sz="1800">
                <a:solidFill>
                  <a:srgbClr val="00B050"/>
                </a:solidFill>
              </a:rPr>
              <a:t>events</a:t>
            </a:r>
            <a:r>
              <a:rPr lang="en-US" sz="1800">
                <a:solidFill>
                  <a:schemeClr val="tx1"/>
                </a:solidFill>
              </a:rPr>
              <a:t> and shows open for </a:t>
            </a:r>
            <a:r>
              <a:rPr lang="en-US" sz="1800">
                <a:solidFill>
                  <a:srgbClr val="00B050"/>
                </a:solidFill>
              </a:rPr>
              <a:t>schools</a:t>
            </a:r>
            <a:r>
              <a:rPr lang="en-US" sz="1800">
                <a:solidFill>
                  <a:schemeClr val="tx1"/>
                </a:solidFill>
              </a:rPr>
              <a:t> to attend, as well as the chance for pupils to explore the institution on their own. </a:t>
            </a:r>
          </a:p>
          <a:p>
            <a:r>
              <a:rPr lang="en-US" sz="1800">
                <a:solidFill>
                  <a:schemeClr val="tx1"/>
                </a:solidFill>
              </a:rPr>
              <a:t>As an example, one respondent mentioned a </a:t>
            </a:r>
            <a:r>
              <a:rPr lang="en-US" sz="1800">
                <a:solidFill>
                  <a:srgbClr val="00B050"/>
                </a:solidFill>
              </a:rPr>
              <a:t>star dome</a:t>
            </a:r>
            <a:r>
              <a:rPr lang="en-US" sz="1800">
                <a:solidFill>
                  <a:schemeClr val="tx1"/>
                </a:solidFill>
              </a:rPr>
              <a:t>, where children could enter dome, and be taught about stars and the universe.</a:t>
            </a:r>
          </a:p>
          <a:p>
            <a:r>
              <a:rPr lang="en-US" sz="1800">
                <a:solidFill>
                  <a:schemeClr val="tx1"/>
                </a:solidFill>
              </a:rPr>
              <a:t>In my own research, I did in fact find an exhibit called </a:t>
            </a:r>
            <a:r>
              <a:rPr lang="en-US" sz="1800">
                <a:solidFill>
                  <a:srgbClr val="00B050"/>
                </a:solidFill>
              </a:rPr>
              <a:t>secret life of stars</a:t>
            </a:r>
            <a:r>
              <a:rPr lang="en-US" sz="1800">
                <a:solidFill>
                  <a:schemeClr val="tx1"/>
                </a:solidFill>
              </a:rPr>
              <a:t>, which was offered to </a:t>
            </a:r>
            <a:r>
              <a:rPr lang="en-US" sz="1800">
                <a:solidFill>
                  <a:srgbClr val="00B050"/>
                </a:solidFill>
              </a:rPr>
              <a:t>key stage 3 students</a:t>
            </a:r>
            <a:r>
              <a:rPr lang="en-US" sz="1800">
                <a:solidFill>
                  <a:schemeClr val="tx1"/>
                </a:solidFill>
              </a:rPr>
              <a:t> to further their understanding of physics and stars specifically.</a:t>
            </a:r>
          </a:p>
          <a:p>
            <a:r>
              <a:rPr lang="en-US" sz="1800">
                <a:solidFill>
                  <a:schemeClr val="tx1"/>
                </a:solidFill>
              </a:rPr>
              <a:t>I believe Secret Life of Stars links with Piaget's Concrete Operational stage, as it requires understanding, and in this stage the child has the ability to understand the information.</a:t>
            </a:r>
          </a:p>
        </p:txBody>
      </p:sp>
      <p:pic>
        <p:nvPicPr>
          <p:cNvPr id="4" name="Picture 4" descr="Cardiff school children design 'The Science Museum of the ...">
            <a:extLst>
              <a:ext uri="{FF2B5EF4-FFF2-40B4-BE49-F238E27FC236}">
                <a16:creationId xmlns:a16="http://schemas.microsoft.com/office/drawing/2014/main" id="{293BD548-29D6-47BC-AF3F-EEA371E4E709}"/>
              </a:ext>
            </a:extLst>
          </p:cNvPr>
          <p:cNvPicPr>
            <a:picLocks noChangeAspect="1"/>
          </p:cNvPicPr>
          <p:nvPr/>
        </p:nvPicPr>
        <p:blipFill rotWithShape="1">
          <a:blip r:embed="rId2"/>
          <a:srcRect l="2599" r="27229" b="-1"/>
          <a:stretch/>
        </p:blipFill>
        <p:spPr>
          <a:xfrm>
            <a:off x="6288400" y="1184058"/>
            <a:ext cx="4741120" cy="4493060"/>
          </a:xfrm>
          <a:prstGeom prst="rect">
            <a:avLst/>
          </a:prstGeom>
        </p:spPr>
      </p:pic>
      <p:sp>
        <p:nvSpPr>
          <p:cNvPr id="6" name="TextBox 5">
            <a:extLst>
              <a:ext uri="{FF2B5EF4-FFF2-40B4-BE49-F238E27FC236}">
                <a16:creationId xmlns:a16="http://schemas.microsoft.com/office/drawing/2014/main" id="{F71C016E-C2D8-4155-B45B-5A2D9D82D26A}"/>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1186687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35CE62-895D-44BA-ACA7-7D7C34AC3763}"/>
              </a:ext>
            </a:extLst>
          </p:cNvPr>
          <p:cNvSpPr>
            <a:spLocks noGrp="1"/>
          </p:cNvSpPr>
          <p:nvPr>
            <p:ph idx="1"/>
          </p:nvPr>
        </p:nvSpPr>
        <p:spPr>
          <a:xfrm>
            <a:off x="631373" y="677990"/>
            <a:ext cx="5998578" cy="5671667"/>
          </a:xfrm>
        </p:spPr>
        <p:txBody>
          <a:bodyPr vert="horz" lIns="91440" tIns="45720" rIns="91440" bIns="45720" rtlCol="0" anchor="t">
            <a:normAutofit lnSpcReduction="10000"/>
          </a:bodyPr>
          <a:lstStyle/>
          <a:p>
            <a:r>
              <a:rPr lang="en-US" sz="2000">
                <a:solidFill>
                  <a:schemeClr val="tx1"/>
                </a:solidFill>
              </a:rPr>
              <a:t>On the other hand, I also found an event called </a:t>
            </a:r>
            <a:r>
              <a:rPr lang="en-US" sz="2000">
                <a:solidFill>
                  <a:srgbClr val="00B050"/>
                </a:solidFill>
              </a:rPr>
              <a:t>Woodland Wonders</a:t>
            </a:r>
            <a:r>
              <a:rPr lang="en-US" sz="2000">
                <a:solidFill>
                  <a:schemeClr val="tx1"/>
                </a:solidFill>
              </a:rPr>
              <a:t>, aimed at children in the </a:t>
            </a:r>
            <a:r>
              <a:rPr lang="en-US" sz="2000">
                <a:solidFill>
                  <a:srgbClr val="00B050"/>
                </a:solidFill>
              </a:rPr>
              <a:t>foundation phase. </a:t>
            </a:r>
          </a:p>
          <a:p>
            <a:r>
              <a:rPr lang="en-US" sz="2000">
                <a:solidFill>
                  <a:schemeClr val="tx1"/>
                </a:solidFill>
              </a:rPr>
              <a:t>This followed two characters, Delyth and Dilwyn, through the </a:t>
            </a:r>
            <a:r>
              <a:rPr lang="en-US" sz="2000">
                <a:solidFill>
                  <a:srgbClr val="00B050"/>
                </a:solidFill>
              </a:rPr>
              <a:t>woods</a:t>
            </a:r>
            <a:r>
              <a:rPr lang="en-US" sz="2000">
                <a:solidFill>
                  <a:schemeClr val="tx1"/>
                </a:solidFill>
              </a:rPr>
              <a:t> to get back home, along with the help of the children who would be taught about </a:t>
            </a:r>
            <a:r>
              <a:rPr lang="en-US" sz="2000">
                <a:solidFill>
                  <a:srgbClr val="00B050"/>
                </a:solidFill>
              </a:rPr>
              <a:t>animals that live in the woods</a:t>
            </a:r>
            <a:r>
              <a:rPr lang="en-US" sz="2000">
                <a:solidFill>
                  <a:schemeClr val="tx1"/>
                </a:solidFill>
              </a:rPr>
              <a:t>, as well as other features of the woodland. </a:t>
            </a:r>
          </a:p>
          <a:p>
            <a:r>
              <a:rPr lang="en-US" sz="2000">
                <a:solidFill>
                  <a:schemeClr val="tx1"/>
                </a:solidFill>
              </a:rPr>
              <a:t>I think that this is an extremely </a:t>
            </a:r>
            <a:r>
              <a:rPr lang="en-US" sz="2000">
                <a:solidFill>
                  <a:srgbClr val="00B050"/>
                </a:solidFill>
              </a:rPr>
              <a:t>good example</a:t>
            </a:r>
            <a:r>
              <a:rPr lang="en-US" sz="2000">
                <a:solidFill>
                  <a:schemeClr val="tx1"/>
                </a:solidFill>
              </a:rPr>
              <a:t> of </a:t>
            </a:r>
            <a:r>
              <a:rPr lang="en-US" sz="2000">
                <a:solidFill>
                  <a:srgbClr val="00B050"/>
                </a:solidFill>
              </a:rPr>
              <a:t>out of classroom learning</a:t>
            </a:r>
            <a:r>
              <a:rPr lang="en-US" sz="2000">
                <a:solidFill>
                  <a:schemeClr val="tx1"/>
                </a:solidFill>
              </a:rPr>
              <a:t>, especially for </a:t>
            </a:r>
            <a:r>
              <a:rPr lang="en-US" sz="2000">
                <a:solidFill>
                  <a:srgbClr val="00B050"/>
                </a:solidFill>
              </a:rPr>
              <a:t>younger children</a:t>
            </a:r>
            <a:r>
              <a:rPr lang="en-US" sz="2000">
                <a:solidFill>
                  <a:schemeClr val="tx1"/>
                </a:solidFill>
              </a:rPr>
              <a:t>. It focuses on an area which the child may be aware of and familiar with already, as well as teaching them more about it.</a:t>
            </a:r>
          </a:p>
          <a:p>
            <a:r>
              <a:rPr lang="en-US" sz="2000">
                <a:solidFill>
                  <a:schemeClr val="tx1"/>
                </a:solidFill>
              </a:rPr>
              <a:t>Many children may already be aware of the woodland through schemes such as Forest Schools in their own school, therefore they may be enthusiastic in learning about this. In this way, it links with Piaget's preoperational stage as it is based on an idea the children may know a lot about already.</a:t>
            </a:r>
          </a:p>
        </p:txBody>
      </p:sp>
      <p:pic>
        <p:nvPicPr>
          <p:cNvPr id="4" name="Picture 4" descr="Techniquest - Visit Cardiff">
            <a:extLst>
              <a:ext uri="{FF2B5EF4-FFF2-40B4-BE49-F238E27FC236}">
                <a16:creationId xmlns:a16="http://schemas.microsoft.com/office/drawing/2014/main" id="{053077D8-D9A9-47CD-9EC5-5C4EA871245F}"/>
              </a:ext>
            </a:extLst>
          </p:cNvPr>
          <p:cNvPicPr>
            <a:picLocks noChangeAspect="1"/>
          </p:cNvPicPr>
          <p:nvPr/>
        </p:nvPicPr>
        <p:blipFill rotWithShape="1">
          <a:blip r:embed="rId2"/>
          <a:srcRect l="23958" t="23053" r="625" b="3738"/>
          <a:stretch/>
        </p:blipFill>
        <p:spPr>
          <a:xfrm>
            <a:off x="7039514" y="683315"/>
            <a:ext cx="3945851" cy="2556141"/>
          </a:xfrm>
          <a:prstGeom prst="rect">
            <a:avLst/>
          </a:prstGeom>
        </p:spPr>
      </p:pic>
      <p:pic>
        <p:nvPicPr>
          <p:cNvPr id="2" name="Picture 4" descr="Exeter Forest School | Activities, Education &amp; Training in ...">
            <a:extLst>
              <a:ext uri="{FF2B5EF4-FFF2-40B4-BE49-F238E27FC236}">
                <a16:creationId xmlns:a16="http://schemas.microsoft.com/office/drawing/2014/main" id="{4F03E09F-5842-4AAA-B5AF-C3FBEE1EDA97}"/>
              </a:ext>
            </a:extLst>
          </p:cNvPr>
          <p:cNvPicPr>
            <a:picLocks noChangeAspect="1"/>
          </p:cNvPicPr>
          <p:nvPr/>
        </p:nvPicPr>
        <p:blipFill>
          <a:blip r:embed="rId3"/>
          <a:stretch>
            <a:fillRect/>
          </a:stretch>
        </p:blipFill>
        <p:spPr>
          <a:xfrm>
            <a:off x="7039155" y="3434980"/>
            <a:ext cx="3950896" cy="2662228"/>
          </a:xfrm>
          <a:prstGeom prst="rect">
            <a:avLst/>
          </a:prstGeom>
        </p:spPr>
      </p:pic>
      <p:sp>
        <p:nvSpPr>
          <p:cNvPr id="6" name="TextBox 5">
            <a:extLst>
              <a:ext uri="{FF2B5EF4-FFF2-40B4-BE49-F238E27FC236}">
                <a16:creationId xmlns:a16="http://schemas.microsoft.com/office/drawing/2014/main" id="{9F0471E4-D0A3-41B9-B994-E20972BF52EA}"/>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3415565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2" name="Content Placeholder 13">
            <a:extLst>
              <a:ext uri="{FF2B5EF4-FFF2-40B4-BE49-F238E27FC236}">
                <a16:creationId xmlns:a16="http://schemas.microsoft.com/office/drawing/2014/main" id="{A6648DA6-8FA7-46AA-B8B0-3F0843AF17DE}"/>
              </a:ext>
            </a:extLst>
          </p:cNvPr>
          <p:cNvSpPr>
            <a:spLocks noGrp="1"/>
          </p:cNvSpPr>
          <p:nvPr>
            <p:ph idx="1"/>
          </p:nvPr>
        </p:nvSpPr>
        <p:spPr>
          <a:xfrm>
            <a:off x="5652372" y="886731"/>
            <a:ext cx="5877493" cy="5397158"/>
          </a:xfrm>
        </p:spPr>
        <p:txBody>
          <a:bodyPr vert="horz" lIns="91440" tIns="45720" rIns="91440" bIns="45720" rtlCol="0" anchor="t">
            <a:normAutofit/>
          </a:bodyPr>
          <a:lstStyle/>
          <a:p>
            <a:r>
              <a:rPr lang="en-US" sz="2000">
                <a:solidFill>
                  <a:schemeClr val="tx1"/>
                </a:solidFill>
              </a:rPr>
              <a:t>Techniquest's </a:t>
            </a:r>
            <a:r>
              <a:rPr lang="en-US" sz="2000">
                <a:solidFill>
                  <a:srgbClr val="00B050"/>
                </a:solidFill>
              </a:rPr>
              <a:t>"Out of this World"</a:t>
            </a:r>
            <a:r>
              <a:rPr lang="en-US" sz="2000">
                <a:solidFill>
                  <a:schemeClr val="tx1"/>
                </a:solidFill>
              </a:rPr>
              <a:t> exhibition is an exhibition specifically aimed at </a:t>
            </a:r>
            <a:r>
              <a:rPr lang="en-US" sz="2000">
                <a:solidFill>
                  <a:srgbClr val="00B050"/>
                </a:solidFill>
              </a:rPr>
              <a:t>Key Stage 2</a:t>
            </a:r>
            <a:r>
              <a:rPr lang="en-US" sz="2000">
                <a:solidFill>
                  <a:schemeClr val="tx1"/>
                </a:solidFill>
              </a:rPr>
              <a:t> pupils. </a:t>
            </a:r>
          </a:p>
          <a:p>
            <a:r>
              <a:rPr lang="en-US" sz="2000">
                <a:solidFill>
                  <a:schemeClr val="tx1"/>
                </a:solidFill>
              </a:rPr>
              <a:t>It delivers information about astronaut </a:t>
            </a:r>
            <a:r>
              <a:rPr lang="en-US" sz="2000">
                <a:solidFill>
                  <a:srgbClr val="00B050"/>
                </a:solidFill>
              </a:rPr>
              <a:t>Tim Peake</a:t>
            </a:r>
            <a:r>
              <a:rPr lang="en-US" sz="2000">
                <a:solidFill>
                  <a:schemeClr val="tx1"/>
                </a:solidFill>
              </a:rPr>
              <a:t>'s mission, as well as encouraging children to get involved in </a:t>
            </a:r>
            <a:r>
              <a:rPr lang="en-US" sz="2000">
                <a:solidFill>
                  <a:srgbClr val="00B050"/>
                </a:solidFill>
              </a:rPr>
              <a:t>building rockets</a:t>
            </a:r>
            <a:r>
              <a:rPr lang="en-US" sz="2000">
                <a:solidFill>
                  <a:schemeClr val="tx1"/>
                </a:solidFill>
              </a:rPr>
              <a:t>, how astronauts are kept safe on missions, and even learning how rocket fuel is burned.</a:t>
            </a:r>
          </a:p>
          <a:p>
            <a:r>
              <a:rPr lang="en-US" sz="2000">
                <a:solidFill>
                  <a:schemeClr val="tx1"/>
                </a:solidFill>
              </a:rPr>
              <a:t>This exhibit once again takes focus on a topic area that children of this age group may take great </a:t>
            </a:r>
            <a:r>
              <a:rPr lang="en-US" sz="2000">
                <a:solidFill>
                  <a:srgbClr val="00B050"/>
                </a:solidFill>
              </a:rPr>
              <a:t>fascination</a:t>
            </a:r>
            <a:r>
              <a:rPr lang="en-US" sz="2000">
                <a:solidFill>
                  <a:schemeClr val="tx1"/>
                </a:solidFill>
              </a:rPr>
              <a:t>. </a:t>
            </a:r>
          </a:p>
          <a:p>
            <a:r>
              <a:rPr lang="en-US" sz="2000">
                <a:solidFill>
                  <a:schemeClr val="tx1"/>
                </a:solidFill>
              </a:rPr>
              <a:t>This is an activity which could link to </a:t>
            </a:r>
            <a:r>
              <a:rPr lang="en-US" sz="2000">
                <a:solidFill>
                  <a:srgbClr val="00B050"/>
                </a:solidFill>
              </a:rPr>
              <a:t>Piaget's Concrete operational period</a:t>
            </a:r>
            <a:r>
              <a:rPr lang="en-US" sz="2000">
                <a:solidFill>
                  <a:schemeClr val="tx1"/>
                </a:solidFill>
              </a:rPr>
              <a:t>, as it again considers logical thought.</a:t>
            </a:r>
          </a:p>
          <a:p>
            <a:r>
              <a:rPr lang="en-US" sz="2000">
                <a:solidFill>
                  <a:schemeClr val="tx1"/>
                </a:solidFill>
              </a:rPr>
              <a:t> In this stage, children can also </a:t>
            </a:r>
            <a:r>
              <a:rPr lang="en-US" sz="2000">
                <a:solidFill>
                  <a:srgbClr val="00B050"/>
                </a:solidFill>
              </a:rPr>
              <a:t>consider how others feel</a:t>
            </a:r>
            <a:r>
              <a:rPr lang="en-US" sz="2000">
                <a:solidFill>
                  <a:schemeClr val="tx1"/>
                </a:solidFill>
              </a:rPr>
              <a:t> so this comes into play when considering how astronauts felt on their mission in the activity.</a:t>
            </a:r>
          </a:p>
        </p:txBody>
      </p:sp>
      <p:pic>
        <p:nvPicPr>
          <p:cNvPr id="4" name="Picture 4" descr="Techniquest - Visit Cardiff">
            <a:extLst>
              <a:ext uri="{FF2B5EF4-FFF2-40B4-BE49-F238E27FC236}">
                <a16:creationId xmlns:a16="http://schemas.microsoft.com/office/drawing/2014/main" id="{16279943-288E-4962-B7B4-CF8D2C5033DF}"/>
              </a:ext>
            </a:extLst>
          </p:cNvPr>
          <p:cNvPicPr>
            <a:picLocks noChangeAspect="1"/>
          </p:cNvPicPr>
          <p:nvPr/>
        </p:nvPicPr>
        <p:blipFill rotWithShape="1">
          <a:blip r:embed="rId2"/>
          <a:srcRect l="18467" r="11098"/>
          <a:stretch/>
        </p:blipFill>
        <p:spPr>
          <a:xfrm>
            <a:off x="363291" y="883584"/>
            <a:ext cx="4981202" cy="4868840"/>
          </a:xfrm>
          <a:prstGeom prst="rect">
            <a:avLst/>
          </a:prstGeom>
        </p:spPr>
      </p:pic>
      <p:sp>
        <p:nvSpPr>
          <p:cNvPr id="2" name="TextBox 1">
            <a:extLst>
              <a:ext uri="{FF2B5EF4-FFF2-40B4-BE49-F238E27FC236}">
                <a16:creationId xmlns:a16="http://schemas.microsoft.com/office/drawing/2014/main" id="{57C7EB74-6282-4CD1-B538-45D096366F94}"/>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2464869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8C9BF3C-0488-4674-8917-7DA848FD0217}"/>
              </a:ext>
            </a:extLst>
          </p:cNvPr>
          <p:cNvSpPr>
            <a:spLocks noGrp="1"/>
          </p:cNvSpPr>
          <p:nvPr>
            <p:ph idx="1"/>
          </p:nvPr>
        </p:nvSpPr>
        <p:spPr>
          <a:xfrm>
            <a:off x="902920" y="636211"/>
            <a:ext cx="5846177" cy="5021378"/>
          </a:xfrm>
        </p:spPr>
        <p:txBody>
          <a:bodyPr vert="horz" lIns="91440" tIns="45720" rIns="91440" bIns="45720" rtlCol="0" anchor="t">
            <a:normAutofit/>
          </a:bodyPr>
          <a:lstStyle/>
          <a:p>
            <a:pPr algn="ctr"/>
            <a:r>
              <a:rPr lang="en-US" sz="2000" err="1">
                <a:solidFill>
                  <a:schemeClr val="tx1"/>
                </a:solidFill>
              </a:rPr>
              <a:t>Techniquest</a:t>
            </a:r>
            <a:r>
              <a:rPr lang="en-US" sz="2000">
                <a:solidFill>
                  <a:schemeClr val="tx1"/>
                </a:solidFill>
              </a:rPr>
              <a:t> is a fantastic outlet for schools, and greatly encourages an </a:t>
            </a:r>
            <a:r>
              <a:rPr lang="en-US" sz="2000">
                <a:solidFill>
                  <a:srgbClr val="00B050"/>
                </a:solidFill>
              </a:rPr>
              <a:t>educational experience</a:t>
            </a:r>
            <a:r>
              <a:rPr lang="en-US" sz="2000">
                <a:solidFill>
                  <a:schemeClr val="tx1"/>
                </a:solidFill>
              </a:rPr>
              <a:t> in a </a:t>
            </a:r>
            <a:r>
              <a:rPr lang="en-US" sz="2000">
                <a:solidFill>
                  <a:srgbClr val="00B050"/>
                </a:solidFill>
              </a:rPr>
              <a:t>social environment</a:t>
            </a:r>
            <a:r>
              <a:rPr lang="en-US" sz="2000">
                <a:solidFill>
                  <a:schemeClr val="tx1"/>
                </a:solidFill>
              </a:rPr>
              <a:t>, along with a</a:t>
            </a:r>
            <a:r>
              <a:rPr lang="en-US" sz="2000">
                <a:solidFill>
                  <a:srgbClr val="00B050"/>
                </a:solidFill>
              </a:rPr>
              <a:t> fun day out</a:t>
            </a:r>
            <a:r>
              <a:rPr lang="en-US" sz="2000">
                <a:solidFill>
                  <a:schemeClr val="tx1"/>
                </a:solidFill>
              </a:rPr>
              <a:t> for children of all ages.</a:t>
            </a:r>
          </a:p>
          <a:p>
            <a:pPr algn="ctr"/>
            <a:r>
              <a:rPr lang="en-US" sz="2000">
                <a:solidFill>
                  <a:schemeClr val="tx1"/>
                </a:solidFill>
              </a:rPr>
              <a:t>On their website, it is largely advertised that the exhibits are </a:t>
            </a:r>
            <a:r>
              <a:rPr lang="en-US" sz="2000">
                <a:solidFill>
                  <a:srgbClr val="00B050"/>
                </a:solidFill>
              </a:rPr>
              <a:t>"available for students from primary level right through to higher education" </a:t>
            </a:r>
          </a:p>
          <a:p>
            <a:pPr algn="ctr"/>
            <a:r>
              <a:rPr lang="en-US" sz="2000">
                <a:solidFill>
                  <a:schemeClr val="tx1"/>
                </a:solidFill>
              </a:rPr>
              <a:t>It also mentioned new exhibits from many areas of the </a:t>
            </a:r>
            <a:r>
              <a:rPr lang="en-US" sz="2000">
                <a:solidFill>
                  <a:srgbClr val="00B050"/>
                </a:solidFill>
              </a:rPr>
              <a:t>STEM </a:t>
            </a:r>
            <a:r>
              <a:rPr lang="en-US" sz="2000">
                <a:solidFill>
                  <a:schemeClr val="tx1"/>
                </a:solidFill>
              </a:rPr>
              <a:t>field. (As seen below)</a:t>
            </a:r>
          </a:p>
          <a:p>
            <a:pPr algn="ctr"/>
            <a:r>
              <a:rPr lang="en-US" sz="2000">
                <a:solidFill>
                  <a:schemeClr val="tx1"/>
                </a:solidFill>
              </a:rPr>
              <a:t>The idea that the exhibits are new, and are designed to be attractive, large and </a:t>
            </a:r>
            <a:r>
              <a:rPr lang="en-US" sz="2000" err="1">
                <a:solidFill>
                  <a:schemeClr val="tx1"/>
                </a:solidFill>
              </a:rPr>
              <a:t>colourful</a:t>
            </a:r>
            <a:r>
              <a:rPr lang="en-US" sz="2000">
                <a:solidFill>
                  <a:schemeClr val="tx1"/>
                </a:solidFill>
              </a:rPr>
              <a:t> links with the goal of the Montessori method, which is to adhere to a child's instinct to learn.</a:t>
            </a:r>
          </a:p>
          <a:p>
            <a:pPr algn="ctr"/>
            <a:endParaRPr lang="en-US" sz="1800">
              <a:solidFill>
                <a:srgbClr val="00B050"/>
              </a:solidFill>
            </a:endParaRPr>
          </a:p>
          <a:p>
            <a:pPr algn="ctr"/>
            <a:endParaRPr lang="en-US" sz="1800">
              <a:solidFill>
                <a:schemeClr val="tx1"/>
              </a:solidFill>
            </a:endParaRPr>
          </a:p>
          <a:p>
            <a:pPr algn="ctr"/>
            <a:endParaRPr lang="en-US" sz="1800">
              <a:solidFill>
                <a:schemeClr val="tx1"/>
              </a:solidFill>
            </a:endParaRPr>
          </a:p>
        </p:txBody>
      </p:sp>
      <p:pic>
        <p:nvPicPr>
          <p:cNvPr id="4" name="Picture 4" descr="Techniquest - Cardiff, Wales, Great Britain. - Wikipedia ...">
            <a:extLst>
              <a:ext uri="{FF2B5EF4-FFF2-40B4-BE49-F238E27FC236}">
                <a16:creationId xmlns:a16="http://schemas.microsoft.com/office/drawing/2014/main" id="{9E3B503A-5530-410D-8498-2974D1BACE76}"/>
              </a:ext>
            </a:extLst>
          </p:cNvPr>
          <p:cNvPicPr>
            <a:picLocks noChangeAspect="1"/>
          </p:cNvPicPr>
          <p:nvPr/>
        </p:nvPicPr>
        <p:blipFill rotWithShape="1">
          <a:blip r:embed="rId2"/>
          <a:srcRect r="20860" b="1"/>
          <a:stretch/>
        </p:blipFill>
        <p:spPr>
          <a:xfrm>
            <a:off x="7221292" y="831391"/>
            <a:ext cx="4219203" cy="4002458"/>
          </a:xfrm>
          <a:prstGeom prst="rect">
            <a:avLst/>
          </a:prstGeom>
        </p:spPr>
      </p:pic>
      <p:pic>
        <p:nvPicPr>
          <p:cNvPr id="5" name="Picture 5" descr="Graphical user interface, text&#10;&#10;Description automatically generated">
            <a:extLst>
              <a:ext uri="{FF2B5EF4-FFF2-40B4-BE49-F238E27FC236}">
                <a16:creationId xmlns:a16="http://schemas.microsoft.com/office/drawing/2014/main" id="{73E5AA5E-52A3-41A6-8FB5-D11E10F2BE2F}"/>
              </a:ext>
            </a:extLst>
          </p:cNvPr>
          <p:cNvPicPr>
            <a:picLocks noChangeAspect="1"/>
          </p:cNvPicPr>
          <p:nvPr/>
        </p:nvPicPr>
        <p:blipFill rotWithShape="1">
          <a:blip r:embed="rId3"/>
          <a:srcRect l="14068" t="31081" r="15969" b="40008"/>
          <a:stretch/>
        </p:blipFill>
        <p:spPr>
          <a:xfrm>
            <a:off x="372000" y="4914917"/>
            <a:ext cx="6752159" cy="1552569"/>
          </a:xfrm>
          <a:prstGeom prst="rect">
            <a:avLst/>
          </a:prstGeom>
        </p:spPr>
      </p:pic>
      <p:sp>
        <p:nvSpPr>
          <p:cNvPr id="2" name="TextBox 1">
            <a:extLst>
              <a:ext uri="{FF2B5EF4-FFF2-40B4-BE49-F238E27FC236}">
                <a16:creationId xmlns:a16="http://schemas.microsoft.com/office/drawing/2014/main" id="{FB408BBC-B6EF-4E3D-87D9-28F44C64DE75}"/>
              </a:ext>
            </a:extLst>
          </p:cNvPr>
          <p:cNvSpPr txBox="1"/>
          <p:nvPr/>
        </p:nvSpPr>
        <p:spPr>
          <a:xfrm>
            <a:off x="9138249"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Leonie Mills</a:t>
            </a:r>
          </a:p>
        </p:txBody>
      </p:sp>
    </p:spTree>
    <p:extLst>
      <p:ext uri="{BB962C8B-B14F-4D97-AF65-F5344CB8AC3E}">
        <p14:creationId xmlns:p14="http://schemas.microsoft.com/office/powerpoint/2010/main" val="158096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EB3C453-B485-4F07-841B-918D40331D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4" name="TextBox 1">
            <a:extLst>
              <a:ext uri="{FF2B5EF4-FFF2-40B4-BE49-F238E27FC236}">
                <a16:creationId xmlns:a16="http://schemas.microsoft.com/office/drawing/2014/main" id="{A10D8189-669A-4207-83FA-83C56A8293EC}"/>
              </a:ext>
            </a:extLst>
          </p:cNvPr>
          <p:cNvGraphicFramePr/>
          <p:nvPr>
            <p:extLst>
              <p:ext uri="{D42A27DB-BD31-4B8C-83A1-F6EECF244321}">
                <p14:modId xmlns:p14="http://schemas.microsoft.com/office/powerpoint/2010/main" val="619777081"/>
              </p:ext>
            </p:extLst>
          </p:nvPr>
        </p:nvGraphicFramePr>
        <p:xfrm>
          <a:off x="1111423" y="1199858"/>
          <a:ext cx="9885533" cy="446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4706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09C0BCD-BEE9-423F-A51C-BCCD8E5EA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4754BDE-0714-4349-AF4A-E87EA36EE0C4}"/>
              </a:ext>
            </a:extLst>
          </p:cNvPr>
          <p:cNvSpPr>
            <a:spLocks noGrp="1"/>
          </p:cNvSpPr>
          <p:nvPr>
            <p:ph type="title"/>
          </p:nvPr>
        </p:nvSpPr>
        <p:spPr>
          <a:xfrm>
            <a:off x="4441783" y="609600"/>
            <a:ext cx="6693061" cy="1356360"/>
          </a:xfrm>
        </p:spPr>
        <p:txBody>
          <a:bodyPr vert="horz" lIns="91440" tIns="45720" rIns="91440" bIns="45720" rtlCol="0" anchor="ctr">
            <a:normAutofit/>
          </a:bodyPr>
          <a:lstStyle/>
          <a:p>
            <a:r>
              <a:rPr lang="en-US" sz="4400"/>
              <a:t>Benefits of learning outside of classroom.</a:t>
            </a:r>
          </a:p>
        </p:txBody>
      </p:sp>
      <p:pic>
        <p:nvPicPr>
          <p:cNvPr id="5" name="Picture 5" descr="A group of people posing for the camera&#10;&#10;Description automatically generated">
            <a:extLst>
              <a:ext uri="{FF2B5EF4-FFF2-40B4-BE49-F238E27FC236}">
                <a16:creationId xmlns:a16="http://schemas.microsoft.com/office/drawing/2014/main" id="{0A9EA12B-F8F9-4E93-8FFF-FDA703ECC589}"/>
              </a:ext>
            </a:extLst>
          </p:cNvPr>
          <p:cNvPicPr>
            <a:picLocks noGrp="1" noChangeAspect="1"/>
          </p:cNvPicPr>
          <p:nvPr>
            <p:ph type="pic" idx="1"/>
          </p:nvPr>
        </p:nvPicPr>
        <p:blipFill rotWithShape="1">
          <a:blip r:embed="rId2"/>
          <a:srcRect l="11029" r="12734" b="1"/>
          <a:stretch/>
        </p:blipFill>
        <p:spPr>
          <a:xfrm>
            <a:off x="223336" y="243840"/>
            <a:ext cx="3646837" cy="6377939"/>
          </a:xfrm>
          <a:prstGeom prst="rect">
            <a:avLst/>
          </a:prstGeom>
        </p:spPr>
      </p:pic>
      <p:sp>
        <p:nvSpPr>
          <p:cNvPr id="4" name="Text Placeholder 3">
            <a:extLst>
              <a:ext uri="{FF2B5EF4-FFF2-40B4-BE49-F238E27FC236}">
                <a16:creationId xmlns:a16="http://schemas.microsoft.com/office/drawing/2014/main" id="{8611241C-3FF6-43C2-A727-46ACB6124F7C}"/>
              </a:ext>
            </a:extLst>
          </p:cNvPr>
          <p:cNvSpPr>
            <a:spLocks noGrp="1"/>
          </p:cNvSpPr>
          <p:nvPr>
            <p:ph type="body" sz="half" idx="2"/>
          </p:nvPr>
        </p:nvSpPr>
        <p:spPr>
          <a:xfrm>
            <a:off x="4441783" y="2057400"/>
            <a:ext cx="6693061" cy="4038600"/>
          </a:xfrm>
        </p:spPr>
        <p:txBody>
          <a:bodyPr vert="horz" lIns="91440" tIns="45720" rIns="91440" bIns="45720" rtlCol="0" anchor="t">
            <a:normAutofit/>
          </a:bodyPr>
          <a:lstStyle/>
          <a:p>
            <a:pPr>
              <a:lnSpc>
                <a:spcPct val="90000"/>
              </a:lnSpc>
            </a:pPr>
            <a:r>
              <a:rPr lang="en-US" sz="2000">
                <a:solidFill>
                  <a:schemeClr val="tx1"/>
                </a:solidFill>
                <a:ea typeface="+mn-lt"/>
                <a:cs typeface="+mn-lt"/>
              </a:rPr>
              <a:t>According to the council for learning outside of the classrooms webside -</a:t>
            </a:r>
            <a:r>
              <a:rPr lang="en-US" sz="2000">
                <a:ea typeface="+mn-lt"/>
                <a:cs typeface="+mn-lt"/>
              </a:rPr>
              <a:t> "Young people who experience learning outside the classroom as a regular part of their school life benefit from increased self-esteem, and become more engaged in their education both inside and outside the classroom walls"</a:t>
            </a:r>
            <a:br>
              <a:rPr lang="en-US">
                <a:ea typeface="+mn-lt"/>
                <a:cs typeface="+mn-lt"/>
              </a:rPr>
            </a:br>
            <a:endParaRPr lang="en-US" sz="2000">
              <a:solidFill>
                <a:schemeClr val="tx1"/>
              </a:solidFill>
              <a:ea typeface="+mn-lt"/>
              <a:cs typeface="+mn-lt"/>
            </a:endParaRPr>
          </a:p>
          <a:p>
            <a:pPr>
              <a:lnSpc>
                <a:spcPct val="90000"/>
              </a:lnSpc>
            </a:pPr>
            <a:r>
              <a:rPr lang="en-US">
                <a:solidFill>
                  <a:schemeClr val="tx1"/>
                </a:solidFill>
                <a:ea typeface="+mn-lt"/>
                <a:cs typeface="+mn-lt"/>
              </a:rPr>
              <a:t>It also shows information from the 2008 ofsted report into learning outside of classroom where ofsted </a:t>
            </a:r>
            <a:r>
              <a:rPr lang="en-US">
                <a:ea typeface="+mn-lt"/>
                <a:cs typeface="+mn-lt"/>
              </a:rPr>
              <a:t>"highlighted the positive benefits and impact on raising achievement"</a:t>
            </a:r>
          </a:p>
        </p:txBody>
      </p:sp>
    </p:spTree>
    <p:extLst>
      <p:ext uri="{BB962C8B-B14F-4D97-AF65-F5344CB8AC3E}">
        <p14:creationId xmlns:p14="http://schemas.microsoft.com/office/powerpoint/2010/main" val="1310225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B086532B-5A3E-44A5-A0C2-22A0DB316C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C4989CD-1C74-4B53-BAC8-0DC0D8ED7D87}"/>
              </a:ext>
            </a:extLst>
          </p:cNvPr>
          <p:cNvSpPr>
            <a:spLocks noGrp="1"/>
          </p:cNvSpPr>
          <p:nvPr>
            <p:ph type="title"/>
          </p:nvPr>
        </p:nvSpPr>
        <p:spPr>
          <a:xfrm>
            <a:off x="743787" y="132202"/>
            <a:ext cx="6993914" cy="1356360"/>
          </a:xfrm>
        </p:spPr>
        <p:txBody>
          <a:bodyPr vert="horz" lIns="91440" tIns="45720" rIns="91440" bIns="45720" rtlCol="0" anchor="ctr">
            <a:normAutofit/>
          </a:bodyPr>
          <a:lstStyle/>
          <a:p>
            <a:r>
              <a:rPr lang="en-US" sz="4400"/>
              <a:t>Lev Vygotsky (1986-1934)</a:t>
            </a:r>
          </a:p>
        </p:txBody>
      </p:sp>
      <p:sp>
        <p:nvSpPr>
          <p:cNvPr id="4" name="Text Placeholder 3">
            <a:extLst>
              <a:ext uri="{FF2B5EF4-FFF2-40B4-BE49-F238E27FC236}">
                <a16:creationId xmlns:a16="http://schemas.microsoft.com/office/drawing/2014/main" id="{2C56C446-6370-42D9-9DF5-7E6676DA18CF}"/>
              </a:ext>
            </a:extLst>
          </p:cNvPr>
          <p:cNvSpPr>
            <a:spLocks noGrp="1"/>
          </p:cNvSpPr>
          <p:nvPr>
            <p:ph type="body" sz="half" idx="2"/>
          </p:nvPr>
        </p:nvSpPr>
        <p:spPr>
          <a:xfrm>
            <a:off x="413281" y="1093424"/>
            <a:ext cx="6993914" cy="5819660"/>
          </a:xfrm>
        </p:spPr>
        <p:txBody>
          <a:bodyPr vert="horz" lIns="91440" tIns="45720" rIns="91440" bIns="45720" rtlCol="0" anchor="t">
            <a:normAutofit/>
          </a:bodyPr>
          <a:lstStyle/>
          <a:p>
            <a:pPr>
              <a:lnSpc>
                <a:spcPct val="90000"/>
              </a:lnSpc>
            </a:pPr>
            <a:r>
              <a:rPr lang="en-US" sz="2000">
                <a:solidFill>
                  <a:schemeClr val="tx1"/>
                </a:solidFill>
                <a:ea typeface="+mn-lt"/>
                <a:cs typeface="+mn-lt"/>
              </a:rPr>
              <a:t>Vygotskys was a sociocultural pysycologist</a:t>
            </a:r>
          </a:p>
          <a:p>
            <a:pPr>
              <a:lnSpc>
                <a:spcPct val="90000"/>
              </a:lnSpc>
            </a:pPr>
            <a:endParaRPr lang="en-US" sz="2000">
              <a:solidFill>
                <a:schemeClr val="tx1"/>
              </a:solidFill>
              <a:ea typeface="+mn-lt"/>
              <a:cs typeface="+mn-lt"/>
            </a:endParaRPr>
          </a:p>
          <a:p>
            <a:pPr>
              <a:lnSpc>
                <a:spcPct val="90000"/>
              </a:lnSpc>
            </a:pPr>
            <a:r>
              <a:rPr lang="en-US" sz="2000">
                <a:solidFill>
                  <a:schemeClr val="tx1"/>
                </a:solidFill>
                <a:ea typeface="+mn-lt"/>
                <a:cs typeface="+mn-lt"/>
              </a:rPr>
              <a:t>Vygotsky believed children could do very little independently, and that only through interaction and communication does theyre development and learning proceed. Techniquest very much considered vygotsky’s theory with most of their exhibits being interactive and lots of events with communication taking place.</a:t>
            </a:r>
            <a:endParaRPr lang="en-US" sz="2000">
              <a:solidFill>
                <a:schemeClr val="tx1"/>
              </a:solidFill>
            </a:endParaRPr>
          </a:p>
          <a:p>
            <a:pPr>
              <a:lnSpc>
                <a:spcPct val="90000"/>
              </a:lnSpc>
            </a:pPr>
            <a:endParaRPr lang="en-US" sz="2000">
              <a:solidFill>
                <a:schemeClr val="tx1"/>
              </a:solidFill>
            </a:endParaRPr>
          </a:p>
          <a:p>
            <a:pPr>
              <a:lnSpc>
                <a:spcPct val="90000"/>
              </a:lnSpc>
            </a:pPr>
            <a:r>
              <a:rPr lang="en-US" sz="2000">
                <a:solidFill>
                  <a:schemeClr val="tx1"/>
                </a:solidFill>
                <a:ea typeface="+mn-lt"/>
                <a:cs typeface="+mn-lt"/>
              </a:rPr>
              <a:t>Techniquest describe their purpose on theyre website as </a:t>
            </a:r>
            <a:r>
              <a:rPr lang="en-US" sz="2000">
                <a:ea typeface="+mn-lt"/>
                <a:cs typeface="+mn-lt"/>
              </a:rPr>
              <a:t> “Techniquest’s mission is to embed science in Welsh culture through interactive engagement” </a:t>
            </a:r>
            <a:endParaRPr lang="en-US"/>
          </a:p>
          <a:p>
            <a:pPr>
              <a:lnSpc>
                <a:spcPct val="90000"/>
              </a:lnSpc>
            </a:pPr>
            <a:endParaRPr lang="en-US" sz="2000"/>
          </a:p>
          <a:p>
            <a:pPr>
              <a:lnSpc>
                <a:spcPct val="90000"/>
              </a:lnSpc>
            </a:pPr>
            <a:r>
              <a:rPr lang="en-US" sz="2000">
                <a:solidFill>
                  <a:schemeClr val="tx1"/>
                </a:solidFill>
                <a:ea typeface="+mn-lt"/>
                <a:cs typeface="+mn-lt"/>
              </a:rPr>
              <a:t>Vygotsky also believes in a </a:t>
            </a:r>
            <a:r>
              <a:rPr lang="en-US" sz="2000">
                <a:solidFill>
                  <a:schemeClr val="accent5">
                    <a:lumMod val="75000"/>
                  </a:schemeClr>
                </a:solidFill>
                <a:ea typeface="+mn-lt"/>
                <a:cs typeface="+mn-lt"/>
              </a:rPr>
              <a:t>“more knowledgeable other”</a:t>
            </a:r>
            <a:r>
              <a:rPr lang="en-US" sz="2000">
                <a:solidFill>
                  <a:schemeClr val="tx1"/>
                </a:solidFill>
                <a:ea typeface="+mn-lt"/>
                <a:cs typeface="+mn-lt"/>
              </a:rPr>
              <a:t> suggests this could be a older pier or parent or carer and that’s who children learn from. However, at techniquest there and multiple staff around building to show you how each exhibition works, I think they’re reflecting vygotskys theory here. </a:t>
            </a:r>
            <a:endParaRPr lang="en-US">
              <a:solidFill>
                <a:schemeClr val="tx1"/>
              </a:solidFill>
            </a:endParaRPr>
          </a:p>
          <a:p>
            <a:pPr>
              <a:lnSpc>
                <a:spcPct val="90000"/>
              </a:lnSpc>
            </a:pPr>
            <a:endParaRPr lang="en-US" sz="2000"/>
          </a:p>
          <a:p>
            <a:pPr>
              <a:lnSpc>
                <a:spcPct val="90000"/>
              </a:lnSpc>
            </a:pPr>
            <a:endParaRPr lang="en-US" sz="2000"/>
          </a:p>
          <a:p>
            <a:pPr indent="-182880">
              <a:lnSpc>
                <a:spcPct val="90000"/>
              </a:lnSpc>
              <a:buFont typeface="Corbel" pitchFamily="34" charset="0"/>
              <a:buChar char="•"/>
            </a:pPr>
            <a:endParaRPr lang="en-US"/>
          </a:p>
        </p:txBody>
      </p:sp>
      <p:pic>
        <p:nvPicPr>
          <p:cNvPr id="5" name="Picture 5" descr="A person wearing a suit and tie looking at the camera&#10;&#10;Description automatically generated">
            <a:extLst>
              <a:ext uri="{FF2B5EF4-FFF2-40B4-BE49-F238E27FC236}">
                <a16:creationId xmlns:a16="http://schemas.microsoft.com/office/drawing/2014/main" id="{FD6BDDFE-54DA-4083-8A73-815456814AD2}"/>
              </a:ext>
            </a:extLst>
          </p:cNvPr>
          <p:cNvPicPr>
            <a:picLocks noChangeAspect="1"/>
          </p:cNvPicPr>
          <p:nvPr/>
        </p:nvPicPr>
        <p:blipFill>
          <a:blip r:embed="rId2"/>
          <a:stretch>
            <a:fillRect/>
          </a:stretch>
        </p:blipFill>
        <p:spPr>
          <a:xfrm>
            <a:off x="8185610" y="1261127"/>
            <a:ext cx="3135414" cy="4333765"/>
          </a:xfrm>
          <a:prstGeom prst="rect">
            <a:avLst/>
          </a:prstGeom>
        </p:spPr>
      </p:pic>
    </p:spTree>
    <p:extLst>
      <p:ext uri="{BB962C8B-B14F-4D97-AF65-F5344CB8AC3E}">
        <p14:creationId xmlns:p14="http://schemas.microsoft.com/office/powerpoint/2010/main" val="3323897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79CBD3C9-4E66-426D-948E-7CF477810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E9271C28-7496-4447-8541-7B39F5E94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0B9C7A9-813B-46E7-A1AC-4E3A91E774E4}"/>
              </a:ext>
            </a:extLst>
          </p:cNvPr>
          <p:cNvSpPr>
            <a:spLocks noGrp="1"/>
          </p:cNvSpPr>
          <p:nvPr>
            <p:ph type="title"/>
          </p:nvPr>
        </p:nvSpPr>
        <p:spPr>
          <a:xfrm>
            <a:off x="4573524" y="3672"/>
            <a:ext cx="6833359" cy="1356360"/>
          </a:xfrm>
        </p:spPr>
        <p:txBody>
          <a:bodyPr vert="horz" lIns="91440" tIns="45720" rIns="91440" bIns="45720" rtlCol="0" anchor="ctr">
            <a:normAutofit/>
          </a:bodyPr>
          <a:lstStyle/>
          <a:p>
            <a:r>
              <a:rPr lang="en-US" sz="4400"/>
              <a:t>Jerome Bruner (1966)</a:t>
            </a:r>
          </a:p>
        </p:txBody>
      </p:sp>
      <p:pic>
        <p:nvPicPr>
          <p:cNvPr id="5" name="Picture 5" descr="A person wearing a suit and tie&#10;&#10;Description automatically generated">
            <a:extLst>
              <a:ext uri="{FF2B5EF4-FFF2-40B4-BE49-F238E27FC236}">
                <a16:creationId xmlns:a16="http://schemas.microsoft.com/office/drawing/2014/main" id="{08213E13-CC3F-4B5C-BC43-D8548A64DD21}"/>
              </a:ext>
            </a:extLst>
          </p:cNvPr>
          <p:cNvPicPr>
            <a:picLocks noGrp="1" noChangeAspect="1"/>
          </p:cNvPicPr>
          <p:nvPr>
            <p:ph type="pic" idx="1"/>
          </p:nvPr>
        </p:nvPicPr>
        <p:blipFill rotWithShape="1">
          <a:blip r:embed="rId2"/>
          <a:srcRect t="10645" b="10645"/>
          <a:stretch/>
        </p:blipFill>
        <p:spPr>
          <a:xfrm>
            <a:off x="413028" y="1491622"/>
            <a:ext cx="3776631" cy="3872775"/>
          </a:xfrm>
          <a:prstGeom prst="rect">
            <a:avLst/>
          </a:prstGeom>
        </p:spPr>
      </p:pic>
      <p:sp>
        <p:nvSpPr>
          <p:cNvPr id="4" name="Text Placeholder 3">
            <a:extLst>
              <a:ext uri="{FF2B5EF4-FFF2-40B4-BE49-F238E27FC236}">
                <a16:creationId xmlns:a16="http://schemas.microsoft.com/office/drawing/2014/main" id="{B568DB77-B15F-452A-A2E5-243714E6EB55}"/>
              </a:ext>
            </a:extLst>
          </p:cNvPr>
          <p:cNvSpPr>
            <a:spLocks noGrp="1"/>
          </p:cNvSpPr>
          <p:nvPr>
            <p:ph type="body" sz="half" idx="2"/>
          </p:nvPr>
        </p:nvSpPr>
        <p:spPr>
          <a:xfrm>
            <a:off x="4481715" y="1194412"/>
            <a:ext cx="7292395" cy="5011756"/>
          </a:xfrm>
        </p:spPr>
        <p:txBody>
          <a:bodyPr vert="horz" lIns="91440" tIns="45720" rIns="91440" bIns="45720" rtlCol="0" anchor="t">
            <a:normAutofit/>
          </a:bodyPr>
          <a:lstStyle/>
          <a:p>
            <a:pPr>
              <a:lnSpc>
                <a:spcPct val="90000"/>
              </a:lnSpc>
            </a:pPr>
            <a:r>
              <a:rPr lang="en-US" sz="2000">
                <a:solidFill>
                  <a:schemeClr val="tx1"/>
                </a:solidFill>
                <a:ea typeface="+mn-lt"/>
                <a:cs typeface="+mn-lt"/>
              </a:rPr>
              <a:t>Bruner was a social constuctivist like Vygotsky however focus on stages simular to piaget</a:t>
            </a:r>
          </a:p>
          <a:p>
            <a:pPr>
              <a:lnSpc>
                <a:spcPct val="90000"/>
              </a:lnSpc>
            </a:pPr>
            <a:endParaRPr lang="en-US" sz="2000">
              <a:solidFill>
                <a:schemeClr val="tx1"/>
              </a:solidFill>
              <a:ea typeface="+mn-lt"/>
              <a:cs typeface="+mn-lt"/>
            </a:endParaRPr>
          </a:p>
          <a:p>
            <a:pPr>
              <a:lnSpc>
                <a:spcPct val="90000"/>
              </a:lnSpc>
            </a:pPr>
            <a:r>
              <a:rPr lang="en-US" sz="2000">
                <a:solidFill>
                  <a:schemeClr val="tx1"/>
                </a:solidFill>
                <a:ea typeface="+mn-lt"/>
                <a:cs typeface="+mn-lt"/>
              </a:rPr>
              <a:t>Bruner believed that children of any age where able to learn any topic so long as it was arranged appropriately, techniquest replicates this as they support learning of all ages and off toddler days, primary, comprehensive and higher education visits aswell as being open to visits of members of the public of all ages.</a:t>
            </a:r>
            <a:endParaRPr lang="en-US">
              <a:solidFill>
                <a:schemeClr val="tx1"/>
              </a:solidFill>
            </a:endParaRPr>
          </a:p>
          <a:p>
            <a:r>
              <a:rPr lang="en-US" sz="2000">
                <a:solidFill>
                  <a:schemeClr val="tx1"/>
                </a:solidFill>
                <a:ea typeface="+mn-lt"/>
                <a:cs typeface="+mn-lt"/>
              </a:rPr>
              <a:t>Bruner proposed 3 modes of thinking</a:t>
            </a:r>
            <a:endParaRPr lang="en-US">
              <a:solidFill>
                <a:schemeClr val="tx1"/>
              </a:solidFill>
            </a:endParaRPr>
          </a:p>
          <a:p>
            <a:pPr marL="285750" indent="-285750">
              <a:buFont typeface="Arial"/>
              <a:buChar char="•"/>
            </a:pPr>
            <a:r>
              <a:rPr lang="en-US" sz="2000">
                <a:ea typeface="+mn-lt"/>
                <a:cs typeface="+mn-lt"/>
              </a:rPr>
              <a:t>Enactive representation (action based)</a:t>
            </a:r>
            <a:endParaRPr lang="en-US"/>
          </a:p>
          <a:p>
            <a:pPr marL="285750" indent="-285750">
              <a:buFont typeface="Arial"/>
              <a:buChar char="•"/>
            </a:pPr>
            <a:r>
              <a:rPr lang="en-US" sz="2000">
                <a:ea typeface="+mn-lt"/>
                <a:cs typeface="+mn-lt"/>
              </a:rPr>
              <a:t>Iconic representation (image based)</a:t>
            </a:r>
            <a:endParaRPr lang="en-US"/>
          </a:p>
          <a:p>
            <a:pPr marL="285750" indent="-285750">
              <a:buFont typeface="Arial"/>
              <a:buChar char="•"/>
            </a:pPr>
            <a:r>
              <a:rPr lang="en-US" sz="2000">
                <a:ea typeface="+mn-lt"/>
                <a:cs typeface="+mn-lt"/>
              </a:rPr>
              <a:t>Symbolic representation (Launguage based)</a:t>
            </a:r>
            <a:endParaRPr lang="en-US"/>
          </a:p>
          <a:p>
            <a:pPr marL="285750" indent="-285750">
              <a:buFont typeface="Arial"/>
              <a:buChar char="•"/>
            </a:pPr>
            <a:endParaRPr lang="en-US" sz="2000">
              <a:solidFill>
                <a:srgbClr val="A6B727"/>
              </a:solidFill>
            </a:endParaRPr>
          </a:p>
          <a:p>
            <a:pPr>
              <a:lnSpc>
                <a:spcPct val="90000"/>
              </a:lnSpc>
            </a:pPr>
            <a:endParaRPr lang="en-US" sz="2000">
              <a:solidFill>
                <a:schemeClr val="tx1"/>
              </a:solidFill>
            </a:endParaRPr>
          </a:p>
        </p:txBody>
      </p:sp>
    </p:spTree>
    <p:extLst>
      <p:ext uri="{BB962C8B-B14F-4D97-AF65-F5344CB8AC3E}">
        <p14:creationId xmlns:p14="http://schemas.microsoft.com/office/powerpoint/2010/main" val="735937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348D4-DA51-4EA2-966F-6596B90CA0DB}"/>
              </a:ext>
            </a:extLst>
          </p:cNvPr>
          <p:cNvSpPr>
            <a:spLocks noGrp="1"/>
          </p:cNvSpPr>
          <p:nvPr>
            <p:ph type="title"/>
          </p:nvPr>
        </p:nvSpPr>
        <p:spPr>
          <a:xfrm>
            <a:off x="1143001" y="1070335"/>
            <a:ext cx="5199926" cy="1443269"/>
          </a:xfrm>
        </p:spPr>
        <p:txBody>
          <a:bodyPr>
            <a:normAutofit/>
          </a:bodyPr>
          <a:lstStyle/>
          <a:p>
            <a:r>
              <a:rPr lang="en-GB" sz="4000"/>
              <a:t>Techniquest and Inquiry-Based Learning</a:t>
            </a:r>
          </a:p>
        </p:txBody>
      </p:sp>
      <p:sp>
        <p:nvSpPr>
          <p:cNvPr id="3" name="Content Placeholder 2">
            <a:extLst>
              <a:ext uri="{FF2B5EF4-FFF2-40B4-BE49-F238E27FC236}">
                <a16:creationId xmlns:a16="http://schemas.microsoft.com/office/drawing/2014/main" id="{3BE240AC-805C-4FDC-8C37-4211F6F75104}"/>
              </a:ext>
            </a:extLst>
          </p:cNvPr>
          <p:cNvSpPr>
            <a:spLocks noGrp="1"/>
          </p:cNvSpPr>
          <p:nvPr>
            <p:ph idx="1"/>
          </p:nvPr>
        </p:nvSpPr>
        <p:spPr>
          <a:xfrm>
            <a:off x="963708" y="2815371"/>
            <a:ext cx="5084178" cy="3549570"/>
          </a:xfrm>
        </p:spPr>
        <p:txBody>
          <a:bodyPr vert="horz" lIns="91440" tIns="45720" rIns="91440" bIns="45720" rtlCol="0" anchor="t">
            <a:normAutofit/>
          </a:bodyPr>
          <a:lstStyle/>
          <a:p>
            <a:r>
              <a:rPr lang="en-GB" sz="1800">
                <a:solidFill>
                  <a:schemeClr val="tx1"/>
                </a:solidFill>
              </a:rPr>
              <a:t>Inquiry-Based Learning: when a learner of any age has a burning question that they wish answered. </a:t>
            </a:r>
          </a:p>
          <a:p>
            <a:r>
              <a:rPr lang="en-GB" sz="1800">
                <a:solidFill>
                  <a:schemeClr val="tx1"/>
                </a:solidFill>
              </a:rPr>
              <a:t>Children are filled with questions throughout a trip to </a:t>
            </a:r>
            <a:r>
              <a:rPr lang="en-GB" sz="1800" err="1">
                <a:solidFill>
                  <a:schemeClr val="tx1"/>
                </a:solidFill>
              </a:rPr>
              <a:t>Techniquest</a:t>
            </a:r>
            <a:r>
              <a:rPr lang="en-GB" sz="1800">
                <a:solidFill>
                  <a:schemeClr val="tx1"/>
                </a:solidFill>
              </a:rPr>
              <a:t> in relation to many areas.</a:t>
            </a:r>
          </a:p>
          <a:p>
            <a:r>
              <a:rPr lang="en-GB" sz="1800">
                <a:solidFill>
                  <a:schemeClr val="tx1"/>
                </a:solidFill>
              </a:rPr>
              <a:t>In </a:t>
            </a:r>
            <a:r>
              <a:rPr lang="en-GB" sz="1800" err="1">
                <a:solidFill>
                  <a:schemeClr val="tx1"/>
                </a:solidFill>
              </a:rPr>
              <a:t>Techniquest</a:t>
            </a:r>
            <a:r>
              <a:rPr lang="en-GB" sz="1800">
                <a:solidFill>
                  <a:schemeClr val="tx1"/>
                </a:solidFill>
              </a:rPr>
              <a:t>, a learner can see and experience something that sparks their curiosity leading them to question the how and the why.</a:t>
            </a:r>
          </a:p>
        </p:txBody>
      </p:sp>
      <p:pic>
        <p:nvPicPr>
          <p:cNvPr id="4" name="Picture 4" descr="A picture containing person, child, child, young&#10;&#10;Description automatically generated">
            <a:extLst>
              <a:ext uri="{FF2B5EF4-FFF2-40B4-BE49-F238E27FC236}">
                <a16:creationId xmlns:a16="http://schemas.microsoft.com/office/drawing/2014/main" id="{D97B1D3E-B087-4979-B7CD-E765D5A6850B}"/>
              </a:ext>
            </a:extLst>
          </p:cNvPr>
          <p:cNvPicPr>
            <a:picLocks noChangeAspect="1"/>
          </p:cNvPicPr>
          <p:nvPr/>
        </p:nvPicPr>
        <p:blipFill rotWithShape="1">
          <a:blip r:embed="rId2"/>
          <a:srcRect l="38904" r="7281" b="1"/>
          <a:stretch/>
        </p:blipFill>
        <p:spPr>
          <a:xfrm>
            <a:off x="6636743" y="1238487"/>
            <a:ext cx="4741120" cy="4493060"/>
          </a:xfrm>
          <a:prstGeom prst="rect">
            <a:avLst/>
          </a:prstGeom>
        </p:spPr>
      </p:pic>
      <p:sp>
        <p:nvSpPr>
          <p:cNvPr id="5" name="TextBox 4">
            <a:extLst>
              <a:ext uri="{FF2B5EF4-FFF2-40B4-BE49-F238E27FC236}">
                <a16:creationId xmlns:a16="http://schemas.microsoft.com/office/drawing/2014/main" id="{59C159B6-3601-4853-BDFC-6961E4CB0D4D}"/>
              </a:ext>
            </a:extLst>
          </p:cNvPr>
          <p:cNvSpPr txBox="1"/>
          <p:nvPr/>
        </p:nvSpPr>
        <p:spPr>
          <a:xfrm>
            <a:off x="9862457" y="60887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Lucy Davey</a:t>
            </a:r>
          </a:p>
        </p:txBody>
      </p:sp>
    </p:spTree>
    <p:extLst>
      <p:ext uri="{BB962C8B-B14F-4D97-AF65-F5344CB8AC3E}">
        <p14:creationId xmlns:p14="http://schemas.microsoft.com/office/powerpoint/2010/main" val="1380682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4424C-94A4-4732-9468-8825DB0386B6}"/>
              </a:ext>
            </a:extLst>
          </p:cNvPr>
          <p:cNvSpPr>
            <a:spLocks noGrp="1"/>
          </p:cNvSpPr>
          <p:nvPr>
            <p:ph type="title"/>
          </p:nvPr>
        </p:nvSpPr>
        <p:spPr>
          <a:xfrm>
            <a:off x="4441783" y="609600"/>
            <a:ext cx="6693061" cy="1356360"/>
          </a:xfrm>
        </p:spPr>
        <p:txBody>
          <a:bodyPr>
            <a:normAutofit/>
          </a:bodyPr>
          <a:lstStyle/>
          <a:p>
            <a:r>
              <a:rPr lang="en-GB"/>
              <a:t>Advocate John Dewey</a:t>
            </a:r>
          </a:p>
        </p:txBody>
      </p:sp>
      <p:pic>
        <p:nvPicPr>
          <p:cNvPr id="5" name="Picture 5" descr="A person wearing a suit and tie&#10;&#10;Description automatically generated">
            <a:extLst>
              <a:ext uri="{FF2B5EF4-FFF2-40B4-BE49-F238E27FC236}">
                <a16:creationId xmlns:a16="http://schemas.microsoft.com/office/drawing/2014/main" id="{AC36F7F7-1F13-4188-858D-87D9D267AE67}"/>
              </a:ext>
            </a:extLst>
          </p:cNvPr>
          <p:cNvPicPr>
            <a:picLocks noChangeAspect="1"/>
          </p:cNvPicPr>
          <p:nvPr/>
        </p:nvPicPr>
        <p:blipFill rotWithShape="1">
          <a:blip r:embed="rId2"/>
          <a:srcRect r="13366" b="1"/>
          <a:stretch/>
        </p:blipFill>
        <p:spPr>
          <a:xfrm>
            <a:off x="223336" y="243840"/>
            <a:ext cx="3646837" cy="6377939"/>
          </a:xfrm>
          <a:prstGeom prst="rect">
            <a:avLst/>
          </a:prstGeom>
        </p:spPr>
      </p:pic>
      <p:sp>
        <p:nvSpPr>
          <p:cNvPr id="3" name="Content Placeholder 2">
            <a:extLst>
              <a:ext uri="{FF2B5EF4-FFF2-40B4-BE49-F238E27FC236}">
                <a16:creationId xmlns:a16="http://schemas.microsoft.com/office/drawing/2014/main" id="{3E0F9516-FC78-4070-A30C-90611D5F2274}"/>
              </a:ext>
            </a:extLst>
          </p:cNvPr>
          <p:cNvSpPr>
            <a:spLocks noGrp="1"/>
          </p:cNvSpPr>
          <p:nvPr>
            <p:ph idx="1"/>
          </p:nvPr>
        </p:nvSpPr>
        <p:spPr>
          <a:xfrm>
            <a:off x="4906240" y="1810658"/>
            <a:ext cx="6693061" cy="1208315"/>
          </a:xfrm>
        </p:spPr>
        <p:txBody>
          <a:bodyPr vert="horz" lIns="91440" tIns="45720" rIns="91440" bIns="45720" rtlCol="0" anchor="t">
            <a:normAutofit/>
          </a:bodyPr>
          <a:lstStyle/>
          <a:p>
            <a:pPr marL="45720" indent="0" algn="ctr">
              <a:buNone/>
            </a:pPr>
            <a:r>
              <a:rPr lang="en-GB">
                <a:solidFill>
                  <a:schemeClr val="tx1"/>
                </a:solidFill>
              </a:rPr>
              <a:t>"Give the pupils something to do, not something to learn; and the doing is of such a nature as to demand thinking; learning naturally results."</a:t>
            </a:r>
            <a:endParaRPr lang="en-US">
              <a:solidFill>
                <a:schemeClr val="tx1"/>
              </a:solidFill>
            </a:endParaRPr>
          </a:p>
        </p:txBody>
      </p:sp>
      <p:sp>
        <p:nvSpPr>
          <p:cNvPr id="4" name="TextBox 3">
            <a:extLst>
              <a:ext uri="{FF2B5EF4-FFF2-40B4-BE49-F238E27FC236}">
                <a16:creationId xmlns:a16="http://schemas.microsoft.com/office/drawing/2014/main" id="{B275E7D1-F9BC-4133-BD72-9D0309DB150E}"/>
              </a:ext>
            </a:extLst>
          </p:cNvPr>
          <p:cNvSpPr txBox="1"/>
          <p:nvPr/>
        </p:nvSpPr>
        <p:spPr>
          <a:xfrm>
            <a:off x="4908061" y="3207864"/>
            <a:ext cx="6591996"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b="1" u="sng">
                <a:solidFill>
                  <a:schemeClr val="accent1"/>
                </a:solidFill>
              </a:rPr>
              <a:t>Experience and Education (Dewey 1938)</a:t>
            </a:r>
          </a:p>
          <a:p>
            <a:pPr marL="342900" indent="-342900">
              <a:spcAft>
                <a:spcPts val="600"/>
              </a:spcAft>
              <a:buFont typeface="Arial"/>
              <a:buChar char="•"/>
            </a:pPr>
            <a:r>
              <a:rPr lang="en-GB">
                <a:solidFill>
                  <a:srgbClr val="000000"/>
                </a:solidFill>
              </a:rPr>
              <a:t>Dewey expresses that traditional classrooms of the past may have given learners poor experiences of learning. </a:t>
            </a:r>
          </a:p>
          <a:p>
            <a:pPr marL="342900" indent="-342900">
              <a:spcAft>
                <a:spcPts val="600"/>
              </a:spcAft>
              <a:buFont typeface="Arial"/>
              <a:buChar char="•"/>
            </a:pPr>
            <a:r>
              <a:rPr lang="en-GB">
                <a:solidFill>
                  <a:srgbClr val="000000"/>
                </a:solidFill>
              </a:rPr>
              <a:t>Skills such as counting in 5's may have been mastered through rote learning, but when faced with the need of this in a wider world, children struggled.</a:t>
            </a:r>
          </a:p>
          <a:p>
            <a:pPr marL="342900" indent="-342900">
              <a:spcAft>
                <a:spcPts val="600"/>
              </a:spcAft>
              <a:buFont typeface="Arial"/>
              <a:buChar char="•"/>
            </a:pPr>
            <a:r>
              <a:rPr lang="en-GB">
                <a:solidFill>
                  <a:srgbClr val="000000"/>
                </a:solidFill>
              </a:rPr>
              <a:t>Experience maturity – when one is able to share knowledge with a less experienced individual to. </a:t>
            </a:r>
          </a:p>
          <a:p>
            <a:pPr marL="342900" indent="-342900">
              <a:spcAft>
                <a:spcPts val="600"/>
              </a:spcAft>
              <a:buFont typeface="Arial"/>
              <a:buChar char="•"/>
            </a:pPr>
            <a:r>
              <a:rPr lang="en-GB" err="1">
                <a:solidFill>
                  <a:srgbClr val="000000"/>
                </a:solidFill>
              </a:rPr>
              <a:t>Techniquest</a:t>
            </a:r>
            <a:r>
              <a:rPr lang="en-GB">
                <a:solidFill>
                  <a:srgbClr val="000000"/>
                </a:solidFill>
              </a:rPr>
              <a:t> staff are a great example of experience maturity in action during Inquiry-Based Learning.</a:t>
            </a:r>
          </a:p>
        </p:txBody>
      </p:sp>
      <p:sp>
        <p:nvSpPr>
          <p:cNvPr id="6" name="TextBox 5">
            <a:extLst>
              <a:ext uri="{FF2B5EF4-FFF2-40B4-BE49-F238E27FC236}">
                <a16:creationId xmlns:a16="http://schemas.microsoft.com/office/drawing/2014/main" id="{E8F3C457-B736-469D-A8CB-ED92DE29BA48}"/>
              </a:ext>
            </a:extLst>
          </p:cNvPr>
          <p:cNvSpPr txBox="1"/>
          <p:nvPr/>
        </p:nvSpPr>
        <p:spPr>
          <a:xfrm>
            <a:off x="10130971" y="620485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Lucy Davey</a:t>
            </a:r>
          </a:p>
        </p:txBody>
      </p:sp>
    </p:spTree>
    <p:extLst>
      <p:ext uri="{BB962C8B-B14F-4D97-AF65-F5344CB8AC3E}">
        <p14:creationId xmlns:p14="http://schemas.microsoft.com/office/powerpoint/2010/main" val="3018066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488DF-D234-45FD-B74A-406626E709FB}"/>
              </a:ext>
            </a:extLst>
          </p:cNvPr>
          <p:cNvSpPr>
            <a:spLocks noGrp="1"/>
          </p:cNvSpPr>
          <p:nvPr>
            <p:ph type="title"/>
          </p:nvPr>
        </p:nvSpPr>
        <p:spPr>
          <a:xfrm>
            <a:off x="249622" y="315311"/>
            <a:ext cx="11651767" cy="1356360"/>
          </a:xfrm>
        </p:spPr>
        <p:txBody>
          <a:bodyPr/>
          <a:lstStyle/>
          <a:p>
            <a:r>
              <a:rPr lang="en-GB"/>
              <a:t>Phases and assessment of Inquiry-Based Learning</a:t>
            </a:r>
          </a:p>
        </p:txBody>
      </p:sp>
      <p:pic>
        <p:nvPicPr>
          <p:cNvPr id="4" name="Picture 4" descr="Terry Heike (2019) https://www.teachthought.com/pedagogy/4-phases-inquiry-based-learning-guide-teachers/">
            <a:extLst>
              <a:ext uri="{FF2B5EF4-FFF2-40B4-BE49-F238E27FC236}">
                <a16:creationId xmlns:a16="http://schemas.microsoft.com/office/drawing/2014/main" id="{45D4D0A6-2334-4AB4-B457-42757FF207A8}"/>
              </a:ext>
            </a:extLst>
          </p:cNvPr>
          <p:cNvPicPr>
            <a:picLocks noGrp="1" noChangeAspect="1"/>
          </p:cNvPicPr>
          <p:nvPr>
            <p:ph idx="1"/>
          </p:nvPr>
        </p:nvPicPr>
        <p:blipFill>
          <a:blip r:embed="rId2"/>
          <a:stretch>
            <a:fillRect/>
          </a:stretch>
        </p:blipFill>
        <p:spPr>
          <a:xfrm>
            <a:off x="522890" y="1712085"/>
            <a:ext cx="5051756" cy="3835851"/>
          </a:xfrm>
        </p:spPr>
      </p:pic>
      <p:sp>
        <p:nvSpPr>
          <p:cNvPr id="5" name="TextBox 4">
            <a:extLst>
              <a:ext uri="{FF2B5EF4-FFF2-40B4-BE49-F238E27FC236}">
                <a16:creationId xmlns:a16="http://schemas.microsoft.com/office/drawing/2014/main" id="{517B2815-56E9-4718-9006-DF881BDB5AFA}"/>
              </a:ext>
            </a:extLst>
          </p:cNvPr>
          <p:cNvSpPr txBox="1"/>
          <p:nvPr/>
        </p:nvSpPr>
        <p:spPr>
          <a:xfrm>
            <a:off x="472965" y="5638800"/>
            <a:ext cx="5050220" cy="5770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a:t>Heike, T (2019) </a:t>
            </a:r>
            <a:r>
              <a:rPr lang="en-GB" sz="1050" i="1"/>
              <a:t>4 Phases of Inquiry-Based Learning: A guide for teachers</a:t>
            </a:r>
            <a:r>
              <a:rPr lang="en-GB" sz="1050"/>
              <a:t> Available </a:t>
            </a:r>
            <a:r>
              <a:rPr lang="en-GB" sz="1050" err="1"/>
              <a:t>at:</a:t>
            </a:r>
            <a:r>
              <a:rPr lang="en-GB" sz="1050" err="1">
                <a:ea typeface="+mn-lt"/>
                <a:cs typeface="+mn-lt"/>
              </a:rPr>
              <a:t>https</a:t>
            </a:r>
            <a:r>
              <a:rPr lang="en-GB" sz="1050">
                <a:ea typeface="+mn-lt"/>
                <a:cs typeface="+mn-lt"/>
              </a:rPr>
              <a:t>://www.teachthought.com/pedagogy/4-phases-inquiry-based-learning-guide-teachers/ (Accessed: 12 January 2020)</a:t>
            </a:r>
            <a:endParaRPr lang="en-GB" i="1"/>
          </a:p>
        </p:txBody>
      </p:sp>
      <p:sp>
        <p:nvSpPr>
          <p:cNvPr id="6" name="TextBox 5">
            <a:extLst>
              <a:ext uri="{FF2B5EF4-FFF2-40B4-BE49-F238E27FC236}">
                <a16:creationId xmlns:a16="http://schemas.microsoft.com/office/drawing/2014/main" id="{9AADD3D9-7B69-472F-B15B-4F5A09EB10CE}"/>
              </a:ext>
            </a:extLst>
          </p:cNvPr>
          <p:cNvSpPr txBox="1"/>
          <p:nvPr/>
        </p:nvSpPr>
        <p:spPr>
          <a:xfrm>
            <a:off x="6191578" y="2018972"/>
            <a:ext cx="48347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945F052F-1DA8-4BA1-B9B3-6D5EFD30FC3F}"/>
              </a:ext>
            </a:extLst>
          </p:cNvPr>
          <p:cNvSpPr txBox="1"/>
          <p:nvPr/>
        </p:nvSpPr>
        <p:spPr>
          <a:xfrm>
            <a:off x="6019143" y="1830771"/>
            <a:ext cx="5286703"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Of the 4 phases, does </a:t>
            </a:r>
            <a:r>
              <a:rPr lang="en-GB" err="1"/>
              <a:t>Techniquest</a:t>
            </a:r>
            <a:r>
              <a:rPr lang="en-GB"/>
              <a:t> really meet the design phase to allow for IBL?</a:t>
            </a:r>
          </a:p>
          <a:p>
            <a:pPr marL="285750" indent="-285750">
              <a:buFont typeface="Arial"/>
              <a:buChar char="•"/>
            </a:pPr>
            <a:r>
              <a:rPr lang="en-GB"/>
              <a:t>1 in 5 pupils that I supported were able to link what they had learnt at </a:t>
            </a:r>
            <a:r>
              <a:rPr lang="en-GB" err="1"/>
              <a:t>Techniquest</a:t>
            </a:r>
            <a:r>
              <a:rPr lang="en-GB"/>
              <a:t> to elements of the curriculum. </a:t>
            </a:r>
          </a:p>
          <a:p>
            <a:pPr marL="285750" indent="-285750">
              <a:buFont typeface="Arial"/>
              <a:buChar char="•"/>
            </a:pPr>
            <a:endParaRPr lang="en-GB"/>
          </a:p>
          <a:p>
            <a:pPr marL="285750" indent="-285750">
              <a:buFont typeface="Arial"/>
              <a:buChar char="•"/>
            </a:pPr>
            <a:endParaRPr lang="en-GB"/>
          </a:p>
          <a:p>
            <a:pPr marL="285750" indent="-285750">
              <a:buFont typeface="Arial"/>
              <a:buChar char="•"/>
            </a:pPr>
            <a:r>
              <a:rPr lang="en-GB"/>
              <a:t>All 5 pupils were able to discuss exhibits in some detail allowing staff to assess their learning at </a:t>
            </a:r>
            <a:r>
              <a:rPr lang="en-GB" err="1"/>
              <a:t>Techniquest</a:t>
            </a:r>
            <a:r>
              <a:rPr lang="en-GB"/>
              <a:t>. </a:t>
            </a:r>
          </a:p>
          <a:p>
            <a:pPr marL="285750" indent="-285750">
              <a:buFont typeface="Arial"/>
              <a:buChar char="•"/>
            </a:pPr>
            <a:r>
              <a:rPr lang="en-GB"/>
              <a:t>The enjoyment and engagement pupils had with their learning experience allowed for a secondary questioning phase through discussion with each other. </a:t>
            </a:r>
          </a:p>
        </p:txBody>
      </p:sp>
      <p:sp>
        <p:nvSpPr>
          <p:cNvPr id="8" name="TextBox 7">
            <a:extLst>
              <a:ext uri="{FF2B5EF4-FFF2-40B4-BE49-F238E27FC236}">
                <a16:creationId xmlns:a16="http://schemas.microsoft.com/office/drawing/2014/main" id="{DFE12470-0515-4F10-8611-6C5715178898}"/>
              </a:ext>
            </a:extLst>
          </p:cNvPr>
          <p:cNvSpPr txBox="1"/>
          <p:nvPr/>
        </p:nvSpPr>
        <p:spPr>
          <a:xfrm>
            <a:off x="10109200" y="621937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Lucy Davey</a:t>
            </a:r>
          </a:p>
        </p:txBody>
      </p:sp>
    </p:spTree>
    <p:extLst>
      <p:ext uri="{BB962C8B-B14F-4D97-AF65-F5344CB8AC3E}">
        <p14:creationId xmlns:p14="http://schemas.microsoft.com/office/powerpoint/2010/main" val="3520685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F61BAA8-9DAA-474A-9561-D34DD0490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2D6C317-0DA8-4516-B0BF-8EB96F7A76CB}"/>
              </a:ext>
            </a:extLst>
          </p:cNvPr>
          <p:cNvSpPr>
            <a:spLocks noGrp="1"/>
          </p:cNvSpPr>
          <p:nvPr>
            <p:ph type="title"/>
          </p:nvPr>
        </p:nvSpPr>
        <p:spPr>
          <a:xfrm>
            <a:off x="3561947" y="609600"/>
            <a:ext cx="7572897" cy="1356360"/>
          </a:xfrm>
        </p:spPr>
        <p:txBody>
          <a:bodyPr>
            <a:normAutofit/>
          </a:bodyPr>
          <a:lstStyle/>
          <a:p>
            <a:r>
              <a:rPr lang="en-GB">
                <a:solidFill>
                  <a:srgbClr val="FFFFFF"/>
                </a:solidFill>
              </a:rPr>
              <a:t>Impact of Science and Discovery Centres</a:t>
            </a:r>
          </a:p>
        </p:txBody>
      </p:sp>
      <p:sp>
        <p:nvSpPr>
          <p:cNvPr id="3" name="Content Placeholder 2">
            <a:extLst>
              <a:ext uri="{FF2B5EF4-FFF2-40B4-BE49-F238E27FC236}">
                <a16:creationId xmlns:a16="http://schemas.microsoft.com/office/drawing/2014/main" id="{5075056C-1FB2-4A33-80DF-3A171F5AF3A3}"/>
              </a:ext>
            </a:extLst>
          </p:cNvPr>
          <p:cNvSpPr>
            <a:spLocks noGrp="1"/>
          </p:cNvSpPr>
          <p:nvPr>
            <p:ph idx="1"/>
          </p:nvPr>
        </p:nvSpPr>
        <p:spPr>
          <a:xfrm>
            <a:off x="3561947" y="2057400"/>
            <a:ext cx="7572897" cy="4038600"/>
          </a:xfrm>
        </p:spPr>
        <p:txBody>
          <a:bodyPr vert="horz" lIns="91440" tIns="45720" rIns="91440" bIns="45720" rtlCol="0" anchor="t">
            <a:normAutofit/>
          </a:bodyPr>
          <a:lstStyle/>
          <a:p>
            <a:pPr marL="45720" indent="0">
              <a:buNone/>
            </a:pPr>
            <a:endParaRPr lang="en-US">
              <a:solidFill>
                <a:srgbClr val="FFFFFF"/>
              </a:solidFill>
              <a:ea typeface="+mn-lt"/>
              <a:cs typeface="+mn-lt"/>
            </a:endParaRPr>
          </a:p>
          <a:p>
            <a:pPr marL="388620" indent="-342900">
              <a:buFont typeface="Wingdings" pitchFamily="34" charset="0"/>
              <a:buChar char="q"/>
            </a:pPr>
            <a:r>
              <a:rPr lang="en-GB">
                <a:solidFill>
                  <a:srgbClr val="FFFFFF"/>
                </a:solidFill>
                <a:ea typeface="+mn-lt"/>
                <a:cs typeface="+mn-lt"/>
              </a:rPr>
              <a:t>Provides memorable learning experiences;</a:t>
            </a:r>
            <a:endParaRPr lang="en-US">
              <a:solidFill>
                <a:srgbClr val="FFFFFF"/>
              </a:solidFill>
              <a:ea typeface="+mn-lt"/>
              <a:cs typeface="+mn-lt"/>
            </a:endParaRPr>
          </a:p>
          <a:p>
            <a:pPr marL="388620" indent="-342900"/>
            <a:r>
              <a:rPr lang="en-GB">
                <a:solidFill>
                  <a:srgbClr val="FFFFFF"/>
                </a:solidFill>
                <a:ea typeface="+mn-lt"/>
                <a:cs typeface="+mn-lt"/>
              </a:rPr>
              <a:t>Lasting impact on attitudes and behaviour;</a:t>
            </a:r>
            <a:endParaRPr lang="en-US">
              <a:solidFill>
                <a:srgbClr val="FFFFFF"/>
              </a:solidFill>
              <a:ea typeface="+mn-lt"/>
              <a:cs typeface="+mn-lt"/>
            </a:endParaRPr>
          </a:p>
          <a:p>
            <a:pPr marL="388620" indent="-342900"/>
            <a:r>
              <a:rPr lang="en-GB">
                <a:solidFill>
                  <a:srgbClr val="FFFFFF"/>
                </a:solidFill>
                <a:ea typeface="+mn-lt"/>
                <a:cs typeface="+mn-lt"/>
              </a:rPr>
              <a:t>Increases the visitors’ knowledge and understanding of science;</a:t>
            </a:r>
            <a:endParaRPr lang="en-US">
              <a:solidFill>
                <a:srgbClr val="FFFFFF"/>
              </a:solidFill>
              <a:ea typeface="+mn-lt"/>
              <a:cs typeface="+mn-lt"/>
            </a:endParaRPr>
          </a:p>
          <a:p>
            <a:pPr marL="388620" indent="-342900"/>
            <a:r>
              <a:rPr lang="en-GB">
                <a:solidFill>
                  <a:srgbClr val="FFFFFF"/>
                </a:solidFill>
                <a:ea typeface="+mn-lt"/>
                <a:cs typeface="+mn-lt"/>
              </a:rPr>
              <a:t>Promote inter-generational learning and provides wide-ranging personal and social impacts. </a:t>
            </a:r>
            <a:endParaRPr lang="en-US">
              <a:solidFill>
                <a:srgbClr val="FFFFFF"/>
              </a:solidFill>
              <a:ea typeface="+mn-lt"/>
              <a:cs typeface="+mn-lt"/>
            </a:endParaRPr>
          </a:p>
          <a:p>
            <a:pPr marL="45720" indent="0">
              <a:buNone/>
            </a:pPr>
            <a:endParaRPr lang="en-GB">
              <a:solidFill>
                <a:srgbClr val="FFFFFF"/>
              </a:solidFill>
            </a:endParaRPr>
          </a:p>
          <a:p>
            <a:pPr marL="45720" indent="0">
              <a:buNone/>
            </a:pPr>
            <a:r>
              <a:rPr lang="en-GB">
                <a:solidFill>
                  <a:srgbClr val="FFFFFF"/>
                </a:solidFill>
              </a:rPr>
              <a:t>(ECSITE UK) </a:t>
            </a:r>
          </a:p>
        </p:txBody>
      </p:sp>
      <p:sp>
        <p:nvSpPr>
          <p:cNvPr id="22" name="Rectangle 21">
            <a:extLst>
              <a:ext uri="{FF2B5EF4-FFF2-40B4-BE49-F238E27FC236}">
                <a16:creationId xmlns:a16="http://schemas.microsoft.com/office/drawing/2014/main" id="{7D2FCD8B-EB2C-4683-A359-B95047F265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3840"/>
            <a:ext cx="11724640" cy="6377939"/>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24" name="Rectangle 23">
            <a:extLst>
              <a:ext uri="{FF2B5EF4-FFF2-40B4-BE49-F238E27FC236}">
                <a16:creationId xmlns:a16="http://schemas.microsoft.com/office/drawing/2014/main" id="{CA343F4A-8229-40DB-A8BB-4BFB2E3011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1" y="243840"/>
            <a:ext cx="2902152" cy="637793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4B6CA04-629C-4E10-A803-BA7DBB5EE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601513"/>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4" descr="Scientific Thought with solid fill">
            <a:extLst>
              <a:ext uri="{FF2B5EF4-FFF2-40B4-BE49-F238E27FC236}">
                <a16:creationId xmlns:a16="http://schemas.microsoft.com/office/drawing/2014/main" id="{6F29EC84-5436-4B22-AB63-F80915D80B5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5196" y="800101"/>
            <a:ext cx="1318614" cy="1318614"/>
          </a:xfrm>
          <a:prstGeom prst="rect">
            <a:avLst/>
          </a:prstGeom>
        </p:spPr>
      </p:pic>
      <p:sp>
        <p:nvSpPr>
          <p:cNvPr id="28" name="Rectangle 27">
            <a:extLst>
              <a:ext uri="{FF2B5EF4-FFF2-40B4-BE49-F238E27FC236}">
                <a16:creationId xmlns:a16="http://schemas.microsoft.com/office/drawing/2014/main" id="{2875F50F-F8AB-49A5-A507-3E5C38CF82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2575502"/>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5" descr="Flask with solid fill">
            <a:extLst>
              <a:ext uri="{FF2B5EF4-FFF2-40B4-BE49-F238E27FC236}">
                <a16:creationId xmlns:a16="http://schemas.microsoft.com/office/drawing/2014/main" id="{D1CA0AEF-8454-43A0-B921-FE31E3A4EA6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5196" y="2774090"/>
            <a:ext cx="1318614" cy="1318614"/>
          </a:xfrm>
          <a:prstGeom prst="rect">
            <a:avLst/>
          </a:prstGeom>
        </p:spPr>
      </p:pic>
      <p:sp>
        <p:nvSpPr>
          <p:cNvPr id="30" name="Rectangle 29">
            <a:extLst>
              <a:ext uri="{FF2B5EF4-FFF2-40B4-BE49-F238E27FC236}">
                <a16:creationId xmlns:a16="http://schemas.microsoft.com/office/drawing/2014/main" id="{5CCFAD54-2E08-4DE8-BBBC-18498FF2D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4549491"/>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6" descr="Bug under magnifying glass with solid fill">
            <a:extLst>
              <a:ext uri="{FF2B5EF4-FFF2-40B4-BE49-F238E27FC236}">
                <a16:creationId xmlns:a16="http://schemas.microsoft.com/office/drawing/2014/main" id="{35C855E7-4AAD-4A0F-A0D7-B5A2F1C18E2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5196" y="4748079"/>
            <a:ext cx="1318614" cy="1318614"/>
          </a:xfrm>
          <a:prstGeom prst="rect">
            <a:avLst/>
          </a:prstGeom>
        </p:spPr>
      </p:pic>
      <p:sp>
        <p:nvSpPr>
          <p:cNvPr id="8" name="TextBox 7">
            <a:extLst>
              <a:ext uri="{FF2B5EF4-FFF2-40B4-BE49-F238E27FC236}">
                <a16:creationId xmlns:a16="http://schemas.microsoft.com/office/drawing/2014/main" id="{A9949A88-E919-4004-A000-0CED2897D325}"/>
              </a:ext>
            </a:extLst>
          </p:cNvPr>
          <p:cNvSpPr txBox="1"/>
          <p:nvPr/>
        </p:nvSpPr>
        <p:spPr>
          <a:xfrm>
            <a:off x="10631118" y="62506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a:t>Oliva Insole</a:t>
            </a:r>
          </a:p>
        </p:txBody>
      </p:sp>
    </p:spTree>
    <p:extLst>
      <p:ext uri="{BB962C8B-B14F-4D97-AF65-F5344CB8AC3E}">
        <p14:creationId xmlns:p14="http://schemas.microsoft.com/office/powerpoint/2010/main" val="2858676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E9271C28-7496-4447-8541-7B39F5E94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A3DB3F5-94A7-40EA-BCD8-275AA623670E}"/>
              </a:ext>
            </a:extLst>
          </p:cNvPr>
          <p:cNvSpPr>
            <a:spLocks noGrp="1"/>
          </p:cNvSpPr>
          <p:nvPr>
            <p:ph type="title"/>
          </p:nvPr>
        </p:nvSpPr>
        <p:spPr>
          <a:xfrm>
            <a:off x="5156814" y="599162"/>
            <a:ext cx="5364444" cy="1356360"/>
          </a:xfrm>
        </p:spPr>
        <p:txBody>
          <a:bodyPr vert="horz" lIns="91440" tIns="45720" rIns="91440" bIns="45720" rtlCol="0" anchor="ctr">
            <a:normAutofit/>
          </a:bodyPr>
          <a:lstStyle/>
          <a:p>
            <a:pPr algn="ctr"/>
            <a:r>
              <a:rPr lang="en-US" b="1"/>
              <a:t>Bloom’s Taxonomy of Learning Domains</a:t>
            </a:r>
          </a:p>
        </p:txBody>
      </p:sp>
      <p:pic>
        <p:nvPicPr>
          <p:cNvPr id="8" name="Picture 8" descr="A picture containing timeline&#10;&#10;Description automatically generated">
            <a:extLst>
              <a:ext uri="{FF2B5EF4-FFF2-40B4-BE49-F238E27FC236}">
                <a16:creationId xmlns:a16="http://schemas.microsoft.com/office/drawing/2014/main" id="{527EFC97-7A3B-4DC2-8701-9F698322DEB0}"/>
              </a:ext>
            </a:extLst>
          </p:cNvPr>
          <p:cNvPicPr>
            <a:picLocks noGrp="1" noChangeAspect="1"/>
          </p:cNvPicPr>
          <p:nvPr>
            <p:ph idx="1"/>
          </p:nvPr>
        </p:nvPicPr>
        <p:blipFill>
          <a:blip r:embed="rId2"/>
          <a:stretch>
            <a:fillRect/>
          </a:stretch>
        </p:blipFill>
        <p:spPr>
          <a:xfrm>
            <a:off x="971692" y="367072"/>
            <a:ext cx="2432047" cy="6090559"/>
          </a:xfrm>
          <a:prstGeom prst="rect">
            <a:avLst/>
          </a:prstGeom>
        </p:spPr>
      </p:pic>
      <p:sp>
        <p:nvSpPr>
          <p:cNvPr id="5" name="TextBox 4">
            <a:extLst>
              <a:ext uri="{FF2B5EF4-FFF2-40B4-BE49-F238E27FC236}">
                <a16:creationId xmlns:a16="http://schemas.microsoft.com/office/drawing/2014/main" id="{8A31A62B-C486-44E4-B5FA-14DE1EE45FAD}"/>
              </a:ext>
            </a:extLst>
          </p:cNvPr>
          <p:cNvSpPr txBox="1"/>
          <p:nvPr/>
        </p:nvSpPr>
        <p:spPr>
          <a:xfrm>
            <a:off x="10678703" y="6211865"/>
            <a:ext cx="1460499" cy="33298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a:lnSpc>
                <a:spcPct val="90000"/>
              </a:lnSpc>
              <a:spcAft>
                <a:spcPts val="600"/>
              </a:spcAft>
              <a:buClr>
                <a:schemeClr val="accent1"/>
              </a:buClr>
              <a:buSzPct val="80000"/>
            </a:pPr>
            <a:r>
              <a:rPr lang="en-US"/>
              <a:t>Oliva Insole​</a:t>
            </a:r>
          </a:p>
        </p:txBody>
      </p:sp>
      <p:sp>
        <p:nvSpPr>
          <p:cNvPr id="6" name="TextBox 5">
            <a:extLst>
              <a:ext uri="{FF2B5EF4-FFF2-40B4-BE49-F238E27FC236}">
                <a16:creationId xmlns:a16="http://schemas.microsoft.com/office/drawing/2014/main" id="{457E3994-BED0-492C-BEB6-3E43E7F9F538}"/>
              </a:ext>
            </a:extLst>
          </p:cNvPr>
          <p:cNvSpPr txBox="1"/>
          <p:nvPr/>
        </p:nvSpPr>
        <p:spPr>
          <a:xfrm>
            <a:off x="152400" y="6582428"/>
            <a:ext cx="487262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US" sz="1600"/>
          </a:p>
        </p:txBody>
      </p:sp>
      <p:pic>
        <p:nvPicPr>
          <p:cNvPr id="9" name="Picture 10" descr="A picture containing company name&#10;&#10;Description automatically generated">
            <a:extLst>
              <a:ext uri="{FF2B5EF4-FFF2-40B4-BE49-F238E27FC236}">
                <a16:creationId xmlns:a16="http://schemas.microsoft.com/office/drawing/2014/main" id="{DBE2D500-15A9-4AC3-AC9C-9993B367CDA7}"/>
              </a:ext>
            </a:extLst>
          </p:cNvPr>
          <p:cNvPicPr>
            <a:picLocks noChangeAspect="1"/>
          </p:cNvPicPr>
          <p:nvPr/>
        </p:nvPicPr>
        <p:blipFill>
          <a:blip r:embed="rId3"/>
          <a:stretch>
            <a:fillRect/>
          </a:stretch>
        </p:blipFill>
        <p:spPr>
          <a:xfrm>
            <a:off x="4526073" y="2136314"/>
            <a:ext cx="6511444" cy="3900604"/>
          </a:xfrm>
          <a:prstGeom prst="rect">
            <a:avLst/>
          </a:prstGeom>
        </p:spPr>
      </p:pic>
    </p:spTree>
    <p:extLst>
      <p:ext uri="{BB962C8B-B14F-4D97-AF65-F5344CB8AC3E}">
        <p14:creationId xmlns:p14="http://schemas.microsoft.com/office/powerpoint/2010/main" val="2804855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09C0BCD-BEE9-423F-A51C-BCCD8E5EA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9998D094-42B2-42BA-AA14-E8FBE073A5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8465D64B-59F4-4BDC-B833-A17EF1E046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63FE6F10-B3AD-4403-94CA-F51155286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useBgFill="1">
        <p:nvSpPr>
          <p:cNvPr id="17" name="Rectangle 16">
            <a:extLst>
              <a:ext uri="{FF2B5EF4-FFF2-40B4-BE49-F238E27FC236}">
                <a16:creationId xmlns:a16="http://schemas.microsoft.com/office/drawing/2014/main" id="{364D6A39-A4F7-4B00-9F42-3BC67177DB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246887"/>
            <a:ext cx="4397755"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19" name="Straight Connector 18">
            <a:extLst>
              <a:ext uri="{FF2B5EF4-FFF2-40B4-BE49-F238E27FC236}">
                <a16:creationId xmlns:a16="http://schemas.microsoft.com/office/drawing/2014/main" id="{13553ADF-88A1-4645-B819-890CA3DF7D5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0284" y="4405863"/>
            <a:ext cx="276307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B5D0D97D-7911-4A25-88E2-4D81FD4AB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8A7519A-7BB6-4312-B3F6-764B8BFAB275}"/>
              </a:ext>
            </a:extLst>
          </p:cNvPr>
          <p:cNvSpPr>
            <a:spLocks noGrp="1"/>
          </p:cNvSpPr>
          <p:nvPr>
            <p:ph type="title"/>
          </p:nvPr>
        </p:nvSpPr>
        <p:spPr>
          <a:xfrm>
            <a:off x="7753980" y="787491"/>
            <a:ext cx="3985655" cy="3672975"/>
          </a:xfrm>
        </p:spPr>
        <p:txBody>
          <a:bodyPr vert="horz" lIns="91440" tIns="45720" rIns="91440" bIns="45720" rtlCol="0" anchor="b">
            <a:normAutofit/>
          </a:bodyPr>
          <a:lstStyle/>
          <a:p>
            <a:pPr algn="ctr">
              <a:lnSpc>
                <a:spcPct val="85000"/>
              </a:lnSpc>
            </a:pPr>
            <a:r>
              <a:rPr lang="en-US" sz="4600" b="1" cap="all" err="1">
                <a:solidFill>
                  <a:srgbClr val="FFFFFF"/>
                </a:solidFill>
              </a:rPr>
              <a:t>Gagné’s</a:t>
            </a:r>
            <a:r>
              <a:rPr lang="en-US" sz="4600" b="1" cap="all">
                <a:solidFill>
                  <a:srgbClr val="FFFFFF"/>
                </a:solidFill>
              </a:rPr>
              <a:t> 9 events of instruction</a:t>
            </a:r>
          </a:p>
        </p:txBody>
      </p:sp>
      <p:pic>
        <p:nvPicPr>
          <p:cNvPr id="7" name="Picture 7" descr="Diagram&#10;&#10;Description automatically generated">
            <a:extLst>
              <a:ext uri="{FF2B5EF4-FFF2-40B4-BE49-F238E27FC236}">
                <a16:creationId xmlns:a16="http://schemas.microsoft.com/office/drawing/2014/main" id="{3A532609-81E8-45B3-99C2-5F32E036CDA6}"/>
              </a:ext>
            </a:extLst>
          </p:cNvPr>
          <p:cNvPicPr>
            <a:picLocks noGrp="1" noChangeAspect="1"/>
          </p:cNvPicPr>
          <p:nvPr>
            <p:ph idx="1"/>
          </p:nvPr>
        </p:nvPicPr>
        <p:blipFill>
          <a:blip r:embed="rId2"/>
          <a:stretch>
            <a:fillRect/>
          </a:stretch>
        </p:blipFill>
        <p:spPr>
          <a:xfrm>
            <a:off x="234652" y="950934"/>
            <a:ext cx="7190634" cy="5364270"/>
          </a:xfrm>
        </p:spPr>
      </p:pic>
    </p:spTree>
    <p:extLst>
      <p:ext uri="{BB962C8B-B14F-4D97-AF65-F5344CB8AC3E}">
        <p14:creationId xmlns:p14="http://schemas.microsoft.com/office/powerpoint/2010/main" val="2688154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9D4B7-DF31-445E-ADB8-E1B30475D448}"/>
              </a:ext>
            </a:extLst>
          </p:cNvPr>
          <p:cNvSpPr>
            <a:spLocks noGrp="1"/>
          </p:cNvSpPr>
          <p:nvPr>
            <p:ph type="title"/>
          </p:nvPr>
        </p:nvSpPr>
        <p:spPr>
          <a:xfrm>
            <a:off x="3268495" y="609600"/>
            <a:ext cx="7866349" cy="1356360"/>
          </a:xfrm>
        </p:spPr>
        <p:txBody>
          <a:bodyPr>
            <a:normAutofit/>
          </a:bodyPr>
          <a:lstStyle/>
          <a:p>
            <a:r>
              <a:rPr lang="en-GB" b="1">
                <a:ea typeface="+mj-lt"/>
                <a:cs typeface="+mj-lt"/>
              </a:rPr>
              <a:t>Affective Learning</a:t>
            </a:r>
            <a:endParaRPr lang="en-US" b="1"/>
          </a:p>
        </p:txBody>
      </p:sp>
      <p:sp>
        <p:nvSpPr>
          <p:cNvPr id="15" name="Rectangle 14">
            <a:extLst>
              <a:ext uri="{FF2B5EF4-FFF2-40B4-BE49-F238E27FC236}">
                <a16:creationId xmlns:a16="http://schemas.microsoft.com/office/drawing/2014/main" id="{CC981BE6-54F6-455D-BD09-C2233F4A34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601513"/>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66868EB-74A3-4DEA-B223-1175E9BAD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2575502"/>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76DFC64-781D-4D36-96C2-6155EE77E4E5}"/>
              </a:ext>
            </a:extLst>
          </p:cNvPr>
          <p:cNvSpPr>
            <a:spLocks noGrp="1"/>
          </p:cNvSpPr>
          <p:nvPr>
            <p:ph idx="1"/>
          </p:nvPr>
        </p:nvSpPr>
        <p:spPr>
          <a:xfrm>
            <a:off x="3268495" y="2057400"/>
            <a:ext cx="7866350" cy="4038600"/>
          </a:xfrm>
        </p:spPr>
        <p:txBody>
          <a:bodyPr vert="horz" lIns="91440" tIns="45720" rIns="91440" bIns="45720" rtlCol="0" anchor="t">
            <a:normAutofit/>
          </a:bodyPr>
          <a:lstStyle/>
          <a:p>
            <a:pPr marL="45720" indent="0">
              <a:buNone/>
            </a:pPr>
            <a:r>
              <a:rPr lang="en-GB" sz="1900">
                <a:solidFill>
                  <a:schemeClr val="tx1"/>
                </a:solidFill>
                <a:ea typeface="+mn-lt"/>
                <a:cs typeface="+mn-lt"/>
              </a:rPr>
              <a:t>Emotion influences a human’s cognitive processes, including </a:t>
            </a:r>
          </a:p>
          <a:p>
            <a:pPr marL="388620" indent="-342900"/>
            <a:r>
              <a:rPr lang="en-GB" sz="1900">
                <a:solidFill>
                  <a:schemeClr val="tx1"/>
                </a:solidFill>
                <a:ea typeface="+mn-lt"/>
                <a:cs typeface="+mn-lt"/>
              </a:rPr>
              <a:t>Memory;</a:t>
            </a:r>
          </a:p>
          <a:p>
            <a:pPr marL="388620" indent="-342900"/>
            <a:r>
              <a:rPr lang="en-GB" sz="1900">
                <a:solidFill>
                  <a:schemeClr val="tx1"/>
                </a:solidFill>
                <a:ea typeface="+mn-lt"/>
                <a:cs typeface="+mn-lt"/>
              </a:rPr>
              <a:t>Perception;</a:t>
            </a:r>
          </a:p>
          <a:p>
            <a:pPr marL="388620" indent="-342900"/>
            <a:r>
              <a:rPr lang="en-GB" sz="1900">
                <a:solidFill>
                  <a:schemeClr val="tx1"/>
                </a:solidFill>
                <a:ea typeface="+mn-lt"/>
                <a:cs typeface="+mn-lt"/>
              </a:rPr>
              <a:t>Attention reasoning;</a:t>
            </a:r>
          </a:p>
          <a:p>
            <a:pPr marL="388620" indent="-342900"/>
            <a:r>
              <a:rPr lang="en-GB" sz="1900">
                <a:solidFill>
                  <a:schemeClr val="tx1"/>
                </a:solidFill>
                <a:ea typeface="+mn-lt"/>
                <a:cs typeface="+mn-lt"/>
              </a:rPr>
              <a:t>Learning;</a:t>
            </a:r>
          </a:p>
          <a:p>
            <a:pPr marL="388620" indent="-342900"/>
            <a:r>
              <a:rPr lang="en-GB" sz="1900">
                <a:solidFill>
                  <a:schemeClr val="tx1"/>
                </a:solidFill>
                <a:ea typeface="+mn-lt"/>
                <a:cs typeface="+mn-lt"/>
              </a:rPr>
              <a:t>Problem solving.  </a:t>
            </a:r>
          </a:p>
          <a:p>
            <a:pPr marL="45720" indent="0">
              <a:buNone/>
            </a:pPr>
            <a:r>
              <a:rPr lang="en-GB" sz="1900">
                <a:solidFill>
                  <a:schemeClr val="tx1"/>
                </a:solidFill>
                <a:ea typeface="+mn-lt"/>
                <a:cs typeface="+mn-lt"/>
              </a:rPr>
              <a:t>Emotion facilitates efficient encoding and aids the retrieval of information. </a:t>
            </a:r>
          </a:p>
          <a:p>
            <a:pPr marL="45720" indent="0">
              <a:buNone/>
            </a:pPr>
            <a:r>
              <a:rPr lang="en-GB" sz="1900">
                <a:solidFill>
                  <a:schemeClr val="tx1"/>
                </a:solidFill>
                <a:ea typeface="+mn-lt"/>
                <a:cs typeface="+mn-lt"/>
              </a:rPr>
              <a:t>Science &amp; Discovery Centres invoke powerful emotions which can have lasting impacts on the visitor's attitudes, sustaining values and patterns of behaviours. </a:t>
            </a:r>
            <a:endParaRPr lang="en-GB" sz="1900">
              <a:solidFill>
                <a:schemeClr val="tx1"/>
              </a:solidFill>
            </a:endParaRPr>
          </a:p>
        </p:txBody>
      </p:sp>
      <p:sp>
        <p:nvSpPr>
          <p:cNvPr id="19" name="Rectangle 18">
            <a:extLst>
              <a:ext uri="{FF2B5EF4-FFF2-40B4-BE49-F238E27FC236}">
                <a16:creationId xmlns:a16="http://schemas.microsoft.com/office/drawing/2014/main" id="{3CF165B1-2565-48B8-A40E-75703E75B2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34" y="4549491"/>
            <a:ext cx="2023860" cy="1706997"/>
          </a:xfrm>
          <a:prstGeom prst="rect">
            <a:avLst/>
          </a:prstGeom>
          <a:solidFill>
            <a:srgbClr val="FFFFFF"/>
          </a:solidFill>
          <a:ln w="762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10" descr="Smiling face with solid fill with solid fill">
            <a:extLst>
              <a:ext uri="{FF2B5EF4-FFF2-40B4-BE49-F238E27FC236}">
                <a16:creationId xmlns:a16="http://schemas.microsoft.com/office/drawing/2014/main" id="{893F2D01-DC0F-4C96-8693-3B37F3B740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5196" y="747579"/>
            <a:ext cx="1318614" cy="1318614"/>
          </a:xfrm>
          <a:prstGeom prst="rect">
            <a:avLst/>
          </a:prstGeom>
        </p:spPr>
      </p:pic>
      <p:sp>
        <p:nvSpPr>
          <p:cNvPr id="11" name="TextBox 10">
            <a:extLst>
              <a:ext uri="{FF2B5EF4-FFF2-40B4-BE49-F238E27FC236}">
                <a16:creationId xmlns:a16="http://schemas.microsoft.com/office/drawing/2014/main" id="{4D1F7E76-9CA1-44D5-86F5-296D14E79244}"/>
              </a:ext>
            </a:extLst>
          </p:cNvPr>
          <p:cNvSpPr txBox="1"/>
          <p:nvPr/>
        </p:nvSpPr>
        <p:spPr>
          <a:xfrm>
            <a:off x="10726455" y="6248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Oliva Insole​​</a:t>
            </a:r>
          </a:p>
        </p:txBody>
      </p:sp>
      <p:pic>
        <p:nvPicPr>
          <p:cNvPr id="8" name="Graphic 8" descr="Mental Health with solid fill">
            <a:extLst>
              <a:ext uri="{FF2B5EF4-FFF2-40B4-BE49-F238E27FC236}">
                <a16:creationId xmlns:a16="http://schemas.microsoft.com/office/drawing/2014/main" id="{6740D7BA-E51F-488A-81AB-3FFD58C5B1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5195" y="2715127"/>
            <a:ext cx="1318614" cy="1318614"/>
          </a:xfrm>
          <a:prstGeom prst="rect">
            <a:avLst/>
          </a:prstGeom>
        </p:spPr>
      </p:pic>
      <p:pic>
        <p:nvPicPr>
          <p:cNvPr id="9" name="Graphic 9" descr="Sad face with solid fill with solid fill">
            <a:extLst>
              <a:ext uri="{FF2B5EF4-FFF2-40B4-BE49-F238E27FC236}">
                <a16:creationId xmlns:a16="http://schemas.microsoft.com/office/drawing/2014/main" id="{97003B98-B7DC-4BA0-A4A1-48CDECAEE1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5196" y="4789379"/>
            <a:ext cx="1318614" cy="1318614"/>
          </a:xfrm>
          <a:prstGeom prst="rect">
            <a:avLst/>
          </a:prstGeom>
        </p:spPr>
      </p:pic>
    </p:spTree>
    <p:extLst>
      <p:ext uri="{BB962C8B-B14F-4D97-AF65-F5344CB8AC3E}">
        <p14:creationId xmlns:p14="http://schemas.microsoft.com/office/powerpoint/2010/main" val="1139446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BF202-0DB7-4512-B4B4-0BD78545358D}"/>
              </a:ext>
            </a:extLst>
          </p:cNvPr>
          <p:cNvSpPr>
            <a:spLocks noGrp="1"/>
          </p:cNvSpPr>
          <p:nvPr>
            <p:ph type="title"/>
          </p:nvPr>
        </p:nvSpPr>
        <p:spPr>
          <a:xfrm>
            <a:off x="1143000" y="609600"/>
            <a:ext cx="9875520" cy="1356360"/>
          </a:xfrm>
        </p:spPr>
        <p:txBody>
          <a:bodyPr>
            <a:normAutofit/>
          </a:bodyPr>
          <a:lstStyle/>
          <a:p>
            <a:r>
              <a:rPr lang="en-GB" b="1"/>
              <a:t>Outreach Programmes </a:t>
            </a:r>
          </a:p>
        </p:txBody>
      </p:sp>
      <p:pic>
        <p:nvPicPr>
          <p:cNvPr id="4" name="Graphic 4" descr="Theatre with solid fill">
            <a:extLst>
              <a:ext uri="{FF2B5EF4-FFF2-40B4-BE49-F238E27FC236}">
                <a16:creationId xmlns:a16="http://schemas.microsoft.com/office/drawing/2014/main" id="{A99C6EE0-CBAC-419B-A920-035BB3BC5A3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16621" y="2093789"/>
            <a:ext cx="2896569" cy="2896569"/>
          </a:xfrm>
          <a:prstGeom prst="rect">
            <a:avLst/>
          </a:prstGeom>
        </p:spPr>
      </p:pic>
      <p:sp>
        <p:nvSpPr>
          <p:cNvPr id="3" name="Content Placeholder 2">
            <a:extLst>
              <a:ext uri="{FF2B5EF4-FFF2-40B4-BE49-F238E27FC236}">
                <a16:creationId xmlns:a16="http://schemas.microsoft.com/office/drawing/2014/main" id="{1A09757F-B118-4BB5-86F9-61CCF38AF580}"/>
              </a:ext>
            </a:extLst>
          </p:cNvPr>
          <p:cNvSpPr>
            <a:spLocks noGrp="1"/>
          </p:cNvSpPr>
          <p:nvPr>
            <p:ph idx="1"/>
          </p:nvPr>
        </p:nvSpPr>
        <p:spPr>
          <a:xfrm>
            <a:off x="4490977" y="2057400"/>
            <a:ext cx="6524894" cy="4038600"/>
          </a:xfrm>
        </p:spPr>
        <p:txBody>
          <a:bodyPr vert="horz" lIns="91440" tIns="45720" rIns="91440" bIns="45720" rtlCol="0" anchor="t">
            <a:normAutofit/>
          </a:bodyPr>
          <a:lstStyle/>
          <a:p>
            <a:r>
              <a:rPr lang="en-GB" sz="1500">
                <a:solidFill>
                  <a:schemeClr val="tx1"/>
                </a:solidFill>
                <a:ea typeface="+mn-lt"/>
                <a:cs typeface="+mn-lt"/>
              </a:rPr>
              <a:t>Delivering STEM provision to pupils across Wales, serving an outreach population of 43,000 (2007-8) </a:t>
            </a:r>
          </a:p>
          <a:p>
            <a:r>
              <a:rPr lang="en-GB" sz="1500">
                <a:solidFill>
                  <a:schemeClr val="tx1"/>
                </a:solidFill>
                <a:ea typeface="+mn-lt"/>
                <a:cs typeface="+mn-lt"/>
              </a:rPr>
              <a:t>Developed highly innovative Wales-wide schools outreach services including; </a:t>
            </a:r>
            <a:endParaRPr lang="en-GB" sz="1500">
              <a:solidFill>
                <a:schemeClr val="tx1"/>
              </a:solidFill>
            </a:endParaRPr>
          </a:p>
          <a:p>
            <a:pPr marL="331470" indent="-285750">
              <a:buFont typeface="Wingdings" pitchFamily="34" charset="0"/>
              <a:buChar char="Ø"/>
            </a:pPr>
            <a:r>
              <a:rPr lang="en-GB" sz="1500">
                <a:solidFill>
                  <a:schemeClr val="tx1"/>
                </a:solidFill>
                <a:ea typeface="+mn-lt"/>
                <a:cs typeface="+mn-lt"/>
              </a:rPr>
              <a:t>Shows, workshops, Starlab, and Kits, all delivered to schools via a network of hubs.</a:t>
            </a:r>
          </a:p>
          <a:p>
            <a:r>
              <a:rPr lang="en-GB" sz="1500">
                <a:solidFill>
                  <a:schemeClr val="tx1"/>
                </a:solidFill>
                <a:ea typeface="+mn-lt"/>
                <a:cs typeface="+mn-lt"/>
              </a:rPr>
              <a:t>Cardiff Bay and in Wrexham (</a:t>
            </a:r>
            <a:r>
              <a:rPr lang="en-GB" sz="1500" err="1">
                <a:solidFill>
                  <a:schemeClr val="tx1"/>
                </a:solidFill>
                <a:ea typeface="+mn-lt"/>
                <a:cs typeface="+mn-lt"/>
              </a:rPr>
              <a:t>TQ@Glyndwr</a:t>
            </a:r>
            <a:r>
              <a:rPr lang="en-GB" sz="1500">
                <a:solidFill>
                  <a:schemeClr val="tx1"/>
                </a:solidFill>
                <a:ea typeface="+mn-lt"/>
                <a:cs typeface="+mn-lt"/>
              </a:rPr>
              <a:t>) together welcome more than 280,000, people annually. </a:t>
            </a:r>
          </a:p>
          <a:p>
            <a:r>
              <a:rPr lang="en-GB" sz="1500">
                <a:solidFill>
                  <a:schemeClr val="tx1"/>
                </a:solidFill>
                <a:ea typeface="+mn-lt"/>
                <a:cs typeface="+mn-lt"/>
              </a:rPr>
              <a:t>One of the UK's leading exhibit builders, working on over 250 contracts in more than 30 countries, supplying more than 700 exhibits since 1986. </a:t>
            </a:r>
          </a:p>
          <a:p>
            <a:endParaRPr lang="en-GB" sz="1500">
              <a:solidFill>
                <a:schemeClr val="tx1"/>
              </a:solidFill>
            </a:endParaRPr>
          </a:p>
          <a:p>
            <a:pPr marL="45720" indent="0">
              <a:buNone/>
            </a:pPr>
            <a:r>
              <a:rPr lang="en-GB" sz="1500">
                <a:solidFill>
                  <a:schemeClr val="tx1"/>
                </a:solidFill>
              </a:rPr>
              <a:t>(</a:t>
            </a:r>
            <a:r>
              <a:rPr lang="en-GB" sz="1500" err="1">
                <a:solidFill>
                  <a:schemeClr val="tx1"/>
                </a:solidFill>
              </a:rPr>
              <a:t>Techniquest</a:t>
            </a:r>
            <a:r>
              <a:rPr lang="en-GB" sz="1500">
                <a:solidFill>
                  <a:schemeClr val="tx1"/>
                </a:solidFill>
              </a:rPr>
              <a:t> 2017)</a:t>
            </a:r>
          </a:p>
        </p:txBody>
      </p:sp>
      <p:sp>
        <p:nvSpPr>
          <p:cNvPr id="6" name="TextBox 5">
            <a:extLst>
              <a:ext uri="{FF2B5EF4-FFF2-40B4-BE49-F238E27FC236}">
                <a16:creationId xmlns:a16="http://schemas.microsoft.com/office/drawing/2014/main" id="{3A6E8A84-4C15-4B54-9977-6D15CD27A15E}"/>
              </a:ext>
            </a:extLst>
          </p:cNvPr>
          <p:cNvSpPr txBox="1"/>
          <p:nvPr/>
        </p:nvSpPr>
        <p:spPr>
          <a:xfrm>
            <a:off x="10663825" y="62588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Oliva Insole​​​</a:t>
            </a:r>
          </a:p>
        </p:txBody>
      </p:sp>
    </p:spTree>
    <p:extLst>
      <p:ext uri="{BB962C8B-B14F-4D97-AF65-F5344CB8AC3E}">
        <p14:creationId xmlns:p14="http://schemas.microsoft.com/office/powerpoint/2010/main" val="3749833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086532B-5A3E-44A5-A0C2-22A0DB316C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81C17EF-5C5F-4B1B-9F45-081A0ABD01AA}"/>
              </a:ext>
            </a:extLst>
          </p:cNvPr>
          <p:cNvSpPr>
            <a:spLocks noGrp="1"/>
          </p:cNvSpPr>
          <p:nvPr>
            <p:ph type="title"/>
          </p:nvPr>
        </p:nvSpPr>
        <p:spPr>
          <a:xfrm>
            <a:off x="707064" y="609600"/>
            <a:ext cx="6993914" cy="1356360"/>
          </a:xfrm>
        </p:spPr>
        <p:txBody>
          <a:bodyPr>
            <a:normAutofit/>
          </a:bodyPr>
          <a:lstStyle/>
          <a:p>
            <a:r>
              <a:rPr lang="en-US" b="1">
                <a:ea typeface="+mj-lt"/>
                <a:cs typeface="+mj-lt"/>
              </a:rPr>
              <a:t>The need for digital transformation</a:t>
            </a:r>
            <a:endParaRPr lang="en-US"/>
          </a:p>
        </p:txBody>
      </p:sp>
      <p:sp>
        <p:nvSpPr>
          <p:cNvPr id="3" name="Content Placeholder 2">
            <a:extLst>
              <a:ext uri="{FF2B5EF4-FFF2-40B4-BE49-F238E27FC236}">
                <a16:creationId xmlns:a16="http://schemas.microsoft.com/office/drawing/2014/main" id="{9C0A8401-8AD4-4DB4-A636-40872C17D965}"/>
              </a:ext>
            </a:extLst>
          </p:cNvPr>
          <p:cNvSpPr>
            <a:spLocks noGrp="1"/>
          </p:cNvSpPr>
          <p:nvPr>
            <p:ph idx="1"/>
          </p:nvPr>
        </p:nvSpPr>
        <p:spPr>
          <a:xfrm>
            <a:off x="707064" y="2057400"/>
            <a:ext cx="6993914" cy="4038600"/>
          </a:xfrm>
        </p:spPr>
        <p:txBody>
          <a:bodyPr vert="horz" lIns="91440" tIns="45720" rIns="91440" bIns="45720" rtlCol="0" anchor="t">
            <a:normAutofit/>
          </a:bodyPr>
          <a:lstStyle/>
          <a:p>
            <a:r>
              <a:rPr lang="en-GB" sz="1700">
                <a:solidFill>
                  <a:schemeClr val="tx1"/>
                </a:solidFill>
                <a:ea typeface="+mn-lt"/>
                <a:cs typeface="+mn-lt"/>
              </a:rPr>
              <a:t>Dynamic methods that engage more children with science;</a:t>
            </a:r>
            <a:endParaRPr lang="en-GB" sz="1700">
              <a:solidFill>
                <a:schemeClr val="tx1"/>
              </a:solidFill>
            </a:endParaRPr>
          </a:p>
          <a:p>
            <a:r>
              <a:rPr lang="en-GB" sz="1700">
                <a:solidFill>
                  <a:schemeClr val="tx1"/>
                </a:solidFill>
                <a:ea typeface="+mn-lt"/>
                <a:cs typeface="+mn-lt"/>
              </a:rPr>
              <a:t>Enjoyable digital outreach;</a:t>
            </a:r>
            <a:endParaRPr lang="en-GB" sz="1700">
              <a:solidFill>
                <a:schemeClr val="tx1"/>
              </a:solidFill>
            </a:endParaRPr>
          </a:p>
          <a:p>
            <a:r>
              <a:rPr lang="en-GB" sz="1700">
                <a:solidFill>
                  <a:schemeClr val="tx1"/>
                </a:solidFill>
                <a:ea typeface="+mn-lt"/>
                <a:cs typeface="+mn-lt"/>
              </a:rPr>
              <a:t>Drive to mobilise the STEAM curriculum for Wales (Science, Technology, Engineering, the Arts and Mathematic)</a:t>
            </a:r>
            <a:endParaRPr lang="en-GB" sz="1700">
              <a:solidFill>
                <a:schemeClr val="tx1"/>
              </a:solidFill>
            </a:endParaRPr>
          </a:p>
          <a:p>
            <a:r>
              <a:rPr lang="en-GB" sz="1700">
                <a:solidFill>
                  <a:schemeClr val="tx1"/>
                </a:solidFill>
                <a:ea typeface="+mn-lt"/>
                <a:cs typeface="+mn-lt"/>
              </a:rPr>
              <a:t>Support for teachers; </a:t>
            </a:r>
            <a:endParaRPr lang="en-GB" sz="1700">
              <a:solidFill>
                <a:schemeClr val="tx1"/>
              </a:solidFill>
            </a:endParaRPr>
          </a:p>
          <a:p>
            <a:r>
              <a:rPr lang="en-GB" sz="1700">
                <a:solidFill>
                  <a:schemeClr val="tx1"/>
                </a:solidFill>
                <a:ea typeface="+mn-lt"/>
                <a:cs typeface="+mn-lt"/>
              </a:rPr>
              <a:t>Development of </a:t>
            </a:r>
            <a:r>
              <a:rPr lang="en-GB" sz="1700" err="1">
                <a:solidFill>
                  <a:schemeClr val="tx1"/>
                </a:solidFill>
                <a:ea typeface="+mn-lt"/>
                <a:cs typeface="+mn-lt"/>
              </a:rPr>
              <a:t>Techniquest’s</a:t>
            </a:r>
            <a:r>
              <a:rPr lang="en-GB" sz="1700">
                <a:solidFill>
                  <a:schemeClr val="tx1"/>
                </a:solidFill>
                <a:ea typeface="+mn-lt"/>
                <a:cs typeface="+mn-lt"/>
              </a:rPr>
              <a:t> Science Capital; </a:t>
            </a:r>
          </a:p>
          <a:p>
            <a:r>
              <a:rPr lang="en-GB" sz="1700">
                <a:solidFill>
                  <a:schemeClr val="tx1"/>
                </a:solidFill>
                <a:ea typeface="+mn-lt"/>
                <a:cs typeface="+mn-lt"/>
              </a:rPr>
              <a:t>Pupils will receive (as close to as possible) a science theatre experience at their school without associated transport costs of visiting </a:t>
            </a:r>
            <a:r>
              <a:rPr lang="en-GB" sz="1700" err="1">
                <a:solidFill>
                  <a:schemeClr val="tx1"/>
                </a:solidFill>
                <a:ea typeface="+mn-lt"/>
                <a:cs typeface="+mn-lt"/>
              </a:rPr>
              <a:t>Techniquest</a:t>
            </a:r>
            <a:r>
              <a:rPr lang="en-GB" sz="1700">
                <a:solidFill>
                  <a:schemeClr val="tx1"/>
                </a:solidFill>
                <a:ea typeface="+mn-lt"/>
                <a:cs typeface="+mn-lt"/>
              </a:rPr>
              <a:t>;</a:t>
            </a:r>
          </a:p>
          <a:p>
            <a:r>
              <a:rPr lang="en-GB" sz="1700" err="1">
                <a:solidFill>
                  <a:schemeClr val="tx1"/>
                </a:solidFill>
                <a:ea typeface="+mn-lt"/>
                <a:cs typeface="+mn-lt"/>
              </a:rPr>
              <a:t>Techniquest</a:t>
            </a:r>
            <a:r>
              <a:rPr lang="en-GB" sz="1700">
                <a:solidFill>
                  <a:schemeClr val="tx1"/>
                </a:solidFill>
                <a:ea typeface="+mn-lt"/>
                <a:cs typeface="+mn-lt"/>
              </a:rPr>
              <a:t> will develop bilingual resources; enhancing scientific literacy knowledge in Welsh students, as well as supporting the increase in confidence in science teaching in primary schools. </a:t>
            </a:r>
            <a:endParaRPr lang="en-GB" sz="1700">
              <a:solidFill>
                <a:schemeClr val="tx1"/>
              </a:solidFill>
            </a:endParaRPr>
          </a:p>
          <a:p>
            <a:endParaRPr lang="en-GB" sz="1700"/>
          </a:p>
          <a:p>
            <a:endParaRPr lang="en-GB" sz="1700"/>
          </a:p>
        </p:txBody>
      </p:sp>
      <p:pic>
        <p:nvPicPr>
          <p:cNvPr id="4" name="Graphic 4" descr="Remote learning science with solid fill">
            <a:extLst>
              <a:ext uri="{FF2B5EF4-FFF2-40B4-BE49-F238E27FC236}">
                <a16:creationId xmlns:a16="http://schemas.microsoft.com/office/drawing/2014/main" id="{E17F3A2D-ECE9-4864-BD8D-CBD0D2EC30C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185610" y="1860302"/>
            <a:ext cx="3135414" cy="3135414"/>
          </a:xfrm>
          <a:prstGeom prst="rect">
            <a:avLst/>
          </a:prstGeom>
        </p:spPr>
      </p:pic>
      <p:sp>
        <p:nvSpPr>
          <p:cNvPr id="5" name="TextBox 4">
            <a:extLst>
              <a:ext uri="{FF2B5EF4-FFF2-40B4-BE49-F238E27FC236}">
                <a16:creationId xmlns:a16="http://schemas.microsoft.com/office/drawing/2014/main" id="{A5C8AB16-8B26-44E7-AF20-63DE392C3320}"/>
              </a:ext>
            </a:extLst>
          </p:cNvPr>
          <p:cNvSpPr txBox="1"/>
          <p:nvPr/>
        </p:nvSpPr>
        <p:spPr>
          <a:xfrm>
            <a:off x="10663825" y="62588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Oliva Insole​​​</a:t>
            </a:r>
          </a:p>
        </p:txBody>
      </p:sp>
    </p:spTree>
    <p:extLst>
      <p:ext uri="{BB962C8B-B14F-4D97-AF65-F5344CB8AC3E}">
        <p14:creationId xmlns:p14="http://schemas.microsoft.com/office/powerpoint/2010/main" val="149976210"/>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1974</Words>
  <Application>Microsoft Office PowerPoint</Application>
  <PresentationFormat>Widescreen</PresentationFormat>
  <Paragraphs>139</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Corbel</vt:lpstr>
      <vt:lpstr>Wingdings</vt:lpstr>
      <vt:lpstr>Basis</vt:lpstr>
      <vt:lpstr>Techniquest</vt:lpstr>
      <vt:lpstr>What does Techniquest have to offer?</vt:lpstr>
      <vt:lpstr>Techniquest's target audience</vt:lpstr>
      <vt:lpstr>PowerPoint Presentation</vt:lpstr>
      <vt:lpstr>What Techniquest has to offer for schools</vt:lpstr>
      <vt:lpstr>PowerPoint Presentation</vt:lpstr>
      <vt:lpstr>PowerPoint Presentation</vt:lpstr>
      <vt:lpstr>PowerPoint Presentation</vt:lpstr>
      <vt:lpstr>PowerPoint Presentation</vt:lpstr>
      <vt:lpstr>Benefits of learning outside of classroom.</vt:lpstr>
      <vt:lpstr>Lev Vygotsky (1986-1934)</vt:lpstr>
      <vt:lpstr>Jerome Bruner (1966)</vt:lpstr>
      <vt:lpstr>Techniquest and Inquiry-Based Learning</vt:lpstr>
      <vt:lpstr>Advocate John Dewey</vt:lpstr>
      <vt:lpstr>Phases and assessment of Inquiry-Based Learning</vt:lpstr>
      <vt:lpstr>Impact of Science and Discovery Centres</vt:lpstr>
      <vt:lpstr>Bloom’s Taxonomy of Learning Domains</vt:lpstr>
      <vt:lpstr>Gagné’s 9 events of instruction</vt:lpstr>
      <vt:lpstr>Affective Learning</vt:lpstr>
      <vt:lpstr>Outreach Programmes </vt:lpstr>
      <vt:lpstr>The need for digital transformation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Olivia Insole</dc:creator>
  <cp:lastModifiedBy>Olivia Insole</cp:lastModifiedBy>
  <cp:revision>4</cp:revision>
  <dcterms:created xsi:type="dcterms:W3CDTF">2021-01-08T10:17:27Z</dcterms:created>
  <dcterms:modified xsi:type="dcterms:W3CDTF">2021-01-18T18:43:34Z</dcterms:modified>
</cp:coreProperties>
</file>