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CE35B9A-5E08-46E1-9CA0-55F9FD71CFCC}" type="datetimeFigureOut">
              <a:rPr lang="en-GB" smtClean="0"/>
              <a:pPr/>
              <a:t>18/03/2014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6C124681-D51F-49BA-92AE-8B7FA98F2D9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sweb.mimas.ac.uk/" TargetMode="External"/><Relationship Id="rId2" Type="http://schemas.openxmlformats.org/officeDocument/2006/relationships/hyperlink" Target="http://www.edina.ac.uk/ukborder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ina.ac.uk/ukborders/" TargetMode="External"/><Relationship Id="rId2" Type="http://schemas.openxmlformats.org/officeDocument/2006/relationships/hyperlink" Target="http://www.casweb.mimas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Townsend Index (revisited)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Calculating Deprivation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3106475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/>
              <a:t>Peter Townsend, has stated that: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 algn="ctr">
              <a:buNone/>
            </a:pPr>
            <a:r>
              <a:rPr lang="en-US" dirty="0" smtClean="0"/>
              <a:t>“Deprivation may be defined as a state of observable and demonstrable disadvantage, relative to the local community or the wider society or nation to which an individual, family or groups belong.”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253045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en-GB" dirty="0" smtClean="0"/>
              <a:t>In order to proceed, certain resources must be collected from the archives as previously discussed in lectures.</a:t>
            </a:r>
          </a:p>
          <a:p>
            <a:r>
              <a:rPr lang="en-GB" dirty="0" smtClean="0"/>
              <a:t>Firstly, the appropriate area boundary map from UK borders (for today’s activity the group will focus on Swansea).  </a:t>
            </a:r>
            <a:r>
              <a:rPr lang="en-GB" dirty="0" smtClean="0">
                <a:hlinkClick r:id="rId2"/>
              </a:rPr>
              <a:t>http://www.edina.ac.uk/ukborders/</a:t>
            </a:r>
            <a:endParaRPr lang="en-GB" dirty="0" smtClean="0"/>
          </a:p>
          <a:p>
            <a:r>
              <a:rPr lang="en-GB" dirty="0" smtClean="0"/>
              <a:t>Secondly, various items of census data from the </a:t>
            </a:r>
            <a:r>
              <a:rPr lang="en-GB" dirty="0" err="1" smtClean="0"/>
              <a:t>Casweb</a:t>
            </a:r>
            <a:r>
              <a:rPr lang="en-GB" dirty="0" smtClean="0"/>
              <a:t> site.  </a:t>
            </a:r>
            <a:r>
              <a:rPr lang="en-GB" dirty="0" smtClean="0">
                <a:hlinkClick r:id="rId3"/>
              </a:rPr>
              <a:t>http://www.casweb.mimas.ac.uk/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xmlns="" val="2346586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Census Requirements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en-GB" dirty="0" smtClean="0"/>
              <a:t>Key Statistics data set-</a:t>
            </a:r>
          </a:p>
          <a:p>
            <a:r>
              <a:rPr lang="en-GB" dirty="0" smtClean="0"/>
              <a:t>Over-crowding KS019</a:t>
            </a:r>
          </a:p>
          <a:p>
            <a:r>
              <a:rPr lang="en-GB" dirty="0" smtClean="0"/>
              <a:t>Unemployment KS09a</a:t>
            </a:r>
          </a:p>
          <a:p>
            <a:r>
              <a:rPr lang="en-GB" dirty="0" smtClean="0"/>
              <a:t>Owner Occupancy KS018</a:t>
            </a:r>
          </a:p>
          <a:p>
            <a:r>
              <a:rPr lang="en-GB" dirty="0" smtClean="0"/>
              <a:t>No Car KS017</a:t>
            </a:r>
          </a:p>
          <a:p>
            <a:pPr marL="68580" indent="0">
              <a:buNone/>
            </a:pPr>
            <a:r>
              <a:rPr lang="en-GB" dirty="0" smtClean="0"/>
              <a:t>Census Area Statistics</a:t>
            </a:r>
          </a:p>
          <a:p>
            <a:r>
              <a:rPr lang="en-GB" dirty="0" smtClean="0"/>
              <a:t>Unemployment CS021</a:t>
            </a:r>
          </a:p>
          <a:p>
            <a:r>
              <a:rPr lang="en-GB" dirty="0" smtClean="0"/>
              <a:t>Overcrowding CS052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78055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Excel Mathematical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en-GB" dirty="0" smtClean="0"/>
              <a:t>Mean</a:t>
            </a:r>
          </a:p>
          <a:p>
            <a:pPr marL="68580" indent="0">
              <a:buNone/>
            </a:pPr>
            <a:r>
              <a:rPr lang="en-GB" dirty="0" smtClean="0"/>
              <a:t>This refers to the average value of the dataset</a:t>
            </a:r>
          </a:p>
          <a:p>
            <a:pPr marL="68580" indent="0">
              <a:buNone/>
            </a:pPr>
            <a:r>
              <a:rPr lang="en-GB" dirty="0"/>
              <a:t>=AVERAGE(B2:B760</a:t>
            </a:r>
            <a:r>
              <a:rPr lang="en-GB" dirty="0" smtClean="0"/>
              <a:t>)</a:t>
            </a:r>
          </a:p>
          <a:p>
            <a:pPr marL="68580" indent="0">
              <a:buNone/>
            </a:pPr>
            <a:endParaRPr lang="en-GB" dirty="0" smtClean="0"/>
          </a:p>
          <a:p>
            <a:pPr marL="68580" indent="0">
              <a:buNone/>
            </a:pPr>
            <a:r>
              <a:rPr lang="en-GB" dirty="0" smtClean="0"/>
              <a:t>Standard Deviation</a:t>
            </a:r>
          </a:p>
          <a:p>
            <a:pPr marL="68580" indent="0">
              <a:buNone/>
            </a:pPr>
            <a:r>
              <a:rPr lang="en-GB" dirty="0" smtClean="0"/>
              <a:t>This refers to the average difference between the mean and recorded values in the dataset</a:t>
            </a:r>
          </a:p>
          <a:p>
            <a:pPr marL="68580" indent="0">
              <a:buNone/>
            </a:pPr>
            <a:r>
              <a:rPr lang="en-GB" dirty="0"/>
              <a:t>=STDEV(B2:B760</a:t>
            </a:r>
            <a:r>
              <a:rPr lang="en-GB" dirty="0" smtClean="0"/>
              <a:t>)</a:t>
            </a:r>
          </a:p>
          <a:p>
            <a:pPr marL="6858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95149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Logarithms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en-US" dirty="0"/>
              <a:t> logarithm can have any positive value as its base, but two log bases are more useful than the others. The base-10, or "common", log is popular for historical reasons, and is usually written as "log(x</a:t>
            </a:r>
            <a:r>
              <a:rPr lang="en-US" dirty="0" smtClean="0"/>
              <a:t>)"</a:t>
            </a:r>
            <a:r>
              <a:rPr lang="en-US" dirty="0"/>
              <a:t>.</a:t>
            </a:r>
          </a:p>
          <a:p>
            <a:pPr marL="68580" indent="0">
              <a:buNone/>
            </a:pPr>
            <a:r>
              <a:rPr lang="en-US" dirty="0"/>
              <a:t>=LOG(B2</a:t>
            </a:r>
            <a:r>
              <a:rPr lang="en-US" dirty="0" smtClean="0"/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37637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Logarithms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en-US" dirty="0"/>
              <a:t>The other important log is the "natural", or base-</a:t>
            </a:r>
            <a:r>
              <a:rPr lang="en-US" i="1" dirty="0"/>
              <a:t>e</a:t>
            </a:r>
            <a:r>
              <a:rPr lang="en-US" dirty="0"/>
              <a:t>, log, denoted as "</a:t>
            </a:r>
            <a:r>
              <a:rPr lang="en-US" i="1" dirty="0" err="1"/>
              <a:t>ln</a:t>
            </a:r>
            <a:r>
              <a:rPr lang="en-US" dirty="0"/>
              <a:t>(</a:t>
            </a:r>
            <a:r>
              <a:rPr lang="en-US" i="1" dirty="0"/>
              <a:t>x</a:t>
            </a:r>
            <a:r>
              <a:rPr lang="en-US" dirty="0"/>
              <a:t>)" Just as the number </a:t>
            </a:r>
            <a:r>
              <a:rPr lang="en-US" i="1" dirty="0"/>
              <a:t>e</a:t>
            </a:r>
            <a:r>
              <a:rPr lang="en-US" dirty="0"/>
              <a:t> (2.71828182845904) arises naturally in math and the sciences, so also does the natural log, which is why you need to be familiar with it.</a:t>
            </a:r>
          </a:p>
          <a:p>
            <a:pPr marL="68580" indent="0">
              <a:buNone/>
            </a:pPr>
            <a:r>
              <a:rPr lang="en-US" dirty="0"/>
              <a:t>=LN(B2)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7300445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25780" indent="-457200">
              <a:buFont typeface="+mj-lt"/>
              <a:buAutoNum type="arabicPeriod"/>
            </a:pPr>
            <a:r>
              <a:rPr lang="en-GB" sz="2400" dirty="0" err="1" smtClean="0"/>
              <a:t>Casweb</a:t>
            </a:r>
            <a:r>
              <a:rPr lang="en-GB" sz="2400" dirty="0" smtClean="0"/>
              <a:t> website </a:t>
            </a:r>
            <a:r>
              <a:rPr lang="en-GB" sz="2400" dirty="0">
                <a:hlinkClick r:id="rId2"/>
              </a:rPr>
              <a:t>http://www.casweb.mimas.ac.uk/</a:t>
            </a:r>
            <a:endParaRPr lang="en-GB" sz="2400" dirty="0"/>
          </a:p>
          <a:p>
            <a:pPr marL="582930" indent="-514350">
              <a:buFont typeface="Wingdings"/>
              <a:buAutoNum type="arabicPeriod"/>
            </a:pPr>
            <a:r>
              <a:rPr lang="en-GB" sz="2400" dirty="0" smtClean="0"/>
              <a:t>UK Borders Website </a:t>
            </a:r>
            <a:r>
              <a:rPr lang="en-GB" sz="2400" dirty="0">
                <a:hlinkClick r:id="rId3"/>
              </a:rPr>
              <a:t>http://www.edina.ac.uk/ukborders/</a:t>
            </a:r>
            <a:endParaRPr lang="en-GB" sz="2400" dirty="0"/>
          </a:p>
          <a:p>
            <a:pPr marL="582930" indent="-514350">
              <a:buAutoNum type="arabicPeriod"/>
            </a:pPr>
            <a:r>
              <a:rPr lang="en-GB" sz="2400" dirty="0" smtClean="0"/>
              <a:t>Indices of Deprivation Briefing Paper.  Local Government data Unit Wales</a:t>
            </a:r>
          </a:p>
          <a:p>
            <a:pPr marL="582930" indent="-514350">
              <a:buAutoNum type="arabicPeriod"/>
            </a:pPr>
            <a:r>
              <a:rPr lang="en-GB" sz="2400" dirty="0" smtClean="0"/>
              <a:t>GIS lecture note.  Beverly Holland Swansea Metropolitan University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xmlns="" val="1742559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69</TotalTime>
  <Words>312</Words>
  <Application>Microsoft Office PowerPoint</Application>
  <PresentationFormat>On-screen Show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Metro</vt:lpstr>
      <vt:lpstr>Townsend Index (revisited)</vt:lpstr>
      <vt:lpstr>Definition</vt:lpstr>
      <vt:lpstr>Resources</vt:lpstr>
      <vt:lpstr>Census Requirements (1)</vt:lpstr>
      <vt:lpstr>Excel Mathematical Functions</vt:lpstr>
      <vt:lpstr>Logarithms</vt:lpstr>
      <vt:lpstr>Logarithms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Townsend Index (revisited)</dc:title>
  <dc:creator>Williams David</dc:creator>
  <cp:lastModifiedBy>David A Williams</cp:lastModifiedBy>
  <cp:revision>5</cp:revision>
  <dcterms:created xsi:type="dcterms:W3CDTF">2013-12-09T09:09:57Z</dcterms:created>
  <dcterms:modified xsi:type="dcterms:W3CDTF">2014-03-18T23:05:38Z</dcterms:modified>
</cp:coreProperties>
</file>