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tuberculosis-in-england-2022-report-data-up-to-end-of-2021/tb-incidence-and-epidemiology-in-england-2021" TargetMode="External"/><Relationship Id="rId2" Type="http://schemas.openxmlformats.org/officeDocument/2006/relationships/hyperlink" Target="https://www.gov.uk/government/publications/tuberculosis-action-plan-for-england-2021-to-202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F145A-5170-9D13-E8F0-35519B292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>
                <a:solidFill>
                  <a:schemeClr val="bg1"/>
                </a:solidFill>
              </a:rPr>
              <a:t>Measuring the Incidence of Tuberculosis in the Local Community:</a:t>
            </a:r>
            <a:br>
              <a:rPr lang="en-GB" sz="1700">
                <a:solidFill>
                  <a:schemeClr val="bg1"/>
                </a:solidFill>
              </a:rPr>
            </a:br>
            <a:br>
              <a:rPr lang="en-GB" sz="1700">
                <a:solidFill>
                  <a:schemeClr val="bg1"/>
                </a:solidFill>
              </a:rPr>
            </a:br>
            <a:r>
              <a:rPr lang="en-GB" sz="1700">
                <a:solidFill>
                  <a:schemeClr val="bg1"/>
                </a:solidFill>
              </a:rPr>
              <a:t>Public Health Approaches and Strategies </a:t>
            </a:r>
            <a:br>
              <a:rPr lang="en-GB" sz="1700">
                <a:solidFill>
                  <a:schemeClr val="bg1"/>
                </a:solidFill>
              </a:rPr>
            </a:br>
            <a:endParaRPr lang="en-US" sz="1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EE689-0BA0-6EE9-8E0E-D6105B604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Jocelyn Elliott (2513425)</a:t>
            </a:r>
          </a:p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Public Health </a:t>
            </a:r>
          </a:p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</a:p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 March 2026</a:t>
            </a:r>
          </a:p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Pascal Naville </a:t>
            </a:r>
          </a:p>
          <a:p>
            <a:r>
              <a:rPr lang="en-GB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3</a:t>
            </a:r>
            <a:endParaRPr lang="en-US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76CC6D-E473-6E9D-E457-2F21122008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975" y="972608"/>
            <a:ext cx="4987551" cy="4900269"/>
          </a:xfrm>
          <a:prstGeom prst="rect">
            <a:avLst/>
          </a:pr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657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0B981-D600-4EEE-8FA9-A1C0BB7B7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What is Incidence?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Incidence is the number of new cases of a disease that occur within a specified time period in a population. It helps public health professionals monitor disease spread and evaluate control measures.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Why it matters: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9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A0B27-0FCA-ABDC-69F0-B8CD3AEF3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Tracks disease trends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Informs Public Health Planning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Guide resource allocation </a:t>
            </a: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(UK Health Security Agency and NHS England 2023</a:t>
            </a: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EB2AB2-A563-37F4-305F-C1245E19AF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200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7171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14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C51F4F-7660-8201-01AB-4004453BB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Surveillance &amp; Mandatory Notification:</a:t>
            </a:r>
            <a:b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Mandatory Reporting </a:t>
            </a:r>
            <a:b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7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7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DD5BA-A9A7-C8AA-1DD6-6DC59E8B8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TB is a notifiable disease in England 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confirmed cases must be reported by clinicians and laboratories to public health authorities, forming the core incidence dataset.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 Data Example: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4,425 new cases of TB reported </a:t>
            </a: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Incidence rate: 7.8 per 100.000 population </a:t>
            </a:r>
          </a:p>
          <a:p>
            <a:pPr>
              <a:lnSpc>
                <a:spcPct val="90000"/>
              </a:lnSpc>
            </a:pPr>
            <a:endParaRPr lang="en-GB" sz="11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system allows us to monitor changes and patterns overtime</a:t>
            </a:r>
          </a:p>
          <a:p>
            <a:pPr>
              <a:lnSpc>
                <a:spcPct val="90000"/>
              </a:lnSpc>
            </a:pPr>
            <a:endParaRPr lang="en-GB" sz="11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1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Health Security Agency and NHS England, 2023)</a:t>
            </a:r>
            <a:endParaRPr lang="en-US" sz="11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93DE5C-D978-A32F-AE0E-6C9141EA6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986009"/>
            <a:ext cx="5143500" cy="4873466"/>
          </a:xfrm>
          <a:prstGeom prst="rect">
            <a:avLst/>
          </a:prstGeom>
        </p:spPr>
      </p:pic>
      <p:sp>
        <p:nvSpPr>
          <p:cNvPr id="31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229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B52B06-9F07-7A83-F2AE-6915DBBDD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Epidemiological Monitoring by Region:</a:t>
            </a:r>
            <a:b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 Breakdown of Incidence </a:t>
            </a:r>
            <a:b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897AF4-E333-A170-AB98-B6D64ED8CE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326059"/>
            <a:ext cx="3856774" cy="2294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5CDA9-467F-9CAA-73D0-605CFE5ED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authority and regional data help identify high burden areas</a:t>
            </a: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Urban regions tend to show higher rates</a:t>
            </a:r>
          </a:p>
          <a:p>
            <a:pPr>
              <a:lnSpc>
                <a:spcPct val="90000"/>
              </a:lnSpc>
            </a:pPr>
            <a:endParaRPr lang="en-GB" sz="1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Uses:</a:t>
            </a: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interventions </a:t>
            </a: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Tailored community health services </a:t>
            </a: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Localised screening programmes </a:t>
            </a:r>
          </a:p>
          <a:p>
            <a:pPr>
              <a:lnSpc>
                <a:spcPct val="90000"/>
              </a:lnSpc>
            </a:pPr>
            <a:endParaRPr lang="en-GB" sz="1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granular approach supports equity in disease control and resource use.</a:t>
            </a:r>
          </a:p>
          <a:p>
            <a:pPr>
              <a:lnSpc>
                <a:spcPct val="90000"/>
              </a:lnSpc>
            </a:pPr>
            <a:endParaRPr lang="en-GB" sz="1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Health Security Agency and NHS England, 2023)</a:t>
            </a:r>
            <a:endParaRPr lang="en-US" sz="10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65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4C747-429C-1B54-E280-C0E192E8D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Contact Tracing &amp; Case Finding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  <a:t>How Contact Tracing Helps Incidence Measurement </a:t>
            </a: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9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CFB5A-1658-85F3-8A85-171443996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After a case is identified, close contacts are screened.</a:t>
            </a:r>
          </a:p>
          <a:p>
            <a:pPr>
              <a:lnSpc>
                <a:spcPct val="90000"/>
              </a:lnSpc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Detects additional active and latent cases.</a:t>
            </a:r>
          </a:p>
          <a:p>
            <a:pPr>
              <a:lnSpc>
                <a:spcPct val="90000"/>
              </a:lnSpc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Helps estimate ongoing transmission in the community.</a:t>
            </a:r>
          </a:p>
          <a:p>
            <a:pPr>
              <a:lnSpc>
                <a:spcPct val="90000"/>
              </a:lnSpc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Contact tracing not only prevents transmission but also contributes to more accurate incidence reporting.</a:t>
            </a:r>
          </a:p>
          <a:p>
            <a:pPr>
              <a:lnSpc>
                <a:spcPct val="90000"/>
              </a:lnSpc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(UK Health Security Agency, 2023)</a:t>
            </a:r>
            <a:endParaRPr 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26213B2-E752-D485-190F-6AA3440456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59" r="710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848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733D4-C892-F7D4-FA40-F9D66C29E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&amp; Population Analysis 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Who is Affected 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to counts, Incidence data is enriched with demographic and social data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risk factors include: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public health teams to design targeted prevention strategies and reduce inequalities 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((UK Health Security Agency and NHS England, 2023)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B4743-5828-A28B-31C8-01EB44ED5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Socioeconomic deprivation </a:t>
            </a:r>
          </a:p>
          <a:p>
            <a:r>
              <a:rPr lang="en-GB">
                <a:solidFill>
                  <a:schemeClr val="bg1"/>
                </a:solidFill>
              </a:rPr>
              <a:t>Homelessness or overcrowded housing </a:t>
            </a:r>
          </a:p>
          <a:p>
            <a:r>
              <a:rPr lang="en-GB">
                <a:solidFill>
                  <a:schemeClr val="bg1"/>
                </a:solidFill>
              </a:rPr>
              <a:t>Migration from high incidence countries 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832620-0A99-3619-5D8B-ED00212AB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38246"/>
            <a:ext cx="5143500" cy="3368992"/>
          </a:xfrm>
          <a:prstGeom prst="rect">
            <a:avLst/>
          </a:prstGeom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477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Isosceles Triangle 17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3011B-CE93-FF09-D82A-6E24E0057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Monitoring Tools &amp; Action Plans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that support local measurement 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Tuberculosis Action Plan for England 2021 – 2026 outlines</a:t>
            </a: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9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9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A3D01E-AB80-F193-37A5-3865EF51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Surveillance targets </a:t>
            </a: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indicators </a:t>
            </a: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Priority actions to reduce TB incidence </a:t>
            </a:r>
          </a:p>
          <a:p>
            <a:pPr>
              <a:lnSpc>
                <a:spcPct val="90000"/>
              </a:lnSpc>
            </a:pPr>
            <a:endParaRPr lang="en-GB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tools provide consistency and compatibility for local TB data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Health Security Agency, 2023)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5C80B0-D49A-5245-578B-A0FF926C2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25" y="972608"/>
            <a:ext cx="3687452" cy="4900269"/>
          </a:xfrm>
          <a:prstGeom prst="rect">
            <a:avLst/>
          </a:prstGeom>
        </p:spPr>
      </p:pic>
      <p:sp>
        <p:nvSpPr>
          <p:cNvPr id="17" name="Isosceles Triangle 19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367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4E80-40C4-3A3C-5AEE-553843722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Limitations of Incidence Measurement </a:t>
            </a:r>
            <a:b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What Incidence Data might miss:</a:t>
            </a:r>
            <a:endParaRPr lang="en-US" sz="17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9D540-1CB0-CE71-1F61-E0B0708C6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Undiagnosed cases – people who have TB but remain unidentified 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Diagnostic delays 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Access barriers (e.g, stigma, language difficulties)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The COVID – 19 pandemic disrupted services, affecting case detention </a:t>
            </a:r>
          </a:p>
          <a:p>
            <a:pPr>
              <a:lnSpc>
                <a:spcPct val="90000"/>
              </a:lnSpc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Therefore, official incidence figures may underestimate the true burden of disease.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710739-8A6A-4971-C673-CFF0532471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74" r="26276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1" name="Isosceles Triangle 1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0127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8048E25-FCCD-9580-90EE-2BCE546B4B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65" r="1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E81B31-B561-BA58-001C-52F175496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4173E-71F1-ED09-3C5E-5535F3129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Incidence is measured through mandatory reporting and surveillance.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Regional monitoring and contact tracing improve accuracy.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Analysis of social risk factors guides targeted prevention 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National Frameworks support consistent measurement</a:t>
            </a:r>
          </a:p>
          <a:p>
            <a:pPr>
              <a:lnSpc>
                <a:spcPct val="90000"/>
              </a:lnSpc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Accurate incidence measurement is essential for effective public health planning and disease control.</a:t>
            </a:r>
          </a:p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Thank you for Listening 🙏</a:t>
            </a:r>
          </a:p>
          <a:p>
            <a:pPr>
              <a:lnSpc>
                <a:spcPct val="90000"/>
              </a:lnSpc>
            </a:pPr>
            <a:endParaRPr lang="en-GB" sz="15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4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8829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E299A-6C1D-6A87-54BC-B3AAA6E3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09C27-5BD7-FD4E-A13E-D65BCED31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4786"/>
            <a:ext cx="9545383" cy="4440275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(2023) Tuberculosis action plan for England 2021 to 2026. London: UK Health Security Agency. Available at: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https://www.gov.uk/government/publications/tuberculosis-action-plan-for-england-2021-to-2026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 Accessed: 2 March 2026).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and NHS England (2023) Tuberculosis in England: incidence and epidemiology report, 2021. London: UK Health Security Agency. Available at: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https://www.gov.uk/government/publications/tuberculosis-in-england-2022-report-data-up-to-end-of-2021/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tb-incidence-and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-epidemiology-in-england-2021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3748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Measuring the Incidence of Tuberculosis in the Local Community:  Public Health Approaches and Strategies  </vt:lpstr>
      <vt:lpstr>Introduction:  What is Incidence? Incidence is the number of new cases of a disease that occur within a specified time period in a population. It helps public health professionals monitor disease spread and evaluate control measures.  Why it matters:   </vt:lpstr>
      <vt:lpstr>Surveillance &amp; Mandatory Notification:  Mandatory Reporting   </vt:lpstr>
      <vt:lpstr>Epidemiological Monitoring by Region:  Geographic Breakdown of Incidence   </vt:lpstr>
      <vt:lpstr>Contact Tracing &amp; Case Finding  How Contact Tracing Helps Incidence Measurement           </vt:lpstr>
      <vt:lpstr>Risk Factors &amp; Population Analysis   Understanding Who is Affected   In addition to counts, Incidence data is enriched with demographic and social data  Common risk factors include:     Purpose: Allows public health teams to design targeted prevention strategies and reduce inequalities     ((UK Health Security Agency and NHS England, 2023)  </vt:lpstr>
      <vt:lpstr>National Monitoring Tools &amp; Action Plans  Frameworks that support local measurement   The Tuberculosis Action Plan for England 2021 – 2026 outlines   </vt:lpstr>
      <vt:lpstr>Limitations of Incidence Measurement   What Incidence Data might miss:</vt:lpstr>
      <vt:lpstr>Conclusion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Measuring the Incidence of Tuberculosis in the Local Community:  Public Health Approaches and Strategies  </dc:title>
  <dc:creator>Jocelyn Opsima Elliott (2513425)</dc:creator>
  <cp:lastModifiedBy>Jocelyn Opsima Elliott (2513425)</cp:lastModifiedBy>
  <cp:revision>2</cp:revision>
  <dcterms:created xsi:type="dcterms:W3CDTF">2026-03-16T20:41:23Z</dcterms:created>
  <dcterms:modified xsi:type="dcterms:W3CDTF">2026-03-16T23:31:36Z</dcterms:modified>
</cp:coreProperties>
</file>