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png&amp;ehk=oNAkCsMIjBfj12g" ContentType="image/png"/>
  <Default Extension="gif" ContentType="image/gif"/>
  <Default Extension="gif&amp;ehk=2MB"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omments/comment2.xml" ContentType="application/vnd.openxmlformats-officedocument.presentationml.comments+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2" r:id="rId3"/>
    <p:sldId id="371" r:id="rId4"/>
    <p:sldId id="372" r:id="rId5"/>
    <p:sldId id="405" r:id="rId6"/>
    <p:sldId id="373" r:id="rId7"/>
    <p:sldId id="406" r:id="rId8"/>
    <p:sldId id="390" r:id="rId9"/>
    <p:sldId id="391" r:id="rId10"/>
    <p:sldId id="392" r:id="rId11"/>
    <p:sldId id="393" r:id="rId12"/>
    <p:sldId id="394" r:id="rId13"/>
    <p:sldId id="395" r:id="rId14"/>
    <p:sldId id="396" r:id="rId15"/>
    <p:sldId id="376" r:id="rId16"/>
    <p:sldId id="384" r:id="rId17"/>
    <p:sldId id="397" r:id="rId18"/>
    <p:sldId id="398" r:id="rId19"/>
    <p:sldId id="399" r:id="rId20"/>
    <p:sldId id="400" r:id="rId21"/>
    <p:sldId id="401" r:id="rId22"/>
    <p:sldId id="402" r:id="rId23"/>
    <p:sldId id="403" r:id="rId24"/>
    <p:sldId id="385" r:id="rId25"/>
    <p:sldId id="386" r:id="rId26"/>
    <p:sldId id="379" r:id="rId27"/>
    <p:sldId id="389" r:id="rId28"/>
    <p:sldId id="404" r:id="rId29"/>
    <p:sldId id="38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EM" lastIdx="1" clrIdx="0">
    <p:extLst>
      <p:ext uri="{19B8F6BF-5375-455C-9EA6-DF929625EA0E}">
        <p15:presenceInfo xmlns:p15="http://schemas.microsoft.com/office/powerpoint/2012/main" userId="Jayne Morgan" providerId="None"/>
      </p:ext>
    </p:extLst>
  </p:cmAuthor>
  <p:cmAuthor id="2" name="Jayne Morgan" initials="JM" lastIdx="1" clrIdx="1">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56" autoAdjust="0"/>
    <p:restoredTop sz="84328" autoAdjust="0"/>
  </p:normalViewPr>
  <p:slideViewPr>
    <p:cSldViewPr snapToGrid="0">
      <p:cViewPr varScale="1">
        <p:scale>
          <a:sx n="66" d="100"/>
          <a:sy n="66" d="100"/>
        </p:scale>
        <p:origin x="9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7-09T13:09:14.657" idx="1">
    <p:pos x="10" y="10"/>
    <p:text>Need to read the texts and find relevant pages.</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7-09T13:09:14.657" idx="1">
    <p:pos x="10" y="10"/>
    <p:text>Need to read the texts and find relevant pages.</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D7BAD6-9509-44DB-BAC1-1F66DCE33568}" type="doc">
      <dgm:prSet loTypeId="urn:microsoft.com/office/officeart/2005/8/layout/vList3" loCatId="list" qsTypeId="urn:microsoft.com/office/officeart/2005/8/quickstyle/simple1" qsCatId="simple" csTypeId="urn:microsoft.com/office/officeart/2005/8/colors/accent1_2" csCatId="accent1" phldr="1"/>
      <dgm:spPr/>
    </dgm:pt>
    <dgm:pt modelId="{26B8776D-D520-4BC3-B57D-990240EF1778}">
      <dgm:prSet phldrT="[Text]"/>
      <dgm:spPr/>
      <dgm:t>
        <a:bodyPr/>
        <a:lstStyle/>
        <a:p>
          <a:r>
            <a:rPr lang="en-US" dirty="0"/>
            <a:t>Revise some key ideas from last year. </a:t>
          </a:r>
          <a:endParaRPr lang="en-US" sz="3000" dirty="0">
            <a:solidFill>
              <a:srgbClr val="010000"/>
            </a:solidFill>
            <a:latin typeface="Calibri Light"/>
            <a:cs typeface="Calibri Light"/>
          </a:endParaRPr>
        </a:p>
      </dgm:t>
    </dgm:pt>
    <dgm:pt modelId="{C575FD0B-E382-4A2C-98FB-0D4DE3C62478}" type="parTrans" cxnId="{030C6602-4665-45C6-BD7A-05E2D0CC0F94}">
      <dgm:prSet/>
      <dgm:spPr/>
      <dgm:t>
        <a:bodyPr/>
        <a:lstStyle/>
        <a:p>
          <a:endParaRPr lang="en-US"/>
        </a:p>
      </dgm:t>
    </dgm:pt>
    <dgm:pt modelId="{BA4810D5-54D3-4DA6-BC24-F456236DB143}" type="sibTrans" cxnId="{030C6602-4665-45C6-BD7A-05E2D0CC0F94}">
      <dgm:prSet/>
      <dgm:spPr/>
      <dgm:t>
        <a:bodyPr/>
        <a:lstStyle/>
        <a:p>
          <a:endParaRPr lang="en-US"/>
        </a:p>
      </dgm:t>
    </dgm:pt>
    <dgm:pt modelId="{DAAC4004-0597-421A-B2A8-B198B41B4916}">
      <dgm:prSet phldrT="[Text]"/>
      <dgm:spPr/>
      <dgm:t>
        <a:bodyPr/>
        <a:lstStyle/>
        <a:p>
          <a:r>
            <a:rPr lang="en-US">
              <a:cs typeface="Calibri Light"/>
            </a:rPr>
            <a:t> </a:t>
          </a:r>
          <a:r>
            <a:rPr lang="en-US" dirty="0">
              <a:cs typeface="Calibri Light"/>
            </a:rPr>
            <a:t>Examine some of the theoretical positions that underpin reading practices. </a:t>
          </a:r>
          <a:endParaRPr lang="en-US" dirty="0"/>
        </a:p>
      </dgm:t>
    </dgm:pt>
    <dgm:pt modelId="{6FBCBF63-224E-42CB-879D-0B4CD231FC3C}" type="parTrans" cxnId="{9524FD09-B0C0-4426-AB07-A0A8934BF510}">
      <dgm:prSet/>
      <dgm:spPr/>
      <dgm:t>
        <a:bodyPr/>
        <a:lstStyle/>
        <a:p>
          <a:endParaRPr lang="en-US"/>
        </a:p>
      </dgm:t>
    </dgm:pt>
    <dgm:pt modelId="{FC9E5F07-C5D1-462A-A0BA-85A1CEE30A4E}" type="sibTrans" cxnId="{9524FD09-B0C0-4426-AB07-A0A8934BF510}">
      <dgm:prSet/>
      <dgm:spPr/>
      <dgm:t>
        <a:bodyPr/>
        <a:lstStyle/>
        <a:p>
          <a:endParaRPr lang="en-US"/>
        </a:p>
      </dgm:t>
    </dgm:pt>
    <dgm:pt modelId="{EE64E434-A84F-4769-A082-83546A624C7F}">
      <dgm:prSet/>
      <dgm:spPr/>
      <dgm:t>
        <a:bodyPr/>
        <a:lstStyle/>
        <a:p>
          <a:r>
            <a:rPr lang="en-US" dirty="0"/>
            <a:t>Share what you observed or </a:t>
          </a:r>
          <a:r>
            <a:rPr lang="en-US" dirty="0" err="1"/>
            <a:t>practised</a:t>
          </a:r>
          <a:r>
            <a:rPr lang="en-US" dirty="0"/>
            <a:t> in school regarding literacy.  </a:t>
          </a:r>
        </a:p>
      </dgm:t>
    </dgm:pt>
    <dgm:pt modelId="{475DF759-A796-4330-B117-B80DC4719961}" type="parTrans" cxnId="{24FD5C9E-AF17-4C5C-8952-C85827B72206}">
      <dgm:prSet/>
      <dgm:spPr/>
      <dgm:t>
        <a:bodyPr/>
        <a:lstStyle/>
        <a:p>
          <a:endParaRPr lang="en-US"/>
        </a:p>
      </dgm:t>
    </dgm:pt>
    <dgm:pt modelId="{38ED4B71-C75B-4D17-A09C-1006FC815467}" type="sibTrans" cxnId="{24FD5C9E-AF17-4C5C-8952-C85827B72206}">
      <dgm:prSet/>
      <dgm:spPr/>
      <dgm:t>
        <a:bodyPr/>
        <a:lstStyle/>
        <a:p>
          <a:endParaRPr lang="en-US"/>
        </a:p>
      </dgm:t>
    </dgm:pt>
    <dgm:pt modelId="{9C69EBCE-75C5-4798-BC10-54EC7EBAB4E9}" type="pres">
      <dgm:prSet presAssocID="{25D7BAD6-9509-44DB-BAC1-1F66DCE33568}" presName="linearFlow" presStyleCnt="0">
        <dgm:presLayoutVars>
          <dgm:dir/>
          <dgm:resizeHandles val="exact"/>
        </dgm:presLayoutVars>
      </dgm:prSet>
      <dgm:spPr/>
    </dgm:pt>
    <dgm:pt modelId="{60462504-8110-4B37-93E5-E9EC8A13268F}" type="pres">
      <dgm:prSet presAssocID="{26B8776D-D520-4BC3-B57D-990240EF1778}" presName="composite" presStyleCnt="0"/>
      <dgm:spPr/>
    </dgm:pt>
    <dgm:pt modelId="{76AB860B-30CB-4E57-9252-DF5908B740D6}" type="pres">
      <dgm:prSet presAssocID="{26B8776D-D520-4BC3-B57D-990240EF1778}" presName="imgShp" presStyleLbl="fgImgPlace1" presStyleIdx="0" presStyleCnt="3"/>
      <dgm:spPr>
        <a:blipFill rotWithShape="1">
          <a:blip xmlns:r="http://schemas.openxmlformats.org/officeDocument/2006/relationships" r:embed="rId1"/>
          <a:stretch>
            <a:fillRect/>
          </a:stretch>
        </a:blipFill>
      </dgm:spPr>
    </dgm:pt>
    <dgm:pt modelId="{96A69AF9-82EF-46DC-B918-C7A5212E675A}" type="pres">
      <dgm:prSet presAssocID="{26B8776D-D520-4BC3-B57D-990240EF1778}" presName="txShp" presStyleLbl="node1" presStyleIdx="0" presStyleCnt="3">
        <dgm:presLayoutVars>
          <dgm:bulletEnabled val="1"/>
        </dgm:presLayoutVars>
      </dgm:prSet>
      <dgm:spPr/>
      <dgm:t>
        <a:bodyPr/>
        <a:lstStyle/>
        <a:p>
          <a:endParaRPr lang="en-GB"/>
        </a:p>
      </dgm:t>
    </dgm:pt>
    <dgm:pt modelId="{77803866-624D-491E-A3BB-C9FE0D2BBC49}" type="pres">
      <dgm:prSet presAssocID="{BA4810D5-54D3-4DA6-BC24-F456236DB143}" presName="spacing" presStyleCnt="0"/>
      <dgm:spPr/>
    </dgm:pt>
    <dgm:pt modelId="{CBEA5BDF-5C59-408D-A2A6-76AF21870E29}" type="pres">
      <dgm:prSet presAssocID="{EE64E434-A84F-4769-A082-83546A624C7F}" presName="composite" presStyleCnt="0"/>
      <dgm:spPr/>
    </dgm:pt>
    <dgm:pt modelId="{168B76BF-0DDF-49BA-84AE-45207C67BC0A}" type="pres">
      <dgm:prSet presAssocID="{EE64E434-A84F-4769-A082-83546A624C7F}" presName="imgShp" presStyleLbl="fgImgPlace1" presStyleIdx="1" presStyleCnt="3"/>
      <dgm:spPr>
        <a:blipFill rotWithShape="1">
          <a:blip xmlns:r="http://schemas.openxmlformats.org/officeDocument/2006/relationships" r:embed="rId2"/>
          <a:stretch>
            <a:fillRect/>
          </a:stretch>
        </a:blipFill>
      </dgm:spPr>
    </dgm:pt>
    <dgm:pt modelId="{AFBF460E-3FCE-4D46-A4B8-393C4FC947DA}" type="pres">
      <dgm:prSet presAssocID="{EE64E434-A84F-4769-A082-83546A624C7F}" presName="txShp" presStyleLbl="node1" presStyleIdx="1" presStyleCnt="3">
        <dgm:presLayoutVars>
          <dgm:bulletEnabled val="1"/>
        </dgm:presLayoutVars>
      </dgm:prSet>
      <dgm:spPr/>
      <dgm:t>
        <a:bodyPr/>
        <a:lstStyle/>
        <a:p>
          <a:endParaRPr lang="en-GB"/>
        </a:p>
      </dgm:t>
    </dgm:pt>
    <dgm:pt modelId="{66358FE1-A43D-4BAD-807C-82DE789F5B5E}" type="pres">
      <dgm:prSet presAssocID="{38ED4B71-C75B-4D17-A09C-1006FC815467}" presName="spacing" presStyleCnt="0"/>
      <dgm:spPr/>
    </dgm:pt>
    <dgm:pt modelId="{AA4AC92C-7AF1-447C-8AB1-5FAFED89ABD9}" type="pres">
      <dgm:prSet presAssocID="{DAAC4004-0597-421A-B2A8-B198B41B4916}" presName="composite" presStyleCnt="0"/>
      <dgm:spPr/>
    </dgm:pt>
    <dgm:pt modelId="{384D08EB-3D9D-45C2-B7FD-4C0BF23E526C}" type="pres">
      <dgm:prSet presAssocID="{DAAC4004-0597-421A-B2A8-B198B41B4916}" presName="imgShp" presStyleLbl="fgImgPlace1" presStyleIdx="2" presStyleCnt="3"/>
      <dgm:spPr>
        <a:blipFill rotWithShape="1">
          <a:blip xmlns:r="http://schemas.openxmlformats.org/officeDocument/2006/relationships" r:embed="rId3"/>
          <a:stretch>
            <a:fillRect/>
          </a:stretch>
        </a:blipFill>
      </dgm:spPr>
    </dgm:pt>
    <dgm:pt modelId="{69BB0549-BA7A-4B0F-86CD-75C2932EC3A4}" type="pres">
      <dgm:prSet presAssocID="{DAAC4004-0597-421A-B2A8-B198B41B4916}" presName="txShp" presStyleLbl="node1" presStyleIdx="2" presStyleCnt="3">
        <dgm:presLayoutVars>
          <dgm:bulletEnabled val="1"/>
        </dgm:presLayoutVars>
      </dgm:prSet>
      <dgm:spPr/>
      <dgm:t>
        <a:bodyPr/>
        <a:lstStyle/>
        <a:p>
          <a:endParaRPr lang="en-GB"/>
        </a:p>
      </dgm:t>
    </dgm:pt>
  </dgm:ptLst>
  <dgm:cxnLst>
    <dgm:cxn modelId="{24FD5C9E-AF17-4C5C-8952-C85827B72206}" srcId="{25D7BAD6-9509-44DB-BAC1-1F66DCE33568}" destId="{EE64E434-A84F-4769-A082-83546A624C7F}" srcOrd="1" destOrd="0" parTransId="{475DF759-A796-4330-B117-B80DC4719961}" sibTransId="{38ED4B71-C75B-4D17-A09C-1006FC815467}"/>
    <dgm:cxn modelId="{E1309A8E-092B-4F0E-9DD3-5AC6EC504CDB}" type="presOf" srcId="{DAAC4004-0597-421A-B2A8-B198B41B4916}" destId="{69BB0549-BA7A-4B0F-86CD-75C2932EC3A4}" srcOrd="0" destOrd="0" presId="urn:microsoft.com/office/officeart/2005/8/layout/vList3"/>
    <dgm:cxn modelId="{12BADC97-8B15-49CB-A304-7CB2059DB74E}" type="presOf" srcId="{25D7BAD6-9509-44DB-BAC1-1F66DCE33568}" destId="{9C69EBCE-75C5-4798-BC10-54EC7EBAB4E9}" srcOrd="0" destOrd="0" presId="urn:microsoft.com/office/officeart/2005/8/layout/vList3"/>
    <dgm:cxn modelId="{8B20A79F-AECF-4EC0-B111-AD6A68A5535C}" type="presOf" srcId="{26B8776D-D520-4BC3-B57D-990240EF1778}" destId="{96A69AF9-82EF-46DC-B918-C7A5212E675A}" srcOrd="0" destOrd="0" presId="urn:microsoft.com/office/officeart/2005/8/layout/vList3"/>
    <dgm:cxn modelId="{9524FD09-B0C0-4426-AB07-A0A8934BF510}" srcId="{25D7BAD6-9509-44DB-BAC1-1F66DCE33568}" destId="{DAAC4004-0597-421A-B2A8-B198B41B4916}" srcOrd="2" destOrd="0" parTransId="{6FBCBF63-224E-42CB-879D-0B4CD231FC3C}" sibTransId="{FC9E5F07-C5D1-462A-A0BA-85A1CEE30A4E}"/>
    <dgm:cxn modelId="{030C6602-4665-45C6-BD7A-05E2D0CC0F94}" srcId="{25D7BAD6-9509-44DB-BAC1-1F66DCE33568}" destId="{26B8776D-D520-4BC3-B57D-990240EF1778}" srcOrd="0" destOrd="0" parTransId="{C575FD0B-E382-4A2C-98FB-0D4DE3C62478}" sibTransId="{BA4810D5-54D3-4DA6-BC24-F456236DB143}"/>
    <dgm:cxn modelId="{3FBE15DC-6346-4FD2-991F-7D4F5FEBB741}" type="presOf" srcId="{EE64E434-A84F-4769-A082-83546A624C7F}" destId="{AFBF460E-3FCE-4D46-A4B8-393C4FC947DA}" srcOrd="0" destOrd="0" presId="urn:microsoft.com/office/officeart/2005/8/layout/vList3"/>
    <dgm:cxn modelId="{45F3076A-DDE5-4809-BA0A-8B0893EA09E8}" type="presParOf" srcId="{9C69EBCE-75C5-4798-BC10-54EC7EBAB4E9}" destId="{60462504-8110-4B37-93E5-E9EC8A13268F}" srcOrd="0" destOrd="0" presId="urn:microsoft.com/office/officeart/2005/8/layout/vList3"/>
    <dgm:cxn modelId="{2F0ADDCB-BADF-4F16-9F7D-EBF2D5A6C623}" type="presParOf" srcId="{60462504-8110-4B37-93E5-E9EC8A13268F}" destId="{76AB860B-30CB-4E57-9252-DF5908B740D6}" srcOrd="0" destOrd="0" presId="urn:microsoft.com/office/officeart/2005/8/layout/vList3"/>
    <dgm:cxn modelId="{34B8DBC4-8223-4CD6-B98B-FE8A5120825C}" type="presParOf" srcId="{60462504-8110-4B37-93E5-E9EC8A13268F}" destId="{96A69AF9-82EF-46DC-B918-C7A5212E675A}" srcOrd="1" destOrd="0" presId="urn:microsoft.com/office/officeart/2005/8/layout/vList3"/>
    <dgm:cxn modelId="{884BAAC8-1A81-407A-BA06-41655C44CA42}" type="presParOf" srcId="{9C69EBCE-75C5-4798-BC10-54EC7EBAB4E9}" destId="{77803866-624D-491E-A3BB-C9FE0D2BBC49}" srcOrd="1" destOrd="0" presId="urn:microsoft.com/office/officeart/2005/8/layout/vList3"/>
    <dgm:cxn modelId="{148A7205-B0D7-4737-BC2F-3EBB85205465}" type="presParOf" srcId="{9C69EBCE-75C5-4798-BC10-54EC7EBAB4E9}" destId="{CBEA5BDF-5C59-408D-A2A6-76AF21870E29}" srcOrd="2" destOrd="0" presId="urn:microsoft.com/office/officeart/2005/8/layout/vList3"/>
    <dgm:cxn modelId="{D47BC9D0-A976-4933-B77C-163C562ADBD7}" type="presParOf" srcId="{CBEA5BDF-5C59-408D-A2A6-76AF21870E29}" destId="{168B76BF-0DDF-49BA-84AE-45207C67BC0A}" srcOrd="0" destOrd="0" presId="urn:microsoft.com/office/officeart/2005/8/layout/vList3"/>
    <dgm:cxn modelId="{F61BACCF-0356-4F4D-BFFD-606D3AAC0B67}" type="presParOf" srcId="{CBEA5BDF-5C59-408D-A2A6-76AF21870E29}" destId="{AFBF460E-3FCE-4D46-A4B8-393C4FC947DA}" srcOrd="1" destOrd="0" presId="urn:microsoft.com/office/officeart/2005/8/layout/vList3"/>
    <dgm:cxn modelId="{0BD686A0-DA3F-4766-B7C6-339E7D3A31CB}" type="presParOf" srcId="{9C69EBCE-75C5-4798-BC10-54EC7EBAB4E9}" destId="{66358FE1-A43D-4BAD-807C-82DE789F5B5E}" srcOrd="3" destOrd="0" presId="urn:microsoft.com/office/officeart/2005/8/layout/vList3"/>
    <dgm:cxn modelId="{89DA42A1-4639-4B1B-AAAB-1D6A3310293A}" type="presParOf" srcId="{9C69EBCE-75C5-4798-BC10-54EC7EBAB4E9}" destId="{AA4AC92C-7AF1-447C-8AB1-5FAFED89ABD9}" srcOrd="4" destOrd="0" presId="urn:microsoft.com/office/officeart/2005/8/layout/vList3"/>
    <dgm:cxn modelId="{3E3ACF8A-CE29-47E9-B59B-110820BEF9D4}" type="presParOf" srcId="{AA4AC92C-7AF1-447C-8AB1-5FAFED89ABD9}" destId="{384D08EB-3D9D-45C2-B7FD-4C0BF23E526C}" srcOrd="0" destOrd="0" presId="urn:microsoft.com/office/officeart/2005/8/layout/vList3"/>
    <dgm:cxn modelId="{FECA7303-FB90-49DE-AA39-3497AA94F98D}" type="presParOf" srcId="{AA4AC92C-7AF1-447C-8AB1-5FAFED89ABD9}" destId="{69BB0549-BA7A-4B0F-86CD-75C2932EC3A4}"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t>Oracy</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dgm:t>
        <a:bodyPr/>
        <a:lstStyle/>
        <a:p>
          <a:endParaRPr lang="en-GB" dirty="0"/>
        </a:p>
      </dgm:t>
    </dgm:pt>
    <dgm:pt modelId="{65035417-F45A-4FAE-B3CB-8D6F489AC5E0}">
      <dgm:prSet phldrT="[Text]"/>
      <dgm:spPr>
        <a:solidFill>
          <a:srgbClr val="00B0F0"/>
        </a:solidFill>
      </dgm:spPr>
      <dgm:t>
        <a:bodyPr/>
        <a:lstStyle/>
        <a:p>
          <a:r>
            <a:rPr lang="en-GB" dirty="0"/>
            <a:t>Reading</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t>
        <a:bodyPr/>
        <a:lstStyle/>
        <a:p>
          <a:endParaRPr lang="en-GB"/>
        </a:p>
      </dgm:t>
    </dgm:pt>
    <dgm:pt modelId="{B579662D-6A7A-4E34-98EF-D735032D389B}" type="pres">
      <dgm:prSet presAssocID="{02D2BF66-C656-4B2B-B404-43BEB052EC9A}" presName="node" presStyleLbl="node1" presStyleIdx="0" presStyleCnt="3">
        <dgm:presLayoutVars>
          <dgm:bulletEnabled val="1"/>
        </dgm:presLayoutVars>
      </dgm:prSet>
      <dgm:spPr/>
      <dgm:t>
        <a:bodyPr/>
        <a:lstStyle/>
        <a:p>
          <a:endParaRPr lang="en-GB"/>
        </a:p>
      </dgm:t>
    </dgm:pt>
    <dgm:pt modelId="{1DC82628-2B03-4216-819A-88B0D062C31D}" type="pres">
      <dgm:prSet presAssocID="{66B8F683-0DFD-4992-9E76-667DBA108C45}" presName="sibTrans" presStyleLbl="sibTrans2D1" presStyleIdx="0" presStyleCnt="3"/>
      <dgm:spPr/>
      <dgm:t>
        <a:bodyPr/>
        <a:lstStyle/>
        <a:p>
          <a:endParaRPr lang="en-GB"/>
        </a:p>
      </dgm:t>
    </dgm:pt>
    <dgm:pt modelId="{D261A90E-7C37-4D35-A721-8DEEE1C07F23}" type="pres">
      <dgm:prSet presAssocID="{66B8F683-0DFD-4992-9E76-667DBA108C45}" presName="connectorText" presStyleLbl="sibTrans2D1" presStyleIdx="0" presStyleCnt="3"/>
      <dgm:spPr/>
      <dgm:t>
        <a:bodyPr/>
        <a:lstStyle/>
        <a:p>
          <a:endParaRPr lang="en-GB"/>
        </a:p>
      </dgm:t>
    </dgm:pt>
    <dgm:pt modelId="{8AB9271D-1B1A-4C04-85AF-2A3EF0A1CBD6}" type="pres">
      <dgm:prSet presAssocID="{1B8B638B-4B38-4B33-AD71-610088A48DEF}" presName="node" presStyleLbl="node1" presStyleIdx="1" presStyleCnt="3">
        <dgm:presLayoutVars>
          <dgm:bulletEnabled val="1"/>
        </dgm:presLayoutVars>
      </dgm:prSet>
      <dgm:spPr/>
      <dgm:t>
        <a:bodyPr/>
        <a:lstStyle/>
        <a:p>
          <a:endParaRPr lang="en-GB"/>
        </a:p>
      </dgm:t>
    </dgm:pt>
    <dgm:pt modelId="{E3C5E91D-B160-4535-A02C-94D4BBFCADC2}" type="pres">
      <dgm:prSet presAssocID="{FD926584-806E-42BA-B948-EFF97AF695AF}" presName="sibTrans" presStyleLbl="sibTrans2D1" presStyleIdx="1" presStyleCnt="3"/>
      <dgm:spPr/>
      <dgm:t>
        <a:bodyPr/>
        <a:lstStyle/>
        <a:p>
          <a:endParaRPr lang="en-GB"/>
        </a:p>
      </dgm:t>
    </dgm:pt>
    <dgm:pt modelId="{9BE8A602-C99F-4D39-B5B8-AEBF47C6F0F2}" type="pres">
      <dgm:prSet presAssocID="{FD926584-806E-42BA-B948-EFF97AF695AF}" presName="connectorText" presStyleLbl="sibTrans2D1" presStyleIdx="1" presStyleCnt="3"/>
      <dgm:spPr/>
      <dgm:t>
        <a:bodyPr/>
        <a:lstStyle/>
        <a:p>
          <a:endParaRPr lang="en-GB"/>
        </a:p>
      </dgm:t>
    </dgm:pt>
    <dgm:pt modelId="{B329296D-8D4B-4DBC-9F6A-56B71E465684}" type="pres">
      <dgm:prSet presAssocID="{65035417-F45A-4FAE-B3CB-8D6F489AC5E0}" presName="node" presStyleLbl="node1" presStyleIdx="2" presStyleCnt="3">
        <dgm:presLayoutVars>
          <dgm:bulletEnabled val="1"/>
        </dgm:presLayoutVars>
      </dgm:prSet>
      <dgm:spPr/>
      <dgm:t>
        <a:bodyPr/>
        <a:lstStyle/>
        <a:p>
          <a:endParaRPr lang="en-GB"/>
        </a:p>
      </dgm:t>
    </dgm:pt>
    <dgm:pt modelId="{25803A61-5810-4A66-AD1F-CE4304BA3520}" type="pres">
      <dgm:prSet presAssocID="{B776E118-9061-4E41-AE5A-6412CCB2125B}" presName="sibTrans" presStyleLbl="sibTrans2D1" presStyleIdx="2" presStyleCnt="3"/>
      <dgm:spPr/>
      <dgm:t>
        <a:bodyPr/>
        <a:lstStyle/>
        <a:p>
          <a:endParaRPr lang="en-GB"/>
        </a:p>
      </dgm:t>
    </dgm:pt>
    <dgm:pt modelId="{032EDDE2-76F2-407E-8C4D-2F41D7A731BF}" type="pres">
      <dgm:prSet presAssocID="{B776E118-9061-4E41-AE5A-6412CCB2125B}" presName="connectorText" presStyleLbl="sibTrans2D1" presStyleIdx="2" presStyleCnt="3"/>
      <dgm:spPr/>
      <dgm:t>
        <a:bodyPr/>
        <a:lstStyle/>
        <a:p>
          <a:endParaRPr lang="en-GB"/>
        </a:p>
      </dgm:t>
    </dgm:pt>
  </dgm:ptLst>
  <dgm:cxnLst>
    <dgm:cxn modelId="{D4293C3D-F348-426A-B0D9-D755001C3C0F}" srcId="{8AFC842B-9468-4866-B5BF-949E2B52BD70}" destId="{65035417-F45A-4FAE-B3CB-8D6F489AC5E0}" srcOrd="2" destOrd="0" parTransId="{C041C9CE-C910-4EEC-BF21-DC30B10E19E6}" sibTransId="{B776E118-9061-4E41-AE5A-6412CCB2125B}"/>
    <dgm:cxn modelId="{2857AEC0-AEDE-40F1-B7AB-8265F9CCEB9E}" type="presOf" srcId="{8AFC842B-9468-4866-B5BF-949E2B52BD70}" destId="{BD86E0CA-2FE3-4D36-A014-D1A39284F18B}" srcOrd="0"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D10F21B-FC90-468E-B423-C75A1BDBEBA4}" type="presOf" srcId="{FD926584-806E-42BA-B948-EFF97AF695AF}" destId="{E3C5E91D-B160-4535-A02C-94D4BBFCADC2}" srcOrd="0"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35A6C792-D554-41FA-9791-2CA130092CD9}" type="presOf" srcId="{FD926584-806E-42BA-B948-EFF97AF695AF}" destId="{9BE8A602-C99F-4D39-B5B8-AEBF47C6F0F2}" srcOrd="1" destOrd="0" presId="urn:microsoft.com/office/officeart/2005/8/layout/cycle7"/>
    <dgm:cxn modelId="{0FBC04E4-398D-43B2-A4AB-521B51D9119C}" type="presOf" srcId="{02D2BF66-C656-4B2B-B404-43BEB052EC9A}" destId="{B579662D-6A7A-4E34-98EF-D735032D389B}"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10FAC3C7-5E84-41BE-82E6-FB000E5BD0D1}" type="presOf" srcId="{66B8F683-0DFD-4992-9E76-667DBA108C45}" destId="{D261A90E-7C37-4D35-A721-8DEEE1C07F23}" srcOrd="1"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t>
        <a:bodyPr/>
        <a:lstStyle/>
        <a:p>
          <a:endParaRPr lang="en-GB"/>
        </a:p>
      </dgm:t>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t>
        <a:bodyPr/>
        <a:lstStyle/>
        <a:p>
          <a:endParaRPr lang="en-GB"/>
        </a:p>
      </dgm:t>
    </dgm:pt>
    <dgm:pt modelId="{D8175E5F-B7E8-41C5-B2BF-04230DBAB4F8}" type="pres">
      <dgm:prSet presAssocID="{CD30531C-F297-4E2D-83BF-CF00CC908972}" presName="rootConnector1" presStyleLbl="node1" presStyleIdx="0" presStyleCnt="0"/>
      <dgm:spPr/>
      <dgm:t>
        <a:bodyPr/>
        <a:lstStyle/>
        <a:p>
          <a:endParaRPr lang="en-GB"/>
        </a:p>
      </dgm:t>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t>
        <a:bodyPr/>
        <a:lstStyle/>
        <a:p>
          <a:endParaRPr lang="en-GB"/>
        </a:p>
      </dgm:t>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t>
        <a:bodyPr/>
        <a:lstStyle/>
        <a:p>
          <a:endParaRPr lang="en-GB"/>
        </a:p>
      </dgm:t>
    </dgm:pt>
    <dgm:pt modelId="{AE73A353-E69C-48C4-A40A-151CE2277C00}" type="pres">
      <dgm:prSet presAssocID="{A84F16A3-1AB9-48C8-A8E9-F12A2329E1CC}" presName="rootConnector" presStyleLbl="node2" presStyleIdx="0" presStyleCnt="2"/>
      <dgm:spPr/>
      <dgm:t>
        <a:bodyPr/>
        <a:lstStyle/>
        <a:p>
          <a:endParaRPr lang="en-GB"/>
        </a:p>
      </dgm:t>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t>
        <a:bodyPr/>
        <a:lstStyle/>
        <a:p>
          <a:endParaRPr lang="en-GB"/>
        </a:p>
      </dgm:t>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t>
        <a:bodyPr/>
        <a:lstStyle/>
        <a:p>
          <a:endParaRPr lang="en-GB"/>
        </a:p>
      </dgm:t>
    </dgm:pt>
    <dgm:pt modelId="{D747E4BD-EE6B-4761-A56A-0CD30B248EEB}" type="pres">
      <dgm:prSet presAssocID="{832E489E-FBCA-4D27-A7C5-02085B55B443}" presName="rootConnector" presStyleLbl="node3" presStyleIdx="0" presStyleCnt="4"/>
      <dgm:spPr/>
      <dgm:t>
        <a:bodyPr/>
        <a:lstStyle/>
        <a:p>
          <a:endParaRPr lang="en-GB"/>
        </a:p>
      </dgm:t>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t>
        <a:bodyPr/>
        <a:lstStyle/>
        <a:p>
          <a:endParaRPr lang="en-GB"/>
        </a:p>
      </dgm:t>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t>
        <a:bodyPr/>
        <a:lstStyle/>
        <a:p>
          <a:endParaRPr lang="en-GB"/>
        </a:p>
      </dgm:t>
    </dgm:pt>
    <dgm:pt modelId="{6D75EBB1-8EB9-4311-B091-8314818A4047}" type="pres">
      <dgm:prSet presAssocID="{11358E36-D8B6-422D-A531-A7ACE04AF2A8}" presName="rootConnector" presStyleLbl="node3" presStyleIdx="1" presStyleCnt="4"/>
      <dgm:spPr/>
      <dgm:t>
        <a:bodyPr/>
        <a:lstStyle/>
        <a:p>
          <a:endParaRPr lang="en-GB"/>
        </a:p>
      </dgm:t>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t>
        <a:bodyPr/>
        <a:lstStyle/>
        <a:p>
          <a:endParaRPr lang="en-GB"/>
        </a:p>
      </dgm:t>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t>
        <a:bodyPr/>
        <a:lstStyle/>
        <a:p>
          <a:endParaRPr lang="en-GB"/>
        </a:p>
      </dgm:t>
    </dgm:pt>
    <dgm:pt modelId="{9B85E11D-244C-4F64-B0DB-D8218DF133C5}" type="pres">
      <dgm:prSet presAssocID="{78CAFD0F-2250-460D-93D0-A862B8FED6D6}" presName="rootConnector" presStyleLbl="node2" presStyleIdx="1" presStyleCnt="2"/>
      <dgm:spPr/>
      <dgm:t>
        <a:bodyPr/>
        <a:lstStyle/>
        <a:p>
          <a:endParaRPr lang="en-GB"/>
        </a:p>
      </dgm:t>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t>
        <a:bodyPr/>
        <a:lstStyle/>
        <a:p>
          <a:endParaRPr lang="en-GB"/>
        </a:p>
      </dgm:t>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t>
        <a:bodyPr/>
        <a:lstStyle/>
        <a:p>
          <a:endParaRPr lang="en-GB"/>
        </a:p>
      </dgm:t>
    </dgm:pt>
    <dgm:pt modelId="{A50DE62B-ACD3-42D5-BE2A-B723E6800064}" type="pres">
      <dgm:prSet presAssocID="{FAC5EAF8-4E0D-4965-97D4-B88DD563DBE1}" presName="rootConnector" presStyleLbl="node3" presStyleIdx="2" presStyleCnt="4"/>
      <dgm:spPr/>
      <dgm:t>
        <a:bodyPr/>
        <a:lstStyle/>
        <a:p>
          <a:endParaRPr lang="en-GB"/>
        </a:p>
      </dgm:t>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t>
        <a:bodyPr/>
        <a:lstStyle/>
        <a:p>
          <a:endParaRPr lang="en-GB"/>
        </a:p>
      </dgm:t>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t>
        <a:bodyPr/>
        <a:lstStyle/>
        <a:p>
          <a:endParaRPr lang="en-GB"/>
        </a:p>
      </dgm:t>
    </dgm:pt>
    <dgm:pt modelId="{648B89A4-9A44-48C6-9114-2C3DB30F0FCC}" type="pres">
      <dgm:prSet presAssocID="{C7D4659D-0E43-452C-A833-EF0A78E0579D}" presName="rootConnector" presStyleLbl="node3" presStyleIdx="3" presStyleCnt="4"/>
      <dgm:spPr/>
      <dgm:t>
        <a:bodyPr/>
        <a:lstStyle/>
        <a:p>
          <a:endParaRPr lang="en-GB"/>
        </a:p>
      </dgm:t>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CEB034FE-B6A1-40B9-8788-F985DDBE6307}" type="presOf" srcId="{A84F16A3-1AB9-48C8-A8E9-F12A2329E1CC}" destId="{891CD440-D29A-4CE4-8741-9AD273B05ECF}" srcOrd="0" destOrd="0" presId="urn:microsoft.com/office/officeart/2005/8/layout/orgChart1"/>
    <dgm:cxn modelId="{E54C52C2-0091-46CD-947E-C2C8C0EBFFF4}" type="presOf" srcId="{FAC5EAF8-4E0D-4965-97D4-B88DD563DBE1}" destId="{A50DE62B-ACD3-42D5-BE2A-B723E6800064}" srcOrd="1"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7DAA2402-E47C-4FB9-983B-A9B4CBC3CF74}" type="presOf" srcId="{C7D4659D-0E43-452C-A833-EF0A78E0579D}" destId="{648B89A4-9A44-48C6-9114-2C3DB30F0FCC}" srcOrd="1" destOrd="0" presId="urn:microsoft.com/office/officeart/2005/8/layout/orgChart1"/>
    <dgm:cxn modelId="{7CC51293-5B15-4D58-A888-9974B97153A2}" type="presOf" srcId="{7AE2BD51-D149-4B19-BC53-08BA64482AC0}" destId="{18D9BEAC-9547-4E8B-BE87-8ED4A5BBFC51}" srcOrd="0" destOrd="0" presId="urn:microsoft.com/office/officeart/2005/8/layout/orgChart1"/>
    <dgm:cxn modelId="{E76CF5A8-7E4A-47CB-A6C4-D0FFDD982278}" type="presOf" srcId="{0373B5D2-76D5-420E-969F-C866702ED6E7}" destId="{F810A5B0-5A50-49CF-97A6-F1A2F5AFC610}" srcOrd="0"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D34F0EB5-7604-4D2A-8887-C6FBCAFAF630}" srcId="{78CAFD0F-2250-460D-93D0-A862B8FED6D6}" destId="{FAC5EAF8-4E0D-4965-97D4-B88DD563DBE1}" srcOrd="0" destOrd="0" parTransId="{7AE2BD51-D149-4B19-BC53-08BA64482AC0}" sibTransId="{8FDF0712-7BE9-4083-82A1-5F51DC802E3C}"/>
    <dgm:cxn modelId="{33500AAA-0793-46E0-AA7A-3A10B5B9B68D}" type="presOf" srcId="{78CAFD0F-2250-460D-93D0-A862B8FED6D6}" destId="{6CB02689-96F0-4E28-8DE0-6955FAAFB92E}" srcOrd="0" destOrd="0" presId="urn:microsoft.com/office/officeart/2005/8/layout/orgChart1"/>
    <dgm:cxn modelId="{69C3F79D-824D-4A09-BBBD-1771982C1D81}" type="presOf" srcId="{11358E36-D8B6-422D-A531-A7ACE04AF2A8}" destId="{65F42D7E-0CD8-44CD-8F51-25D5069724EF}" srcOrd="0" destOrd="0" presId="urn:microsoft.com/office/officeart/2005/8/layout/orgChart1"/>
    <dgm:cxn modelId="{17D72351-2AB8-417E-83F9-0DD1011D1E49}" srcId="{A84F16A3-1AB9-48C8-A8E9-F12A2329E1CC}" destId="{832E489E-FBCA-4D27-A7C5-02085B55B443}" srcOrd="0" destOrd="0" parTransId="{0373B5D2-76D5-420E-969F-C866702ED6E7}" sibTransId="{A9FF8A13-54D2-423E-8C4E-34F28E6F8657}"/>
    <dgm:cxn modelId="{75F285A3-250E-4F4C-A258-6C7E0113782C}" srcId="{CD30531C-F297-4E2D-83BF-CF00CC908972}" destId="{78CAFD0F-2250-460D-93D0-A862B8FED6D6}" srcOrd="1" destOrd="0" parTransId="{29EDDF00-BC04-49F7-BF61-E27C286E2544}" sibTransId="{C65DFA0A-A057-4315-B9E4-D222B9D4D33E}"/>
    <dgm:cxn modelId="{9F2670B1-4D59-4222-84E7-970292C449B6}" type="presOf" srcId="{312F8523-2237-47C1-940C-4E8AC32D6802}" destId="{F587F9A6-B115-44EA-90C5-25EA47B0E3E0}" srcOrd="0" destOrd="0" presId="urn:microsoft.com/office/officeart/2005/8/layout/orgChart1"/>
    <dgm:cxn modelId="{41205922-C10A-4E59-8292-F5E8AB493642}" type="presOf" srcId="{CD30531C-F297-4E2D-83BF-CF00CC908972}" destId="{368A88BE-43C0-42F5-BFCE-1F0DFA15D9DD}"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1835F7D6-A161-4CC9-9580-6594B736C671}" type="presOf" srcId="{78CAFD0F-2250-460D-93D0-A862B8FED6D6}" destId="{9B85E11D-244C-4F64-B0DB-D8218DF133C5}" srcOrd="1" destOrd="0" presId="urn:microsoft.com/office/officeart/2005/8/layout/orgChart1"/>
    <dgm:cxn modelId="{4FB73BD7-8B0E-4162-90FC-14BD38689B67}" type="presOf" srcId="{CD30531C-F297-4E2D-83BF-CF00CC908972}" destId="{D8175E5F-B7E8-41C5-B2BF-04230DBAB4F8}" srcOrd="1" destOrd="0" presId="urn:microsoft.com/office/officeart/2005/8/layout/orgChart1"/>
    <dgm:cxn modelId="{E862866A-BE19-4C57-968C-8FE726D20C31}" srcId="{0E56D01F-23AD-4C64-B932-1DB56A92F696}" destId="{CD30531C-F297-4E2D-83BF-CF00CC908972}" srcOrd="0" destOrd="0" parTransId="{64C44D13-00BD-4E3B-A668-003CBD80C448}" sibTransId="{7E359C1C-1EB0-4E0C-9E9B-B808EB15DE4D}"/>
    <dgm:cxn modelId="{2EEE590F-E420-428D-8A9E-4C313CB0464F}" srcId="{78CAFD0F-2250-460D-93D0-A862B8FED6D6}" destId="{C7D4659D-0E43-452C-A833-EF0A78E0579D}" srcOrd="1" destOrd="0" parTransId="{B0F77C08-9FEE-4A6E-BEF9-5A7F04ECD2D1}" sibTransId="{81F7DEC6-0DF4-461C-8235-21A04377B6A4}"/>
    <dgm:cxn modelId="{B5149C23-CDAF-4E5E-8105-53B9958C44DD}" type="presOf" srcId="{832E489E-FBCA-4D27-A7C5-02085B55B443}" destId="{D747E4BD-EE6B-4761-A56A-0CD30B248EEB}" srcOrd="1"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F3235C51-FFDC-4A6F-BE26-509F0EE49612}" type="presOf" srcId="{A84F16A3-1AB9-48C8-A8E9-F12A2329E1CC}" destId="{AE73A353-E69C-48C4-A40A-151CE2277C00}" srcOrd="1"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7920A127-6CDB-41A9-96F8-FC58E693AEE7}" type="presOf" srcId="{0E56D01F-23AD-4C64-B932-1DB56A92F696}" destId="{F92A8EA0-7ADC-4B77-9E85-10D6FB131D97}" srcOrd="0"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69AF9-82EF-46DC-B918-C7A5212E675A}">
      <dsp:nvSpPr>
        <dsp:cNvPr id="0" name=""/>
        <dsp:cNvSpPr/>
      </dsp:nvSpPr>
      <dsp:spPr>
        <a:xfrm rot="10800000">
          <a:off x="2166708" y="1368"/>
          <a:ext cx="7351227" cy="1260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5773" tIns="106680" rIns="199136" bIns="106680" numCol="1" spcCol="1270" anchor="ctr" anchorCtr="0">
          <a:noAutofit/>
        </a:bodyPr>
        <a:lstStyle/>
        <a:p>
          <a:pPr lvl="0" algn="ctr" defTabSz="1244600">
            <a:lnSpc>
              <a:spcPct val="90000"/>
            </a:lnSpc>
            <a:spcBef>
              <a:spcPct val="0"/>
            </a:spcBef>
            <a:spcAft>
              <a:spcPct val="35000"/>
            </a:spcAft>
          </a:pPr>
          <a:r>
            <a:rPr lang="en-US" sz="2800" kern="1200" dirty="0"/>
            <a:t>Revise some key ideas from last year. </a:t>
          </a:r>
          <a:endParaRPr lang="en-US" sz="2800" kern="1200" dirty="0">
            <a:solidFill>
              <a:srgbClr val="010000"/>
            </a:solidFill>
            <a:latin typeface="Calibri Light"/>
            <a:cs typeface="Calibri Light"/>
          </a:endParaRPr>
        </a:p>
      </dsp:txBody>
      <dsp:txXfrm rot="10800000">
        <a:off x="2481791" y="1368"/>
        <a:ext cx="7036144" cy="1260334"/>
      </dsp:txXfrm>
    </dsp:sp>
    <dsp:sp modelId="{76AB860B-30CB-4E57-9252-DF5908B740D6}">
      <dsp:nvSpPr>
        <dsp:cNvPr id="0" name=""/>
        <dsp:cNvSpPr/>
      </dsp:nvSpPr>
      <dsp:spPr>
        <a:xfrm>
          <a:off x="1536541" y="1368"/>
          <a:ext cx="1260334" cy="1260334"/>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BF460E-3FCE-4D46-A4B8-393C4FC947DA}">
      <dsp:nvSpPr>
        <dsp:cNvPr id="0" name=""/>
        <dsp:cNvSpPr/>
      </dsp:nvSpPr>
      <dsp:spPr>
        <a:xfrm rot="10800000">
          <a:off x="2166708" y="1637922"/>
          <a:ext cx="7351227" cy="1260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5773" tIns="106680" rIns="199136" bIns="106680" numCol="1" spcCol="1270" anchor="ctr" anchorCtr="0">
          <a:noAutofit/>
        </a:bodyPr>
        <a:lstStyle/>
        <a:p>
          <a:pPr lvl="0" algn="ctr" defTabSz="1244600">
            <a:lnSpc>
              <a:spcPct val="90000"/>
            </a:lnSpc>
            <a:spcBef>
              <a:spcPct val="0"/>
            </a:spcBef>
            <a:spcAft>
              <a:spcPct val="35000"/>
            </a:spcAft>
          </a:pPr>
          <a:r>
            <a:rPr lang="en-US" sz="2800" kern="1200" dirty="0"/>
            <a:t>Share what you observed or </a:t>
          </a:r>
          <a:r>
            <a:rPr lang="en-US" sz="2800" kern="1200" dirty="0" err="1"/>
            <a:t>practised</a:t>
          </a:r>
          <a:r>
            <a:rPr lang="en-US" sz="2800" kern="1200" dirty="0"/>
            <a:t> in school regarding literacy.  </a:t>
          </a:r>
        </a:p>
      </dsp:txBody>
      <dsp:txXfrm rot="10800000">
        <a:off x="2481791" y="1637922"/>
        <a:ext cx="7036144" cy="1260334"/>
      </dsp:txXfrm>
    </dsp:sp>
    <dsp:sp modelId="{168B76BF-0DDF-49BA-84AE-45207C67BC0A}">
      <dsp:nvSpPr>
        <dsp:cNvPr id="0" name=""/>
        <dsp:cNvSpPr/>
      </dsp:nvSpPr>
      <dsp:spPr>
        <a:xfrm>
          <a:off x="1536541" y="1637922"/>
          <a:ext cx="1260334" cy="1260334"/>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BB0549-BA7A-4B0F-86CD-75C2932EC3A4}">
      <dsp:nvSpPr>
        <dsp:cNvPr id="0" name=""/>
        <dsp:cNvSpPr/>
      </dsp:nvSpPr>
      <dsp:spPr>
        <a:xfrm rot="10800000">
          <a:off x="2166708" y="3274476"/>
          <a:ext cx="7351227" cy="1260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5773" tIns="106680" rIns="199136" bIns="106680" numCol="1" spcCol="1270" anchor="ctr" anchorCtr="0">
          <a:noAutofit/>
        </a:bodyPr>
        <a:lstStyle/>
        <a:p>
          <a:pPr lvl="0" algn="ctr" defTabSz="1244600">
            <a:lnSpc>
              <a:spcPct val="90000"/>
            </a:lnSpc>
            <a:spcBef>
              <a:spcPct val="0"/>
            </a:spcBef>
            <a:spcAft>
              <a:spcPct val="35000"/>
            </a:spcAft>
          </a:pPr>
          <a:r>
            <a:rPr lang="en-US" sz="2800" kern="1200">
              <a:cs typeface="Calibri Light"/>
            </a:rPr>
            <a:t> </a:t>
          </a:r>
          <a:r>
            <a:rPr lang="en-US" sz="2800" kern="1200" dirty="0">
              <a:cs typeface="Calibri Light"/>
            </a:rPr>
            <a:t>Examine some of the theoretical positions that underpin reading practices. </a:t>
          </a:r>
          <a:endParaRPr lang="en-US" sz="2800" kern="1200" dirty="0"/>
        </a:p>
      </dsp:txBody>
      <dsp:txXfrm rot="10800000">
        <a:off x="2481791" y="3274476"/>
        <a:ext cx="7036144" cy="1260334"/>
      </dsp:txXfrm>
    </dsp:sp>
    <dsp:sp modelId="{384D08EB-3D9D-45C2-B7FD-4C0BF23E526C}">
      <dsp:nvSpPr>
        <dsp:cNvPr id="0" name=""/>
        <dsp:cNvSpPr/>
      </dsp:nvSpPr>
      <dsp:spPr>
        <a:xfrm>
          <a:off x="1536541" y="3274476"/>
          <a:ext cx="1260334" cy="1260334"/>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1735847" y="925732"/>
          <a:ext cx="2100429" cy="10502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Oracy</a:t>
          </a:r>
        </a:p>
      </dsp:txBody>
      <dsp:txXfrm>
        <a:off x="1766607" y="956492"/>
        <a:ext cx="2038909" cy="988694"/>
      </dsp:txXfrm>
    </dsp:sp>
    <dsp:sp modelId="{1DC82628-2B03-4216-819A-88B0D062C31D}">
      <dsp:nvSpPr>
        <dsp:cNvPr id="0" name=""/>
        <dsp:cNvSpPr/>
      </dsp:nvSpPr>
      <dsp:spPr>
        <a:xfrm rot="3600000">
          <a:off x="3105957"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3216230" y="2842477"/>
        <a:ext cx="873921" cy="220545"/>
      </dsp:txXfrm>
    </dsp:sp>
    <dsp:sp modelId="{8AB9271D-1B1A-4C04-85AF-2A3EF0A1CBD6}">
      <dsp:nvSpPr>
        <dsp:cNvPr id="0" name=""/>
        <dsp:cNvSpPr/>
      </dsp:nvSpPr>
      <dsp:spPr>
        <a:xfrm>
          <a:off x="3470104" y="3929552"/>
          <a:ext cx="2100429" cy="1050214"/>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Writing</a:t>
          </a:r>
        </a:p>
      </dsp:txBody>
      <dsp:txXfrm>
        <a:off x="3500864" y="3960312"/>
        <a:ext cx="2038909" cy="988694"/>
      </dsp:txXfrm>
    </dsp:sp>
    <dsp:sp modelId="{E3C5E91D-B160-4535-A02C-94D4BBFCADC2}">
      <dsp:nvSpPr>
        <dsp:cNvPr id="0" name=""/>
        <dsp:cNvSpPr/>
      </dsp:nvSpPr>
      <dsp:spPr>
        <a:xfrm rot="10800000">
          <a:off x="2238829" y="427087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rot="10800000">
        <a:off x="2349101" y="4344387"/>
        <a:ext cx="873921" cy="220545"/>
      </dsp:txXfrm>
    </dsp:sp>
    <dsp:sp modelId="{B329296D-8D4B-4DBC-9F6A-56B71E465684}">
      <dsp:nvSpPr>
        <dsp:cNvPr id="0" name=""/>
        <dsp:cNvSpPr/>
      </dsp:nvSpPr>
      <dsp:spPr>
        <a:xfrm>
          <a:off x="1590" y="3929552"/>
          <a:ext cx="2100429" cy="1050214"/>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Reading</a:t>
          </a:r>
        </a:p>
      </dsp:txBody>
      <dsp:txXfrm>
        <a:off x="32350" y="3960312"/>
        <a:ext cx="2038909" cy="988694"/>
      </dsp:txXfrm>
    </dsp:sp>
    <dsp:sp modelId="{25803A61-5810-4A66-AD1F-CE4304BA3520}">
      <dsp:nvSpPr>
        <dsp:cNvPr id="0" name=""/>
        <dsp:cNvSpPr/>
      </dsp:nvSpPr>
      <dsp:spPr>
        <a:xfrm rot="18000000">
          <a:off x="1371700"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1481973" y="2842477"/>
        <a:ext cx="873921" cy="2205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139363" y="1972553"/>
          <a:ext cx="208982" cy="1630066"/>
        </a:xfrm>
        <a:custGeom>
          <a:avLst/>
          <a:gdLst/>
          <a:ahLst/>
          <a:cxnLst/>
          <a:rect l="0" t="0" r="0" b="0"/>
          <a:pathLst>
            <a:path>
              <a:moveTo>
                <a:pt x="0" y="0"/>
              </a:moveTo>
              <a:lnTo>
                <a:pt x="0" y="1630066"/>
              </a:lnTo>
              <a:lnTo>
                <a:pt x="208982" y="1630066"/>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139363" y="1972553"/>
          <a:ext cx="208982" cy="640880"/>
        </a:xfrm>
        <a:custGeom>
          <a:avLst/>
          <a:gdLst/>
          <a:ahLst/>
          <a:cxnLst/>
          <a:rect l="0" t="0" r="0" b="0"/>
          <a:pathLst>
            <a:path>
              <a:moveTo>
                <a:pt x="0" y="0"/>
              </a:moveTo>
              <a:lnTo>
                <a:pt x="0" y="640880"/>
              </a:lnTo>
              <a:lnTo>
                <a:pt x="208982" y="64088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696651" y="1039444"/>
          <a:ext cx="869535" cy="236498"/>
        </a:xfrm>
        <a:custGeom>
          <a:avLst/>
          <a:gdLst/>
          <a:ahLst/>
          <a:cxnLst/>
          <a:rect l="0" t="0" r="0" b="0"/>
          <a:pathLst>
            <a:path>
              <a:moveTo>
                <a:pt x="869535" y="0"/>
              </a:moveTo>
              <a:lnTo>
                <a:pt x="869535" y="90210"/>
              </a:lnTo>
              <a:lnTo>
                <a:pt x="0" y="90210"/>
              </a:lnTo>
              <a:lnTo>
                <a:pt x="0" y="236498"/>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1853023" y="2072001"/>
          <a:ext cx="181118" cy="1530618"/>
        </a:xfrm>
        <a:custGeom>
          <a:avLst/>
          <a:gdLst/>
          <a:ahLst/>
          <a:cxnLst/>
          <a:rect l="0" t="0" r="0" b="0"/>
          <a:pathLst>
            <a:path>
              <a:moveTo>
                <a:pt x="0" y="0"/>
              </a:moveTo>
              <a:lnTo>
                <a:pt x="0" y="1530618"/>
              </a:lnTo>
              <a:lnTo>
                <a:pt x="181118" y="153061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1853023" y="2072001"/>
          <a:ext cx="181118" cy="541432"/>
        </a:xfrm>
        <a:custGeom>
          <a:avLst/>
          <a:gdLst/>
          <a:ahLst/>
          <a:cxnLst/>
          <a:rect l="0" t="0" r="0" b="0"/>
          <a:pathLst>
            <a:path>
              <a:moveTo>
                <a:pt x="0" y="0"/>
              </a:moveTo>
              <a:lnTo>
                <a:pt x="0" y="541432"/>
              </a:lnTo>
              <a:lnTo>
                <a:pt x="181118" y="541432"/>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1566187" y="1039444"/>
          <a:ext cx="844123" cy="335946"/>
        </a:xfrm>
        <a:custGeom>
          <a:avLst/>
          <a:gdLst/>
          <a:ahLst/>
          <a:cxnLst/>
          <a:rect l="0" t="0" r="0" b="0"/>
          <a:pathLst>
            <a:path>
              <a:moveTo>
                <a:pt x="0" y="0"/>
              </a:moveTo>
              <a:lnTo>
                <a:pt x="0" y="189658"/>
              </a:lnTo>
              <a:lnTo>
                <a:pt x="844123" y="189658"/>
              </a:lnTo>
              <a:lnTo>
                <a:pt x="844123" y="33594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869577" y="342835"/>
          <a:ext cx="1393219" cy="69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t>Writing</a:t>
          </a:r>
        </a:p>
      </dsp:txBody>
      <dsp:txXfrm>
        <a:off x="869577" y="342835"/>
        <a:ext cx="1393219" cy="696609"/>
      </dsp:txXfrm>
    </dsp:sp>
    <dsp:sp modelId="{891CD440-D29A-4CE4-8741-9AD273B05ECF}">
      <dsp:nvSpPr>
        <dsp:cNvPr id="0" name=""/>
        <dsp:cNvSpPr/>
      </dsp:nvSpPr>
      <dsp:spPr>
        <a:xfrm>
          <a:off x="1713701" y="1375391"/>
          <a:ext cx="1393219" cy="696609"/>
        </a:xfrm>
        <a:prstGeom prst="rect">
          <a:avLst/>
        </a:prstGeom>
        <a:solidFill>
          <a:schemeClr val="accent5">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t>Writing accurately</a:t>
          </a:r>
        </a:p>
      </dsp:txBody>
      <dsp:txXfrm>
        <a:off x="1713701" y="1375391"/>
        <a:ext cx="1393219" cy="696609"/>
      </dsp:txXfrm>
    </dsp:sp>
    <dsp:sp modelId="{6DD6FA04-40DA-48B3-9E10-77881AEE962F}">
      <dsp:nvSpPr>
        <dsp:cNvPr id="0" name=""/>
        <dsp:cNvSpPr/>
      </dsp:nvSpPr>
      <dsp:spPr>
        <a:xfrm>
          <a:off x="2034141" y="2265129"/>
          <a:ext cx="1393219" cy="696609"/>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t>Language</a:t>
          </a:r>
        </a:p>
      </dsp:txBody>
      <dsp:txXfrm>
        <a:off x="2034141" y="2265129"/>
        <a:ext cx="1393219" cy="696609"/>
      </dsp:txXfrm>
    </dsp:sp>
    <dsp:sp modelId="{65F42D7E-0CD8-44CD-8F51-25D5069724EF}">
      <dsp:nvSpPr>
        <dsp:cNvPr id="0" name=""/>
        <dsp:cNvSpPr/>
      </dsp:nvSpPr>
      <dsp:spPr>
        <a:xfrm>
          <a:off x="2034141" y="3254315"/>
          <a:ext cx="1393219" cy="696609"/>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t>Handwriting Punctuation Grammar Spelling</a:t>
          </a:r>
        </a:p>
      </dsp:txBody>
      <dsp:txXfrm>
        <a:off x="2034141" y="3254315"/>
        <a:ext cx="1393219" cy="696609"/>
      </dsp:txXfrm>
    </dsp:sp>
    <dsp:sp modelId="{6CB02689-96F0-4E28-8DE0-6955FAAFB92E}">
      <dsp:nvSpPr>
        <dsp:cNvPr id="0" name=""/>
        <dsp:cNvSpPr/>
      </dsp:nvSpPr>
      <dsp:spPr>
        <a:xfrm>
          <a:off x="41" y="1275943"/>
          <a:ext cx="1393219" cy="696609"/>
        </a:xfrm>
        <a:prstGeom prst="rect">
          <a:avLst/>
        </a:prstGeom>
        <a:solidFill>
          <a:schemeClr val="accent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t>Organizing ideas and information</a:t>
          </a:r>
        </a:p>
      </dsp:txBody>
      <dsp:txXfrm>
        <a:off x="41" y="1275943"/>
        <a:ext cx="1393219" cy="696609"/>
      </dsp:txXfrm>
    </dsp:sp>
    <dsp:sp modelId="{DF428208-398B-431B-B05C-1B1EC3F3559A}">
      <dsp:nvSpPr>
        <dsp:cNvPr id="0" name=""/>
        <dsp:cNvSpPr/>
      </dsp:nvSpPr>
      <dsp:spPr>
        <a:xfrm>
          <a:off x="348346" y="2265129"/>
          <a:ext cx="1393219" cy="696609"/>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t>Meaning, purposes, readers</a:t>
          </a:r>
        </a:p>
      </dsp:txBody>
      <dsp:txXfrm>
        <a:off x="348346" y="2265129"/>
        <a:ext cx="1393219" cy="696609"/>
      </dsp:txXfrm>
    </dsp:sp>
    <dsp:sp modelId="{39D78C2B-5A2C-46DD-A031-77FC4780975C}">
      <dsp:nvSpPr>
        <dsp:cNvPr id="0" name=""/>
        <dsp:cNvSpPr/>
      </dsp:nvSpPr>
      <dsp:spPr>
        <a:xfrm>
          <a:off x="348346" y="3254315"/>
          <a:ext cx="1393219" cy="696609"/>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t>Structure and organization</a:t>
          </a:r>
        </a:p>
      </dsp:txBody>
      <dsp:txXfrm>
        <a:off x="348346" y="3254315"/>
        <a:ext cx="1393219" cy="696609"/>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EECA-495C-4DF4-8DA4-EF6E1A079448}" type="datetimeFigureOut">
              <a:rPr lang="en-GB" smtClean="0"/>
              <a:t>10/10/2018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 register</a:t>
            </a:r>
          </a:p>
          <a:p>
            <a:endParaRPr lang="en-GB" dirty="0"/>
          </a:p>
          <a:p>
            <a:r>
              <a:rPr lang="en-GB" sz="1200" kern="1200" dirty="0">
                <a:solidFill>
                  <a:schemeClr val="tx1"/>
                </a:solidFill>
                <a:effectLst/>
                <a:latin typeface="+mn-lt"/>
                <a:ea typeface="+mn-ea"/>
                <a:cs typeface="+mn-cs"/>
              </a:rPr>
              <a:t>Written Assignment (equivalent to 5000 words) A critical analysis of the relationship between teacher subject knowledge and effective learning and teaching in the primary school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ECAD5004/C Assignment: Key Messages following PTE</a:t>
            </a:r>
          </a:p>
          <a:p>
            <a:r>
              <a:rPr lang="en-GB" sz="1200" kern="1200" dirty="0">
                <a:solidFill>
                  <a:schemeClr val="tx1"/>
                </a:solidFill>
                <a:effectLst/>
                <a:latin typeface="+mn-lt"/>
                <a:ea typeface="+mn-ea"/>
                <a:cs typeface="+mn-cs"/>
              </a:rPr>
              <a:t>This summarises key messages that will be reinforced during forthcoming sessions.</a:t>
            </a:r>
          </a:p>
          <a:p>
            <a:r>
              <a:rPr lang="en-GB" sz="1200" kern="1200" dirty="0">
                <a:solidFill>
                  <a:schemeClr val="tx1"/>
                </a:solidFill>
                <a:effectLst/>
                <a:latin typeface="+mn-lt"/>
                <a:ea typeface="+mn-ea"/>
                <a:cs typeface="+mn-cs"/>
              </a:rPr>
              <a:t>Please read and use the guidance in the module handbook in the first instance. </a:t>
            </a:r>
          </a:p>
          <a:p>
            <a:r>
              <a:rPr lang="en-GB" sz="1200" kern="1200" dirty="0">
                <a:solidFill>
                  <a:schemeClr val="tx1"/>
                </a:solidFill>
                <a:effectLst/>
                <a:latin typeface="+mn-lt"/>
                <a:ea typeface="+mn-ea"/>
                <a:cs typeface="+mn-cs"/>
              </a:rPr>
              <a:t>You should have gathered evidence related to the learning of </a:t>
            </a:r>
            <a:r>
              <a:rPr lang="en-GB" sz="1200" b="1" kern="1200" dirty="0">
                <a:solidFill>
                  <a:schemeClr val="tx1"/>
                </a:solidFill>
                <a:effectLst/>
                <a:latin typeface="+mn-lt"/>
                <a:ea typeface="+mn-ea"/>
                <a:cs typeface="+mn-cs"/>
              </a:rPr>
              <a:t>one child in one phase (of your choice)</a:t>
            </a:r>
            <a:r>
              <a:rPr lang="en-GB" sz="1200" kern="1200" dirty="0">
                <a:solidFill>
                  <a:schemeClr val="tx1"/>
                </a:solidFill>
                <a:effectLst/>
                <a:latin typeface="+mn-lt"/>
                <a:ea typeface="+mn-ea"/>
                <a:cs typeface="+mn-cs"/>
              </a:rPr>
              <a:t> related to attitudes, knowledge and skills for language and mathematics learning.  You should now focus your assignment preparation on considering the evidence in relation to the assignment title.  In particular, ensure you:</a:t>
            </a:r>
          </a:p>
          <a:p>
            <a:pPr lvl="0"/>
            <a:r>
              <a:rPr lang="en-GB" sz="1200" kern="1200" dirty="0">
                <a:solidFill>
                  <a:schemeClr val="tx1"/>
                </a:solidFill>
                <a:effectLst/>
                <a:latin typeface="+mn-lt"/>
                <a:ea typeface="+mn-ea"/>
                <a:cs typeface="+mn-cs"/>
              </a:rPr>
              <a:t>Undertake reading about the ASK model: this will help you to understand what things you might be discussing</a:t>
            </a:r>
          </a:p>
          <a:p>
            <a:pPr lvl="0"/>
            <a:r>
              <a:rPr lang="en-GB" sz="1200" kern="1200" dirty="0">
                <a:solidFill>
                  <a:schemeClr val="tx1"/>
                </a:solidFill>
                <a:effectLst/>
                <a:latin typeface="+mn-lt"/>
                <a:ea typeface="+mn-ea"/>
                <a:cs typeface="+mn-cs"/>
              </a:rPr>
              <a:t>Undertake reading about learning in the particular aspects of language and mathematics that the class and learner were involved in (e.g. if they were learning about poetry/shape/specific aspect of number etc.): this will support your analysis of the learning and also support comments related to ensuring progress</a:t>
            </a:r>
          </a:p>
          <a:p>
            <a:pPr lvl="0"/>
            <a:r>
              <a:rPr lang="en-GB" sz="1200" kern="1200" dirty="0">
                <a:solidFill>
                  <a:schemeClr val="tx1"/>
                </a:solidFill>
                <a:effectLst/>
                <a:latin typeface="+mn-lt"/>
                <a:ea typeface="+mn-ea"/>
                <a:cs typeface="+mn-cs"/>
              </a:rPr>
              <a:t>Anonymise all work and data included as in line with guidance</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a:t>
            </a:fld>
            <a:endParaRPr lang="en-GB" dirty="0"/>
          </a:p>
        </p:txBody>
      </p:sp>
    </p:spTree>
    <p:extLst>
      <p:ext uri="{BB962C8B-B14F-4D97-AF65-F5344CB8AC3E}">
        <p14:creationId xmlns:p14="http://schemas.microsoft.com/office/powerpoint/2010/main" val="317930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list the aims of each lecture so they have an overview of what is to come.</a:t>
            </a:r>
          </a:p>
        </p:txBody>
      </p:sp>
      <p:sp>
        <p:nvSpPr>
          <p:cNvPr id="4" name="Slide Number Placeholder 3"/>
          <p:cNvSpPr>
            <a:spLocks noGrp="1"/>
          </p:cNvSpPr>
          <p:nvPr>
            <p:ph type="sldNum" sz="quarter" idx="10"/>
          </p:nvPr>
        </p:nvSpPr>
        <p:spPr/>
        <p:txBody>
          <a:bodyPr/>
          <a:lstStyle/>
          <a:p>
            <a:fld id="{A980931F-DD2E-4749-8625-BBDB359BF6BD}" type="slidenum">
              <a:rPr lang="en-GB" smtClean="0"/>
              <a:t>2</a:t>
            </a:fld>
            <a:endParaRPr lang="en-GB" dirty="0"/>
          </a:p>
        </p:txBody>
      </p:sp>
    </p:spTree>
    <p:extLst>
      <p:ext uri="{BB962C8B-B14F-4D97-AF65-F5344CB8AC3E}">
        <p14:creationId xmlns:p14="http://schemas.microsoft.com/office/powerpoint/2010/main" val="3179482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a:t>Talk about the “trinity”, i.e., oracy, reading and writing, and how we seldom develop one in isolation.</a:t>
            </a:r>
          </a:p>
          <a:p>
            <a:endParaRPr lang="en-GB" i="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baseline="0" dirty="0"/>
              <a:t>Ask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a:t>What do we mean by a “language-rich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a:t>Talk about reading being a stimulus for oracy and / or writing, etc. which will lead onto the next slide.</a:t>
            </a:r>
          </a:p>
          <a:p>
            <a:endParaRPr lang="en-GB" i="0" baseline="0" dirty="0"/>
          </a:p>
          <a:p>
            <a:endParaRPr lang="en-GB" i="1"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3</a:t>
            </a:fld>
            <a:endParaRPr lang="en-GB" dirty="0"/>
          </a:p>
        </p:txBody>
      </p:sp>
    </p:spTree>
    <p:extLst>
      <p:ext uri="{BB962C8B-B14F-4D97-AF65-F5344CB8AC3E}">
        <p14:creationId xmlns:p14="http://schemas.microsoft.com/office/powerpoint/2010/main" val="206513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Pose the question first </a:t>
            </a:r>
            <a:r>
              <a:rPr lang="en-GB" baseline="0" dirty="0"/>
              <a:t> and illicit their responses.</a:t>
            </a:r>
          </a:p>
          <a:p>
            <a:endParaRPr lang="en-GB" baseline="0" dirty="0"/>
          </a:p>
          <a:p>
            <a:r>
              <a:rPr lang="en-GB" i="1" baseline="0" dirty="0"/>
              <a:t>Conventional definition: “</a:t>
            </a:r>
            <a:r>
              <a:rPr lang="en-GB" sz="1200" b="0" i="1" u="none" strike="noStrike" kern="1200" dirty="0">
                <a:solidFill>
                  <a:schemeClr val="tx1"/>
                </a:solidFill>
                <a:effectLst/>
                <a:latin typeface="+mn-lt"/>
                <a:ea typeface="+mn-ea"/>
                <a:cs typeface="+mn-cs"/>
              </a:rPr>
              <a:t>the ability to express oneself fluently and grammatically in speech.”</a:t>
            </a:r>
            <a:endParaRPr lang="en-GB" i="1" baseline="0" dirty="0"/>
          </a:p>
          <a:p>
            <a:endParaRPr lang="en-GB" i="1" baseline="0" dirty="0"/>
          </a:p>
          <a:p>
            <a:endParaRPr lang="en-GB" baseline="0" dirty="0"/>
          </a:p>
          <a:p>
            <a:r>
              <a:rPr lang="en-GB" dirty="0"/>
              <a:t>Highlight</a:t>
            </a:r>
            <a:r>
              <a:rPr lang="en-GB" baseline="0" dirty="0"/>
              <a:t> the significance of the word </a:t>
            </a:r>
            <a:r>
              <a:rPr lang="en-GB" b="1" baseline="0" dirty="0"/>
              <a:t>thoughts and remind them about dialogic pedagogy</a:t>
            </a:r>
          </a:p>
          <a:p>
            <a:endParaRPr lang="en-GB" b="1" baseline="0" dirty="0"/>
          </a:p>
          <a:p>
            <a:r>
              <a:rPr lang="en-GB" b="1" baseline="0" dirty="0"/>
              <a:t>“Oracy is far more than speaking and listening, talk makes an unique and powerful contribution to children’s development, thinking and learning.” Alexander</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a:t>
            </a:r>
            <a:r>
              <a:rPr lang="en-GB" baseline="0" dirty="0"/>
              <a:t>speaking and listening did not appear in the first drafts of the National Curriculum,  educationalists have come to realise that oracy is important.</a:t>
            </a:r>
          </a:p>
          <a:p>
            <a:pPr defTabSz="910102">
              <a:defRPr/>
            </a:pPr>
            <a:r>
              <a:rPr lang="en-GB" baseline="0" dirty="0"/>
              <a:t>Evidence from studies from across the world show a correlation between children’s overall achievement and their standard of oracy: “the quality of talk has a measurable impact on the standards of attainment in English Maths and Science” Alexander (2013).</a:t>
            </a:r>
          </a:p>
          <a:p>
            <a:pPr defTabSz="910102">
              <a:defRPr/>
            </a:pPr>
            <a:endParaRPr lang="en-GB" baseline="0" dirty="0"/>
          </a:p>
          <a:p>
            <a:pPr defTabSz="910102">
              <a:defRPr/>
            </a:pPr>
            <a:r>
              <a:rPr lang="en-GB" u="sng" baseline="0" dirty="0"/>
              <a:t>Useful information</a:t>
            </a:r>
            <a:endParaRPr lang="en-GB" sz="1200" b="0" i="0" u="sng" strike="noStrike" kern="1200" dirty="0">
              <a:solidFill>
                <a:schemeClr val="tx1"/>
              </a:solidFill>
              <a:effectLst/>
              <a:latin typeface="+mn-lt"/>
              <a:ea typeface="+mn-ea"/>
              <a:cs typeface="+mn-cs"/>
            </a:endParaRPr>
          </a:p>
          <a:p>
            <a:pPr marL="228600" indent="-228600" defTabSz="910102">
              <a:buFont typeface="+mj-lt"/>
              <a:buAutoNum type="arabicPeriod"/>
              <a:defRPr/>
            </a:pPr>
            <a:r>
              <a:rPr lang="en-GB" sz="1200" b="1" i="1" u="none" strike="noStrike" kern="1200" dirty="0">
                <a:solidFill>
                  <a:schemeClr val="tx1"/>
                </a:solidFill>
                <a:effectLst/>
                <a:latin typeface="+mn-lt"/>
                <a:ea typeface="+mn-ea"/>
                <a:cs typeface="+mn-cs"/>
              </a:rPr>
              <a:t>speak</a:t>
            </a:r>
            <a:r>
              <a:rPr lang="en-GB" sz="1200" b="0" i="1" u="none" strike="noStrike" kern="1200" dirty="0">
                <a:solidFill>
                  <a:schemeClr val="tx1"/>
                </a:solidFill>
                <a:effectLst/>
                <a:latin typeface="+mn-lt"/>
                <a:ea typeface="+mn-ea"/>
                <a:cs typeface="+mn-cs"/>
              </a:rPr>
              <a:t> tends to be used for one-sided communications (e.g. she spoke to her employees), whereas </a:t>
            </a:r>
            <a:r>
              <a:rPr lang="en-GB" sz="1200" b="1" i="1" u="none" strike="noStrike" kern="1200" dirty="0">
                <a:solidFill>
                  <a:schemeClr val="tx1"/>
                </a:solidFill>
                <a:effectLst/>
                <a:latin typeface="+mn-lt"/>
                <a:ea typeface="+mn-ea"/>
                <a:cs typeface="+mn-cs"/>
              </a:rPr>
              <a:t>talk</a:t>
            </a:r>
            <a:r>
              <a:rPr lang="en-GB" sz="1200" b="0" i="1" u="none" strike="noStrike" kern="1200" dirty="0">
                <a:solidFill>
                  <a:schemeClr val="tx1"/>
                </a:solidFill>
                <a:effectLst/>
                <a:latin typeface="+mn-lt"/>
                <a:ea typeface="+mn-ea"/>
                <a:cs typeface="+mn-cs"/>
              </a:rPr>
              <a:t> implies a conversation or discussion </a:t>
            </a:r>
            <a:r>
              <a:rPr lang="en-GB" sz="1200" b="1" i="1" u="none" strike="noStrike" kern="1200" dirty="0">
                <a:solidFill>
                  <a:schemeClr val="tx1"/>
                </a:solidFill>
                <a:effectLst/>
                <a:latin typeface="+mn-lt"/>
                <a:ea typeface="+mn-ea"/>
                <a:cs typeface="+mn-cs"/>
              </a:rPr>
              <a:t>between</a:t>
            </a:r>
            <a:r>
              <a:rPr lang="en-GB" sz="1200" b="0" i="1" u="none" strike="noStrike" kern="1200" dirty="0">
                <a:solidFill>
                  <a:schemeClr val="tx1"/>
                </a:solidFill>
                <a:effectLst/>
                <a:latin typeface="+mn-lt"/>
                <a:ea typeface="+mn-ea"/>
                <a:cs typeface="+mn-cs"/>
              </a:rPr>
              <a:t> two or more people (e.g. everyone was </a:t>
            </a:r>
            <a:r>
              <a:rPr lang="en-GB" sz="1200" b="1" i="1" u="none" strike="noStrike" kern="1200" dirty="0">
                <a:solidFill>
                  <a:schemeClr val="tx1"/>
                </a:solidFill>
                <a:effectLst/>
                <a:latin typeface="+mn-lt"/>
                <a:ea typeface="+mn-ea"/>
                <a:cs typeface="+mn-cs"/>
              </a:rPr>
              <a:t>talking</a:t>
            </a:r>
            <a:r>
              <a:rPr lang="en-GB" sz="1200" b="0" i="1" u="none" strike="noStrike" kern="1200" dirty="0">
                <a:solidFill>
                  <a:schemeClr val="tx1"/>
                </a:solidFill>
                <a:effectLst/>
                <a:latin typeface="+mn-lt"/>
                <a:ea typeface="+mn-ea"/>
                <a:cs typeface="+mn-cs"/>
              </a:rPr>
              <a:t> when he walked into the room). </a:t>
            </a:r>
            <a:r>
              <a:rPr lang="en-GB" sz="1200" b="1" i="1" u="none" strike="noStrike" kern="1200" dirty="0">
                <a:solidFill>
                  <a:schemeClr val="tx1"/>
                </a:solidFill>
                <a:effectLst/>
                <a:latin typeface="+mn-lt"/>
                <a:ea typeface="+mn-ea"/>
                <a:cs typeface="+mn-cs"/>
              </a:rPr>
              <a:t>Speak</a:t>
            </a:r>
            <a:r>
              <a:rPr lang="en-GB" sz="1200" b="0" i="1" u="none" strike="noStrike" kern="1200" dirty="0">
                <a:solidFill>
                  <a:schemeClr val="tx1"/>
                </a:solidFill>
                <a:effectLst/>
                <a:latin typeface="+mn-lt"/>
                <a:ea typeface="+mn-ea"/>
                <a:cs typeface="+mn-cs"/>
              </a:rPr>
              <a:t> is a little more formal than </a:t>
            </a:r>
            <a:r>
              <a:rPr lang="en-GB" sz="1200" b="1" i="1" u="none" strike="noStrike" kern="1200" dirty="0">
                <a:solidFill>
                  <a:schemeClr val="tx1"/>
                </a:solidFill>
                <a:effectLst/>
                <a:latin typeface="+mn-lt"/>
                <a:ea typeface="+mn-ea"/>
                <a:cs typeface="+mn-cs"/>
              </a:rPr>
              <a:t>talk</a:t>
            </a:r>
            <a:r>
              <a:rPr lang="en-GB" sz="1200" b="0" i="1" u="none" strike="noStrike" kern="1200" dirty="0">
                <a:solidFill>
                  <a:schemeClr val="tx1"/>
                </a:solidFill>
                <a:effectLst/>
                <a:latin typeface="+mn-lt"/>
                <a:ea typeface="+mn-ea"/>
                <a:cs typeface="+mn-cs"/>
              </a:rPr>
              <a:t>, and is often used in polite requests</a:t>
            </a:r>
            <a:r>
              <a:rPr lang="en-GB" sz="1200" b="0" i="0" u="none" strike="noStrike" kern="1200" dirty="0">
                <a:solidFill>
                  <a:schemeClr val="tx1"/>
                </a:solidFill>
                <a:effectLst/>
                <a:latin typeface="+mn-lt"/>
                <a:ea typeface="+mn-ea"/>
                <a:cs typeface="+mn-cs"/>
              </a:rPr>
              <a:t>.</a:t>
            </a:r>
          </a:p>
          <a:p>
            <a:pPr marL="228600" indent="-228600" defTabSz="910102">
              <a:buFont typeface="+mj-lt"/>
              <a:buAutoNum type="arabicPeriod"/>
              <a:defRPr/>
            </a:pPr>
            <a:r>
              <a:rPr lang="en-GB" sz="1200" b="0" i="0" u="none" strike="noStrike" kern="1200" dirty="0">
                <a:solidFill>
                  <a:schemeClr val="tx1"/>
                </a:solidFill>
                <a:effectLst/>
                <a:latin typeface="+mn-lt"/>
                <a:ea typeface="+mn-ea"/>
                <a:cs typeface="+mn-cs"/>
              </a:rPr>
              <a:t>'Hearing' is the physical activity of sound falling on the ears and the biological processes involved in its perception. '</a:t>
            </a:r>
            <a:r>
              <a:rPr lang="en-GB" sz="1200" b="1" i="0" u="none" strike="noStrike" kern="1200" dirty="0">
                <a:solidFill>
                  <a:schemeClr val="tx1"/>
                </a:solidFill>
                <a:effectLst/>
                <a:latin typeface="+mn-lt"/>
                <a:ea typeface="+mn-ea"/>
                <a:cs typeface="+mn-cs"/>
              </a:rPr>
              <a:t>Listening</a:t>
            </a:r>
            <a:r>
              <a:rPr lang="en-GB" sz="1200" b="0" i="0" u="none" strike="noStrike" kern="1200" dirty="0">
                <a:solidFill>
                  <a:schemeClr val="tx1"/>
                </a:solidFill>
                <a:effectLst/>
                <a:latin typeface="+mn-lt"/>
                <a:ea typeface="+mn-ea"/>
                <a:cs typeface="+mn-cs"/>
              </a:rPr>
              <a:t>' is the ability to pay attention to what the sounds means and understand it. We </a:t>
            </a:r>
            <a:r>
              <a:rPr lang="en-GB" sz="1200" b="1" i="0" u="none" strike="noStrike" kern="1200" dirty="0">
                <a:solidFill>
                  <a:schemeClr val="tx1"/>
                </a:solidFill>
                <a:effectLst/>
                <a:latin typeface="+mn-lt"/>
                <a:ea typeface="+mn-ea"/>
                <a:cs typeface="+mn-cs"/>
              </a:rPr>
              <a:t>hear</a:t>
            </a:r>
            <a:r>
              <a:rPr lang="en-GB" sz="1200" b="0" i="0" u="none" strike="noStrike" kern="1200" dirty="0">
                <a:solidFill>
                  <a:schemeClr val="tx1"/>
                </a:solidFill>
                <a:effectLst/>
                <a:latin typeface="+mn-lt"/>
                <a:ea typeface="+mn-ea"/>
                <a:cs typeface="+mn-cs"/>
              </a:rPr>
              <a:t> noise, but we </a:t>
            </a:r>
            <a:r>
              <a:rPr lang="en-GB" sz="1200" b="1" i="0" u="none" strike="noStrike" kern="1200" dirty="0">
                <a:solidFill>
                  <a:schemeClr val="tx1"/>
                </a:solidFill>
                <a:effectLst/>
                <a:latin typeface="+mn-lt"/>
                <a:ea typeface="+mn-ea"/>
                <a:cs typeface="+mn-cs"/>
              </a:rPr>
              <a:t>listen</a:t>
            </a:r>
            <a:r>
              <a:rPr lang="en-GB" sz="1200" b="0" i="0" u="none" strike="noStrike" kern="1200" dirty="0">
                <a:solidFill>
                  <a:schemeClr val="tx1"/>
                </a:solidFill>
                <a:effectLst/>
                <a:latin typeface="+mn-lt"/>
                <a:ea typeface="+mn-ea"/>
                <a:cs typeface="+mn-cs"/>
              </a:rPr>
              <a:t> to music. That is because noise falls on our ears without any effort at our end.</a:t>
            </a:r>
            <a:endParaRPr lang="en-GB" baseline="0" dirty="0"/>
          </a:p>
          <a:p>
            <a:pPr defTabSz="910102">
              <a:defRPr/>
            </a:pPr>
            <a:endParaRPr lang="en-GB" baseline="0" dirty="0"/>
          </a:p>
          <a:p>
            <a:r>
              <a:rPr lang="en-GB" sz="1200" b="1" i="0" u="none" strike="noStrike" kern="1200" dirty="0">
                <a:solidFill>
                  <a:schemeClr val="tx1"/>
                </a:solidFill>
                <a:effectLst/>
                <a:latin typeface="+mn-lt"/>
                <a:ea typeface="+mn-ea"/>
                <a:cs typeface="+mn-cs"/>
              </a:rPr>
              <a:t>Dialogic</a:t>
            </a:r>
            <a:r>
              <a:rPr lang="en-GB" sz="1200" b="0" i="0" u="none" strike="noStrike" kern="1200" dirty="0">
                <a:solidFill>
                  <a:schemeClr val="tx1"/>
                </a:solidFill>
                <a:effectLst/>
                <a:latin typeface="+mn-lt"/>
                <a:ea typeface="+mn-ea"/>
                <a:cs typeface="+mn-cs"/>
              </a:rPr>
              <a:t> means relates to or is characterized by dialogue and its use. A dialogic is communication presented in the form of dialogue. Dialogic processes refer to implied meaning in words uttered by a speaker and interpreted by a listener. Dialogic works carry on a continual dialogue that includes interaction with previous information presented. </a:t>
            </a:r>
          </a:p>
          <a:p>
            <a:r>
              <a:rPr lang="en-GB" sz="1200" b="1" i="0" u="none" strike="noStrike" kern="1200" dirty="0">
                <a:solidFill>
                  <a:schemeClr val="tx1"/>
                </a:solidFill>
                <a:effectLst/>
                <a:latin typeface="+mn-lt"/>
                <a:ea typeface="+mn-ea"/>
                <a:cs typeface="+mn-cs"/>
              </a:rPr>
              <a:t>Dialogic pedagogy</a:t>
            </a:r>
            <a:r>
              <a:rPr lang="en-GB" sz="1200" b="0" i="0" u="none" strike="noStrike" kern="1200" dirty="0">
                <a:solidFill>
                  <a:schemeClr val="tx1"/>
                </a:solidFill>
                <a:effectLst/>
                <a:latin typeface="+mn-lt"/>
                <a:ea typeface="+mn-ea"/>
                <a:cs typeface="+mn-cs"/>
              </a:rPr>
              <a:t> is a term used by a growing number of scholars, practitioners and policy-makers to describe learning processes in which teacher and pupils critically interrogate the topic of study, express and listen to multiple voices and points of view, and create respectful and equitable classroom relations.</a:t>
            </a:r>
          </a:p>
          <a:p>
            <a:pPr defTabSz="910102">
              <a:defRPr/>
            </a:pPr>
            <a:endParaRPr lang="en-GB" baseline="0" dirty="0"/>
          </a:p>
          <a:p>
            <a:endParaRPr lang="en-GB" b="1" dirty="0"/>
          </a:p>
        </p:txBody>
      </p:sp>
      <p:sp>
        <p:nvSpPr>
          <p:cNvPr id="4" name="Slide Number Placeholder 3"/>
          <p:cNvSpPr>
            <a:spLocks noGrp="1"/>
          </p:cNvSpPr>
          <p:nvPr>
            <p:ph type="sldNum" sz="quarter" idx="10"/>
          </p:nvPr>
        </p:nvSpPr>
        <p:spPr/>
        <p:txBody>
          <a:bodyPr/>
          <a:lstStyle/>
          <a:p>
            <a:fld id="{7C5B0F83-95FE-4690-BED0-5E8A9AD7FE61}" type="slidenum">
              <a:rPr lang="en-GB" smtClean="0"/>
              <a:t>4</a:t>
            </a:fld>
            <a:endParaRPr lang="en-GB" dirty="0"/>
          </a:p>
        </p:txBody>
      </p:sp>
    </p:spTree>
    <p:extLst>
      <p:ext uri="{BB962C8B-B14F-4D97-AF65-F5344CB8AC3E}">
        <p14:creationId xmlns:p14="http://schemas.microsoft.com/office/powerpoint/2010/main" val="387503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baseline="0" dirty="0"/>
              <a:t>Revise points from last year:</a:t>
            </a:r>
          </a:p>
          <a:p>
            <a:pPr defTabSz="910102">
              <a:defRPr/>
            </a:pPr>
            <a:endParaRPr lang="en-GB" baseline="0" dirty="0"/>
          </a:p>
          <a:p>
            <a:pPr defTabSz="910102">
              <a:defRPr/>
            </a:pPr>
            <a:r>
              <a:rPr lang="en-GB" baseline="0" dirty="0"/>
              <a:t>It is important to teach English skills in contexts</a:t>
            </a:r>
          </a:p>
          <a:p>
            <a:r>
              <a:rPr lang="en-GB" baseline="0" dirty="0"/>
              <a:t>Talk about the two main approaches to embedding language learning:</a:t>
            </a:r>
          </a:p>
          <a:p>
            <a:pPr marL="170644" indent="-170644">
              <a:buFont typeface="Arial" panose="020B0604020202020204" pitchFamily="34" charset="0"/>
              <a:buChar char="•"/>
            </a:pPr>
            <a:r>
              <a:rPr lang="en-GB" baseline="0" dirty="0"/>
              <a:t>Thematic planning</a:t>
            </a:r>
          </a:p>
          <a:p>
            <a:pPr marL="170644" indent="-170644">
              <a:buFont typeface="Arial" panose="020B0604020202020204" pitchFamily="34" charset="0"/>
              <a:buChar char="•"/>
            </a:pPr>
            <a:r>
              <a:rPr lang="en-GB" baseline="0" dirty="0"/>
              <a:t>Literature-based planning</a:t>
            </a:r>
          </a:p>
          <a:p>
            <a:pPr marL="170644" indent="-170644">
              <a:buFont typeface="Arial" panose="020B0604020202020204" pitchFamily="34" charset="0"/>
              <a:buChar char="•"/>
            </a:pPr>
            <a:endParaRPr lang="en-GB" baseline="0" dirty="0"/>
          </a:p>
          <a:p>
            <a:pPr marL="0" indent="0">
              <a:buFont typeface="Arial" panose="020B0604020202020204" pitchFamily="34" charset="0"/>
              <a:buNone/>
            </a:pPr>
            <a:r>
              <a:rPr lang="en-GB" baseline="0" dirty="0"/>
              <a:t>And explain that we will look at these in more detail in future lectures.</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Explain how giving the children a context, whether it be a story/ book / cross-curricular theme, gives them material to use. Liken NOT giving them “material” to talk/ read / write about to learning to knit without any wool.</a:t>
            </a:r>
          </a:p>
          <a:p>
            <a:r>
              <a:rPr lang="en-GB" baseline="0" dirty="0"/>
              <a:t>Explain my analogy wit the jugs of water starting: </a:t>
            </a:r>
            <a:r>
              <a:rPr lang="en-GB" i="1" baseline="0" dirty="0"/>
              <a:t>“When I started teaching I soon began to think of each pupil as a jug of water ……”  - </a:t>
            </a:r>
            <a:r>
              <a:rPr lang="en-GB" i="0" baseline="0" dirty="0"/>
              <a:t>Reveal jugs one at a time</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6</a:t>
            </a:fld>
            <a:endParaRPr lang="en-GB" dirty="0"/>
          </a:p>
        </p:txBody>
      </p:sp>
    </p:spTree>
    <p:extLst>
      <p:ext uri="{BB962C8B-B14F-4D97-AF65-F5344CB8AC3E}">
        <p14:creationId xmlns:p14="http://schemas.microsoft.com/office/powerpoint/2010/main" val="3218977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a:t>
            </a:r>
            <a:r>
              <a:rPr lang="en-GB" baseline="0" dirty="0"/>
              <a:t> through</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15</a:t>
            </a:fld>
            <a:endParaRPr lang="en-GB" dirty="0"/>
          </a:p>
        </p:txBody>
      </p:sp>
    </p:spTree>
    <p:extLst>
      <p:ext uri="{BB962C8B-B14F-4D97-AF65-F5344CB8AC3E}">
        <p14:creationId xmlns:p14="http://schemas.microsoft.com/office/powerpoint/2010/main" val="3930344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Revision</a:t>
            </a:r>
          </a:p>
          <a:p>
            <a:endParaRPr lang="en-GB" dirty="0"/>
          </a:p>
          <a:p>
            <a:r>
              <a:rPr lang="en-GB" dirty="0"/>
              <a:t>Contrast</a:t>
            </a:r>
            <a:r>
              <a:rPr lang="en-GB" baseline="0" dirty="0"/>
              <a:t> with the next slide</a:t>
            </a: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16</a:t>
            </a:fld>
            <a:endParaRPr lang="en-GB" dirty="0"/>
          </a:p>
        </p:txBody>
      </p:sp>
    </p:spTree>
    <p:extLst>
      <p:ext uri="{BB962C8B-B14F-4D97-AF65-F5344CB8AC3E}">
        <p14:creationId xmlns:p14="http://schemas.microsoft.com/office/powerpoint/2010/main" val="2154277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9CBCB46-FCDF-4EF5-BB4B-8366B6B17A7F}" type="slidenum">
              <a:rPr lang="en-GB" altLang="en-US" smtClean="0">
                <a:latin typeface="Calibri" panose="020F0502020204030204" pitchFamily="34" charset="0"/>
              </a:rPr>
              <a:pPr/>
              <a:t>19</a:t>
            </a:fld>
            <a:endParaRPr lang="en-GB" altLang="en-US" smtClean="0">
              <a:latin typeface="Calibri" panose="020F0502020204030204" pitchFamily="34" charset="0"/>
            </a:endParaRPr>
          </a:p>
        </p:txBody>
      </p:sp>
      <p:sp>
        <p:nvSpPr>
          <p:cNvPr id="27651" name="Rectangle 2"/>
          <p:cNvSpPr>
            <a:spLocks noGrp="1" noRot="1" noChangeAspect="1" noChangeArrowheads="1" noTextEdit="1"/>
          </p:cNvSpPr>
          <p:nvPr>
            <p:ph type="sldImg"/>
          </p:nvPr>
        </p:nvSpPr>
        <p:spPr bwMode="auto">
          <a:xfrm>
            <a:off x="384175" y="685800"/>
            <a:ext cx="6091238" cy="34274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p:cNvSpPr>
            <a:spLocks noGrp="1" noChangeArrowheads="1"/>
          </p:cNvSpPr>
          <p:nvPr>
            <p:ph type="body" idx="1"/>
          </p:nvPr>
        </p:nvSpPr>
        <p:spPr bwMode="auto">
          <a:xfrm>
            <a:off x="685800" y="4341813"/>
            <a:ext cx="5484813"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Remember, Rose was asked to look at the teaching of Early Reading: this is why there is emphasis on developing word recognition skills through systematic structured phonics teaching. The texts children read themselves at this early stage are linguistically simple enough not to provide a major challenge to the language comprehension abilities of the typically developing child – hence the emphasis on developing and implementing a broad and rich language curriculum, and on guidance on developing language abilities in children. </a:t>
            </a:r>
          </a:p>
          <a:p>
            <a:pPr eaLnBrk="1" hangingPunct="1">
              <a:spcBef>
                <a:spcPct val="0"/>
              </a:spcBef>
            </a:pPr>
            <a:r>
              <a:rPr lang="en-US" altLang="en-US" smtClean="0"/>
              <a:t>We’re also considering Rose’s recommendations for improvements in training, in both Initial Teacher Education and in Continuing Professional Development. The latter has been one of the major concerns of the CLLD team, and in the training delivered, there is guidance on developing reading comprehension.</a:t>
            </a:r>
          </a:p>
        </p:txBody>
      </p:sp>
    </p:spTree>
    <p:extLst>
      <p:ext uri="{BB962C8B-B14F-4D97-AF65-F5344CB8AC3E}">
        <p14:creationId xmlns:p14="http://schemas.microsoft.com/office/powerpoint/2010/main" val="2819937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Discussion</a:t>
            </a:r>
            <a:r>
              <a:rPr lang="en-GB" baseline="0" dirty="0"/>
              <a:t> in groups, then whole room discussion.</a:t>
            </a: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24</a:t>
            </a:fld>
            <a:endParaRPr lang="en-GB" dirty="0"/>
          </a:p>
        </p:txBody>
      </p:sp>
    </p:spTree>
    <p:extLst>
      <p:ext uri="{BB962C8B-B14F-4D97-AF65-F5344CB8AC3E}">
        <p14:creationId xmlns:p14="http://schemas.microsoft.com/office/powerpoint/2010/main" val="455612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point of this slide is to encourage students to read as much as possible.</a:t>
            </a:r>
          </a:p>
          <a:p>
            <a:endParaRPr lang="en-GB" dirty="0"/>
          </a:p>
          <a:p>
            <a:r>
              <a:rPr lang="en-GB" b="1" dirty="0"/>
              <a:t>Activity</a:t>
            </a:r>
            <a:r>
              <a:rPr lang="en-GB" dirty="0"/>
              <a:t>: quick</a:t>
            </a:r>
            <a:r>
              <a:rPr lang="en-GB" baseline="0" dirty="0"/>
              <a:t> quiz</a:t>
            </a:r>
          </a:p>
          <a:p>
            <a:endParaRPr lang="en-GB" baseline="0" dirty="0"/>
          </a:p>
          <a:p>
            <a:endParaRPr lang="en-GB" dirty="0"/>
          </a:p>
          <a:p>
            <a:pPr marL="171450" indent="-171450">
              <a:buFont typeface="Arial" panose="020B0604020202020204" pitchFamily="34" charset="0"/>
              <a:buChar char="•"/>
            </a:pPr>
            <a:r>
              <a:rPr lang="en-GB" dirty="0"/>
              <a:t>Jacqueline Wilson</a:t>
            </a:r>
          </a:p>
          <a:p>
            <a:pPr marL="171450" indent="-171450">
              <a:buFont typeface="Arial" panose="020B0604020202020204" pitchFamily="34" charset="0"/>
              <a:buChar char="•"/>
            </a:pPr>
            <a:r>
              <a:rPr lang="en-GB" dirty="0"/>
              <a:t>Julia Donaldson</a:t>
            </a:r>
          </a:p>
          <a:p>
            <a:pPr marL="171450" indent="-171450">
              <a:buFont typeface="Arial" panose="020B0604020202020204" pitchFamily="34" charset="0"/>
              <a:buChar char="•"/>
            </a:pPr>
            <a:r>
              <a:rPr lang="en-GB" dirty="0"/>
              <a:t>JK Rowling</a:t>
            </a:r>
          </a:p>
          <a:p>
            <a:pPr marL="171450" indent="-171450">
              <a:buFont typeface="Arial" panose="020B0604020202020204" pitchFamily="34" charset="0"/>
              <a:buChar char="•"/>
            </a:pPr>
            <a:r>
              <a:rPr lang="en-GB" dirty="0"/>
              <a:t>Eric Carle</a:t>
            </a:r>
          </a:p>
          <a:p>
            <a:pPr marL="171450" indent="-171450">
              <a:buFont typeface="Arial" panose="020B0604020202020204" pitchFamily="34" charset="0"/>
              <a:buChar char="•"/>
            </a:pPr>
            <a:r>
              <a:rPr lang="en-GB" dirty="0"/>
              <a:t>Michael Morpurgo</a:t>
            </a:r>
          </a:p>
          <a:p>
            <a:endParaRPr lang="en-GB" dirty="0"/>
          </a:p>
          <a:p>
            <a:r>
              <a:rPr lang="en-GB" dirty="0"/>
              <a:t>Ask what they are reading at the moment?!</a:t>
            </a:r>
          </a:p>
        </p:txBody>
      </p:sp>
      <p:sp>
        <p:nvSpPr>
          <p:cNvPr id="4" name="Slide Number Placeholder 3"/>
          <p:cNvSpPr>
            <a:spLocks noGrp="1"/>
          </p:cNvSpPr>
          <p:nvPr>
            <p:ph type="sldNum" sz="quarter" idx="10"/>
          </p:nvPr>
        </p:nvSpPr>
        <p:spPr/>
        <p:txBody>
          <a:bodyPr/>
          <a:lstStyle/>
          <a:p>
            <a:fld id="{7A0653A3-662A-41C5-8F4F-41B335F13A5A}" type="slidenum">
              <a:rPr lang="en-GB" smtClean="0"/>
              <a:t>25</a:t>
            </a:fld>
            <a:endParaRPr lang="en-GB" dirty="0"/>
          </a:p>
        </p:txBody>
      </p:sp>
    </p:spTree>
    <p:extLst>
      <p:ext uri="{BB962C8B-B14F-4D97-AF65-F5344CB8AC3E}">
        <p14:creationId xmlns:p14="http://schemas.microsoft.com/office/powerpoint/2010/main" val="2330147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a:t>
            </a:r>
            <a:r>
              <a:rPr lang="en-GB" b="0" dirty="0"/>
              <a:t>watch video and makes notes;</a:t>
            </a:r>
          </a:p>
          <a:p>
            <a:r>
              <a:rPr lang="en-GB" b="0" dirty="0"/>
              <a:t>Each group to make a list of characteristics;</a:t>
            </a:r>
          </a:p>
          <a:p>
            <a:endParaRPr lang="en-GB" b="0" dirty="0"/>
          </a:p>
          <a:p>
            <a:r>
              <a:rPr lang="en-US" sz="1200" b="1" kern="1200" dirty="0">
                <a:solidFill>
                  <a:schemeClr val="tx1"/>
                </a:solidFill>
                <a:effectLst/>
                <a:latin typeface="+mn-lt"/>
                <a:ea typeface="+mn-ea"/>
                <a:cs typeface="+mn-cs"/>
              </a:rPr>
              <a:t>Personalization: </a:t>
            </a:r>
            <a:r>
              <a:rPr lang="en-US" sz="1200" kern="1200" dirty="0">
                <a:solidFill>
                  <a:schemeClr val="tx1"/>
                </a:solidFill>
                <a:effectLst/>
                <a:latin typeface="+mn-lt"/>
                <a:ea typeface="+mn-ea"/>
                <a:cs typeface="+mn-cs"/>
              </a:rPr>
              <a:t>Tell the pupils how you feel about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Sharing enjoyment: </a:t>
            </a:r>
            <a:r>
              <a:rPr lang="en-US" sz="1200" kern="1200" dirty="0">
                <a:solidFill>
                  <a:schemeClr val="tx1"/>
                </a:solidFill>
                <a:effectLst/>
                <a:latin typeface="+mn-lt"/>
                <a:ea typeface="+mn-ea"/>
                <a:cs typeface="+mn-cs"/>
              </a:rPr>
              <a:t>Tell the pupils why you enjoy the story and show them that you enjoy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Scene setting: </a:t>
            </a:r>
            <a:r>
              <a:rPr lang="en-US" sz="1200" kern="1200" dirty="0">
                <a:solidFill>
                  <a:schemeClr val="tx1"/>
                </a:solidFill>
                <a:effectLst/>
                <a:latin typeface="+mn-lt"/>
                <a:ea typeface="+mn-ea"/>
                <a:cs typeface="+mn-cs"/>
              </a:rPr>
              <a:t>Talk about what might have happened before the story begins, or the place, or the people.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Body language: </a:t>
            </a:r>
            <a:r>
              <a:rPr lang="en-US" sz="1200" kern="1200" dirty="0">
                <a:solidFill>
                  <a:schemeClr val="tx1"/>
                </a:solidFill>
                <a:effectLst/>
                <a:latin typeface="+mn-lt"/>
                <a:ea typeface="+mn-ea"/>
                <a:cs typeface="+mn-cs"/>
              </a:rPr>
              <a:t>Use your body to help you tell the story by explaining the meaning of words through gesture, showing characters’ feelings by changing you posture, and so 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Facial expression: </a:t>
            </a:r>
            <a:r>
              <a:rPr lang="en-US" sz="1200" kern="1200" dirty="0">
                <a:solidFill>
                  <a:schemeClr val="tx1"/>
                </a:solidFill>
                <a:effectLst/>
                <a:latin typeface="+mn-lt"/>
                <a:ea typeface="+mn-ea"/>
                <a:cs typeface="+mn-cs"/>
              </a:rPr>
              <a:t>Look scared, happy, sad in accordance with the story, or express a character’s feelings through expression.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Voice tone and volume: </a:t>
            </a:r>
            <a:r>
              <a:rPr lang="en-US" sz="1200" kern="1200" dirty="0">
                <a:solidFill>
                  <a:schemeClr val="tx1"/>
                </a:solidFill>
                <a:effectLst/>
                <a:latin typeface="+mn-lt"/>
                <a:ea typeface="+mn-ea"/>
                <a:cs typeface="+mn-cs"/>
              </a:rPr>
              <a:t>Use an angry voice, or a happy voice and so on: varying the volume to gain attention and add expression and interest.</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Changes of pace: </a:t>
            </a:r>
            <a:r>
              <a:rPr lang="en-US" sz="1200" kern="1200" dirty="0">
                <a:solidFill>
                  <a:schemeClr val="tx1"/>
                </a:solidFill>
                <a:effectLst/>
                <a:latin typeface="+mn-lt"/>
                <a:ea typeface="+mn-ea"/>
                <a:cs typeface="+mn-cs"/>
              </a:rPr>
              <a:t>The story will dictate this to some extent; if it moves quickly, for instance, you can increase the pace at which you are telling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Vocal expression: </a:t>
            </a:r>
            <a:r>
              <a:rPr lang="en-US" sz="1200" kern="1200" dirty="0">
                <a:solidFill>
                  <a:schemeClr val="tx1"/>
                </a:solidFill>
                <a:effectLst/>
                <a:latin typeface="+mn-lt"/>
                <a:ea typeface="+mn-ea"/>
                <a:cs typeface="+mn-cs"/>
              </a:rPr>
              <a:t>This can make a huge difference to children’s understanding of the text, and their enjoyment too. Think about the meaning of each word, or phrase, and how you can convey that meaning.</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Anticipation:</a:t>
            </a:r>
            <a:r>
              <a:rPr lang="en-US" sz="1200" kern="1200" dirty="0">
                <a:solidFill>
                  <a:schemeClr val="tx1"/>
                </a:solidFill>
                <a:effectLst/>
                <a:latin typeface="+mn-lt"/>
                <a:ea typeface="+mn-ea"/>
                <a:cs typeface="+mn-cs"/>
              </a:rPr>
              <a:t> Make it exciting, think about the way you turn the pages over.</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Prediction: </a:t>
            </a:r>
            <a:r>
              <a:rPr lang="en-US" sz="1200" kern="1200" dirty="0">
                <a:solidFill>
                  <a:schemeClr val="tx1"/>
                </a:solidFill>
                <a:effectLst/>
                <a:latin typeface="+mn-lt"/>
                <a:ea typeface="+mn-ea"/>
                <a:cs typeface="+mn-cs"/>
              </a:rPr>
              <a:t>Get the pupils to think about what might happen during the next part of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Props: </a:t>
            </a:r>
            <a:r>
              <a:rPr lang="en-US" sz="1200" kern="1200" dirty="0">
                <a:solidFill>
                  <a:schemeClr val="tx1"/>
                </a:solidFill>
                <a:effectLst/>
                <a:latin typeface="+mn-lt"/>
                <a:ea typeface="+mn-ea"/>
                <a:cs typeface="+mn-cs"/>
              </a:rPr>
              <a:t>If a particular object is mentioned in a story it may be worth getting hold of a similar object to use as you tell the story.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Familiarity with the story:</a:t>
            </a:r>
            <a:r>
              <a:rPr lang="en-US" sz="1200" kern="1200" dirty="0">
                <a:solidFill>
                  <a:schemeClr val="tx1"/>
                </a:solidFill>
                <a:effectLst/>
                <a:latin typeface="+mn-lt"/>
                <a:ea typeface="+mn-ea"/>
                <a:cs typeface="+mn-cs"/>
              </a:rPr>
              <a:t> You need to have gone through the story before you start reading.</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Using illustrations: </a:t>
            </a:r>
            <a:r>
              <a:rPr lang="en-US" sz="1200" kern="1200" dirty="0">
                <a:solidFill>
                  <a:schemeClr val="tx1"/>
                </a:solidFill>
                <a:effectLst/>
                <a:latin typeface="+mn-lt"/>
                <a:ea typeface="+mn-ea"/>
                <a:cs typeface="+mn-cs"/>
              </a:rPr>
              <a:t>Good quality children’s books usually have excellent illustrations which help tell the story. Draw pupils’ attention to this because it will help them understand, make the words more memorable and increase their enjoyment of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Sound effects: </a:t>
            </a:r>
            <a:r>
              <a:rPr lang="en-US" sz="1200" kern="1200" dirty="0">
                <a:solidFill>
                  <a:schemeClr val="tx1"/>
                </a:solidFill>
                <a:effectLst/>
                <a:latin typeface="+mn-lt"/>
                <a:ea typeface="+mn-ea"/>
                <a:cs typeface="+mn-cs"/>
              </a:rPr>
              <a:t>You can make these yourself and get the children to join in.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Actions: </a:t>
            </a:r>
            <a:r>
              <a:rPr lang="en-US" sz="1200" kern="1200" dirty="0">
                <a:solidFill>
                  <a:schemeClr val="tx1"/>
                </a:solidFill>
                <a:effectLst/>
                <a:latin typeface="+mn-lt"/>
                <a:ea typeface="+mn-ea"/>
                <a:cs typeface="+mn-cs"/>
              </a:rPr>
              <a:t>This makes the story more memorable for the children and reinforces the meaning of words.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Ad-libbing: </a:t>
            </a:r>
            <a:r>
              <a:rPr lang="en-US" sz="1200" kern="1200" dirty="0">
                <a:solidFill>
                  <a:schemeClr val="tx1"/>
                </a:solidFill>
                <a:effectLst/>
                <a:latin typeface="+mn-lt"/>
                <a:ea typeface="+mn-ea"/>
                <a:cs typeface="+mn-cs"/>
              </a:rPr>
              <a:t>You can add bits to the story, if you wish. Don’t be afraid to change the words either if you think your pupils will find the vocabulary too hard.</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Character development: </a:t>
            </a:r>
            <a:r>
              <a:rPr lang="en-US" sz="1200" kern="1200" dirty="0">
                <a:solidFill>
                  <a:schemeClr val="tx1"/>
                </a:solidFill>
                <a:effectLst/>
                <a:latin typeface="+mn-lt"/>
                <a:ea typeface="+mn-ea"/>
                <a:cs typeface="+mn-cs"/>
              </a:rPr>
              <a:t>This is worth doing because it’s important that pupils can identify how characters are different and how they develop during a story. The easiest way to develop characters is by using a different voice when the characters are talking.</a:t>
            </a:r>
            <a:endParaRPr lang="en-GB" sz="1200" kern="1200" dirty="0">
              <a:solidFill>
                <a:schemeClr val="tx1"/>
              </a:solidFill>
              <a:effectLst/>
              <a:latin typeface="+mn-lt"/>
              <a:ea typeface="+mn-ea"/>
              <a:cs typeface="+mn-cs"/>
            </a:endParaRPr>
          </a:p>
          <a:p>
            <a:endParaRPr lang="en-GB" b="0" dirty="0"/>
          </a:p>
          <a:p>
            <a:endParaRPr lang="en-GB" dirty="0"/>
          </a:p>
        </p:txBody>
      </p:sp>
      <p:sp>
        <p:nvSpPr>
          <p:cNvPr id="4" name="Slide Number Placeholder 3"/>
          <p:cNvSpPr>
            <a:spLocks noGrp="1"/>
          </p:cNvSpPr>
          <p:nvPr>
            <p:ph type="sldNum" sz="quarter" idx="10"/>
          </p:nvPr>
        </p:nvSpPr>
        <p:spPr/>
        <p:txBody>
          <a:bodyPr/>
          <a:lstStyle/>
          <a:p>
            <a:fld id="{7A0653A3-662A-41C5-8F4F-41B335F13A5A}" type="slidenum">
              <a:rPr lang="en-GB" smtClean="0"/>
              <a:t>26</a:t>
            </a:fld>
            <a:endParaRPr lang="en-GB" dirty="0"/>
          </a:p>
        </p:txBody>
      </p:sp>
    </p:spTree>
    <p:extLst>
      <p:ext uri="{BB962C8B-B14F-4D97-AF65-F5344CB8AC3E}">
        <p14:creationId xmlns:p14="http://schemas.microsoft.com/office/powerpoint/2010/main" val="1047080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27</a:t>
            </a:fld>
            <a:endParaRPr lang="en-GB" dirty="0"/>
          </a:p>
        </p:txBody>
      </p:sp>
    </p:spTree>
    <p:extLst>
      <p:ext uri="{BB962C8B-B14F-4D97-AF65-F5344CB8AC3E}">
        <p14:creationId xmlns:p14="http://schemas.microsoft.com/office/powerpoint/2010/main" val="1985911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29</a:t>
            </a:fld>
            <a:endParaRPr lang="en-GB" dirty="0"/>
          </a:p>
        </p:txBody>
      </p:sp>
    </p:spTree>
    <p:extLst>
      <p:ext uri="{BB962C8B-B14F-4D97-AF65-F5344CB8AC3E}">
        <p14:creationId xmlns:p14="http://schemas.microsoft.com/office/powerpoint/2010/main" val="2302798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A532268-9B09-492E-8C4B-1C55B7F15CE0}"/>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5" name="Footer Placeholder 4">
            <a:extLst>
              <a:ext uri="{FF2B5EF4-FFF2-40B4-BE49-F238E27FC236}">
                <a16:creationId xmlns:a16="http://schemas.microsoft.com/office/drawing/2014/main" xmlns=""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FAFC93A-B373-4369-B38B-101C0625FE95}"/>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5" name="Footer Placeholder 4">
            <a:extLst>
              <a:ext uri="{FF2B5EF4-FFF2-40B4-BE49-F238E27FC236}">
                <a16:creationId xmlns:a16="http://schemas.microsoft.com/office/drawing/2014/main" xmlns=""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7B5FCEB9-9E1E-47C0-9B18-4881CBEB3F2F}"/>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5" name="Footer Placeholder 4">
            <a:extLst>
              <a:ext uri="{FF2B5EF4-FFF2-40B4-BE49-F238E27FC236}">
                <a16:creationId xmlns:a16="http://schemas.microsoft.com/office/drawing/2014/main" xmlns=""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6F9956BF-8C93-47D5-B421-B3937C914116}"/>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6" name="Footer Placeholder 5">
            <a:extLst>
              <a:ext uri="{FF2B5EF4-FFF2-40B4-BE49-F238E27FC236}">
                <a16:creationId xmlns:a16="http://schemas.microsoft.com/office/drawing/2014/main" xmlns=""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xmlns=""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F84ABE6A-0D18-46BC-A1BB-3430B63AA08A}"/>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8" name="Footer Placeholder 7">
            <a:extLst>
              <a:ext uri="{FF2B5EF4-FFF2-40B4-BE49-F238E27FC236}">
                <a16:creationId xmlns:a16="http://schemas.microsoft.com/office/drawing/2014/main" xmlns=""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xmlns=""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49F440C0-61DC-4C43-8528-92ED25BDA122}"/>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4" name="Footer Placeholder 3">
            <a:extLst>
              <a:ext uri="{FF2B5EF4-FFF2-40B4-BE49-F238E27FC236}">
                <a16:creationId xmlns:a16="http://schemas.microsoft.com/office/drawing/2014/main" xmlns=""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xmlns=""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33DC9F54-4042-443F-9279-470B297D074B}"/>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3" name="Footer Placeholder 2">
            <a:extLst>
              <a:ext uri="{FF2B5EF4-FFF2-40B4-BE49-F238E27FC236}">
                <a16:creationId xmlns:a16="http://schemas.microsoft.com/office/drawing/2014/main" xmlns=""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xmlns=""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83D46B56-3C35-4C77-A939-8C1D3447A656}"/>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6" name="Footer Placeholder 5">
            <a:extLst>
              <a:ext uri="{FF2B5EF4-FFF2-40B4-BE49-F238E27FC236}">
                <a16:creationId xmlns:a16="http://schemas.microsoft.com/office/drawing/2014/main" xmlns=""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xmlns=""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xmlns=""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A1214AA5-A5B7-4963-8957-1F6FDAD0386F}"/>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6" name="Footer Placeholder 5">
            <a:extLst>
              <a:ext uri="{FF2B5EF4-FFF2-40B4-BE49-F238E27FC236}">
                <a16:creationId xmlns:a16="http://schemas.microsoft.com/office/drawing/2014/main" xmlns=""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xmlns=""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E98BBE9-B153-493D-A3F2-7825A5C63E39}"/>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5" name="Footer Placeholder 4">
            <a:extLst>
              <a:ext uri="{FF2B5EF4-FFF2-40B4-BE49-F238E27FC236}">
                <a16:creationId xmlns:a16="http://schemas.microsoft.com/office/drawing/2014/main" xmlns=""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DD3D774-7BCA-476C-A32F-55BB070F39E0}"/>
              </a:ext>
            </a:extLst>
          </p:cNvPr>
          <p:cNvSpPr>
            <a:spLocks noGrp="1"/>
          </p:cNvSpPr>
          <p:nvPr>
            <p:ph type="dt" sz="half" idx="10"/>
          </p:nvPr>
        </p:nvSpPr>
        <p:spPr/>
        <p:txBody>
          <a:bodyPr/>
          <a:lstStyle/>
          <a:p>
            <a:fld id="{A9277FB7-DF6D-402F-9607-DC62A9FBF168}" type="datetimeFigureOut">
              <a:rPr lang="en-GB" smtClean="0"/>
              <a:t>10/10/2018</a:t>
            </a:fld>
            <a:endParaRPr lang="en-GB" dirty="0"/>
          </a:p>
        </p:txBody>
      </p:sp>
      <p:sp>
        <p:nvSpPr>
          <p:cNvPr id="5" name="Footer Placeholder 4">
            <a:extLst>
              <a:ext uri="{FF2B5EF4-FFF2-40B4-BE49-F238E27FC236}">
                <a16:creationId xmlns:a16="http://schemas.microsoft.com/office/drawing/2014/main" xmlns=""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10/10/2018</a:t>
            </a:fld>
            <a:endParaRPr lang="en-GB" dirty="0"/>
          </a:p>
        </p:txBody>
      </p:sp>
      <p:sp>
        <p:nvSpPr>
          <p:cNvPr id="5" name="Footer Placeholder 4">
            <a:extLst>
              <a:ext uri="{FF2B5EF4-FFF2-40B4-BE49-F238E27FC236}">
                <a16:creationId xmlns:a16="http://schemas.microsoft.com/office/drawing/2014/main" xmlns=""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xmlns=""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basewebpages.wikispaces.com/Multicultural" TargetMode="External"/><Relationship Id="rId4" Type="http://schemas.openxmlformats.org/officeDocument/2006/relationships/image" Target="../media/image2.gif&amp;ehk=2MB"/></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9.jpeg"/><Relationship Id="rId13" Type="http://schemas.openxmlformats.org/officeDocument/2006/relationships/hyperlink" Target="http://en.wikipedia.org/wiki/File:War-Horse_Poster.jpg" TargetMode="External"/><Relationship Id="rId3" Type="http://schemas.openxmlformats.org/officeDocument/2006/relationships/image" Target="../media/image1.jpeg"/><Relationship Id="rId7" Type="http://schemas.openxmlformats.org/officeDocument/2006/relationships/hyperlink" Target="http://www.geograph.org.uk/photo/1676076" TargetMode="External"/><Relationship Id="rId12" Type="http://schemas.openxmlformats.org/officeDocument/2006/relationships/image" Target="../media/image11.jpg"/><Relationship Id="rId2" Type="http://schemas.openxmlformats.org/officeDocument/2006/relationships/notesSlide" Target="../notesSlides/notesSlide5.xml"/><Relationship Id="rId16"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8.jpg"/><Relationship Id="rId11" Type="http://schemas.openxmlformats.org/officeDocument/2006/relationships/hyperlink" Target="http://alifeboundbybooks.blogspot.com/2011/08/feature-just-picked-fairly-fairy-tales.html" TargetMode="External"/><Relationship Id="rId5" Type="http://schemas.openxmlformats.org/officeDocument/2006/relationships/hyperlink" Target="http://en.wikipedia.org/wiki/File:Caernarfon_castle_interior.jpg" TargetMode="External"/><Relationship Id="rId15" Type="http://schemas.openxmlformats.org/officeDocument/2006/relationships/image" Target="../media/image13.jpeg"/><Relationship Id="rId10" Type="http://schemas.openxmlformats.org/officeDocument/2006/relationships/image" Target="../media/image10.jpg"/><Relationship Id="rId4" Type="http://schemas.openxmlformats.org/officeDocument/2006/relationships/image" Target="../media/image7.jpeg"/><Relationship Id="rId9" Type="http://schemas.openxmlformats.org/officeDocument/2006/relationships/hyperlink" Target="https://www.flickr.com/photos/lesliesciencenaturecenter/6183021002" TargetMode="External"/><Relationship Id="rId14" Type="http://schemas.openxmlformats.org/officeDocument/2006/relationships/image" Target="../media/image1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comments" Target="../comments/comment1.xml"/><Relationship Id="rId5" Type="http://schemas.openxmlformats.org/officeDocument/2006/relationships/image" Target="../media/image1.jpe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8" Type="http://schemas.openxmlformats.org/officeDocument/2006/relationships/hyperlink" Target="https://padlet.com/jayne_morgan1/fypcco3wzu3a" TargetMode="External"/><Relationship Id="rId3" Type="http://schemas.openxmlformats.org/officeDocument/2006/relationships/image" Target="../media/image19.png"/><Relationship Id="rId7" Type="http://schemas.openxmlformats.org/officeDocument/2006/relationships/image" Target="../media/image23.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g"/><Relationship Id="rId9"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6.png&amp;ehk=oNAkCsMIjBfj12g"/><Relationship Id="rId5" Type="http://schemas.openxmlformats.org/officeDocument/2006/relationships/hyperlink" Target="https://www.youtube.com/watch?v=hEgREFpqFfA" TargetMode="Externa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8" Type="http://schemas.openxmlformats.org/officeDocument/2006/relationships/comments" Target="../comments/comment2.xml"/><Relationship Id="rId3" Type="http://schemas.openxmlformats.org/officeDocument/2006/relationships/hyperlink" Target="http://det.wa.edu.au/stepsresources/detcms/education/stepsresources/first-steps-literacy/reading-map-of-development.en?cat-id=13601995" TargetMode="External"/><Relationship Id="rId7"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det.wa.edu.au/stepsresources/detcms/education/stepsresources/first-steps-literacy/reading-resource-book.en?oid=com.arsdigita.cms.contenttypes.FileStorageItem-id-13797081" TargetMode="Externa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hyperlink" Target="http://scienceandliteracy.org/sites/scienceandliteracy.org/files/pdf/DukePearsonCompInst.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png"/><Relationship Id="rId18" Type="http://schemas.openxmlformats.org/officeDocument/2006/relationships/image" Target="../media/image39.png"/><Relationship Id="rId3" Type="http://schemas.openxmlformats.org/officeDocument/2006/relationships/image" Target="../media/image27.png"/><Relationship Id="rId21" Type="http://schemas.openxmlformats.org/officeDocument/2006/relationships/hyperlink" Target="https://clpe.org.uk/library-and-resources" TargetMode="External"/><Relationship Id="rId7" Type="http://schemas.openxmlformats.org/officeDocument/2006/relationships/hyperlink" Target="https://ukla.org/" TargetMode="External"/><Relationship Id="rId12" Type="http://schemas.openxmlformats.org/officeDocument/2006/relationships/image" Target="../media/image34.png"/><Relationship Id="rId17" Type="http://schemas.openxmlformats.org/officeDocument/2006/relationships/image" Target="../media/image38.png"/><Relationship Id="rId2" Type="http://schemas.openxmlformats.org/officeDocument/2006/relationships/notesSlide" Target="../notesSlides/notesSlide13.xml"/><Relationship Id="rId16" Type="http://schemas.openxmlformats.org/officeDocument/2006/relationships/image" Target="../media/image37.jpeg"/><Relationship Id="rId20" Type="http://schemas.openxmlformats.org/officeDocument/2006/relationships/hyperlink" Target="http://www.storyarts.org/" TargetMode="External"/><Relationship Id="rId1" Type="http://schemas.openxmlformats.org/officeDocument/2006/relationships/slideLayout" Target="../slideLayouts/slideLayout1.xml"/><Relationship Id="rId6" Type="http://schemas.openxmlformats.org/officeDocument/2006/relationships/image" Target="../media/image29.png"/><Relationship Id="rId11" Type="http://schemas.openxmlformats.org/officeDocument/2006/relationships/image" Target="../media/image33.png"/><Relationship Id="rId24" Type="http://schemas.openxmlformats.org/officeDocument/2006/relationships/image" Target="../media/image42.jpg"/><Relationship Id="rId5" Type="http://schemas.openxmlformats.org/officeDocument/2006/relationships/image" Target="../media/image28.png"/><Relationship Id="rId15" Type="http://schemas.openxmlformats.org/officeDocument/2006/relationships/image" Target="../media/image36.gif"/><Relationship Id="rId23" Type="http://schemas.openxmlformats.org/officeDocument/2006/relationships/hyperlink" Target="http://www.readingrockets.org/" TargetMode="External"/><Relationship Id="rId10" Type="http://schemas.openxmlformats.org/officeDocument/2006/relationships/image" Target="../media/image32.png"/><Relationship Id="rId19" Type="http://schemas.openxmlformats.org/officeDocument/2006/relationships/image" Target="../media/image40.gif"/><Relationship Id="rId4" Type="http://schemas.openxmlformats.org/officeDocument/2006/relationships/hyperlink" Target="https://literacytrust.org.uk/" TargetMode="External"/><Relationship Id="rId9" Type="http://schemas.openxmlformats.org/officeDocument/2006/relationships/image" Target="../media/image31.png"/><Relationship Id="rId14" Type="http://schemas.openxmlformats.org/officeDocument/2006/relationships/hyperlink" Target="http://www.readwritethink.org/" TargetMode="External"/><Relationship Id="rId22"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F69A03-9FDD-4CE0-B6BD-741406841A27}"/>
              </a:ext>
            </a:extLst>
          </p:cNvPr>
          <p:cNvSpPr>
            <a:spLocks noGrp="1"/>
          </p:cNvSpPr>
          <p:nvPr>
            <p:ph type="ctrTitle"/>
          </p:nvPr>
        </p:nvSpPr>
        <p:spPr>
          <a:xfrm>
            <a:off x="3748086" y="2093913"/>
            <a:ext cx="5095875" cy="2387600"/>
          </a:xfrm>
          <a:ln w="38100">
            <a:solidFill>
              <a:schemeClr val="accent1"/>
            </a:solidFill>
          </a:ln>
        </p:spPr>
        <p:txBody>
          <a:bodyPr>
            <a:normAutofit/>
          </a:bodyPr>
          <a:lstStyle/>
          <a:p>
            <a:r>
              <a:rPr lang="en-GB" sz="5400" b="1" dirty="0"/>
              <a:t>What do you remember from last year?</a:t>
            </a:r>
          </a:p>
        </p:txBody>
      </p:sp>
      <p:sp>
        <p:nvSpPr>
          <p:cNvPr id="3" name="Subtitle 2">
            <a:extLst>
              <a:ext uri="{FF2B5EF4-FFF2-40B4-BE49-F238E27FC236}">
                <a16:creationId xmlns:a16="http://schemas.microsoft.com/office/drawing/2014/main" xmlns="" id="{AC29C3FB-2ACA-4990-BE55-815547A4B3D2}"/>
              </a:ext>
            </a:extLst>
          </p:cNvPr>
          <p:cNvSpPr>
            <a:spLocks noGrp="1"/>
          </p:cNvSpPr>
          <p:nvPr>
            <p:ph type="subTitle" idx="1"/>
          </p:nvPr>
        </p:nvSpPr>
        <p:spPr>
          <a:xfrm>
            <a:off x="7277099" y="4671220"/>
            <a:ext cx="4314825" cy="1952020"/>
          </a:xfrm>
          <a:solidFill>
            <a:srgbClr val="BCEDEE"/>
          </a:solidFill>
          <a:ln w="38100">
            <a:solidFill>
              <a:srgbClr val="0070C0"/>
            </a:solidFill>
          </a:ln>
        </p:spPr>
        <p:txBody>
          <a:bodyPr vert="horz" lIns="91440" tIns="45720" rIns="91440" bIns="45720" rtlCol="0" anchor="t">
            <a:normAutofit fontScale="40000" lnSpcReduction="20000"/>
          </a:bodyPr>
          <a:lstStyle/>
          <a:p>
            <a:endParaRPr lang="en-GB" dirty="0"/>
          </a:p>
          <a:p>
            <a:endParaRPr lang="en-GB" dirty="0">
              <a:solidFill>
                <a:srgbClr val="00B0F0"/>
              </a:solidFill>
            </a:endParaRPr>
          </a:p>
          <a:p>
            <a:r>
              <a:rPr lang="en-GB" dirty="0">
                <a:solidFill>
                  <a:srgbClr val="00B0F0"/>
                </a:solidFill>
              </a:rPr>
              <a:t> </a:t>
            </a:r>
            <a:r>
              <a:rPr lang="en-GB" sz="5000" dirty="0">
                <a:solidFill>
                  <a:srgbClr val="00B0F0"/>
                </a:solidFill>
              </a:rPr>
              <a:t>Teaching Language &amp; Mathematics</a:t>
            </a:r>
          </a:p>
          <a:p>
            <a:r>
              <a:rPr lang="en-GB" sz="5000" dirty="0">
                <a:solidFill>
                  <a:srgbClr val="00B0F0"/>
                </a:solidFill>
              </a:rPr>
              <a:t> (ECAD5004)</a:t>
            </a:r>
            <a:endParaRPr lang="en-GB" sz="5000" dirty="0">
              <a:solidFill>
                <a:srgbClr val="00B0F0"/>
              </a:solidFill>
              <a:cs typeface="Calibri"/>
            </a:endParaRPr>
          </a:p>
          <a:p>
            <a:r>
              <a:rPr lang="en-GB" sz="5000" dirty="0">
                <a:solidFill>
                  <a:srgbClr val="00B0F0"/>
                </a:solidFill>
              </a:rPr>
              <a:t>Session 1</a:t>
            </a:r>
          </a:p>
          <a:p>
            <a:r>
              <a:rPr lang="en-GB" sz="5000" dirty="0">
                <a:solidFill>
                  <a:srgbClr val="00B0F0"/>
                </a:solidFill>
              </a:rPr>
              <a:t>2018-2019</a:t>
            </a:r>
          </a:p>
        </p:txBody>
      </p:sp>
      <p:pic>
        <p:nvPicPr>
          <p:cNvPr id="5" name="Picture 4">
            <a:extLst>
              <a:ext uri="{FF2B5EF4-FFF2-40B4-BE49-F238E27FC236}">
                <a16:creationId xmlns:a16="http://schemas.microsoft.com/office/drawing/2014/main" xmlns="" id="{6F6AAAE5-37CF-455B-BE94-CDF739E416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a:ln w="38100">
            <a:noFill/>
          </a:ln>
        </p:spPr>
      </p:pic>
      <p:pic>
        <p:nvPicPr>
          <p:cNvPr id="6" name="Picture 5">
            <a:extLst>
              <a:ext uri="{FF2B5EF4-FFF2-40B4-BE49-F238E27FC236}">
                <a16:creationId xmlns:a16="http://schemas.microsoft.com/office/drawing/2014/main" xmlns="" id="{8DB5CD72-167D-46BE-AD9B-3B4A8B48933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398760" y="561975"/>
            <a:ext cx="5095875" cy="1276350"/>
          </a:xfrm>
          <a:prstGeom prst="rect">
            <a:avLst/>
          </a:prstGeom>
          <a:ln w="57150">
            <a:solidFill>
              <a:srgbClr val="0070C0"/>
            </a:solidFill>
          </a:ln>
        </p:spPr>
      </p:pic>
    </p:spTree>
    <p:extLst>
      <p:ext uri="{BB962C8B-B14F-4D97-AF65-F5344CB8AC3E}">
        <p14:creationId xmlns:p14="http://schemas.microsoft.com/office/powerpoint/2010/main" val="9679748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5E1C7-D2BE-4A1B-BBDD-2D5858B42755}"/>
              </a:ext>
            </a:extLst>
          </p:cNvPr>
          <p:cNvSpPr>
            <a:spLocks noGrp="1"/>
          </p:cNvSpPr>
          <p:nvPr>
            <p:ph type="title"/>
          </p:nvPr>
        </p:nvSpPr>
        <p:spPr>
          <a:xfrm>
            <a:off x="3601570" y="500062"/>
            <a:ext cx="4988859" cy="1325563"/>
          </a:xfrm>
        </p:spPr>
        <p:txBody>
          <a:bodyPr/>
          <a:lstStyle/>
          <a:p>
            <a:r>
              <a:rPr lang="en-GB" dirty="0"/>
              <a:t>Aims of this session</a:t>
            </a:r>
          </a:p>
        </p:txBody>
      </p:sp>
      <p:pic>
        <p:nvPicPr>
          <p:cNvPr id="4" name="Picture 3">
            <a:extLst>
              <a:ext uri="{FF2B5EF4-FFF2-40B4-BE49-F238E27FC236}">
                <a16:creationId xmlns:a16="http://schemas.microsoft.com/office/drawing/2014/main" xmlns=""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3" name="Diagram 2"/>
          <p:cNvGraphicFramePr/>
          <p:nvPr>
            <p:extLst>
              <p:ext uri="{D42A27DB-BD31-4B8C-83A1-F6EECF244321}">
                <p14:modId xmlns:p14="http://schemas.microsoft.com/office/powerpoint/2010/main" val="2509586095"/>
              </p:ext>
            </p:extLst>
          </p:nvPr>
        </p:nvGraphicFramePr>
        <p:xfrm>
          <a:off x="510434" y="2052883"/>
          <a:ext cx="11054478" cy="45361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29319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7343" y="712135"/>
            <a:ext cx="4707607" cy="4926665"/>
          </a:xfrm>
        </p:spPr>
        <p:txBody>
          <a:bodyPr>
            <a:noAutofit/>
          </a:bodyPr>
          <a:lstStyle/>
          <a:p>
            <a:pPr marL="0" indent="0" algn="ctr">
              <a:buNone/>
            </a:pPr>
            <a:r>
              <a:rPr lang="en-GB" sz="4000" i="1" dirty="0"/>
              <a:t>“Learners should experience a language-rich environment across the key stage where oracy, reading and writing experiences are connected.”</a:t>
            </a:r>
            <a:endParaRPr lang="en-GB" sz="3200" dirty="0"/>
          </a:p>
          <a:p>
            <a:pPr marL="0" indent="0" algn="ctr">
              <a:buNone/>
            </a:pPr>
            <a:r>
              <a:rPr lang="en-GB" sz="2000" dirty="0"/>
              <a:t>Welsh Government (2015) </a:t>
            </a:r>
            <a:r>
              <a:rPr lang="en-GB" sz="2000" i="1" dirty="0"/>
              <a:t>English Programme of Study</a:t>
            </a:r>
          </a:p>
        </p:txBody>
      </p:sp>
      <p:graphicFrame>
        <p:nvGraphicFramePr>
          <p:cNvPr id="22" name="Diagram 21">
            <a:extLst>
              <a:ext uri="{FF2B5EF4-FFF2-40B4-BE49-F238E27FC236}">
                <a16:creationId xmlns:a16="http://schemas.microsoft.com/office/drawing/2014/main" xmlns="" id="{AD4A01B5-FC2F-4E63-8E80-2E2536839C46}"/>
              </a:ext>
            </a:extLst>
          </p:cNvPr>
          <p:cNvGraphicFramePr/>
          <p:nvPr>
            <p:extLst/>
          </p:nvPr>
        </p:nvGraphicFramePr>
        <p:xfrm>
          <a:off x="6210299" y="526384"/>
          <a:ext cx="5572125" cy="5905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xmlns="" id="{9C6BE524-58E1-43E9-9480-617C8141E0A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2122130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290078"/>
            <a:ext cx="7430477" cy="1325563"/>
          </a:xfrm>
          <a:noFill/>
          <a:ln w="19050">
            <a:solidFill>
              <a:schemeClr val="accent1"/>
            </a:solidFill>
          </a:ln>
        </p:spPr>
        <p:txBody>
          <a:bodyPr/>
          <a:lstStyle/>
          <a:p>
            <a:pPr algn="ctr"/>
            <a:r>
              <a:rPr lang="en-GB" dirty="0"/>
              <a:t>What is Oracy?</a:t>
            </a:r>
          </a:p>
        </p:txBody>
      </p:sp>
      <p:sp>
        <p:nvSpPr>
          <p:cNvPr id="6" name="Content Placeholder 2"/>
          <p:cNvSpPr txBox="1">
            <a:spLocks/>
          </p:cNvSpPr>
          <p:nvPr/>
        </p:nvSpPr>
        <p:spPr>
          <a:xfrm>
            <a:off x="1991544" y="1484784"/>
            <a:ext cx="8229600" cy="10081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400" dirty="0">
              <a:latin typeface="Comic Sans MS" panose="030F0702030302020204" pitchFamily="66" charset="0"/>
            </a:endParaRPr>
          </a:p>
        </p:txBody>
      </p:sp>
      <p:sp>
        <p:nvSpPr>
          <p:cNvPr id="7" name="TextBox 6"/>
          <p:cNvSpPr txBox="1"/>
          <p:nvPr/>
        </p:nvSpPr>
        <p:spPr>
          <a:xfrm>
            <a:off x="7543800" y="1634741"/>
            <a:ext cx="4000500" cy="4524315"/>
          </a:xfrm>
          <a:prstGeom prst="rect">
            <a:avLst/>
          </a:prstGeom>
          <a:noFill/>
        </p:spPr>
        <p:txBody>
          <a:bodyPr wrap="square" rtlCol="0">
            <a:spAutoFit/>
          </a:bodyPr>
          <a:lstStyle/>
          <a:p>
            <a:pPr algn="ctr"/>
            <a:r>
              <a:rPr lang="en-GB" sz="3200" i="1" dirty="0">
                <a:latin typeface="Calibri" panose="020F0502020204030204" pitchFamily="34" charset="0"/>
                <a:cs typeface="Calibri" panose="020F0502020204030204" pitchFamily="34" charset="0"/>
              </a:rPr>
              <a:t>“It is what the school does to support the development of children’s capacity to use speech to express their thoughts and communicate with others,  in education and in life.”</a:t>
            </a:r>
          </a:p>
        </p:txBody>
      </p:sp>
      <p:sp>
        <p:nvSpPr>
          <p:cNvPr id="3" name="TextBox 2"/>
          <p:cNvSpPr txBox="1"/>
          <p:nvPr/>
        </p:nvSpPr>
        <p:spPr>
          <a:xfrm>
            <a:off x="2305359" y="5257800"/>
            <a:ext cx="5616624" cy="369332"/>
          </a:xfrm>
          <a:prstGeom prst="rect">
            <a:avLst/>
          </a:prstGeom>
          <a:noFill/>
        </p:spPr>
        <p:txBody>
          <a:bodyPr wrap="square" rtlCol="0">
            <a:spAutoFit/>
          </a:bodyPr>
          <a:lstStyle/>
          <a:p>
            <a:r>
              <a:rPr lang="en-GB" dirty="0"/>
              <a:t>Alexander (2013)</a:t>
            </a:r>
          </a:p>
        </p:txBody>
      </p:sp>
      <p:pic>
        <p:nvPicPr>
          <p:cNvPr id="9" name="Content Placeholder 4">
            <a:extLst>
              <a:ext uri="{FF2B5EF4-FFF2-40B4-BE49-F238E27FC236}">
                <a16:creationId xmlns:a16="http://schemas.microsoft.com/office/drawing/2014/main" xmlns="" id="{9A752B98-0EB2-46C9-BE9A-CC59D8D7E3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657" y="1778135"/>
            <a:ext cx="6283095" cy="4686142"/>
          </a:xfrm>
          <a:prstGeom prst="rect">
            <a:avLst/>
          </a:prstGeom>
        </p:spPr>
      </p:pic>
      <p:pic>
        <p:nvPicPr>
          <p:cNvPr id="8" name="Picture 7">
            <a:extLst>
              <a:ext uri="{FF2B5EF4-FFF2-40B4-BE49-F238E27FC236}">
                <a16:creationId xmlns:a16="http://schemas.microsoft.com/office/drawing/2014/main" xmlns="" id="{74BC47E4-49A4-4989-AE41-06D900F4C84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97829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writing?</a:t>
            </a:r>
            <a:endParaRPr lang="en-GB" dirty="0"/>
          </a:p>
        </p:txBody>
      </p:sp>
      <p:sp>
        <p:nvSpPr>
          <p:cNvPr id="3" name="Content Placeholder 2"/>
          <p:cNvSpPr>
            <a:spLocks noGrp="1"/>
          </p:cNvSpPr>
          <p:nvPr>
            <p:ph idx="1"/>
          </p:nvPr>
        </p:nvSpPr>
        <p:spPr/>
        <p:txBody>
          <a:bodyPr/>
          <a:lstStyle/>
          <a:p>
            <a:r>
              <a:rPr lang="en-GB" dirty="0" smtClean="0"/>
              <a:t>How do children learn to write?</a:t>
            </a:r>
          </a:p>
          <a:p>
            <a:r>
              <a:rPr lang="en-GB" dirty="0" smtClean="0"/>
              <a:t>What sorts of writing do they do in school and out?</a:t>
            </a:r>
          </a:p>
          <a:p>
            <a:r>
              <a:rPr lang="en-GB" dirty="0" smtClean="0"/>
              <a:t>What are some of the key elements of writing?</a:t>
            </a:r>
          </a:p>
          <a:p>
            <a:endParaRPr lang="en-GB" dirty="0"/>
          </a:p>
        </p:txBody>
      </p:sp>
    </p:spTree>
    <p:extLst>
      <p:ext uri="{BB962C8B-B14F-4D97-AF65-F5344CB8AC3E}">
        <p14:creationId xmlns:p14="http://schemas.microsoft.com/office/powerpoint/2010/main" val="36718438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C6D28B0-BBE4-45FC-A7FE-DA618CB5AA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a:extLst>
              <a:ext uri="{FF2B5EF4-FFF2-40B4-BE49-F238E27FC236}">
                <a16:creationId xmlns:a16="http://schemas.microsoft.com/office/drawing/2014/main" xmlns="" id="{F8CA4EC2-FBB0-4F6A-9C82-C1C6D5FC366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368838" y="229229"/>
            <a:ext cx="2570115" cy="1897813"/>
          </a:xfrm>
          <a:prstGeom prst="rect">
            <a:avLst/>
          </a:prstGeom>
        </p:spPr>
      </p:pic>
      <p:pic>
        <p:nvPicPr>
          <p:cNvPr id="6" name="Picture 5">
            <a:extLst>
              <a:ext uri="{FF2B5EF4-FFF2-40B4-BE49-F238E27FC236}">
                <a16:creationId xmlns:a16="http://schemas.microsoft.com/office/drawing/2014/main" xmlns="" id="{77136040-1952-4B4F-AD7B-579DD7768E37}"/>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358089" y="2361650"/>
            <a:ext cx="2570114" cy="1927586"/>
          </a:xfrm>
          <a:prstGeom prst="rect">
            <a:avLst/>
          </a:prstGeom>
        </p:spPr>
      </p:pic>
      <p:pic>
        <p:nvPicPr>
          <p:cNvPr id="7" name="Picture 6">
            <a:extLst>
              <a:ext uri="{FF2B5EF4-FFF2-40B4-BE49-F238E27FC236}">
                <a16:creationId xmlns:a16="http://schemas.microsoft.com/office/drawing/2014/main" xmlns="" id="{BA022F83-50F5-44BF-876F-5C931AB7E2F6}"/>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361701" y="4545780"/>
            <a:ext cx="2570115" cy="1927587"/>
          </a:xfrm>
          <a:prstGeom prst="rect">
            <a:avLst/>
          </a:prstGeom>
        </p:spPr>
      </p:pic>
      <p:sp>
        <p:nvSpPr>
          <p:cNvPr id="8" name="Title 1">
            <a:extLst>
              <a:ext uri="{FF2B5EF4-FFF2-40B4-BE49-F238E27FC236}">
                <a16:creationId xmlns:a16="http://schemas.microsoft.com/office/drawing/2014/main" xmlns="" id="{BDDB54DF-A849-4855-B39F-184A1EC1A78E}"/>
              </a:ext>
            </a:extLst>
          </p:cNvPr>
          <p:cNvSpPr txBox="1">
            <a:spLocks/>
          </p:cNvSpPr>
          <p:nvPr/>
        </p:nvSpPr>
        <p:spPr>
          <a:xfrm>
            <a:off x="3295650" y="1532145"/>
            <a:ext cx="3942008" cy="3977429"/>
          </a:xfrm>
          <a:prstGeom prst="rect">
            <a:avLst/>
          </a:prstGeom>
          <a:ln w="38100">
            <a:solidFill>
              <a:schemeClr val="accent1">
                <a:lumMod val="75000"/>
              </a:schemeClr>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English is best taught embedded </a:t>
            </a:r>
            <a:br>
              <a:rPr lang="en-GB" sz="4800" dirty="0"/>
            </a:br>
            <a:r>
              <a:rPr lang="en-GB" sz="4800" dirty="0"/>
              <a:t>in a </a:t>
            </a:r>
            <a:r>
              <a:rPr lang="en-GB" sz="4800" dirty="0" smtClean="0"/>
              <a:t>context –agree?</a:t>
            </a:r>
            <a:endParaRPr lang="en-GB" sz="4800" dirty="0"/>
          </a:p>
        </p:txBody>
      </p:sp>
      <p:pic>
        <p:nvPicPr>
          <p:cNvPr id="9" name="Picture 8">
            <a:extLst>
              <a:ext uri="{FF2B5EF4-FFF2-40B4-BE49-F238E27FC236}">
                <a16:creationId xmlns:a16="http://schemas.microsoft.com/office/drawing/2014/main" xmlns="" id="{BC035E0F-084E-49AA-ADF1-B6A838FA50D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xmlns="" r:id="rId11"/>
              </a:ext>
            </a:extLst>
          </a:blip>
          <a:stretch>
            <a:fillRect/>
          </a:stretch>
        </p:blipFill>
        <p:spPr>
          <a:xfrm>
            <a:off x="7570507" y="229229"/>
            <a:ext cx="1970684" cy="2552700"/>
          </a:xfrm>
          <a:prstGeom prst="rect">
            <a:avLst/>
          </a:prstGeom>
        </p:spPr>
      </p:pic>
      <p:pic>
        <p:nvPicPr>
          <p:cNvPr id="10" name="Picture 9">
            <a:extLst>
              <a:ext uri="{FF2B5EF4-FFF2-40B4-BE49-F238E27FC236}">
                <a16:creationId xmlns:a16="http://schemas.microsoft.com/office/drawing/2014/main" xmlns="" id="{E040DBAD-7C5E-4CE6-AEF4-B9E78C46A33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xmlns="" r:id="rId13"/>
              </a:ext>
            </a:extLst>
          </a:blip>
          <a:stretch>
            <a:fillRect/>
          </a:stretch>
        </p:blipFill>
        <p:spPr>
          <a:xfrm>
            <a:off x="7601492" y="3210084"/>
            <a:ext cx="1970683" cy="2798370"/>
          </a:xfrm>
          <a:prstGeom prst="rect">
            <a:avLst/>
          </a:prstGeom>
        </p:spPr>
      </p:pic>
      <p:pic>
        <p:nvPicPr>
          <p:cNvPr id="11" name="Picture 3" descr="C:\Users\Jayne Morgan\Desktop\imagesHC32RS7Q.jpg">
            <a:extLst>
              <a:ext uri="{FF2B5EF4-FFF2-40B4-BE49-F238E27FC236}">
                <a16:creationId xmlns:a16="http://schemas.microsoft.com/office/drawing/2014/main" xmlns="" id="{343CC7C0-00FB-4889-BD6D-B8780F7A83A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276085" y="1227715"/>
            <a:ext cx="1554214" cy="155421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C:\Users\Jayne Morgan\Desktop\images.jpg">
            <a:extLst>
              <a:ext uri="{FF2B5EF4-FFF2-40B4-BE49-F238E27FC236}">
                <a16:creationId xmlns:a16="http://schemas.microsoft.com/office/drawing/2014/main" xmlns="" id="{478637E9-A901-4A47-BD72-AD6979E6B8B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137692" y="3068454"/>
            <a:ext cx="1843916" cy="171926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5" descr="C:\Users\Jayne Morgan\Desktop\imagesB1QPG2YG.jpg">
            <a:extLst>
              <a:ext uri="{FF2B5EF4-FFF2-40B4-BE49-F238E27FC236}">
                <a16:creationId xmlns:a16="http://schemas.microsoft.com/office/drawing/2014/main" xmlns="" id="{D9CD518F-46B9-49F4-8383-7BF78973039C}"/>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0276085" y="5070345"/>
            <a:ext cx="1567130" cy="1552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9403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Opinion lines</a:t>
            </a:r>
            <a:endParaRPr lang="en-GB" dirty="0"/>
          </a:p>
        </p:txBody>
      </p:sp>
      <p:sp>
        <p:nvSpPr>
          <p:cNvPr id="3" name="Content Placeholder 2"/>
          <p:cNvSpPr>
            <a:spLocks noGrp="1"/>
          </p:cNvSpPr>
          <p:nvPr>
            <p:ph idx="1"/>
          </p:nvPr>
        </p:nvSpPr>
        <p:spPr/>
        <p:txBody>
          <a:bodyPr/>
          <a:lstStyle/>
          <a:p>
            <a:r>
              <a:rPr lang="en-GB" dirty="0" smtClean="0"/>
              <a:t>How important is literacy in school? Why?</a:t>
            </a:r>
          </a:p>
          <a:p>
            <a:r>
              <a:rPr lang="en-GB" dirty="0" smtClean="0"/>
              <a:t>Can literacy be taught or is it ‘caught’?</a:t>
            </a:r>
          </a:p>
          <a:p>
            <a:r>
              <a:rPr lang="en-GB" dirty="0" smtClean="0"/>
              <a:t>What is your role in the classroom with regards to pupils’ literacy development?</a:t>
            </a:r>
          </a:p>
          <a:p>
            <a:r>
              <a:rPr lang="en-GB" dirty="0" smtClean="0"/>
              <a:t>Use or develop?</a:t>
            </a:r>
          </a:p>
          <a:p>
            <a:endParaRPr lang="en-GB" dirty="0"/>
          </a:p>
        </p:txBody>
      </p:sp>
    </p:spTree>
    <p:extLst>
      <p:ext uri="{BB962C8B-B14F-4D97-AF65-F5344CB8AC3E}">
        <p14:creationId xmlns:p14="http://schemas.microsoft.com/office/powerpoint/2010/main" val="36871470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0" y="3124200"/>
            <a:ext cx="6172200" cy="1893888"/>
          </a:xfrm>
        </p:spPr>
        <p:txBody>
          <a:bodyPr/>
          <a:lstStyle/>
          <a:p>
            <a:pPr>
              <a:defRPr/>
            </a:pPr>
            <a:endParaRPr lang="en-GB" dirty="0">
              <a:latin typeface="Arial" pitchFamily="34" charset="0"/>
              <a:cs typeface="Arial" pitchFamily="34" charset="0"/>
            </a:endParaRPr>
          </a:p>
        </p:txBody>
      </p:sp>
      <p:sp>
        <p:nvSpPr>
          <p:cNvPr id="9219" name="Subtitle 2"/>
          <p:cNvSpPr>
            <a:spLocks noGrp="1"/>
          </p:cNvSpPr>
          <p:nvPr>
            <p:ph type="subTitle" idx="1"/>
          </p:nvPr>
        </p:nvSpPr>
        <p:spPr>
          <a:xfrm>
            <a:off x="3810000" y="5003800"/>
            <a:ext cx="6172200" cy="1371600"/>
          </a:xfrm>
        </p:spPr>
        <p:txBody>
          <a:bodyPr/>
          <a:lstStyle/>
          <a:p>
            <a:pPr eaLnBrk="1" hangingPunct="1"/>
            <a:endParaRPr lang="en-GB" altLang="en-US" dirty="0" smtClean="0">
              <a:latin typeface="Arial" panose="020B0604020202020204" pitchFamily="34" charset="0"/>
              <a:cs typeface="Arial" panose="020B0604020202020204" pitchFamily="34" charset="0"/>
            </a:endParaRPr>
          </a:p>
        </p:txBody>
      </p:sp>
      <p:pic>
        <p:nvPicPr>
          <p:cNvPr id="9220" name="Picture 5" descr="pic8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0" y="1585913"/>
            <a:ext cx="6045200"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61905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So </a:t>
            </a:r>
            <a:r>
              <a:rPr lang="en-GB" dirty="0" smtClean="0"/>
              <a:t>then, </a:t>
            </a:r>
            <a:r>
              <a:rPr lang="en-GB" dirty="0" smtClean="0"/>
              <a:t>readers....</a:t>
            </a:r>
            <a:endParaRPr lang="en-GB" dirty="0"/>
          </a:p>
        </p:txBody>
      </p:sp>
      <p:sp>
        <p:nvSpPr>
          <p:cNvPr id="10243" name="Content Placeholder 2"/>
          <p:cNvSpPr>
            <a:spLocks noGrp="1"/>
          </p:cNvSpPr>
          <p:nvPr>
            <p:ph sz="quarter" idx="1"/>
          </p:nvPr>
        </p:nvSpPr>
        <p:spPr>
          <a:xfrm>
            <a:off x="1981200" y="1600201"/>
            <a:ext cx="7467600" cy="4873625"/>
          </a:xfrm>
        </p:spPr>
        <p:txBody>
          <a:bodyPr/>
          <a:lstStyle/>
          <a:p>
            <a:pPr eaLnBrk="1" hangingPunct="1"/>
            <a:r>
              <a:rPr lang="en-GB" altLang="en-US" smtClean="0"/>
              <a:t>It wulod be a pttery sfae bet taht you can mganae to raed this wtoiuht too much toulrbe. Yuo have no dubot seen smeohtnig like tihs bferoe. In Elgnhis at lsaet, it semes taht our brains make snese of the ltteres and cearte mneaing. </a:t>
            </a:r>
          </a:p>
          <a:p>
            <a:pPr eaLnBrk="1" hangingPunct="1">
              <a:buFont typeface="Wingdings" panose="05000000000000000000" pitchFamily="2" charset="2"/>
              <a:buNone/>
            </a:pPr>
            <a:endParaRPr lang="en-GB" altLang="en-US" smtClean="0"/>
          </a:p>
          <a:p>
            <a:pPr eaLnBrk="1" hangingPunct="1"/>
            <a:r>
              <a:rPr lang="en-GB" altLang="en-US" smtClean="0"/>
              <a:t>Now how did you manage to do that?</a:t>
            </a:r>
          </a:p>
        </p:txBody>
      </p:sp>
    </p:spTree>
    <p:extLst>
      <p:ext uri="{BB962C8B-B14F-4D97-AF65-F5344CB8AC3E}">
        <p14:creationId xmlns:p14="http://schemas.microsoft.com/office/powerpoint/2010/main" val="14216885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latin typeface="Arial" pitchFamily="34" charset="0"/>
                <a:cs typeface="Arial" pitchFamily="34" charset="0"/>
              </a:rPr>
              <a:t>Do we read all texts, for all purposes in the same way? </a:t>
            </a:r>
            <a:endParaRPr lang="en-GB" dirty="0">
              <a:latin typeface="Arial" pitchFamily="34" charset="0"/>
              <a:cs typeface="Arial" pitchFamily="34" charset="0"/>
            </a:endParaRPr>
          </a:p>
        </p:txBody>
      </p:sp>
      <p:sp>
        <p:nvSpPr>
          <p:cNvPr id="11267" name="Content Placeholder 2"/>
          <p:cNvSpPr>
            <a:spLocks noGrp="1"/>
          </p:cNvSpPr>
          <p:nvPr>
            <p:ph sz="quarter" idx="1"/>
          </p:nvPr>
        </p:nvSpPr>
        <p:spPr>
          <a:xfrm>
            <a:off x="1981200" y="1600201"/>
            <a:ext cx="7467600" cy="4873625"/>
          </a:xfrm>
        </p:spPr>
        <p:txBody>
          <a:bodyPr/>
          <a:lstStyle/>
          <a:p>
            <a:pPr eaLnBrk="1" hangingPunct="1"/>
            <a:r>
              <a:rPr lang="en-US" altLang="en-US" i="1" dirty="0" smtClean="0">
                <a:latin typeface="Arial" panose="020B0604020202020204" pitchFamily="34" charset="0"/>
                <a:cs typeface="Arial" panose="020B0604020202020204" pitchFamily="34" charset="0"/>
              </a:rPr>
              <a:t>Would you read all these texts the same way? Would you draw upon the same set of skills?</a:t>
            </a:r>
          </a:p>
          <a:p>
            <a:pPr eaLnBrk="1" hangingPunct="1"/>
            <a:r>
              <a:rPr lang="en-US" altLang="en-US" dirty="0" smtClean="0">
                <a:latin typeface="Arial" panose="020B0604020202020204" pitchFamily="34" charset="0"/>
                <a:cs typeface="Arial" panose="020B0604020202020204" pitchFamily="34" charset="0"/>
              </a:rPr>
              <a:t>A bus time table</a:t>
            </a:r>
          </a:p>
          <a:p>
            <a:pPr eaLnBrk="1" hangingPunct="1"/>
            <a:r>
              <a:rPr lang="en-US" altLang="en-US" dirty="0" smtClean="0">
                <a:latin typeface="Arial" panose="020B0604020202020204" pitchFamily="34" charset="0"/>
                <a:cs typeface="Arial" panose="020B0604020202020204" pitchFamily="34" charset="0"/>
              </a:rPr>
              <a:t>A TV guide</a:t>
            </a:r>
          </a:p>
          <a:p>
            <a:pPr eaLnBrk="1" hangingPunct="1"/>
            <a:r>
              <a:rPr lang="en-US" altLang="en-US" dirty="0" smtClean="0">
                <a:latin typeface="Arial" panose="020B0604020202020204" pitchFamily="34" charset="0"/>
                <a:cs typeface="Arial" panose="020B0604020202020204" pitchFamily="34" charset="0"/>
              </a:rPr>
              <a:t>An email from a friend</a:t>
            </a:r>
          </a:p>
          <a:p>
            <a:pPr eaLnBrk="1" hangingPunct="1"/>
            <a:r>
              <a:rPr lang="en-US" altLang="en-US" dirty="0" smtClean="0">
                <a:latin typeface="Arial" panose="020B0604020202020204" pitchFamily="34" charset="0"/>
                <a:cs typeface="Arial" panose="020B0604020202020204" pitchFamily="34" charset="0"/>
              </a:rPr>
              <a:t>A novel on holiday for </a:t>
            </a:r>
            <a:r>
              <a:rPr lang="en-US" altLang="en-US" dirty="0" smtClean="0">
                <a:latin typeface="Arial" panose="020B0604020202020204" pitchFamily="34" charset="0"/>
                <a:cs typeface="Arial" panose="020B0604020202020204" pitchFamily="34" charset="0"/>
              </a:rPr>
              <a:t>pleasure</a:t>
            </a:r>
            <a:endParaRPr lang="en-US" altLang="en-US" dirty="0" smtClean="0">
              <a:latin typeface="Arial" panose="020B0604020202020204" pitchFamily="34" charset="0"/>
              <a:cs typeface="Arial" panose="020B0604020202020204" pitchFamily="34" charset="0"/>
            </a:endParaRPr>
          </a:p>
          <a:p>
            <a:pPr eaLnBrk="1" hangingPunct="1"/>
            <a:r>
              <a:rPr lang="en-US" altLang="en-US" dirty="0" smtClean="0">
                <a:latin typeface="Arial" panose="020B0604020202020204" pitchFamily="34" charset="0"/>
                <a:cs typeface="Arial" panose="020B0604020202020204" pitchFamily="34" charset="0"/>
              </a:rPr>
              <a:t>A joke in a cracker</a:t>
            </a:r>
          </a:p>
          <a:p>
            <a:pPr eaLnBrk="1" hangingPunct="1"/>
            <a:r>
              <a:rPr lang="en-US" altLang="en-US" dirty="0" smtClean="0">
                <a:latin typeface="Arial" panose="020B0604020202020204" pitchFamily="34" charset="0"/>
                <a:cs typeface="Arial" panose="020B0604020202020204" pitchFamily="34" charset="0"/>
              </a:rPr>
              <a:t>The National </a:t>
            </a:r>
            <a:r>
              <a:rPr lang="en-US" altLang="en-US" dirty="0" smtClean="0">
                <a:latin typeface="Arial" panose="020B0604020202020204" pitchFamily="34" charset="0"/>
                <a:cs typeface="Arial" panose="020B0604020202020204" pitchFamily="34" charset="0"/>
              </a:rPr>
              <a:t>Enquirer</a:t>
            </a:r>
          </a:p>
          <a:p>
            <a:pPr eaLnBrk="1" hangingPunct="1"/>
            <a:r>
              <a:rPr lang="en-US" altLang="en-US" dirty="0" smtClean="0">
                <a:latin typeface="Arial" panose="020B0604020202020204" pitchFamily="34" charset="0"/>
                <a:cs typeface="Arial" panose="020B0604020202020204" pitchFamily="34" charset="0"/>
              </a:rPr>
              <a:t>A storybook to pupils</a:t>
            </a:r>
            <a:endParaRPr lang="en-US" altLang="en-US" dirty="0" smtClean="0">
              <a:latin typeface="Arial" panose="020B0604020202020204" pitchFamily="34" charset="0"/>
              <a:cs typeface="Arial" panose="020B0604020202020204" pitchFamily="34" charset="0"/>
            </a:endParaRPr>
          </a:p>
          <a:p>
            <a:pPr eaLnBrk="1" hangingPunct="1"/>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98186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What is reading?</a:t>
            </a:r>
            <a:endParaRPr lang="en-GB" dirty="0"/>
          </a:p>
        </p:txBody>
      </p:sp>
      <p:sp>
        <p:nvSpPr>
          <p:cNvPr id="12291" name="Content Placeholder 2"/>
          <p:cNvSpPr>
            <a:spLocks noGrp="1"/>
          </p:cNvSpPr>
          <p:nvPr>
            <p:ph sz="quarter" idx="1"/>
          </p:nvPr>
        </p:nvSpPr>
        <p:spPr>
          <a:xfrm>
            <a:off x="1981200" y="1600201"/>
            <a:ext cx="7467600" cy="4873625"/>
          </a:xfrm>
        </p:spPr>
        <p:txBody>
          <a:bodyPr/>
          <a:lstStyle/>
          <a:p>
            <a:pPr eaLnBrk="1" hangingPunct="1"/>
            <a:r>
              <a:rPr lang="en-GB" altLang="en-US" dirty="0" smtClean="0"/>
              <a:t>Is it the same as spoken language?</a:t>
            </a:r>
          </a:p>
          <a:p>
            <a:pPr eaLnBrk="1" hangingPunct="1"/>
            <a:r>
              <a:rPr lang="en-GB" altLang="en-US" dirty="0" smtClean="0"/>
              <a:t>Do we acquire it in the same way(s)?</a:t>
            </a:r>
          </a:p>
          <a:p>
            <a:pPr eaLnBrk="1" hangingPunct="1"/>
            <a:r>
              <a:rPr lang="en-GB" altLang="en-US" dirty="0" smtClean="0"/>
              <a:t>Is it ‘innate’?</a:t>
            </a:r>
          </a:p>
          <a:p>
            <a:pPr eaLnBrk="1" hangingPunct="1"/>
            <a:r>
              <a:rPr lang="en-GB" altLang="en-US" dirty="0" smtClean="0"/>
              <a:t>Discuss </a:t>
            </a:r>
            <a:r>
              <a:rPr lang="en-GB" altLang="en-US" dirty="0" smtClean="0"/>
              <a:t>what you think reading is, in pairs, and come up with your </a:t>
            </a:r>
            <a:r>
              <a:rPr lang="en-GB" altLang="en-US" dirty="0" smtClean="0"/>
              <a:t>own </a:t>
            </a:r>
            <a:r>
              <a:rPr lang="en-GB" altLang="en-US" dirty="0" smtClean="0"/>
              <a:t>definition</a:t>
            </a:r>
            <a:r>
              <a:rPr lang="en-GB" altLang="en-US" dirty="0" smtClean="0"/>
              <a:t>.</a:t>
            </a:r>
          </a:p>
          <a:p>
            <a:pPr eaLnBrk="1" hangingPunct="1"/>
            <a:r>
              <a:rPr lang="en-GB" altLang="en-US" dirty="0" smtClean="0"/>
              <a:t>You will then work with another pair to come up with a </a:t>
            </a:r>
            <a:r>
              <a:rPr lang="en-GB" altLang="en-US" smtClean="0"/>
              <a:t>shared definition.</a:t>
            </a:r>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229352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latin typeface="Arial" pitchFamily="34" charset="0"/>
                <a:cs typeface="Arial" pitchFamily="34" charset="0"/>
              </a:rPr>
              <a:t>Goodman and the whole ‘Whole Language’ thing...</a:t>
            </a:r>
            <a:endParaRPr lang="en-GB" dirty="0">
              <a:latin typeface="Arial" pitchFamily="34" charset="0"/>
              <a:cs typeface="Arial" pitchFamily="34" charset="0"/>
            </a:endParaRPr>
          </a:p>
        </p:txBody>
      </p:sp>
      <p:sp>
        <p:nvSpPr>
          <p:cNvPr id="3" name="Content Placeholder 2"/>
          <p:cNvSpPr>
            <a:spLocks noGrp="1"/>
          </p:cNvSpPr>
          <p:nvPr>
            <p:ph sz="quarter" idx="1"/>
          </p:nvPr>
        </p:nvSpPr>
        <p:spPr>
          <a:xfrm>
            <a:off x="566057" y="1600201"/>
            <a:ext cx="11103429" cy="4873625"/>
          </a:xfrm>
        </p:spPr>
        <p:txBody>
          <a:bodyPr>
            <a:normAutofit/>
          </a:bodyPr>
          <a:lstStyle/>
          <a:p>
            <a:pPr marL="0" indent="0">
              <a:buNone/>
              <a:defRPr/>
            </a:pPr>
            <a:r>
              <a:rPr lang="en-GB" dirty="0" smtClean="0">
                <a:latin typeface="Arial" pitchFamily="34" charset="0"/>
                <a:cs typeface="Arial" pitchFamily="34" charset="0"/>
              </a:rPr>
              <a:t>Chomsky </a:t>
            </a:r>
            <a:r>
              <a:rPr lang="en-GB" dirty="0" smtClean="0">
                <a:latin typeface="Arial" pitchFamily="34" charset="0"/>
                <a:cs typeface="Arial" pitchFamily="34" charset="0"/>
              </a:rPr>
              <a:t>to </a:t>
            </a:r>
            <a:r>
              <a:rPr lang="en-GB" dirty="0" smtClean="0">
                <a:latin typeface="Arial" pitchFamily="34" charset="0"/>
                <a:cs typeface="Arial" pitchFamily="34" charset="0"/>
              </a:rPr>
              <a:t>Goodman (1967):  influential.</a:t>
            </a:r>
          </a:p>
          <a:p>
            <a:pPr marL="0" indent="0">
              <a:buNone/>
              <a:defRPr/>
            </a:pPr>
            <a:r>
              <a:rPr lang="en-GB" dirty="0" smtClean="0">
                <a:latin typeface="Arial" pitchFamily="34" charset="0"/>
                <a:cs typeface="Arial" pitchFamily="34" charset="0"/>
              </a:rPr>
              <a:t> Reading developed through textual  or language ‘experiences’ .</a:t>
            </a:r>
          </a:p>
          <a:p>
            <a:pPr marL="0" indent="0">
              <a:buNone/>
              <a:defRPr/>
            </a:pPr>
            <a:r>
              <a:rPr lang="en-GB" dirty="0" smtClean="0">
                <a:latin typeface="Arial" pitchFamily="34" charset="0"/>
                <a:cs typeface="Arial" pitchFamily="34" charset="0"/>
              </a:rPr>
              <a:t>Not through formal teaching of discrete features.  </a:t>
            </a:r>
          </a:p>
          <a:p>
            <a:pPr marL="0" indent="0">
              <a:buNone/>
              <a:defRPr/>
            </a:pPr>
            <a:r>
              <a:rPr lang="en-GB" dirty="0" smtClean="0">
                <a:latin typeface="Arial" pitchFamily="34" charset="0"/>
                <a:cs typeface="Arial" pitchFamily="34" charset="0"/>
              </a:rPr>
              <a:t>Posits the idea that reading develops in much the same way as speaking – through use and in a number of ways, rather than through </a:t>
            </a:r>
            <a:r>
              <a:rPr lang="en-GB" dirty="0" err="1" smtClean="0">
                <a:latin typeface="Arial" pitchFamily="34" charset="0"/>
                <a:cs typeface="Arial" pitchFamily="34" charset="0"/>
              </a:rPr>
              <a:t>decontextualised</a:t>
            </a:r>
            <a:r>
              <a:rPr lang="en-GB" dirty="0" smtClean="0">
                <a:latin typeface="Arial" pitchFamily="34" charset="0"/>
                <a:cs typeface="Arial" pitchFamily="34" charset="0"/>
              </a:rPr>
              <a:t>,  structured tuition in specific hierarchical skills. </a:t>
            </a:r>
          </a:p>
          <a:p>
            <a:pPr marL="0" indent="0">
              <a:buNone/>
              <a:defRPr/>
            </a:pPr>
            <a:r>
              <a:rPr lang="en-GB" dirty="0" smtClean="0">
                <a:latin typeface="Arial" pitchFamily="34" charset="0"/>
                <a:cs typeface="Arial" pitchFamily="34" charset="0"/>
              </a:rPr>
              <a:t>The teaching of reading through distinct rules, skills and stages was criticised by Goodman and others as not reflecting the experiential nature of language development. </a:t>
            </a:r>
          </a:p>
          <a:p>
            <a:pPr marL="274320" indent="-274320">
              <a:buFont typeface="Wingdings"/>
              <a:buChar char=""/>
              <a:defRPr/>
            </a:pPr>
            <a:endParaRPr lang="en-GB" dirty="0"/>
          </a:p>
        </p:txBody>
      </p:sp>
      <p:cxnSp>
        <p:nvCxnSpPr>
          <p:cNvPr id="6" name="Straight Arrow Connector 5"/>
          <p:cNvCxnSpPr/>
          <p:nvPr/>
        </p:nvCxnSpPr>
        <p:spPr>
          <a:xfrm>
            <a:off x="3648076" y="1844675"/>
            <a:ext cx="3603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30616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Cueing Systems (Goodman)</a:t>
            </a:r>
            <a:endParaRPr lang="en-GB" dirty="0"/>
          </a:p>
        </p:txBody>
      </p:sp>
      <p:sp>
        <p:nvSpPr>
          <p:cNvPr id="3" name="Content Placeholder 2"/>
          <p:cNvSpPr>
            <a:spLocks noGrp="1"/>
          </p:cNvSpPr>
          <p:nvPr>
            <p:ph sz="quarter" idx="1"/>
          </p:nvPr>
        </p:nvSpPr>
        <p:spPr>
          <a:xfrm>
            <a:off x="1981199" y="1600201"/>
            <a:ext cx="9035143" cy="4873625"/>
          </a:xfrm>
        </p:spPr>
        <p:txBody>
          <a:bodyPr>
            <a:normAutofit/>
          </a:bodyPr>
          <a:lstStyle/>
          <a:p>
            <a:pPr>
              <a:defRPr/>
            </a:pPr>
            <a:r>
              <a:rPr lang="en-GB" dirty="0" smtClean="0"/>
              <a:t>the </a:t>
            </a:r>
            <a:r>
              <a:rPr lang="en-GB" dirty="0" err="1" smtClean="0"/>
              <a:t>graphophonic</a:t>
            </a:r>
            <a:r>
              <a:rPr lang="en-GB" dirty="0" smtClean="0"/>
              <a:t> system (our understanding of sound-letter correspondence),</a:t>
            </a:r>
          </a:p>
          <a:p>
            <a:pPr>
              <a:defRPr/>
            </a:pPr>
            <a:r>
              <a:rPr lang="en-GB" dirty="0" smtClean="0"/>
              <a:t>the syntactic system (our understanding of the structural aspects of language) </a:t>
            </a:r>
          </a:p>
          <a:p>
            <a:pPr>
              <a:defRPr/>
            </a:pPr>
            <a:r>
              <a:rPr lang="en-GB" dirty="0" smtClean="0"/>
              <a:t>the </a:t>
            </a:r>
            <a:r>
              <a:rPr lang="en-GB" dirty="0" smtClean="0"/>
              <a:t>semantic system (our understanding of  context) </a:t>
            </a:r>
            <a:endParaRPr lang="en-GB" dirty="0" smtClean="0"/>
          </a:p>
          <a:p>
            <a:pPr marL="0" indent="0">
              <a:buNone/>
              <a:defRPr/>
            </a:pPr>
            <a:r>
              <a:rPr lang="en-GB" dirty="0" smtClean="0"/>
              <a:t>None are prioritised; pupils might draw upon any of them..</a:t>
            </a:r>
          </a:p>
          <a:p>
            <a:pPr marL="0" indent="0">
              <a:buNone/>
              <a:defRPr/>
            </a:pPr>
            <a:r>
              <a:rPr lang="en-GB" dirty="0"/>
              <a:t>Whole language reading approaches do not situate reading as a set of discrete skills. Rather text is approached as a whole and meaning making is explored contextually. </a:t>
            </a:r>
            <a:endParaRPr lang="en-GB" dirty="0" smtClean="0"/>
          </a:p>
        </p:txBody>
      </p:sp>
    </p:spTree>
    <p:extLst>
      <p:ext uri="{BB962C8B-B14F-4D97-AF65-F5344CB8AC3E}">
        <p14:creationId xmlns:p14="http://schemas.microsoft.com/office/powerpoint/2010/main" val="30541172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Ah...</a:t>
            </a:r>
            <a:endParaRPr lang="en-GB" dirty="0"/>
          </a:p>
        </p:txBody>
      </p:sp>
      <p:sp>
        <p:nvSpPr>
          <p:cNvPr id="3" name="Content Placeholder 2"/>
          <p:cNvSpPr>
            <a:spLocks noGrp="1"/>
          </p:cNvSpPr>
          <p:nvPr>
            <p:ph sz="quarter" idx="1"/>
          </p:nvPr>
        </p:nvSpPr>
        <p:spPr>
          <a:xfrm>
            <a:off x="507999" y="1600201"/>
            <a:ext cx="11045371" cy="4873625"/>
          </a:xfrm>
        </p:spPr>
        <p:txBody>
          <a:bodyPr>
            <a:normAutofit fontScale="92500" lnSpcReduction="20000"/>
          </a:bodyPr>
          <a:lstStyle/>
          <a:p>
            <a:pPr marL="0" indent="0">
              <a:buNone/>
              <a:defRPr/>
            </a:pPr>
            <a:r>
              <a:rPr lang="en-GB" i="1" dirty="0" smtClean="0"/>
              <a:t>The sun rises in the East and sets in the ____________.</a:t>
            </a:r>
            <a:endParaRPr lang="en-GB" dirty="0" smtClean="0"/>
          </a:p>
          <a:p>
            <a:pPr marL="0" indent="0">
              <a:buNone/>
              <a:defRPr/>
            </a:pPr>
            <a:r>
              <a:rPr lang="en-GB" dirty="0" smtClean="0"/>
              <a:t>Your knowledge of the world  predicts that the missing word is </a:t>
            </a:r>
            <a:r>
              <a:rPr lang="en-GB" i="1" dirty="0" smtClean="0"/>
              <a:t>West</a:t>
            </a:r>
            <a:r>
              <a:rPr lang="en-GB" dirty="0" smtClean="0"/>
              <a:t>.</a:t>
            </a:r>
          </a:p>
          <a:p>
            <a:pPr marL="274320" indent="-274320">
              <a:buNone/>
              <a:defRPr/>
            </a:pPr>
            <a:r>
              <a:rPr lang="en-GB" dirty="0" smtClean="0"/>
              <a:t> </a:t>
            </a:r>
          </a:p>
          <a:p>
            <a:pPr marL="0" indent="0">
              <a:buNone/>
              <a:defRPr/>
            </a:pPr>
            <a:r>
              <a:rPr lang="en-GB" i="1" dirty="0" smtClean="0"/>
              <a:t>This animal is a </a:t>
            </a:r>
            <a:r>
              <a:rPr lang="en-GB" i="1" dirty="0" err="1" smtClean="0"/>
              <a:t>klinger</a:t>
            </a:r>
            <a:r>
              <a:rPr lang="en-GB" i="1" dirty="0" smtClean="0"/>
              <a:t>.  This is another </a:t>
            </a:r>
            <a:r>
              <a:rPr lang="en-GB" i="1" dirty="0" err="1" smtClean="0"/>
              <a:t>klinger</a:t>
            </a:r>
            <a:r>
              <a:rPr lang="en-GB" i="1" dirty="0" smtClean="0"/>
              <a:t>.  There are two</a:t>
            </a:r>
            <a:r>
              <a:rPr lang="en-GB" dirty="0" smtClean="0"/>
              <a:t> __________.</a:t>
            </a:r>
          </a:p>
          <a:p>
            <a:pPr marL="0" indent="0">
              <a:buNone/>
              <a:defRPr/>
            </a:pPr>
            <a:r>
              <a:rPr lang="en-GB" dirty="0" smtClean="0"/>
              <a:t>Your knowledge of how English works allows you to predict </a:t>
            </a:r>
            <a:r>
              <a:rPr lang="en-GB" i="1" dirty="0" err="1" smtClean="0"/>
              <a:t>klingers</a:t>
            </a:r>
            <a:r>
              <a:rPr lang="en-GB" dirty="0" smtClean="0"/>
              <a:t> using other plural words as an analogy.</a:t>
            </a:r>
          </a:p>
          <a:p>
            <a:pPr marL="274320" indent="-274320">
              <a:buFont typeface="Wingdings"/>
              <a:buChar char=""/>
              <a:defRPr/>
            </a:pPr>
            <a:endParaRPr lang="en-GB" dirty="0" smtClean="0"/>
          </a:p>
          <a:p>
            <a:pPr marL="0" indent="0">
              <a:buNone/>
              <a:defRPr/>
            </a:pPr>
            <a:r>
              <a:rPr lang="en-GB" i="1" dirty="0" smtClean="0"/>
              <a:t>The flag is red, black and y_______.</a:t>
            </a:r>
            <a:endParaRPr lang="en-GB" dirty="0" smtClean="0"/>
          </a:p>
          <a:p>
            <a:pPr marL="0" indent="0">
              <a:buNone/>
              <a:defRPr/>
            </a:pPr>
            <a:r>
              <a:rPr lang="en-GB" dirty="0" smtClean="0"/>
              <a:t>Here </a:t>
            </a:r>
            <a:r>
              <a:rPr lang="en-GB" dirty="0" err="1" smtClean="0"/>
              <a:t>graphophonic</a:t>
            </a:r>
            <a:r>
              <a:rPr lang="en-GB" dirty="0" smtClean="0"/>
              <a:t> knowledge is important.  The letter y allows you to predict yellow. Without this cue, you would have guessed the missing word was a colour, but not which one. </a:t>
            </a:r>
          </a:p>
          <a:p>
            <a:pPr marL="0" indent="0">
              <a:buNone/>
              <a:defRPr/>
            </a:pPr>
            <a:r>
              <a:rPr lang="en-GB" dirty="0" smtClean="0"/>
              <a:t>Gibbons, (2002:78)</a:t>
            </a:r>
          </a:p>
          <a:p>
            <a:pPr marL="274320" indent="-274320">
              <a:buFont typeface="Wingdings"/>
              <a:buChar char=""/>
              <a:defRPr/>
            </a:pPr>
            <a:endParaRPr lang="en-GB" dirty="0"/>
          </a:p>
        </p:txBody>
      </p:sp>
    </p:spTree>
    <p:extLst>
      <p:ext uri="{BB962C8B-B14F-4D97-AF65-F5344CB8AC3E}">
        <p14:creationId xmlns:p14="http://schemas.microsoft.com/office/powerpoint/2010/main" val="33052935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8"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amond(in)">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8"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amond(in)">
                                      <p:cBhvr>
                                        <p:cTn id="27" dur="2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8" presetClass="entr" presetSubtype="16"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diamond(in)">
                                      <p:cBhvr>
                                        <p:cTn id="32" dur="2000"/>
                                        <p:tgtEl>
                                          <p:spTgt spid="3">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8" presetClass="entr" presetSubtype="16"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diamond(in)">
                                      <p:cBhvr>
                                        <p:cTn id="37" dur="2000"/>
                                        <p:tgtEl>
                                          <p:spTgt spid="3">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additive="base">
                                        <p:cTn id="4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40388" y="1824956"/>
            <a:ext cx="2448272" cy="4508927"/>
          </a:xfrm>
          <a:prstGeom prst="rect">
            <a:avLst/>
          </a:prstGeom>
          <a:noFill/>
        </p:spPr>
        <p:txBody>
          <a:bodyPr wrap="square" rtlCol="0">
            <a:spAutoFit/>
          </a:bodyPr>
          <a:lstStyle/>
          <a:p>
            <a:pPr algn="ctr"/>
            <a:r>
              <a:rPr lang="en-GB" sz="28700" dirty="0">
                <a:solidFill>
                  <a:srgbClr val="00B0F0"/>
                </a:solidFill>
              </a:rPr>
              <a:t>?</a:t>
            </a:r>
          </a:p>
        </p:txBody>
      </p:sp>
      <p:sp>
        <p:nvSpPr>
          <p:cNvPr id="17416" name="Text Box 8"/>
          <p:cNvSpPr txBox="1">
            <a:spLocks noChangeArrowheads="1"/>
          </p:cNvSpPr>
          <p:nvPr/>
        </p:nvSpPr>
        <p:spPr bwMode="auto">
          <a:xfrm>
            <a:off x="6096000" y="3603169"/>
            <a:ext cx="2584028" cy="538709"/>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800" dirty="0">
                <a:solidFill>
                  <a:srgbClr val="000000"/>
                </a:solidFill>
              </a:rPr>
              <a:t>Guided reading</a:t>
            </a:r>
            <a:endParaRPr lang="en-GB" altLang="en-US" sz="2000" dirty="0"/>
          </a:p>
        </p:txBody>
      </p:sp>
      <p:sp>
        <p:nvSpPr>
          <p:cNvPr id="17417" name="Text Box 9"/>
          <p:cNvSpPr txBox="1">
            <a:spLocks noChangeArrowheads="1"/>
          </p:cNvSpPr>
          <p:nvPr/>
        </p:nvSpPr>
        <p:spPr bwMode="auto">
          <a:xfrm>
            <a:off x="8333362" y="4772678"/>
            <a:ext cx="3510595" cy="637607"/>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800" dirty="0">
                <a:solidFill>
                  <a:srgbClr val="000000"/>
                </a:solidFill>
              </a:rPr>
              <a:t>Independent reading</a:t>
            </a:r>
            <a:endParaRPr lang="en-GB" altLang="en-US" sz="2000" dirty="0"/>
          </a:p>
        </p:txBody>
      </p:sp>
      <p:sp>
        <p:nvSpPr>
          <p:cNvPr id="17419" name="Text Box 11"/>
          <p:cNvSpPr txBox="1">
            <a:spLocks noChangeArrowheads="1"/>
          </p:cNvSpPr>
          <p:nvPr/>
        </p:nvSpPr>
        <p:spPr bwMode="auto">
          <a:xfrm>
            <a:off x="5979991" y="1674299"/>
            <a:ext cx="3240360" cy="670848"/>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3200" dirty="0">
                <a:solidFill>
                  <a:srgbClr val="000000"/>
                </a:solidFill>
              </a:rPr>
              <a:t>Shared reading</a:t>
            </a:r>
            <a:endParaRPr lang="en-GB" altLang="en-US" sz="2400" dirty="0"/>
          </a:p>
        </p:txBody>
      </p:sp>
      <p:sp>
        <p:nvSpPr>
          <p:cNvPr id="11" name="Text Box 8"/>
          <p:cNvSpPr txBox="1">
            <a:spLocks noChangeArrowheads="1"/>
          </p:cNvSpPr>
          <p:nvPr/>
        </p:nvSpPr>
        <p:spPr bwMode="auto">
          <a:xfrm>
            <a:off x="8864524" y="2615761"/>
            <a:ext cx="2744895" cy="702530"/>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400" dirty="0">
                <a:solidFill>
                  <a:srgbClr val="000000"/>
                </a:solidFill>
              </a:rPr>
              <a:t>Modelled reading</a:t>
            </a:r>
            <a:endParaRPr lang="en-GB" altLang="en-US" dirty="0"/>
          </a:p>
        </p:txBody>
      </p:sp>
      <p:sp>
        <p:nvSpPr>
          <p:cNvPr id="14" name="Text Box 10"/>
          <p:cNvSpPr txBox="1">
            <a:spLocks noChangeArrowheads="1"/>
          </p:cNvSpPr>
          <p:nvPr/>
        </p:nvSpPr>
        <p:spPr bwMode="auto">
          <a:xfrm>
            <a:off x="6512138" y="5757819"/>
            <a:ext cx="2376264" cy="576064"/>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3200" dirty="0">
                <a:solidFill>
                  <a:srgbClr val="000000"/>
                </a:solidFill>
              </a:rPr>
              <a:t>Class story</a:t>
            </a:r>
            <a:endParaRPr lang="en-GB" altLang="en-US" sz="2400"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85013" y="3501009"/>
            <a:ext cx="2330127" cy="301827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0457" y="1340768"/>
            <a:ext cx="2292142" cy="3129509"/>
          </a:xfrm>
          <a:prstGeom prst="rect">
            <a:avLst/>
          </a:prstGeom>
        </p:spPr>
      </p:pic>
      <p:sp>
        <p:nvSpPr>
          <p:cNvPr id="12" name="Title 1">
            <a:extLst>
              <a:ext uri="{FF2B5EF4-FFF2-40B4-BE49-F238E27FC236}">
                <a16:creationId xmlns:a16="http://schemas.microsoft.com/office/drawing/2014/main" xmlns="" id="{F384A291-A113-43F2-BE56-6CD0C9925177}"/>
              </a:ext>
            </a:extLst>
          </p:cNvPr>
          <p:cNvSpPr txBox="1">
            <a:spLocks/>
          </p:cNvSpPr>
          <p:nvPr/>
        </p:nvSpPr>
        <p:spPr>
          <a:xfrm>
            <a:off x="1564051" y="119430"/>
            <a:ext cx="921381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Different types of classroom reading</a:t>
            </a:r>
          </a:p>
        </p:txBody>
      </p:sp>
      <p:pic>
        <p:nvPicPr>
          <p:cNvPr id="13" name="Picture 12">
            <a:extLst>
              <a:ext uri="{FF2B5EF4-FFF2-40B4-BE49-F238E27FC236}">
                <a16:creationId xmlns:a16="http://schemas.microsoft.com/office/drawing/2014/main" xmlns="" id="{7710CA19-1B22-4A0C-8283-10C3EAC9373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17762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6" grpId="0" animBg="1"/>
      <p:bldP spid="17417" grpId="0" animBg="1"/>
      <p:bldP spid="17419" grpId="0" animBg="1"/>
      <p:bldP spid="11" grpId="0" animBg="1"/>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260649"/>
            <a:ext cx="6840760" cy="918533"/>
          </a:xfrm>
          <a:noFill/>
          <a:ln w="28575">
            <a:solidFill>
              <a:schemeClr val="accent1"/>
            </a:solidFill>
          </a:ln>
        </p:spPr>
        <p:txBody>
          <a:bodyPr>
            <a:normAutofit/>
          </a:bodyPr>
          <a:lstStyle/>
          <a:p>
            <a:r>
              <a:rPr lang="en-GB" dirty="0">
                <a:solidFill>
                  <a:srgbClr val="C00000"/>
                </a:solidFill>
                <a:cs typeface="Times New Roman" pitchFamily="18" charset="0"/>
              </a:rPr>
              <a:t> </a:t>
            </a:r>
            <a:r>
              <a:rPr lang="en-GB" sz="3100" dirty="0">
                <a:ea typeface="Comic Sans MS" charset="0"/>
                <a:cs typeface="Comic Sans MS" charset="0"/>
              </a:rPr>
              <a:t>Smith’s influential view of writing</a:t>
            </a:r>
            <a:endParaRPr lang="en-GB" dirty="0">
              <a:solidFill>
                <a:srgbClr val="C00000"/>
              </a:solidFill>
            </a:endParaRPr>
          </a:p>
        </p:txBody>
      </p:sp>
      <p:sp>
        <p:nvSpPr>
          <p:cNvPr id="3" name="TextBox 2"/>
          <p:cNvSpPr txBox="1"/>
          <p:nvPr/>
        </p:nvSpPr>
        <p:spPr>
          <a:xfrm>
            <a:off x="674255" y="1507861"/>
            <a:ext cx="6521686" cy="5132174"/>
          </a:xfrm>
          <a:prstGeom prst="rect">
            <a:avLst/>
          </a:prstGeom>
          <a:noFill/>
        </p:spPr>
        <p:txBody>
          <a:bodyPr wrap="square" rtlCol="0">
            <a:spAutoFit/>
          </a:bodyPr>
          <a:lstStyle/>
          <a:p>
            <a:r>
              <a:rPr lang="en-GB" sz="2400" dirty="0">
                <a:latin typeface="+mj-lt"/>
                <a:ea typeface="Comic Sans MS" charset="0"/>
                <a:cs typeface="Comic Sans MS" charset="0"/>
              </a:rPr>
              <a:t>Writing is not one unified process. The act of writing can be divided into two distinct parts:</a:t>
            </a:r>
          </a:p>
          <a:p>
            <a:r>
              <a:rPr lang="en-GB" sz="2400" b="1" dirty="0">
                <a:latin typeface="+mj-lt"/>
                <a:ea typeface="Comic Sans MS" charset="0"/>
                <a:cs typeface="Comic Sans MS" charset="0"/>
              </a:rPr>
              <a:t> </a:t>
            </a:r>
            <a:endParaRPr lang="en-GB" sz="2400" dirty="0">
              <a:latin typeface="+mj-lt"/>
              <a:ea typeface="Comic Sans MS" charset="0"/>
              <a:cs typeface="Comic Sans MS" charset="0"/>
            </a:endParaRPr>
          </a:p>
          <a:p>
            <a:r>
              <a:rPr lang="en-GB" sz="2400" b="1" dirty="0">
                <a:latin typeface="+mj-lt"/>
                <a:ea typeface="Comic Sans MS" charset="0"/>
                <a:cs typeface="Comic Sans MS" charset="0"/>
              </a:rPr>
              <a:t>1.     composition </a:t>
            </a:r>
            <a:r>
              <a:rPr lang="en-GB" sz="2400" dirty="0">
                <a:latin typeface="+mj-lt"/>
                <a:ea typeface="Comic Sans MS" charset="0"/>
                <a:cs typeface="Comic Sans MS" charset="0"/>
              </a:rPr>
              <a:t>(the actual creation of a text);</a:t>
            </a:r>
          </a:p>
          <a:p>
            <a:r>
              <a:rPr lang="en-GB" sz="2400" dirty="0">
                <a:latin typeface="+mj-lt"/>
                <a:ea typeface="Comic Sans MS" charset="0"/>
                <a:cs typeface="Comic Sans MS" charset="0"/>
              </a:rPr>
              <a:t>     and</a:t>
            </a:r>
          </a:p>
          <a:p>
            <a:r>
              <a:rPr lang="en-GB" sz="2400" b="1" dirty="0">
                <a:latin typeface="+mj-lt"/>
                <a:ea typeface="Comic Sans MS" charset="0"/>
                <a:cs typeface="Comic Sans MS" charset="0"/>
              </a:rPr>
              <a:t>2.     transcription </a:t>
            </a:r>
            <a:r>
              <a:rPr lang="en-GB" sz="2400" dirty="0">
                <a:latin typeface="+mj-lt"/>
                <a:ea typeface="Comic Sans MS" charset="0"/>
                <a:cs typeface="Comic Sans MS" charset="0"/>
              </a:rPr>
              <a:t>(the writing down of the text)</a:t>
            </a:r>
          </a:p>
          <a:p>
            <a:r>
              <a:rPr lang="en-GB" sz="2400" b="1" dirty="0">
                <a:latin typeface="+mj-lt"/>
                <a:ea typeface="Comic Sans MS" charset="0"/>
                <a:cs typeface="Comic Sans MS" charset="0"/>
              </a:rPr>
              <a:t> </a:t>
            </a:r>
            <a:endParaRPr lang="en-GB" sz="2400" dirty="0">
              <a:latin typeface="+mj-lt"/>
              <a:ea typeface="Comic Sans MS" charset="0"/>
              <a:cs typeface="Comic Sans MS" charset="0"/>
            </a:endParaRPr>
          </a:p>
          <a:p>
            <a:r>
              <a:rPr lang="en-GB" sz="2400" dirty="0">
                <a:latin typeface="+mj-lt"/>
                <a:ea typeface="Comic Sans MS" charset="0"/>
                <a:cs typeface="Comic Sans MS" charset="0"/>
              </a:rPr>
              <a:t>Frank Smith in </a:t>
            </a:r>
            <a:r>
              <a:rPr lang="en-GB" sz="2400" i="1" dirty="0">
                <a:latin typeface="+mj-lt"/>
                <a:ea typeface="Comic Sans MS" charset="0"/>
                <a:cs typeface="Comic Sans MS" charset="0"/>
              </a:rPr>
              <a:t>Writing and the Writer</a:t>
            </a:r>
            <a:r>
              <a:rPr lang="en-GB" sz="2400" dirty="0">
                <a:latin typeface="+mj-lt"/>
                <a:ea typeface="Comic Sans MS" charset="0"/>
                <a:cs typeface="Comic Sans MS" charset="0"/>
              </a:rPr>
              <a:t> (2013) formulated this distinction. He broke the writing process down into the different jobs which come under these two headings:</a:t>
            </a:r>
          </a:p>
          <a:p>
            <a:r>
              <a:rPr lang="en-GB" sz="1600" b="1" dirty="0">
                <a:latin typeface="+mj-lt"/>
                <a:cs typeface="Times New Roman" pitchFamily="18" charset="0"/>
              </a:rPr>
              <a:t> </a:t>
            </a:r>
          </a:p>
          <a:p>
            <a:endParaRPr lang="en-GB" sz="1600" b="1" dirty="0">
              <a:latin typeface="+mj-lt"/>
              <a:cs typeface="Times New Roman" pitchFamily="18" charset="0"/>
            </a:endParaRPr>
          </a:p>
          <a:p>
            <a:r>
              <a:rPr lang="en-GB" dirty="0">
                <a:latin typeface="+mj-lt"/>
              </a:rPr>
              <a:t>Smith, F. (2013). </a:t>
            </a:r>
            <a:r>
              <a:rPr lang="en-GB" i="1" dirty="0">
                <a:latin typeface="+mj-lt"/>
              </a:rPr>
              <a:t>Writing and the writer</a:t>
            </a:r>
            <a:r>
              <a:rPr lang="en-GB" dirty="0">
                <a:latin typeface="+mj-lt"/>
              </a:rPr>
              <a:t>. Routledge.</a:t>
            </a:r>
          </a:p>
          <a:p>
            <a:endParaRPr lang="en-GB" sz="1350" dirty="0">
              <a:cs typeface="Times New Roman" pitchFamily="18" charset="0"/>
            </a:endParaRPr>
          </a:p>
        </p:txBody>
      </p:sp>
      <p:graphicFrame>
        <p:nvGraphicFramePr>
          <p:cNvPr id="4" name="Diagram 3">
            <a:extLst>
              <a:ext uri="{FF2B5EF4-FFF2-40B4-BE49-F238E27FC236}">
                <a16:creationId xmlns:a16="http://schemas.microsoft.com/office/drawing/2014/main" xmlns="" id="{484B203E-5AA2-4AF2-ACBA-8B7A35CE146F}"/>
              </a:ext>
            </a:extLst>
          </p:cNvPr>
          <p:cNvGraphicFramePr/>
          <p:nvPr>
            <p:extLst>
              <p:ext uri="{D42A27DB-BD31-4B8C-83A1-F6EECF244321}">
                <p14:modId xmlns:p14="http://schemas.microsoft.com/office/powerpoint/2010/main" val="1738210963"/>
              </p:ext>
            </p:extLst>
          </p:nvPr>
        </p:nvGraphicFramePr>
        <p:xfrm>
          <a:off x="8090341" y="1673589"/>
          <a:ext cx="3427403" cy="4237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xmlns="" id="{6C6D28B0-BBE4-45FC-A7FE-DA618CB5AAB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699337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But...</a:t>
            </a:r>
            <a:endParaRPr lang="en-GB" dirty="0"/>
          </a:p>
        </p:txBody>
      </p:sp>
      <p:sp>
        <p:nvSpPr>
          <p:cNvPr id="18435" name="Content Placeholder 2"/>
          <p:cNvSpPr>
            <a:spLocks noGrp="1"/>
          </p:cNvSpPr>
          <p:nvPr>
            <p:ph sz="quarter" idx="1"/>
          </p:nvPr>
        </p:nvSpPr>
        <p:spPr>
          <a:xfrm>
            <a:off x="1981200" y="1600201"/>
            <a:ext cx="7467600" cy="4873625"/>
          </a:xfrm>
        </p:spPr>
        <p:txBody>
          <a:bodyPr/>
          <a:lstStyle/>
          <a:p>
            <a:pPr eaLnBrk="1" hangingPunct="1"/>
            <a:r>
              <a:rPr lang="en-GB" altLang="en-US" smtClean="0"/>
              <a:t>Reading and speaking are not the same –they share similarities, but are quite different. </a:t>
            </a:r>
          </a:p>
          <a:p>
            <a:pPr eaLnBrk="1" hangingPunct="1"/>
            <a:r>
              <a:rPr lang="en-GB" altLang="en-US" smtClean="0"/>
              <a:t>Allington (2002) and  Shaywitz (1996) amongst others, maintain that reading, unlike speaking, does not ‘occur’ without some form of instruction – it is a learned skill. </a:t>
            </a:r>
          </a:p>
          <a:p>
            <a:pPr eaLnBrk="1" hangingPunct="1"/>
            <a:r>
              <a:rPr lang="en-GB" altLang="en-US" smtClean="0"/>
              <a:t>Those favouring phonics based approaches, would argue that reading primarily occurs through recognition of sound cues, and that context simply affirms meaning gained through decoding, rather than form part of its creation.</a:t>
            </a:r>
          </a:p>
        </p:txBody>
      </p:sp>
    </p:spTree>
    <p:extLst>
      <p:ext uri="{BB962C8B-B14F-4D97-AF65-F5344CB8AC3E}">
        <p14:creationId xmlns:p14="http://schemas.microsoft.com/office/powerpoint/2010/main" val="11981890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ROSE 2006</a:t>
            </a:r>
            <a:endParaRPr lang="en-GB" dirty="0"/>
          </a:p>
        </p:txBody>
      </p:sp>
      <p:sp>
        <p:nvSpPr>
          <p:cNvPr id="3" name="Content Placeholder 2"/>
          <p:cNvSpPr>
            <a:spLocks noGrp="1"/>
          </p:cNvSpPr>
          <p:nvPr>
            <p:ph sz="quarter" idx="1"/>
          </p:nvPr>
        </p:nvSpPr>
        <p:spPr>
          <a:xfrm>
            <a:off x="660399" y="1690688"/>
            <a:ext cx="10922001" cy="4873625"/>
          </a:xfrm>
        </p:spPr>
        <p:txBody>
          <a:bodyPr>
            <a:normAutofit fontScale="92500"/>
          </a:bodyPr>
          <a:lstStyle/>
          <a:p>
            <a:pPr marL="0" indent="0">
              <a:buNone/>
              <a:defRPr/>
            </a:pPr>
            <a:r>
              <a:rPr lang="en-GB" dirty="0" smtClean="0"/>
              <a:t>Searchlights</a:t>
            </a:r>
            <a:r>
              <a:rPr lang="en-GB" dirty="0" smtClean="0"/>
              <a:t>’ should be revised to include discrete daily phonics.</a:t>
            </a:r>
          </a:p>
          <a:p>
            <a:pPr marL="0" indent="0">
              <a:buNone/>
              <a:defRPr/>
            </a:pPr>
            <a:r>
              <a:rPr lang="en-GB" dirty="0" smtClean="0"/>
              <a:t>The necessary’ and central role of phonetic knowledge in the reading process.</a:t>
            </a:r>
          </a:p>
          <a:p>
            <a:pPr marL="0" indent="0">
              <a:buNone/>
              <a:defRPr/>
            </a:pPr>
            <a:r>
              <a:rPr lang="en-GB" dirty="0" smtClean="0"/>
              <a:t>Recognised that reading was more than phonics, but maintained that ‘learning to read progresses to reading, effortlessly, to learn’ (</a:t>
            </a:r>
            <a:r>
              <a:rPr lang="en-GB" dirty="0" err="1" smtClean="0"/>
              <a:t>DfES</a:t>
            </a:r>
            <a:r>
              <a:rPr lang="en-GB" dirty="0" smtClean="0"/>
              <a:t>, 2006:36).</a:t>
            </a:r>
          </a:p>
          <a:p>
            <a:pPr marL="0" indent="0">
              <a:buNone/>
              <a:defRPr/>
            </a:pPr>
            <a:r>
              <a:rPr lang="en-GB" dirty="0" smtClean="0"/>
              <a:t>Other ‘Searchlights’, ‘Resources’ or ‘cueing systems’ seen as important, but to more skilled readers. </a:t>
            </a:r>
          </a:p>
          <a:p>
            <a:pPr marL="0" indent="0">
              <a:buNone/>
              <a:defRPr/>
            </a:pPr>
            <a:r>
              <a:rPr lang="en-GB" dirty="0" smtClean="0"/>
              <a:t>Vital that readers are competent in decoding before they use the ‘full range of strategies’ available to them to gain deeper understanding. </a:t>
            </a:r>
          </a:p>
          <a:p>
            <a:pPr marL="0" indent="0">
              <a:buNone/>
              <a:defRPr/>
            </a:pPr>
            <a:r>
              <a:rPr lang="en-GB" dirty="0" smtClean="0"/>
              <a:t>Rather than drawing meaning form a number of places, readers need to have the skills of decoding in place and then work out meaning from there. </a:t>
            </a:r>
          </a:p>
          <a:p>
            <a:pPr marL="274320" indent="-274320">
              <a:buFont typeface="Wingdings"/>
              <a:buChar char=""/>
              <a:defRPr/>
            </a:pPr>
            <a:endParaRPr lang="en-GB" dirty="0"/>
          </a:p>
        </p:txBody>
      </p:sp>
    </p:spTree>
    <p:extLst>
      <p:ext uri="{BB962C8B-B14F-4D97-AF65-F5344CB8AC3E}">
        <p14:creationId xmlns:p14="http://schemas.microsoft.com/office/powerpoint/2010/main" val="33109265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3"/>
          <p:cNvSpPr>
            <a:spLocks noGrp="1"/>
          </p:cNvSpPr>
          <p:nvPr>
            <p:ph type="sldNum" sz="quarter" idx="11"/>
          </p:nvPr>
        </p:nvSpPr>
        <p:spPr bwMode="auto">
          <a:xfrm>
            <a:off x="1990726" y="6440488"/>
            <a:ext cx="296863" cy="2905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80F29C-5755-4321-957D-67785EA80436}" type="slidenum">
              <a:rPr lang="en-GB" altLang="en-US" smtClean="0">
                <a:solidFill>
                  <a:srgbClr val="FFFFFF"/>
                </a:solidFill>
                <a:latin typeface="Century Schoolbook" panose="02040604050505020304" pitchFamily="18" charset="0"/>
              </a:rPr>
              <a:pPr/>
              <a:t>19</a:t>
            </a:fld>
            <a:endParaRPr lang="en-GB" altLang="en-US" smtClean="0">
              <a:solidFill>
                <a:srgbClr val="FFFFFF"/>
              </a:solidFill>
              <a:latin typeface="Century Schoolbook" panose="02040604050505020304" pitchFamily="18" charset="0"/>
            </a:endParaRPr>
          </a:p>
        </p:txBody>
      </p:sp>
      <p:sp>
        <p:nvSpPr>
          <p:cNvPr id="480258" name="Rectangle 2"/>
          <p:cNvSpPr>
            <a:spLocks noGrp="1" noChangeArrowheads="1"/>
          </p:cNvSpPr>
          <p:nvPr>
            <p:ph type="title"/>
          </p:nvPr>
        </p:nvSpPr>
        <p:spPr>
          <a:xfrm>
            <a:off x="1524000" y="414338"/>
            <a:ext cx="6732588" cy="1143000"/>
          </a:xfrm>
        </p:spPr>
        <p:txBody>
          <a:bodyPr/>
          <a:lstStyle/>
          <a:p>
            <a:pPr algn="ctr">
              <a:defRPr/>
            </a:pPr>
            <a:r>
              <a:rPr lang="en-US" dirty="0" smtClean="0"/>
              <a:t>Recommendations of Rose</a:t>
            </a:r>
            <a:endParaRPr lang="en-US" dirty="0"/>
          </a:p>
        </p:txBody>
      </p:sp>
      <p:sp>
        <p:nvSpPr>
          <p:cNvPr id="480259" name="Rectangle 3"/>
          <p:cNvSpPr>
            <a:spLocks noGrp="1" noChangeArrowheads="1"/>
          </p:cNvSpPr>
          <p:nvPr>
            <p:ph type="body" idx="1"/>
          </p:nvPr>
        </p:nvSpPr>
        <p:spPr>
          <a:xfrm>
            <a:off x="0" y="1773239"/>
            <a:ext cx="11713029" cy="4452937"/>
          </a:xfrm>
        </p:spPr>
        <p:txBody>
          <a:bodyPr>
            <a:normAutofit/>
          </a:bodyPr>
          <a:lstStyle/>
          <a:p>
            <a:pPr marL="0" indent="0">
              <a:buNone/>
              <a:defRPr/>
            </a:pPr>
            <a:r>
              <a:rPr lang="en-GB" sz="1800" dirty="0"/>
              <a:t>Adoption of the Simple View of reading (Gough &amp; </a:t>
            </a:r>
            <a:r>
              <a:rPr lang="en-GB" sz="1800" dirty="0" err="1"/>
              <a:t>Tunmer</a:t>
            </a:r>
            <a:r>
              <a:rPr lang="en-GB" sz="1800" dirty="0"/>
              <a:t>, 1986; Hoover &amp; Gough, 1990).  </a:t>
            </a:r>
          </a:p>
          <a:p>
            <a:pPr marL="274320" indent="-274320">
              <a:buFont typeface="Wingdings"/>
              <a:buChar char=""/>
              <a:defRPr/>
            </a:pPr>
            <a:endParaRPr lang="en-US" sz="800" dirty="0"/>
          </a:p>
          <a:p>
            <a:pPr marL="0" indent="0">
              <a:buNone/>
              <a:defRPr/>
            </a:pPr>
            <a:r>
              <a:rPr lang="en-GB" sz="1800" dirty="0"/>
              <a:t>Discrete, systematic teaching of phonics (GPCs, blending, segmenting) as the prime approach to beginning to learn to read and spell words. </a:t>
            </a:r>
          </a:p>
          <a:p>
            <a:pPr marL="274320" indent="-274320">
              <a:buFont typeface="Wingdings"/>
              <a:buChar char=""/>
              <a:defRPr/>
            </a:pPr>
            <a:endParaRPr lang="en-GB" sz="800" dirty="0"/>
          </a:p>
          <a:p>
            <a:pPr marL="0" indent="0">
              <a:buNone/>
              <a:defRPr/>
            </a:pPr>
            <a:r>
              <a:rPr lang="en-GB" sz="1800" dirty="0"/>
              <a:t>Phonics teaching to be set within a broad and rich language curriculum. </a:t>
            </a:r>
          </a:p>
          <a:p>
            <a:pPr marL="274320" indent="-274320">
              <a:buFont typeface="Wingdings"/>
              <a:buChar char=""/>
              <a:defRPr/>
            </a:pPr>
            <a:endParaRPr lang="en-GB" sz="800" dirty="0"/>
          </a:p>
          <a:p>
            <a:pPr marL="0" indent="0">
              <a:buNone/>
              <a:defRPr/>
            </a:pPr>
            <a:r>
              <a:rPr lang="en-GB" sz="1800" dirty="0"/>
              <a:t>The Early Years Foundation Stage (EYFS) and the renewed </a:t>
            </a:r>
            <a:r>
              <a:rPr lang="en-GB" sz="1800" i="1" dirty="0"/>
              <a:t>Framework for Teaching</a:t>
            </a:r>
            <a:r>
              <a:rPr lang="en-GB" sz="1800" dirty="0"/>
              <a:t> should provide clear guidance on developing children’s receptive and expressive language. </a:t>
            </a:r>
          </a:p>
          <a:p>
            <a:pPr marL="274320" indent="-274320">
              <a:buFont typeface="Wingdings"/>
              <a:buChar char=""/>
              <a:defRPr/>
            </a:pPr>
            <a:endParaRPr lang="en-GB" sz="700" dirty="0"/>
          </a:p>
          <a:p>
            <a:pPr marL="0" indent="0">
              <a:buNone/>
              <a:defRPr/>
            </a:pPr>
            <a:r>
              <a:rPr lang="en-GB" sz="1800" dirty="0"/>
              <a:t>The Training and Development Agency (TDA) for schools should take account of all aspects of the Review, to ensure that initial training and continuing professional development provide good value for money in the teaching of reading.</a:t>
            </a:r>
            <a:endParaRPr lang="en-US" sz="1800" dirty="0"/>
          </a:p>
          <a:p>
            <a:pPr marL="274320" indent="-274320">
              <a:buFont typeface="Wingdings"/>
              <a:buChar char=""/>
              <a:defRPr/>
            </a:pPr>
            <a:endParaRPr lang="en-GB" sz="1800" dirty="0"/>
          </a:p>
          <a:p>
            <a:pPr marL="274320" indent="-274320">
              <a:buFont typeface="Wingdings"/>
              <a:buChar char=""/>
              <a:defRPr/>
            </a:pPr>
            <a:endParaRPr lang="en-GB" sz="800" dirty="0"/>
          </a:p>
        </p:txBody>
      </p:sp>
    </p:spTree>
    <p:custDataLst>
      <p:tags r:id="rId1"/>
    </p:custDataLst>
    <p:extLst>
      <p:ext uri="{BB962C8B-B14F-4D97-AF65-F5344CB8AC3E}">
        <p14:creationId xmlns:p14="http://schemas.microsoft.com/office/powerpoint/2010/main" val="1667993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Why oh why? </a:t>
            </a:r>
            <a:endParaRPr lang="en-GB" dirty="0"/>
          </a:p>
        </p:txBody>
      </p:sp>
      <p:sp>
        <p:nvSpPr>
          <p:cNvPr id="35843" name="Content Placeholder 2"/>
          <p:cNvSpPr>
            <a:spLocks noGrp="1"/>
          </p:cNvSpPr>
          <p:nvPr>
            <p:ph sz="quarter" idx="1"/>
          </p:nvPr>
        </p:nvSpPr>
        <p:spPr>
          <a:xfrm>
            <a:off x="1981200" y="1600201"/>
            <a:ext cx="7467600" cy="4873625"/>
          </a:xfrm>
        </p:spPr>
        <p:txBody>
          <a:bodyPr/>
          <a:lstStyle/>
          <a:p>
            <a:pPr eaLnBrk="1" hangingPunct="1"/>
            <a:r>
              <a:rPr lang="en-GB" altLang="en-US" smtClean="0"/>
              <a:t>2 in 10 young people said that they had never received a book as a present, while 1 in 10 has never been to a bookshop or a library. (National Literacy trust Survey 2010)</a:t>
            </a:r>
          </a:p>
          <a:p>
            <a:pPr eaLnBrk="1" hangingPunct="1"/>
            <a:r>
              <a:rPr lang="en-GB" altLang="en-US" smtClean="0"/>
              <a:t>The majority of respondents, however, reported that they read every day.</a:t>
            </a:r>
          </a:p>
          <a:p>
            <a:pPr eaLnBrk="1" hangingPunct="1"/>
            <a:r>
              <a:rPr lang="en-GB" altLang="en-US" smtClean="0"/>
              <a:t>Adult literacy levels in Wales are lowest in UK</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8239223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Classroom Strategies and approaches</a:t>
            </a:r>
            <a:endParaRPr lang="en-GB" dirty="0"/>
          </a:p>
        </p:txBody>
      </p:sp>
      <p:sp>
        <p:nvSpPr>
          <p:cNvPr id="40963" name="Content Placeholder 2"/>
          <p:cNvSpPr>
            <a:spLocks noGrp="1"/>
          </p:cNvSpPr>
          <p:nvPr>
            <p:ph sz="quarter" idx="1"/>
          </p:nvPr>
        </p:nvSpPr>
        <p:spPr>
          <a:xfrm>
            <a:off x="1981200" y="1600201"/>
            <a:ext cx="7467600" cy="4873625"/>
          </a:xfrm>
        </p:spPr>
        <p:txBody>
          <a:bodyPr/>
          <a:lstStyle/>
          <a:p>
            <a:pPr eaLnBrk="1" hangingPunct="1"/>
            <a:r>
              <a:rPr lang="en-GB" altLang="zh-CN" b="1" smtClean="0"/>
              <a:t>Interventions and approaches can be:</a:t>
            </a:r>
          </a:p>
          <a:p>
            <a:pPr eaLnBrk="1" hangingPunct="1"/>
            <a:r>
              <a:rPr lang="en-GB" altLang="zh-CN" b="1" smtClean="0"/>
              <a:t>pre-reading,</a:t>
            </a:r>
          </a:p>
          <a:p>
            <a:pPr eaLnBrk="1" hangingPunct="1"/>
            <a:r>
              <a:rPr lang="en-GB" altLang="zh-CN" b="1" smtClean="0"/>
              <a:t>while-reading,</a:t>
            </a:r>
          </a:p>
          <a:p>
            <a:pPr eaLnBrk="1" hangingPunct="1"/>
            <a:r>
              <a:rPr lang="en-GB" altLang="zh-CN" b="1" smtClean="0"/>
              <a:t>post-reading.</a:t>
            </a:r>
          </a:p>
          <a:p>
            <a:pPr eaLnBrk="1" hangingPunct="1"/>
            <a:r>
              <a:rPr lang="en-GB" altLang="en-US" b="1" smtClean="0"/>
              <a:t>Think of strategies you employ and decide what aspect of reading they aim to develop..</a:t>
            </a:r>
            <a:endParaRPr lang="en-GB" altLang="en-US" smtClean="0"/>
          </a:p>
        </p:txBody>
      </p:sp>
    </p:spTree>
    <p:extLst>
      <p:ext uri="{BB962C8B-B14F-4D97-AF65-F5344CB8AC3E}">
        <p14:creationId xmlns:p14="http://schemas.microsoft.com/office/powerpoint/2010/main" val="13011363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063750" y="274639"/>
            <a:ext cx="7385050" cy="706437"/>
          </a:xfrm>
        </p:spPr>
        <p:txBody>
          <a:bodyPr>
            <a:normAutofit fontScale="90000"/>
          </a:bodyPr>
          <a:lstStyle/>
          <a:p>
            <a:pPr>
              <a:defRPr/>
            </a:pPr>
            <a:r>
              <a:rPr lang="en-IE" dirty="0" smtClean="0"/>
              <a:t> Specific Interventions\approaches</a:t>
            </a:r>
            <a:endParaRPr lang="en-GB" dirty="0" smtClean="0"/>
          </a:p>
        </p:txBody>
      </p:sp>
      <p:sp>
        <p:nvSpPr>
          <p:cNvPr id="41987" name="Rectangle 3"/>
          <p:cNvSpPr>
            <a:spLocks noGrp="1" noChangeArrowheads="1"/>
          </p:cNvSpPr>
          <p:nvPr>
            <p:ph type="body" idx="1"/>
          </p:nvPr>
        </p:nvSpPr>
        <p:spPr>
          <a:xfrm>
            <a:off x="1919288" y="1125539"/>
            <a:ext cx="7467600" cy="4873625"/>
          </a:xfrm>
        </p:spPr>
        <p:txBody>
          <a:bodyPr>
            <a:normAutofit fontScale="85000" lnSpcReduction="20000"/>
          </a:bodyPr>
          <a:lstStyle/>
          <a:p>
            <a:pPr eaLnBrk="1" hangingPunct="1"/>
            <a:r>
              <a:rPr lang="en-IE" altLang="en-US" dirty="0" smtClean="0"/>
              <a:t>Jolly Phonics</a:t>
            </a:r>
          </a:p>
          <a:p>
            <a:pPr eaLnBrk="1" hangingPunct="1"/>
            <a:r>
              <a:rPr lang="en-IE" altLang="en-US" dirty="0" smtClean="0"/>
              <a:t>Toe by Toe</a:t>
            </a:r>
          </a:p>
          <a:p>
            <a:pPr eaLnBrk="1" hangingPunct="1"/>
            <a:r>
              <a:rPr lang="en-IE" altLang="en-US" dirty="0" smtClean="0"/>
              <a:t>Reciprocal Reading</a:t>
            </a:r>
          </a:p>
          <a:p>
            <a:pPr eaLnBrk="1" hangingPunct="1"/>
            <a:r>
              <a:rPr lang="en-IE" altLang="en-US" dirty="0" smtClean="0"/>
              <a:t>Reading Rockets</a:t>
            </a:r>
          </a:p>
          <a:p>
            <a:pPr eaLnBrk="1" hangingPunct="1"/>
            <a:r>
              <a:rPr lang="en-IE" altLang="en-US" dirty="0" smtClean="0"/>
              <a:t>Paired Reading</a:t>
            </a:r>
          </a:p>
          <a:p>
            <a:pPr eaLnBrk="1" hangingPunct="1"/>
            <a:r>
              <a:rPr lang="en-IE" altLang="en-US" dirty="0" err="1" smtClean="0"/>
              <a:t>ReadWriteInc</a:t>
            </a:r>
            <a:endParaRPr lang="en-IE" altLang="en-US" dirty="0" smtClean="0"/>
          </a:p>
          <a:p>
            <a:pPr eaLnBrk="1" hangingPunct="1"/>
            <a:r>
              <a:rPr lang="en-IE" altLang="en-US" dirty="0" smtClean="0"/>
              <a:t>Reading Buddies\Paired Reading</a:t>
            </a:r>
          </a:p>
          <a:p>
            <a:pPr eaLnBrk="1" hangingPunct="1"/>
            <a:r>
              <a:rPr lang="en-IE" altLang="en-US" dirty="0" smtClean="0"/>
              <a:t>Reading Recovery</a:t>
            </a:r>
          </a:p>
          <a:p>
            <a:pPr eaLnBrk="1" hangingPunct="1"/>
            <a:r>
              <a:rPr lang="en-IE" altLang="en-US" dirty="0" smtClean="0"/>
              <a:t>Eight Reading </a:t>
            </a:r>
            <a:r>
              <a:rPr lang="en-IE" altLang="en-US" dirty="0" smtClean="0"/>
              <a:t>Behaviours</a:t>
            </a:r>
          </a:p>
          <a:p>
            <a:pPr eaLnBrk="1" hangingPunct="1"/>
            <a:r>
              <a:rPr lang="en-IE" altLang="en-US" dirty="0" smtClean="0"/>
              <a:t>Guided Reading</a:t>
            </a:r>
            <a:endParaRPr lang="en-IE" altLang="en-US" dirty="0" smtClean="0"/>
          </a:p>
          <a:p>
            <a:pPr eaLnBrk="1" hangingPunct="1"/>
            <a:r>
              <a:rPr lang="en-IE" altLang="en-US" dirty="0" smtClean="0"/>
              <a:t>And...</a:t>
            </a:r>
          </a:p>
          <a:p>
            <a:pPr eaLnBrk="1" hangingPunct="1"/>
            <a:r>
              <a:rPr lang="en-IE" altLang="en-US" dirty="0" smtClean="0"/>
              <a:t>What aspects of reading do these approaches aim to develop?</a:t>
            </a:r>
          </a:p>
          <a:p>
            <a:pPr eaLnBrk="1" hangingPunct="1"/>
            <a:endParaRPr lang="en-GB" altLang="en-US" dirty="0" smtClean="0"/>
          </a:p>
        </p:txBody>
      </p:sp>
    </p:spTree>
    <p:extLst>
      <p:ext uri="{BB962C8B-B14F-4D97-AF65-F5344CB8AC3E}">
        <p14:creationId xmlns:p14="http://schemas.microsoft.com/office/powerpoint/2010/main" val="38781186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flipV="1">
            <a:off x="943428" y="319314"/>
            <a:ext cx="10410371" cy="45811"/>
          </a:xfrm>
        </p:spPr>
        <p:txBody>
          <a:bodyPr>
            <a:normAutofit fontScale="90000"/>
          </a:bodyPr>
          <a:lstStyle/>
          <a:p>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a:t>Reading to Students</a:t>
            </a:r>
          </a:p>
          <a:p>
            <a:r>
              <a:rPr lang="en-GB" b="1" dirty="0"/>
              <a:t>• Modelled Reading</a:t>
            </a:r>
          </a:p>
          <a:p>
            <a:r>
              <a:rPr lang="en-GB" b="1" dirty="0"/>
              <a:t>• Language Experience</a:t>
            </a:r>
          </a:p>
          <a:p>
            <a:r>
              <a:rPr lang="en-GB" b="1" dirty="0"/>
              <a:t>• Shared Reading</a:t>
            </a:r>
          </a:p>
          <a:p>
            <a:r>
              <a:rPr lang="en-GB" b="1" dirty="0"/>
              <a:t>• Guided Reading</a:t>
            </a:r>
          </a:p>
          <a:p>
            <a:r>
              <a:rPr lang="en-GB" b="1" dirty="0"/>
              <a:t>• Book Discussion Groups</a:t>
            </a:r>
          </a:p>
          <a:p>
            <a:r>
              <a:rPr lang="en-GB" b="1" dirty="0"/>
              <a:t>• Independent Reading</a:t>
            </a:r>
            <a:r>
              <a:rPr lang="en-GB" b="1" dirty="0" smtClean="0"/>
              <a:t>.</a:t>
            </a:r>
          </a:p>
          <a:p>
            <a:r>
              <a:rPr lang="en-GB" b="1" dirty="0" smtClean="0"/>
              <a:t>Gradual release of responsibility.</a:t>
            </a:r>
            <a:endParaRPr lang="en-GB" dirty="0"/>
          </a:p>
        </p:txBody>
      </p:sp>
      <p:sp>
        <p:nvSpPr>
          <p:cNvPr id="5" name="Content Placeholder 4"/>
          <p:cNvSpPr>
            <a:spLocks noGrp="1"/>
          </p:cNvSpPr>
          <p:nvPr>
            <p:ph sz="half" idx="2"/>
          </p:nvPr>
        </p:nvSpPr>
        <p:spPr/>
        <p:txBody>
          <a:bodyPr>
            <a:normAutofit fontScale="77500" lnSpcReduction="20000"/>
          </a:bodyPr>
          <a:lstStyle/>
          <a:p>
            <a:r>
              <a:rPr lang="en-GB" dirty="0"/>
              <a:t>What is the purpose of the session?</a:t>
            </a:r>
          </a:p>
          <a:p>
            <a:r>
              <a:rPr lang="en-GB" dirty="0" smtClean="0"/>
              <a:t>Which </a:t>
            </a:r>
            <a:r>
              <a:rPr lang="en-GB" dirty="0"/>
              <a:t>reading </a:t>
            </a:r>
            <a:r>
              <a:rPr lang="en-GB" dirty="0" err="1" smtClean="0"/>
              <a:t>procedus</a:t>
            </a:r>
            <a:r>
              <a:rPr lang="en-GB" dirty="0" smtClean="0"/>
              <a:t> e </a:t>
            </a:r>
            <a:r>
              <a:rPr lang="en-GB" dirty="0"/>
              <a:t>will allow for the appropriate </a:t>
            </a:r>
            <a:r>
              <a:rPr lang="en-GB" dirty="0" smtClean="0"/>
              <a:t>degree of </a:t>
            </a:r>
            <a:r>
              <a:rPr lang="en-GB" dirty="0"/>
              <a:t>student participation? e.g. </a:t>
            </a:r>
            <a:endParaRPr lang="en-GB" dirty="0" smtClean="0"/>
          </a:p>
          <a:p>
            <a:r>
              <a:rPr lang="en-GB" b="1" dirty="0" smtClean="0"/>
              <a:t>Do </a:t>
            </a:r>
            <a:r>
              <a:rPr lang="en-GB" b="1" dirty="0"/>
              <a:t>students need explicit teaching </a:t>
            </a:r>
            <a:r>
              <a:rPr lang="en-GB" b="1" dirty="0" smtClean="0"/>
              <a:t>or time </a:t>
            </a:r>
            <a:r>
              <a:rPr lang="en-GB" b="1" dirty="0"/>
              <a:t>for purposeful practice</a:t>
            </a:r>
            <a:r>
              <a:rPr lang="en-GB" dirty="0"/>
              <a:t>?</a:t>
            </a:r>
          </a:p>
          <a:p>
            <a:r>
              <a:rPr lang="en-GB" dirty="0" smtClean="0"/>
              <a:t>What </a:t>
            </a:r>
            <a:r>
              <a:rPr lang="en-GB" dirty="0"/>
              <a:t>resources will be required?</a:t>
            </a:r>
          </a:p>
          <a:p>
            <a:r>
              <a:rPr lang="en-GB" dirty="0" smtClean="0"/>
              <a:t>How </a:t>
            </a:r>
            <a:r>
              <a:rPr lang="en-GB" dirty="0"/>
              <a:t>will students be grouped?</a:t>
            </a:r>
          </a:p>
          <a:p>
            <a:r>
              <a:rPr lang="en-GB" dirty="0" smtClean="0"/>
              <a:t>What </a:t>
            </a:r>
            <a:r>
              <a:rPr lang="en-GB" dirty="0"/>
              <a:t>will be planned for other students while working with </a:t>
            </a:r>
            <a:r>
              <a:rPr lang="en-GB" dirty="0" smtClean="0"/>
              <a:t>a small </a:t>
            </a:r>
            <a:r>
              <a:rPr lang="en-GB" dirty="0"/>
              <a:t>group?</a:t>
            </a:r>
          </a:p>
          <a:p>
            <a:r>
              <a:rPr lang="en-GB" dirty="0" smtClean="0"/>
              <a:t>What </a:t>
            </a:r>
            <a:r>
              <a:rPr lang="en-GB" dirty="0"/>
              <a:t>classroom routines are in place to enable students to </a:t>
            </a:r>
            <a:r>
              <a:rPr lang="en-GB" dirty="0" smtClean="0"/>
              <a:t>work independently</a:t>
            </a:r>
            <a:r>
              <a:rPr lang="en-GB" dirty="0"/>
              <a:t>?</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1241" y="1617072"/>
            <a:ext cx="3547690" cy="4843735"/>
          </a:xfrm>
          <a:prstGeom prst="rect">
            <a:avLst/>
          </a:prstGeom>
        </p:spPr>
      </p:pic>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47470" y="1617072"/>
            <a:ext cx="3547690" cy="4843735"/>
          </a:xfrm>
          <a:prstGeom prst="rect">
            <a:avLst/>
          </a:prstGeom>
        </p:spPr>
      </p:pic>
    </p:spTree>
    <p:extLst>
      <p:ext uri="{BB962C8B-B14F-4D97-AF65-F5344CB8AC3E}">
        <p14:creationId xmlns:p14="http://schemas.microsoft.com/office/powerpoint/2010/main" val="180028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500"/>
                                        <p:tgtEl>
                                          <p:spTgt spid="6"/>
                                        </p:tgtEl>
                                      </p:cBhvr>
                                    </p:animEffect>
                                    <p:set>
                                      <p:cBhvr>
                                        <p:cTn id="11"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5E1C7-D2BE-4A1B-BBDD-2D5858B42755}"/>
              </a:ext>
            </a:extLst>
          </p:cNvPr>
          <p:cNvSpPr>
            <a:spLocks noGrp="1"/>
          </p:cNvSpPr>
          <p:nvPr>
            <p:ph type="title"/>
          </p:nvPr>
        </p:nvSpPr>
        <p:spPr>
          <a:xfrm>
            <a:off x="1221698" y="632524"/>
            <a:ext cx="8590429" cy="1325563"/>
          </a:xfrm>
          <a:ln>
            <a:solidFill>
              <a:schemeClr val="accent1"/>
            </a:solidFill>
          </a:ln>
        </p:spPr>
        <p:txBody>
          <a:bodyPr/>
          <a:lstStyle/>
          <a:p>
            <a:pPr algn="ctr"/>
            <a:r>
              <a:rPr lang="en-GB" dirty="0"/>
              <a:t>Reviewing your experience in schools</a:t>
            </a:r>
          </a:p>
        </p:txBody>
      </p:sp>
      <p:pic>
        <p:nvPicPr>
          <p:cNvPr id="4" name="Picture 3">
            <a:extLst>
              <a:ext uri="{FF2B5EF4-FFF2-40B4-BE49-F238E27FC236}">
                <a16:creationId xmlns:a16="http://schemas.microsoft.com/office/drawing/2014/main" xmlns=""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 name="TextBox 2"/>
          <p:cNvSpPr txBox="1"/>
          <p:nvPr/>
        </p:nvSpPr>
        <p:spPr>
          <a:xfrm>
            <a:off x="1381328" y="2150297"/>
            <a:ext cx="8588185" cy="461665"/>
          </a:xfrm>
          <a:prstGeom prst="rect">
            <a:avLst/>
          </a:prstGeom>
          <a:noFill/>
        </p:spPr>
        <p:txBody>
          <a:bodyPr wrap="square" rtlCol="0">
            <a:spAutoFit/>
          </a:bodyPr>
          <a:lstStyle/>
          <a:p>
            <a:pPr algn="ctr"/>
            <a:r>
              <a:rPr lang="en-GB" sz="2400" dirty="0" smtClean="0"/>
              <a:t>In groups –answer the following</a:t>
            </a:r>
            <a:endParaRPr lang="en-GB" sz="2400" dirty="0"/>
          </a:p>
        </p:txBody>
      </p:sp>
      <p:sp>
        <p:nvSpPr>
          <p:cNvPr id="5" name="TextBox 4"/>
          <p:cNvSpPr txBox="1"/>
          <p:nvPr/>
        </p:nvSpPr>
        <p:spPr>
          <a:xfrm>
            <a:off x="1381328" y="2981294"/>
            <a:ext cx="8588185" cy="1200329"/>
          </a:xfrm>
          <a:prstGeom prst="rect">
            <a:avLst/>
          </a:prstGeom>
          <a:noFill/>
        </p:spPr>
        <p:txBody>
          <a:bodyPr wrap="square" rtlCol="0">
            <a:spAutoFit/>
          </a:bodyPr>
          <a:lstStyle/>
          <a:p>
            <a:pPr marL="342900" indent="-342900">
              <a:buAutoNum type="arabicPeriod"/>
            </a:pPr>
            <a:r>
              <a:rPr lang="en-GB" sz="2400" dirty="0"/>
              <a:t>What sort of practices and / or activities that supported the development of </a:t>
            </a:r>
            <a:r>
              <a:rPr lang="en-GB" sz="2400" dirty="0" smtClean="0"/>
              <a:t>reading</a:t>
            </a:r>
            <a:r>
              <a:rPr lang="en-GB" sz="2400" dirty="0" smtClean="0"/>
              <a:t> </a:t>
            </a:r>
            <a:r>
              <a:rPr lang="en-GB" sz="2400" dirty="0"/>
              <a:t>and / or English did you see in school? </a:t>
            </a:r>
          </a:p>
          <a:p>
            <a:endParaRPr lang="en-GB" sz="2400" dirty="0"/>
          </a:p>
        </p:txBody>
      </p:sp>
      <p:sp>
        <p:nvSpPr>
          <p:cNvPr id="6" name="TextBox 5"/>
          <p:cNvSpPr txBox="1"/>
          <p:nvPr/>
        </p:nvSpPr>
        <p:spPr>
          <a:xfrm>
            <a:off x="1166112" y="3950790"/>
            <a:ext cx="9134272" cy="2308324"/>
          </a:xfrm>
          <a:prstGeom prst="rect">
            <a:avLst/>
          </a:prstGeom>
          <a:noFill/>
        </p:spPr>
        <p:txBody>
          <a:bodyPr wrap="square" rtlCol="0" anchor="t">
            <a:spAutoFit/>
          </a:bodyPr>
          <a:lstStyle/>
          <a:p>
            <a:r>
              <a:rPr lang="en-GB" sz="2400" dirty="0" smtClean="0"/>
              <a:t>2.</a:t>
            </a:r>
            <a:r>
              <a:rPr lang="en-GB" sz="2400" dirty="0" smtClean="0"/>
              <a:t>What elements of reading were these practices aiming to develop? Reading for pleasure? Phonics? Elements of comprehension? Anything else?</a:t>
            </a:r>
          </a:p>
          <a:p>
            <a:r>
              <a:rPr lang="en-GB" sz="2400" dirty="0" smtClean="0">
                <a:cs typeface="Calibri"/>
              </a:rPr>
              <a:t>3.Do children texts other than fiction texts in school? What did you notice about non-fiction reading? Any approaches you saw? Is it different to teaching fiction?</a:t>
            </a:r>
            <a:endParaRPr lang="en-GB" sz="2400" dirty="0">
              <a:cs typeface="Calibri"/>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92460" y="4012345"/>
            <a:ext cx="1838325" cy="2486025"/>
          </a:xfrm>
          <a:prstGeom prst="rect">
            <a:avLst/>
          </a:prstGeom>
        </p:spPr>
      </p:pic>
    </p:spTree>
    <p:extLst>
      <p:ext uri="{BB962C8B-B14F-4D97-AF65-F5344CB8AC3E}">
        <p14:creationId xmlns:p14="http://schemas.microsoft.com/office/powerpoint/2010/main" val="1544121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5E1C7-D2BE-4A1B-BBDD-2D5858B42755}"/>
              </a:ext>
            </a:extLst>
          </p:cNvPr>
          <p:cNvSpPr>
            <a:spLocks noGrp="1"/>
          </p:cNvSpPr>
          <p:nvPr>
            <p:ph type="title"/>
          </p:nvPr>
        </p:nvSpPr>
        <p:spPr>
          <a:xfrm>
            <a:off x="319726" y="230707"/>
            <a:ext cx="10515600" cy="1325563"/>
          </a:xfrm>
        </p:spPr>
        <p:txBody>
          <a:bodyPr>
            <a:normAutofit/>
          </a:bodyPr>
          <a:lstStyle/>
          <a:p>
            <a:r>
              <a:rPr lang="en-GB" sz="3600" dirty="0" smtClean="0"/>
              <a:t>Is it</a:t>
            </a:r>
            <a:r>
              <a:rPr lang="en-GB" sz="3600" dirty="0" smtClean="0"/>
              <a:t> </a:t>
            </a:r>
            <a:r>
              <a:rPr lang="en-GB" sz="3600" dirty="0"/>
              <a:t>important that you read children’s </a:t>
            </a:r>
            <a:r>
              <a:rPr lang="en-GB" sz="3600" dirty="0" smtClean="0"/>
              <a:t>literature? Why?</a:t>
            </a:r>
            <a:endParaRPr lang="en-GB" sz="3600" dirty="0"/>
          </a:p>
        </p:txBody>
      </p:sp>
      <p:pic>
        <p:nvPicPr>
          <p:cNvPr id="5" name="Picture 4">
            <a:extLst>
              <a:ext uri="{FF2B5EF4-FFF2-40B4-BE49-F238E27FC236}">
                <a16:creationId xmlns:a16="http://schemas.microsoft.com/office/drawing/2014/main" xmlns="" id="{3ED010C6-2AB4-43BE-A4A0-2E559D4D4F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5109" y="1650538"/>
            <a:ext cx="2247900" cy="1828800"/>
          </a:xfrm>
          <a:prstGeom prst="rect">
            <a:avLst/>
          </a:prstGeom>
          <a:ln>
            <a:solidFill>
              <a:srgbClr val="FF0000"/>
            </a:solidFill>
          </a:ln>
        </p:spPr>
      </p:pic>
      <p:pic>
        <p:nvPicPr>
          <p:cNvPr id="6" name="Picture 5">
            <a:extLst>
              <a:ext uri="{FF2B5EF4-FFF2-40B4-BE49-F238E27FC236}">
                <a16:creationId xmlns:a16="http://schemas.microsoft.com/office/drawing/2014/main" xmlns="" id="{B1571811-4603-4E9E-A1D1-7CBE876B76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54291" y="4246365"/>
            <a:ext cx="1562070" cy="2350205"/>
          </a:xfrm>
          <a:prstGeom prst="rect">
            <a:avLst/>
          </a:prstGeom>
          <a:ln>
            <a:solidFill>
              <a:srgbClr val="FF0000"/>
            </a:solidFill>
          </a:ln>
        </p:spPr>
      </p:pic>
      <p:pic>
        <p:nvPicPr>
          <p:cNvPr id="7" name="Picture 6">
            <a:extLst>
              <a:ext uri="{FF2B5EF4-FFF2-40B4-BE49-F238E27FC236}">
                <a16:creationId xmlns:a16="http://schemas.microsoft.com/office/drawing/2014/main" xmlns="" id="{47DC5708-DD4B-4D68-B3F4-679E7303E8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88317" y="4497542"/>
            <a:ext cx="2466975" cy="1847850"/>
          </a:xfrm>
          <a:prstGeom prst="rect">
            <a:avLst/>
          </a:prstGeom>
          <a:ln>
            <a:solidFill>
              <a:srgbClr val="FF0000"/>
            </a:solidFill>
          </a:ln>
        </p:spPr>
      </p:pic>
      <p:pic>
        <p:nvPicPr>
          <p:cNvPr id="8" name="Picture 7">
            <a:extLst>
              <a:ext uri="{FF2B5EF4-FFF2-40B4-BE49-F238E27FC236}">
                <a16:creationId xmlns:a16="http://schemas.microsoft.com/office/drawing/2014/main" xmlns="" id="{D94736E9-05D9-4084-95B8-EBC145B0AD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07576" y="3385070"/>
            <a:ext cx="2762250" cy="1657350"/>
          </a:xfrm>
          <a:prstGeom prst="rect">
            <a:avLst/>
          </a:prstGeom>
          <a:ln>
            <a:solidFill>
              <a:srgbClr val="FF0000"/>
            </a:solidFill>
          </a:ln>
        </p:spPr>
      </p:pic>
      <p:pic>
        <p:nvPicPr>
          <p:cNvPr id="9" name="Picture 8">
            <a:extLst>
              <a:ext uri="{FF2B5EF4-FFF2-40B4-BE49-F238E27FC236}">
                <a16:creationId xmlns:a16="http://schemas.microsoft.com/office/drawing/2014/main" xmlns="" id="{094BCCCC-9F6F-4ECA-934E-0CF42FA222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29187" y="1504045"/>
            <a:ext cx="1876425" cy="2438400"/>
          </a:xfrm>
          <a:prstGeom prst="rect">
            <a:avLst/>
          </a:prstGeom>
          <a:ln>
            <a:solidFill>
              <a:srgbClr val="FF0000"/>
            </a:solidFill>
          </a:ln>
        </p:spPr>
      </p:pic>
      <p:sp>
        <p:nvSpPr>
          <p:cNvPr id="3" name="TextBox 2"/>
          <p:cNvSpPr txBox="1"/>
          <p:nvPr/>
        </p:nvSpPr>
        <p:spPr>
          <a:xfrm>
            <a:off x="697584" y="1650538"/>
            <a:ext cx="2865748" cy="3046988"/>
          </a:xfrm>
          <a:prstGeom prst="rect">
            <a:avLst/>
          </a:prstGeom>
          <a:noFill/>
          <a:ln>
            <a:solidFill>
              <a:schemeClr val="accent1"/>
            </a:solidFill>
          </a:ln>
        </p:spPr>
        <p:txBody>
          <a:bodyPr wrap="square" rtlCol="0">
            <a:spAutoFit/>
          </a:bodyPr>
          <a:lstStyle/>
          <a:p>
            <a:pPr algn="ctr"/>
            <a:r>
              <a:rPr lang="en-GB" sz="4800" dirty="0"/>
              <a:t>What are you reading now?</a:t>
            </a:r>
            <a:endParaRPr lang="en-GB" dirty="0"/>
          </a:p>
        </p:txBody>
      </p:sp>
      <p:sp>
        <p:nvSpPr>
          <p:cNvPr id="10" name="TextBox 9"/>
          <p:cNvSpPr txBox="1"/>
          <p:nvPr/>
        </p:nvSpPr>
        <p:spPr>
          <a:xfrm>
            <a:off x="697584" y="5042420"/>
            <a:ext cx="3148552" cy="923330"/>
          </a:xfrm>
          <a:prstGeom prst="rect">
            <a:avLst/>
          </a:prstGeom>
          <a:noFill/>
        </p:spPr>
        <p:txBody>
          <a:bodyPr wrap="square" rtlCol="0">
            <a:spAutoFit/>
          </a:bodyPr>
          <a:lstStyle/>
          <a:p>
            <a:r>
              <a:rPr lang="en-GB" dirty="0">
                <a:hlinkClick r:id="rId8"/>
              </a:rPr>
              <a:t>https://padlet.com/jayne_morgan1/fypcco3wzu3a</a:t>
            </a:r>
            <a:endParaRPr lang="en-GB" dirty="0"/>
          </a:p>
          <a:p>
            <a:endParaRPr lang="en-GB" dirty="0"/>
          </a:p>
        </p:txBody>
      </p:sp>
      <p:pic>
        <p:nvPicPr>
          <p:cNvPr id="11" name="Picture 1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809187" y="5719877"/>
            <a:ext cx="876693" cy="876693"/>
          </a:xfrm>
          <a:prstGeom prst="rect">
            <a:avLst/>
          </a:prstGeom>
        </p:spPr>
      </p:pic>
    </p:spTree>
    <p:extLst>
      <p:ext uri="{BB962C8B-B14F-4D97-AF65-F5344CB8AC3E}">
        <p14:creationId xmlns:p14="http://schemas.microsoft.com/office/powerpoint/2010/main" val="3641249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TextBox 4">
            <a:extLst>
              <a:ext uri="{FF2B5EF4-FFF2-40B4-BE49-F238E27FC236}">
                <a16:creationId xmlns:a16="http://schemas.microsoft.com/office/drawing/2014/main" xmlns="" id="{F6C72112-C0AA-4E26-B01F-19FE8F19B466}"/>
              </a:ext>
            </a:extLst>
          </p:cNvPr>
          <p:cNvSpPr txBox="1"/>
          <p:nvPr/>
        </p:nvSpPr>
        <p:spPr>
          <a:xfrm>
            <a:off x="6768446" y="1800520"/>
            <a:ext cx="4675695" cy="3785652"/>
          </a:xfrm>
          <a:prstGeom prst="rect">
            <a:avLst/>
          </a:prstGeom>
          <a:noFill/>
          <a:ln w="76200">
            <a:solidFill>
              <a:schemeClr val="accent1">
                <a:lumMod val="75000"/>
              </a:schemeClr>
            </a:solidFill>
          </a:ln>
        </p:spPr>
        <p:txBody>
          <a:bodyPr wrap="square" rtlCol="0">
            <a:spAutoFit/>
          </a:bodyPr>
          <a:lstStyle/>
          <a:p>
            <a:pPr algn="ctr"/>
            <a:r>
              <a:rPr lang="en-GB" sz="6000" dirty="0"/>
              <a:t>What the characteristics of a great storyteller? </a:t>
            </a:r>
          </a:p>
        </p:txBody>
      </p:sp>
      <p:pic>
        <p:nvPicPr>
          <p:cNvPr id="7" name="Picture 6">
            <a:extLst>
              <a:ext uri="{FF2B5EF4-FFF2-40B4-BE49-F238E27FC236}">
                <a16:creationId xmlns:a16="http://schemas.microsoft.com/office/drawing/2014/main" xmlns="" id="{B882353C-F357-4656-800A-4D6DA86D846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4502" y="1948960"/>
            <a:ext cx="5233156" cy="3488771"/>
          </a:xfrm>
          <a:prstGeom prst="rect">
            <a:avLst/>
          </a:prstGeom>
          <a:ln w="76200">
            <a:solidFill>
              <a:schemeClr val="accent1">
                <a:lumMod val="75000"/>
              </a:schemeClr>
            </a:solidFill>
          </a:ln>
        </p:spPr>
      </p:pic>
      <p:sp>
        <p:nvSpPr>
          <p:cNvPr id="8" name="Rectangle 7">
            <a:extLst>
              <a:ext uri="{FF2B5EF4-FFF2-40B4-BE49-F238E27FC236}">
                <a16:creationId xmlns:a16="http://schemas.microsoft.com/office/drawing/2014/main" xmlns="" id="{A17505EB-655E-4F50-AA92-5CF5EC0F4090}"/>
              </a:ext>
            </a:extLst>
          </p:cNvPr>
          <p:cNvSpPr/>
          <p:nvPr/>
        </p:nvSpPr>
        <p:spPr>
          <a:xfrm>
            <a:off x="1330825" y="5586172"/>
            <a:ext cx="4900509" cy="369332"/>
          </a:xfrm>
          <a:prstGeom prst="rect">
            <a:avLst/>
          </a:prstGeom>
        </p:spPr>
        <p:txBody>
          <a:bodyPr wrap="none">
            <a:spAutoFit/>
          </a:bodyPr>
          <a:lstStyle/>
          <a:p>
            <a:r>
              <a:rPr lang="en-GB" dirty="0">
                <a:hlinkClick r:id="rId5"/>
              </a:rPr>
              <a:t>https://www.youtube.com/watch?v=hEgREFpqFfA</a:t>
            </a:r>
            <a:endParaRPr lang="en-GB" dirty="0"/>
          </a:p>
        </p:txBody>
      </p:sp>
      <p:pic>
        <p:nvPicPr>
          <p:cNvPr id="9" name="Picture 8">
            <a:extLst>
              <a:ext uri="{FF2B5EF4-FFF2-40B4-BE49-F238E27FC236}">
                <a16:creationId xmlns:a16="http://schemas.microsoft.com/office/drawing/2014/main" xmlns="" id="{148D9B5F-9773-4D12-B7AB-5C1E6371BD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44237">
            <a:off x="3611149" y="16145"/>
            <a:ext cx="4544298" cy="2272149"/>
          </a:xfrm>
          <a:prstGeom prst="rect">
            <a:avLst/>
          </a:prstGeom>
        </p:spPr>
      </p:pic>
    </p:spTree>
    <p:extLst>
      <p:ext uri="{BB962C8B-B14F-4D97-AF65-F5344CB8AC3E}">
        <p14:creationId xmlns:p14="http://schemas.microsoft.com/office/powerpoint/2010/main" val="21106673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70743" y="1612943"/>
            <a:ext cx="3742578" cy="4847863"/>
          </a:xfrm>
          <a:prstGeom prst="rect">
            <a:avLst/>
          </a:prstGeom>
        </p:spPr>
      </p:pic>
      <p:pic>
        <p:nvPicPr>
          <p:cNvPr id="4" name="Picture 3">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81241" y="1617072"/>
            <a:ext cx="3547690" cy="4843735"/>
          </a:xfrm>
          <a:prstGeom prst="rect">
            <a:avLst/>
          </a:prstGeom>
        </p:spPr>
      </p:pic>
      <p:sp>
        <p:nvSpPr>
          <p:cNvPr id="12" name="Title 1">
            <a:extLst>
              <a:ext uri="{FF2B5EF4-FFF2-40B4-BE49-F238E27FC236}">
                <a16:creationId xmlns:a16="http://schemas.microsoft.com/office/drawing/2014/main" xmlns="" id="{F384A291-A113-43F2-BE56-6CD0C9925177}"/>
              </a:ext>
            </a:extLst>
          </p:cNvPr>
          <p:cNvSpPr txBox="1">
            <a:spLocks/>
          </p:cNvSpPr>
          <p:nvPr/>
        </p:nvSpPr>
        <p:spPr>
          <a:xfrm>
            <a:off x="3809618" y="287381"/>
            <a:ext cx="422714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Directed Study</a:t>
            </a:r>
          </a:p>
        </p:txBody>
      </p:sp>
      <p:pic>
        <p:nvPicPr>
          <p:cNvPr id="13" name="Picture 12">
            <a:extLst>
              <a:ext uri="{FF2B5EF4-FFF2-40B4-BE49-F238E27FC236}">
                <a16:creationId xmlns:a16="http://schemas.microsoft.com/office/drawing/2014/main" xmlns="" id="{7710CA19-1B22-4A0C-8283-10C3EAC9373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TextBox 4"/>
          <p:cNvSpPr txBox="1"/>
          <p:nvPr/>
        </p:nvSpPr>
        <p:spPr>
          <a:xfrm>
            <a:off x="9290372" y="2222695"/>
            <a:ext cx="2215661" cy="2031325"/>
          </a:xfrm>
          <a:prstGeom prst="rect">
            <a:avLst/>
          </a:prstGeom>
          <a:noFill/>
        </p:spPr>
        <p:txBody>
          <a:bodyPr wrap="square" rtlCol="0">
            <a:spAutoFit/>
          </a:bodyPr>
          <a:lstStyle/>
          <a:p>
            <a:r>
              <a:rPr lang="en-GB" dirty="0"/>
              <a:t>Read </a:t>
            </a:r>
            <a:r>
              <a:rPr lang="en-GB" dirty="0" smtClean="0"/>
              <a:t>section 1 of the Reading Resource Book</a:t>
            </a:r>
            <a:endParaRPr lang="en-GB" dirty="0"/>
          </a:p>
          <a:p>
            <a:endParaRPr lang="en-GB" dirty="0"/>
          </a:p>
          <a:p>
            <a:endParaRPr lang="en-GB" dirty="0"/>
          </a:p>
          <a:p>
            <a:r>
              <a:rPr lang="en-GB" dirty="0" smtClean="0"/>
              <a:t>…and </a:t>
            </a:r>
            <a:r>
              <a:rPr lang="en-GB" dirty="0"/>
              <a:t>bring a story book with you.</a:t>
            </a:r>
          </a:p>
        </p:txBody>
      </p:sp>
    </p:spTree>
    <p:extLst>
      <p:ext uri="{BB962C8B-B14F-4D97-AF65-F5344CB8AC3E}">
        <p14:creationId xmlns:p14="http://schemas.microsoft.com/office/powerpoint/2010/main" val="27061171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 even…</a:t>
            </a:r>
            <a:endParaRPr lang="en-GB" dirty="0"/>
          </a:p>
        </p:txBody>
      </p:sp>
      <p:sp>
        <p:nvSpPr>
          <p:cNvPr id="3" name="Content Placeholder 2"/>
          <p:cNvSpPr>
            <a:spLocks noGrp="1"/>
          </p:cNvSpPr>
          <p:nvPr>
            <p:ph idx="1"/>
          </p:nvPr>
        </p:nvSpPr>
        <p:spPr/>
        <p:txBody>
          <a:bodyPr/>
          <a:lstStyle/>
          <a:p>
            <a:r>
              <a:rPr lang="en-GB" dirty="0" smtClean="0">
                <a:hlinkClick r:id="rId2"/>
              </a:rPr>
              <a:t>Duke and Pearson, 2002.</a:t>
            </a:r>
            <a:endParaRPr lang="en-GB" dirty="0" smtClean="0"/>
          </a:p>
          <a:p>
            <a:r>
              <a:rPr lang="en-GB" dirty="0" smtClean="0"/>
              <a:t>This reading examines when and how to use comprehension strategies in the classroom.</a:t>
            </a:r>
            <a:endParaRPr lang="en-GB" dirty="0"/>
          </a:p>
        </p:txBody>
      </p:sp>
    </p:spTree>
    <p:extLst>
      <p:ext uri="{BB962C8B-B14F-4D97-AF65-F5344CB8AC3E}">
        <p14:creationId xmlns:p14="http://schemas.microsoft.com/office/powerpoint/2010/main" val="223130425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eview of your QR Cod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08944" y="1176815"/>
            <a:ext cx="904056" cy="904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89920" y="312737"/>
            <a:ext cx="1918016" cy="1918016"/>
          </a:xfrm>
          <a:prstGeom prst="rect">
            <a:avLst/>
          </a:prstGeom>
        </p:spPr>
      </p:pic>
      <p:pic>
        <p:nvPicPr>
          <p:cNvPr id="1028" name="Picture 4" descr="Preview of your QR Cod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63006" y="574880"/>
            <a:ext cx="1109458" cy="1109458"/>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0740" y="655638"/>
            <a:ext cx="1447800" cy="571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descr="Preview of your QR Cod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99336" y="3742198"/>
            <a:ext cx="948664" cy="948664"/>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9" descr="Image result for book trust"/>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AutoShape 11" descr="Image result for book trust"/>
          <p:cNvSpPr>
            <a:spLocks noChangeAspect="1" noChangeArrowheads="1"/>
          </p:cNvSpPr>
          <p:nvPr/>
        </p:nvSpPr>
        <p:spPr bwMode="auto">
          <a:xfrm>
            <a:off x="1676400"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9" name="AutoShape 13" descr="Image result for book trust"/>
          <p:cNvSpPr>
            <a:spLocks noChangeAspect="1" noChangeArrowheads="1"/>
          </p:cNvSpPr>
          <p:nvPr/>
        </p:nvSpPr>
        <p:spPr bwMode="auto">
          <a:xfrm>
            <a:off x="1828800"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AutoShape 15" descr="Image result for book trust"/>
          <p:cNvSpPr>
            <a:spLocks noChangeAspect="1" noChangeArrowheads="1"/>
          </p:cNvSpPr>
          <p:nvPr/>
        </p:nvSpPr>
        <p:spPr bwMode="auto">
          <a:xfrm>
            <a:off x="1981200"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AutoShape 17" descr="Image result for book trust"/>
          <p:cNvSpPr>
            <a:spLocks noChangeAspect="1" noChangeArrowheads="1"/>
          </p:cNvSpPr>
          <p:nvPr/>
        </p:nvSpPr>
        <p:spPr bwMode="auto">
          <a:xfrm>
            <a:off x="2133600" y="465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42" name="Picture 1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00400" y="4566090"/>
            <a:ext cx="2809774" cy="1250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AutoShape 20" descr="Image result for book trust"/>
          <p:cNvSpPr>
            <a:spLocks noChangeAspect="1" noChangeArrowheads="1"/>
          </p:cNvSpPr>
          <p:nvPr/>
        </p:nvSpPr>
        <p:spPr bwMode="auto">
          <a:xfrm>
            <a:off x="2286000" y="6175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3" name="AutoShape 22" descr="Image result for book trust"/>
          <p:cNvSpPr>
            <a:spLocks noChangeAspect="1" noChangeArrowheads="1"/>
          </p:cNvSpPr>
          <p:nvPr/>
        </p:nvSpPr>
        <p:spPr bwMode="auto">
          <a:xfrm>
            <a:off x="2438400" y="769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4" name="AutoShape 24" descr="Image result for book trust"/>
          <p:cNvSpPr>
            <a:spLocks noChangeAspect="1" noChangeArrowheads="1"/>
          </p:cNvSpPr>
          <p:nvPr/>
        </p:nvSpPr>
        <p:spPr bwMode="auto">
          <a:xfrm>
            <a:off x="2590800" y="922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AutoShape 26" descr="Image result for book trust"/>
          <p:cNvSpPr>
            <a:spLocks noChangeAspect="1" noChangeArrowheads="1"/>
          </p:cNvSpPr>
          <p:nvPr/>
        </p:nvSpPr>
        <p:spPr bwMode="auto">
          <a:xfrm>
            <a:off x="2743200" y="1074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6" name="AutoShape 28" descr="Image result for book trust"/>
          <p:cNvSpPr>
            <a:spLocks noChangeAspect="1" noChangeArrowheads="1"/>
          </p:cNvSpPr>
          <p:nvPr/>
        </p:nvSpPr>
        <p:spPr bwMode="auto">
          <a:xfrm>
            <a:off x="2895600" y="1227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7" name="AutoShape 30" descr="Image result for book trust"/>
          <p:cNvSpPr>
            <a:spLocks noChangeAspect="1" noChangeArrowheads="1"/>
          </p:cNvSpPr>
          <p:nvPr/>
        </p:nvSpPr>
        <p:spPr bwMode="auto">
          <a:xfrm>
            <a:off x="3048000" y="13795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8" name="AutoShape 32" descr="Image result for book trust"/>
          <p:cNvSpPr>
            <a:spLocks noChangeAspect="1" noChangeArrowheads="1"/>
          </p:cNvSpPr>
          <p:nvPr/>
        </p:nvSpPr>
        <p:spPr bwMode="auto">
          <a:xfrm>
            <a:off x="3200400" y="1531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9" name="AutoShape 34" descr="Image result for book trust"/>
          <p:cNvSpPr>
            <a:spLocks noChangeAspect="1" noChangeArrowheads="1"/>
          </p:cNvSpPr>
          <p:nvPr/>
        </p:nvSpPr>
        <p:spPr bwMode="auto">
          <a:xfrm>
            <a:off x="3352800" y="1684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 name="Picture 2" descr="Preview of your QR Cod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126198" y="4429099"/>
            <a:ext cx="1015380" cy="101538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4" descr="Image result for literacy shed"/>
          <p:cNvSpPr>
            <a:spLocks noChangeAspect="1" noChangeArrowheads="1"/>
          </p:cNvSpPr>
          <p:nvPr/>
        </p:nvSpPr>
        <p:spPr bwMode="auto">
          <a:xfrm>
            <a:off x="3505200" y="1836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6" descr="Image result for literacy shed"/>
          <p:cNvSpPr>
            <a:spLocks noChangeAspect="1" noChangeArrowheads="1"/>
          </p:cNvSpPr>
          <p:nvPr/>
        </p:nvSpPr>
        <p:spPr bwMode="auto">
          <a:xfrm>
            <a:off x="3657600" y="1989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307936" y="4216530"/>
            <a:ext cx="2286000" cy="1600200"/>
          </a:xfrm>
          <a:prstGeom prst="rect">
            <a:avLst/>
          </a:prstGeom>
        </p:spPr>
      </p:pic>
      <p:pic>
        <p:nvPicPr>
          <p:cNvPr id="2050" name="Picture 2" descr="Preview of your QR Code"/>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496806" y="2606620"/>
            <a:ext cx="895338" cy="8953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adWriteThink">
            <a:hlinkClick r:id="rId14" tooltip="ReadWriteThink"/>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622410" y="3286884"/>
            <a:ext cx="2789241" cy="43014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Children's literature centre logo"/>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4439816" y="2501833"/>
            <a:ext cx="1084684" cy="138892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descr="Preview of your QR Code"/>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3313272" y="2501833"/>
            <a:ext cx="846137" cy="846137"/>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05390" y="655638"/>
            <a:ext cx="1181100" cy="1181100"/>
          </a:xfrm>
          <a:prstGeom prst="rect">
            <a:avLst/>
          </a:prstGeom>
        </p:spPr>
      </p:pic>
      <p:pic>
        <p:nvPicPr>
          <p:cNvPr id="25" name="Picture 24"/>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533077" y="2155377"/>
            <a:ext cx="1880635" cy="1065019"/>
          </a:xfrm>
          <a:prstGeom prst="rect">
            <a:avLst/>
          </a:prstGeom>
        </p:spPr>
      </p:pic>
      <p:sp>
        <p:nvSpPr>
          <p:cNvPr id="27" name="TextBox 26"/>
          <p:cNvSpPr txBox="1"/>
          <p:nvPr/>
        </p:nvSpPr>
        <p:spPr>
          <a:xfrm>
            <a:off x="430077" y="1836738"/>
            <a:ext cx="1551123" cy="400110"/>
          </a:xfrm>
          <a:prstGeom prst="rect">
            <a:avLst/>
          </a:prstGeom>
          <a:noFill/>
        </p:spPr>
        <p:txBody>
          <a:bodyPr wrap="square" rtlCol="0">
            <a:spAutoFit/>
          </a:bodyPr>
          <a:lstStyle/>
          <a:p>
            <a:r>
              <a:rPr lang="en-GB" sz="1000" dirty="0">
                <a:hlinkClick r:id="rId20"/>
              </a:rPr>
              <a:t>http://www.storyarts.org/</a:t>
            </a:r>
            <a:endParaRPr lang="en-GB" sz="1000" dirty="0"/>
          </a:p>
          <a:p>
            <a:endParaRPr lang="en-GB" sz="1000" dirty="0"/>
          </a:p>
        </p:txBody>
      </p:sp>
      <p:pic>
        <p:nvPicPr>
          <p:cNvPr id="22" name="Picture 21">
            <a:hlinkClick r:id="rId21"/>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7707006" y="1660435"/>
            <a:ext cx="1714500" cy="1438275"/>
          </a:xfrm>
          <a:prstGeom prst="rect">
            <a:avLst/>
          </a:prstGeom>
        </p:spPr>
      </p:pic>
      <p:pic>
        <p:nvPicPr>
          <p:cNvPr id="23" name="Picture 22">
            <a:hlinkClick r:id="rId23"/>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129167" y="4399564"/>
            <a:ext cx="1962150" cy="1952625"/>
          </a:xfrm>
          <a:prstGeom prst="rect">
            <a:avLst/>
          </a:prstGeom>
        </p:spPr>
      </p:pic>
    </p:spTree>
    <p:extLst>
      <p:ext uri="{BB962C8B-B14F-4D97-AF65-F5344CB8AC3E}">
        <p14:creationId xmlns:p14="http://schemas.microsoft.com/office/powerpoint/2010/main" val="422900559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8|31|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777</TotalTime>
  <Words>2661</Words>
  <Application>Microsoft Office PowerPoint</Application>
  <PresentationFormat>Widescreen</PresentationFormat>
  <Paragraphs>278</Paragraphs>
  <Slides>29</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vt:lpstr>
      <vt:lpstr>Calibri</vt:lpstr>
      <vt:lpstr>Calibri Light</vt:lpstr>
      <vt:lpstr>Century Schoolbook</vt:lpstr>
      <vt:lpstr>Comic Sans MS</vt:lpstr>
      <vt:lpstr>等线</vt:lpstr>
      <vt:lpstr>Times New Roman</vt:lpstr>
      <vt:lpstr>Wingdings</vt:lpstr>
      <vt:lpstr>Office Theme</vt:lpstr>
      <vt:lpstr>What do you remember from last year?</vt:lpstr>
      <vt:lpstr>Aims of this session</vt:lpstr>
      <vt:lpstr>PowerPoint Presentation</vt:lpstr>
      <vt:lpstr>What is Oracy?</vt:lpstr>
      <vt:lpstr>What is writing?</vt:lpstr>
      <vt:lpstr>PowerPoint Presentation</vt:lpstr>
      <vt:lpstr>Opinion lines</vt:lpstr>
      <vt:lpstr>PowerPoint Presentation</vt:lpstr>
      <vt:lpstr>So then, readers....</vt:lpstr>
      <vt:lpstr>Do we read all texts, for all purposes in the same way? </vt:lpstr>
      <vt:lpstr>What is reading?</vt:lpstr>
      <vt:lpstr>Goodman and the whole ‘Whole Language’ thing...</vt:lpstr>
      <vt:lpstr>Cueing Systems (Goodman)</vt:lpstr>
      <vt:lpstr>Ah...</vt:lpstr>
      <vt:lpstr>PowerPoint Presentation</vt:lpstr>
      <vt:lpstr> Smith’s influential view of writing</vt:lpstr>
      <vt:lpstr>But...</vt:lpstr>
      <vt:lpstr>ROSE 2006</vt:lpstr>
      <vt:lpstr>Recommendations of Rose</vt:lpstr>
      <vt:lpstr>Why oh why? </vt:lpstr>
      <vt:lpstr>Classroom Strategies and approaches</vt:lpstr>
      <vt:lpstr> Specific Interventions\approaches</vt:lpstr>
      <vt:lpstr>PowerPoint Presentation</vt:lpstr>
      <vt:lpstr>Reviewing your experience in schools</vt:lpstr>
      <vt:lpstr>Is it important that you read children’s literature? Why?</vt:lpstr>
      <vt:lpstr>PowerPoint Presentation</vt:lpstr>
      <vt:lpstr>PowerPoint Presentation</vt:lpstr>
      <vt:lpstr>Or even…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Angella Cooze</cp:lastModifiedBy>
  <cp:revision>268</cp:revision>
  <dcterms:created xsi:type="dcterms:W3CDTF">2018-06-19T15:42:58Z</dcterms:created>
  <dcterms:modified xsi:type="dcterms:W3CDTF">2018-10-10T10:15:54Z</dcterms:modified>
</cp:coreProperties>
</file>