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8" r:id="rId12"/>
    <p:sldId id="267" r:id="rId13"/>
    <p:sldId id="269" r:id="rId14"/>
    <p:sldId id="270" r:id="rId15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2" autoAdjust="0"/>
    <p:restoredTop sz="94660"/>
  </p:normalViewPr>
  <p:slideViewPr>
    <p:cSldViewPr>
      <p:cViewPr varScale="1">
        <p:scale>
          <a:sx n="50" d="100"/>
          <a:sy n="50" d="100"/>
        </p:scale>
        <p:origin x="785" y="41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8CEC3D-96F7-401F-9673-3EE7F75C9C5B}" type="datetimeFigureOut">
              <a:rPr lang="en-US"/>
              <a:t>7/7/2024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8ED8CD-4E4C-49AC-BDC6-2963BA49E54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34179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32BCF4-D26D-4DAF-9F57-FE1E61FE7935}" type="datetimeFigureOut">
              <a:rPr lang="en-US"/>
              <a:t>7/7/2024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B91549-43BF-425A-AF25-75262019208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392864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ooking up to clouds and blue sky surrounded by glass-walled buildings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873625" y="0"/>
            <a:ext cx="7315200" cy="685800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8013" y="685801"/>
            <a:ext cx="3962400" cy="4724399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8013" y="5410200"/>
            <a:ext cx="3962400" cy="7620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93FC7-9D1A-468B-98DB-D1E8D74418D9}" type="datetimeFigureOut">
              <a:rPr lang="en-US"/>
              <a:pPr/>
              <a:t>7/7/2024</a:t>
            </a:fld>
            <a:endParaRPr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31473-23EB-4724-8B59-FE6D21D89FA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348395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93FC7-9D1A-468B-98DB-D1E8D74418D9}" type="datetimeFigureOut">
              <a:rPr lang="en-US"/>
              <a:t>7/7/2024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31473-23EB-4724-8B59-FE6D21D89FA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137862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8013" y="2590800"/>
            <a:ext cx="8229599" cy="2819400"/>
          </a:xfrm>
        </p:spPr>
        <p:txBody>
          <a:bodyPr anchor="b">
            <a:normAutofit/>
          </a:bodyPr>
          <a:lstStyle>
            <a:lvl1pPr algn="l">
              <a:defRPr sz="4800" b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6425" y="5410200"/>
            <a:ext cx="8231187" cy="762000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93FC7-9D1A-468B-98DB-D1E8D74418D9}" type="datetimeFigureOut">
              <a:rPr lang="en-US"/>
              <a:pPr/>
              <a:t>7/7/2024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31473-23EB-4724-8B59-FE6D21D89FA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22511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3813" y="685800"/>
            <a:ext cx="5029200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51614" y="685800"/>
            <a:ext cx="5029199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93FC7-9D1A-468B-98DB-D1E8D74418D9}" type="datetimeFigureOut">
              <a:rPr lang="en-US"/>
              <a:t>7/7/2024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31473-23EB-4724-8B59-FE6D21D89FA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97013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664" y="685800"/>
            <a:ext cx="5029200" cy="99060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3664" y="1676400"/>
            <a:ext cx="502920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51613" y="685800"/>
            <a:ext cx="5029200" cy="99060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50025" y="1676400"/>
            <a:ext cx="502920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93FC7-9D1A-468B-98DB-D1E8D74418D9}" type="datetimeFigureOut">
              <a:rPr lang="en-US"/>
              <a:t>7/7/2024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31473-23EB-4724-8B59-FE6D21D89FA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13096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93FC7-9D1A-468B-98DB-D1E8D74418D9}" type="datetimeFigureOut">
              <a:rPr lang="en-US"/>
              <a:t>7/7/2024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31473-23EB-4724-8B59-FE6D21D89FA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134428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93FC7-9D1A-468B-98DB-D1E8D74418D9}" type="datetimeFigureOut">
              <a:rPr lang="en-US"/>
              <a:t>7/7/2024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31473-23EB-4724-8B59-FE6D21D89FA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10311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8014" y="685800"/>
            <a:ext cx="3962400" cy="4724400"/>
          </a:xfrm>
        </p:spPr>
        <p:txBody>
          <a:bodyPr anchor="b">
            <a:no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5212" y="685800"/>
            <a:ext cx="670417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 baseline="0"/>
            </a:lvl6pPr>
            <a:lvl7pPr>
              <a:defRPr sz="1800" baseline="0"/>
            </a:lvl7pPr>
            <a:lvl8pPr>
              <a:defRPr sz="1800" baseline="0"/>
            </a:lvl8pPr>
            <a:lvl9pPr>
              <a:defRPr sz="18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013" y="5410200"/>
            <a:ext cx="3962400" cy="7620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93FC7-9D1A-468B-98DB-D1E8D74418D9}" type="datetimeFigureOut">
              <a:rPr lang="en-US"/>
              <a:t>7/7/2024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31473-23EB-4724-8B59-FE6D21D89FA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34726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8014" y="685800"/>
            <a:ext cx="3962400" cy="4724400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4875213" y="685800"/>
            <a:ext cx="6705600" cy="5486400"/>
          </a:xfrm>
          <a:ln w="63500">
            <a:solidFill>
              <a:schemeClr val="bg1"/>
            </a:solidFill>
            <a:miter lim="800000"/>
          </a:ln>
        </p:spPr>
        <p:txBody>
          <a:bodyPr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013" y="5410200"/>
            <a:ext cx="3962400" cy="7620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93FC7-9D1A-468B-98DB-D1E8D74418D9}" type="datetimeFigureOut">
              <a:rPr lang="en-US"/>
              <a:t>7/7/2024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31473-23EB-4724-8B59-FE6D21D89FA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52041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93FC7-9D1A-468B-98DB-D1E8D74418D9}" type="datetimeFigureOut">
              <a:rPr lang="en-US"/>
              <a:t>7/7/2024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31473-23EB-4724-8B59-FE6D21D89FA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76294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285412" y="685800"/>
            <a:ext cx="1295401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8012" y="685800"/>
            <a:ext cx="9474253" cy="54864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93FC7-9D1A-468B-98DB-D1E8D74418D9}" type="datetimeFigureOut">
              <a:rPr lang="en-US"/>
              <a:t>7/7/2024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31473-23EB-4724-8B59-FE6D21D89FA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50052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441" y="5105400"/>
            <a:ext cx="10971372" cy="10668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685800"/>
            <a:ext cx="10287000" cy="41909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441" y="6356351"/>
            <a:ext cx="2844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81C93FC7-9D1A-468B-98DB-D1E8D74418D9}" type="datetimeFigureOut">
              <a:rPr lang="en-US" smtClean="0"/>
              <a:pPr/>
              <a:t>7/7/2024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4515" y="6356351"/>
            <a:ext cx="3859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5325" y="6356351"/>
            <a:ext cx="2844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A3F31473-23EB-4724-8B59-FE6D21D89FA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28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tx1"/>
        </a:buClr>
        <a:buSzPct val="80000"/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15950" indent="-285750" algn="l" defTabSz="914400" rtl="0" eaLnBrk="1" latinLnBrk="0" hangingPunct="1">
        <a:lnSpc>
          <a:spcPct val="90000"/>
        </a:lnSpc>
        <a:spcBef>
          <a:spcPts val="600"/>
        </a:spcBef>
        <a:buSzPct val="80000"/>
        <a:buFont typeface="Corbe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80744" indent="-283464" algn="l" defTabSz="914400" rtl="0" eaLnBrk="1" latinLnBrk="0" hangingPunct="1">
        <a:lnSpc>
          <a:spcPct val="90000"/>
        </a:lnSpc>
        <a:spcBef>
          <a:spcPts val="600"/>
        </a:spcBef>
        <a:buFont typeface="Corbe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764792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148840" indent="-283464" algn="l" defTabSz="914400" rtl="0" eaLnBrk="1" latinLnBrk="0" hangingPunct="1">
        <a:lnSpc>
          <a:spcPct val="90000"/>
        </a:lnSpc>
        <a:spcBef>
          <a:spcPts val="600"/>
        </a:spcBef>
        <a:buFont typeface="Corbel" pitchFamily="34" charset="0"/>
        <a:buChar char="–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532888" indent="-228600" algn="l" defTabSz="914400" rtl="0" eaLnBrk="1" latinLnBrk="0" hangingPunct="1">
        <a:lnSpc>
          <a:spcPct val="90000"/>
        </a:lnSpc>
        <a:spcBef>
          <a:spcPts val="600"/>
        </a:spcBef>
        <a:buSzPct val="80000"/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916936" indent="-283464" algn="l" defTabSz="914400" rtl="0" eaLnBrk="1" latinLnBrk="0" hangingPunct="1">
        <a:lnSpc>
          <a:spcPct val="90000"/>
        </a:lnSpc>
        <a:spcBef>
          <a:spcPts val="600"/>
        </a:spcBef>
        <a:buFont typeface="Corbel" pitchFamily="34" charset="0"/>
        <a:buChar char="–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300984" indent="-228600" algn="l" defTabSz="914400" rtl="0" eaLnBrk="1" latinLnBrk="0" hangingPunct="1">
        <a:lnSpc>
          <a:spcPct val="90000"/>
        </a:lnSpc>
        <a:spcBef>
          <a:spcPts val="6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6426" y="1066800"/>
            <a:ext cx="3962400" cy="4724399"/>
          </a:xfrm>
        </p:spPr>
        <p:txBody>
          <a:bodyPr>
            <a:normAutofit fontScale="90000"/>
          </a:bodyPr>
          <a:lstStyle/>
          <a:p>
            <a:r>
              <a:rPr lang="en-US" dirty="0"/>
              <a:t>Change and Stability Management Presentation (MBA) – The effect the Global COVID Pandemic had on Sainsburys as an organisation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713" y="5791199"/>
            <a:ext cx="3962400" cy="762000"/>
          </a:xfrm>
        </p:spPr>
        <p:txBody>
          <a:bodyPr>
            <a:normAutofit/>
          </a:bodyPr>
          <a:lstStyle/>
          <a:p>
            <a:r>
              <a:rPr lang="en-US" dirty="0"/>
              <a:t>Thomas Shanks - 2006042</a:t>
            </a:r>
          </a:p>
        </p:txBody>
      </p:sp>
    </p:spTree>
    <p:extLst>
      <p:ext uri="{BB962C8B-B14F-4D97-AF65-F5344CB8AC3E}">
        <p14:creationId xmlns:p14="http://schemas.microsoft.com/office/powerpoint/2010/main" val="344080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3588" y="152400"/>
            <a:ext cx="10971372" cy="1066800"/>
          </a:xfrm>
        </p:spPr>
        <p:txBody>
          <a:bodyPr/>
          <a:lstStyle/>
          <a:p>
            <a:r>
              <a:rPr lang="en-GB" dirty="0"/>
              <a:t>Introduction 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1804" y="1219200"/>
            <a:ext cx="5029200" cy="4191000"/>
          </a:xfrm>
        </p:spPr>
        <p:txBody>
          <a:bodyPr>
            <a:normAutofit fontScale="55000" lnSpcReduction="2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ZA" dirty="0"/>
              <a:t>This presentation focuses on focuses on the significance of utilising change management models in Sainsbury's to implement cutting edge technology.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ZA" dirty="0"/>
              <a:t>Sainsbury's falls under the retail sector </a:t>
            </a:r>
            <a:r>
              <a:rPr lang="en-GB" dirty="0"/>
              <a:t>(Xiao et al., 2021).</a:t>
            </a:r>
            <a:endParaRPr lang="en-ZA" dirty="0"/>
          </a:p>
          <a:p>
            <a:pPr>
              <a:buFont typeface="Wingdings" panose="05000000000000000000" pitchFamily="2" charset="2"/>
              <a:buChar char="v"/>
            </a:pPr>
            <a:r>
              <a:rPr lang="en-ZA" dirty="0"/>
              <a:t>Sainsbury drastically changed its operations during covid 19 because of the lockdown </a:t>
            </a:r>
            <a:r>
              <a:rPr lang="en-GB" dirty="0"/>
              <a:t>(Bentham 2018)</a:t>
            </a:r>
            <a:r>
              <a:rPr lang="en-ZA" dirty="0"/>
              <a:t>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ZA" dirty="0"/>
              <a:t>Sainsbury's embraced Pay&amp;Go technology to prevent the infection of the covid 19 </a:t>
            </a:r>
            <a:r>
              <a:rPr lang="en-GB" dirty="0"/>
              <a:t>(</a:t>
            </a:r>
            <a:r>
              <a:rPr lang="en-GB" dirty="0" err="1"/>
              <a:t>Whalley</a:t>
            </a:r>
            <a:r>
              <a:rPr lang="en-GB" dirty="0"/>
              <a:t> and Curwen, 2023).</a:t>
            </a:r>
            <a:endParaRPr lang="en-ZA" dirty="0"/>
          </a:p>
          <a:p>
            <a:pPr>
              <a:buFont typeface="Wingdings" panose="05000000000000000000" pitchFamily="2" charset="2"/>
              <a:buChar char="v"/>
            </a:pPr>
            <a:r>
              <a:rPr lang="en-ZA" dirty="0"/>
              <a:t>Adoption of pay&amp;Go technology increased the revenues.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ZA" dirty="0"/>
              <a:t>After COVID-19, many companies increased the use of cutting-edge technology </a:t>
            </a:r>
            <a:r>
              <a:rPr lang="en-GB" dirty="0"/>
              <a:t>(Bentham 2018). </a:t>
            </a:r>
            <a:endParaRPr lang="en-ZA" dirty="0"/>
          </a:p>
          <a:p>
            <a:pPr>
              <a:buFont typeface="Wingdings" panose="05000000000000000000" pitchFamily="2" charset="2"/>
              <a:buChar char="v"/>
            </a:pPr>
            <a:r>
              <a:rPr lang="en-ZA" dirty="0"/>
              <a:t>Sainsbury's is required to adopt cutting-edge to meet a high competition and increase sales. 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094412" y="1340768"/>
            <a:ext cx="5634510" cy="335801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501819" y="4820347"/>
            <a:ext cx="3304724" cy="36923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799" dirty="0"/>
              <a:t>Image source : (Xiao et al., 2021).</a:t>
            </a:r>
          </a:p>
        </p:txBody>
      </p:sp>
    </p:spTree>
    <p:extLst>
      <p:ext uri="{BB962C8B-B14F-4D97-AF65-F5344CB8AC3E}">
        <p14:creationId xmlns:p14="http://schemas.microsoft.com/office/powerpoint/2010/main" val="3903381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7828" y="0"/>
            <a:ext cx="10971372" cy="1066800"/>
          </a:xfrm>
        </p:spPr>
        <p:txBody>
          <a:bodyPr/>
          <a:lstStyle/>
          <a:p>
            <a:r>
              <a:rPr lang="en-GB" dirty="0"/>
              <a:t>Change management models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0912" y="1196752"/>
            <a:ext cx="10287000" cy="4190999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ZA" dirty="0"/>
              <a:t>The proposed change in Sainsbury's is use of robots and virtual and augmented reality </a:t>
            </a:r>
            <a:r>
              <a:rPr lang="en-GB" dirty="0"/>
              <a:t>(Worth, 2021)</a:t>
            </a:r>
            <a:r>
              <a:rPr lang="en-ZA" dirty="0"/>
              <a:t>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ZA" dirty="0"/>
              <a:t>Barriers to implementing cutting edge technology are resistance and lack of awareness of employees </a:t>
            </a:r>
            <a:r>
              <a:rPr lang="en-GB" dirty="0"/>
              <a:t>(Mani and </a:t>
            </a:r>
            <a:r>
              <a:rPr lang="en-GB" dirty="0" err="1"/>
              <a:t>Chouk</a:t>
            </a:r>
            <a:r>
              <a:rPr lang="en-GB" dirty="0"/>
              <a:t>, 2018)</a:t>
            </a:r>
            <a:r>
              <a:rPr lang="en-ZA" dirty="0"/>
              <a:t>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ZA" dirty="0"/>
              <a:t>Change management models are significant to implement cutting edge technology </a:t>
            </a:r>
            <a:r>
              <a:rPr lang="en-GB" dirty="0"/>
              <a:t>(Wrigley, 2018)</a:t>
            </a:r>
            <a:r>
              <a:rPr lang="en-ZA" dirty="0"/>
              <a:t>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ZA" dirty="0"/>
              <a:t>Change Models that will impact Sainsbury's operation include:</a:t>
            </a:r>
          </a:p>
          <a:p>
            <a:r>
              <a:rPr lang="en-ZA" dirty="0"/>
              <a:t> Kotter's 8 step model</a:t>
            </a:r>
          </a:p>
          <a:p>
            <a:r>
              <a:rPr lang="en-ZA" dirty="0"/>
              <a:t>Lewin's change models </a:t>
            </a:r>
          </a:p>
          <a:p>
            <a:r>
              <a:rPr lang="en-ZA" dirty="0"/>
              <a:t>PDSA Cycle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1275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1844" y="221795"/>
            <a:ext cx="10971372" cy="1066800"/>
          </a:xfrm>
        </p:spPr>
        <p:txBody>
          <a:bodyPr/>
          <a:lstStyle/>
          <a:p>
            <a:r>
              <a:rPr lang="en-ZA" dirty="0"/>
              <a:t>Kotter's 8 step model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9375" y="1628800"/>
            <a:ext cx="5029200" cy="4191000"/>
          </a:xfrm>
        </p:spPr>
        <p:txBody>
          <a:bodyPr>
            <a:normAutofit fontScale="62500" lnSpcReduction="20000"/>
          </a:bodyPr>
          <a:lstStyle/>
          <a:p>
            <a:r>
              <a:rPr lang="en-ZA" dirty="0"/>
              <a:t>Kotter's model consists of the 8 step including;</a:t>
            </a:r>
          </a:p>
          <a:p>
            <a:r>
              <a:rPr lang="en-ZA" dirty="0"/>
              <a:t>Creating urgency - informing Sainsbury of the need to implement effective cutting-edge technology (</a:t>
            </a:r>
            <a:r>
              <a:rPr lang="en-ZA" dirty="0" err="1"/>
              <a:t>Laig</a:t>
            </a:r>
            <a:r>
              <a:rPr lang="en-ZA" dirty="0"/>
              <a:t> and </a:t>
            </a:r>
            <a:r>
              <a:rPr lang="en-ZA" dirty="0" err="1"/>
              <a:t>Abocejo</a:t>
            </a:r>
            <a:r>
              <a:rPr lang="en-ZA" dirty="0"/>
              <a:t>, 2021) . </a:t>
            </a:r>
          </a:p>
          <a:p>
            <a:r>
              <a:rPr lang="en-ZA" dirty="0"/>
              <a:t>Forming a powerful coalition - convincing individuals that utilising cutting-edge technology will improve the organisation's sales </a:t>
            </a:r>
            <a:r>
              <a:rPr lang="en-GB" dirty="0"/>
              <a:t>(Kang et al., 2022)</a:t>
            </a:r>
            <a:r>
              <a:rPr lang="en-ZA" dirty="0"/>
              <a:t>.</a:t>
            </a:r>
          </a:p>
          <a:p>
            <a:r>
              <a:rPr lang="en-ZA" dirty="0"/>
              <a:t>Creating a clear vision - motivate the company to embrace the proposed changes </a:t>
            </a:r>
            <a:r>
              <a:rPr lang="en-GB" dirty="0"/>
              <a:t>(Ong and Walker, 2022). </a:t>
            </a:r>
            <a:endParaRPr lang="en-ZA" dirty="0"/>
          </a:p>
          <a:p>
            <a:r>
              <a:rPr lang="en-ZA" dirty="0"/>
              <a:t>Communicating the vision -make individuals understand better the significance of implementing cutting-edge technology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929944" y="1288595"/>
            <a:ext cx="4350205" cy="4350205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817488" y="6126531"/>
            <a:ext cx="4058196" cy="36923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799" dirty="0"/>
              <a:t>Image sources : (</a:t>
            </a:r>
            <a:r>
              <a:rPr lang="en-GB" sz="1799" dirty="0" err="1"/>
              <a:t>Laig</a:t>
            </a:r>
            <a:r>
              <a:rPr lang="en-GB" sz="1799" dirty="0"/>
              <a:t> and </a:t>
            </a:r>
            <a:r>
              <a:rPr lang="en-GB" sz="1799" dirty="0" err="1"/>
              <a:t>Abocejo</a:t>
            </a:r>
            <a:r>
              <a:rPr lang="en-GB" sz="1799" dirty="0"/>
              <a:t>, 2021) </a:t>
            </a:r>
          </a:p>
        </p:txBody>
      </p:sp>
    </p:spTree>
    <p:extLst>
      <p:ext uri="{BB962C8B-B14F-4D97-AF65-F5344CB8AC3E}">
        <p14:creationId xmlns:p14="http://schemas.microsoft.com/office/powerpoint/2010/main" val="4174105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9822" y="-42394"/>
            <a:ext cx="10971372" cy="1066800"/>
          </a:xfrm>
        </p:spPr>
        <p:txBody>
          <a:bodyPr/>
          <a:lstStyle/>
          <a:p>
            <a:r>
              <a:rPr lang="en-GB" dirty="0"/>
              <a:t>Continuation..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16308" y="1614264"/>
            <a:ext cx="5029200" cy="4191000"/>
          </a:xfrm>
        </p:spPr>
        <p:txBody>
          <a:bodyPr>
            <a:normAutofit fontScale="92500" lnSpcReduction="20000"/>
          </a:bodyPr>
          <a:lstStyle/>
          <a:p>
            <a:r>
              <a:rPr lang="en-ZA" dirty="0"/>
              <a:t>Removing the barriers that can hinder proposed change</a:t>
            </a:r>
          </a:p>
          <a:p>
            <a:r>
              <a:rPr lang="en-ZA" dirty="0"/>
              <a:t>Creating a short win, such as using robots to deliver goods to the customers(</a:t>
            </a:r>
            <a:r>
              <a:rPr lang="en-ZA" dirty="0" err="1"/>
              <a:t>Laig</a:t>
            </a:r>
            <a:r>
              <a:rPr lang="en-ZA" dirty="0"/>
              <a:t> and </a:t>
            </a:r>
            <a:r>
              <a:rPr lang="en-ZA" dirty="0" err="1"/>
              <a:t>Abocejo</a:t>
            </a:r>
            <a:r>
              <a:rPr lang="en-ZA" dirty="0"/>
              <a:t>, 2021).</a:t>
            </a:r>
          </a:p>
          <a:p>
            <a:r>
              <a:rPr lang="en-ZA" dirty="0"/>
              <a:t>Build everything on the implemented change(</a:t>
            </a:r>
            <a:r>
              <a:rPr lang="en-ZA" dirty="0" err="1"/>
              <a:t>Schweiger</a:t>
            </a:r>
            <a:r>
              <a:rPr lang="en-ZA" dirty="0"/>
              <a:t> et al. 2018).</a:t>
            </a:r>
          </a:p>
          <a:p>
            <a:r>
              <a:rPr lang="en-ZA" dirty="0"/>
              <a:t>Anchor the implemented change in the organisation's culture (</a:t>
            </a:r>
            <a:r>
              <a:rPr lang="en-ZA" dirty="0" err="1"/>
              <a:t>Magnúsdóttir</a:t>
            </a:r>
            <a:r>
              <a:rPr lang="en-ZA" dirty="0"/>
              <a:t>, 2018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813404" y="1469325"/>
            <a:ext cx="4059113" cy="4350205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345508" y="6176247"/>
            <a:ext cx="3789538" cy="36923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799" dirty="0"/>
              <a:t> image source : (</a:t>
            </a:r>
            <a:r>
              <a:rPr lang="en-GB" sz="1799" dirty="0" err="1"/>
              <a:t>Schweiger</a:t>
            </a:r>
            <a:r>
              <a:rPr lang="en-GB" sz="1799" dirty="0"/>
              <a:t> et al. 2018)</a:t>
            </a:r>
          </a:p>
        </p:txBody>
      </p:sp>
    </p:spTree>
    <p:extLst>
      <p:ext uri="{BB962C8B-B14F-4D97-AF65-F5344CB8AC3E}">
        <p14:creationId xmlns:p14="http://schemas.microsoft.com/office/powerpoint/2010/main" val="3222826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1844" y="716209"/>
            <a:ext cx="10971372" cy="1066800"/>
          </a:xfrm>
        </p:spPr>
        <p:txBody>
          <a:bodyPr/>
          <a:lstStyle/>
          <a:p>
            <a:r>
              <a:rPr lang="en-ZA" dirty="0"/>
              <a:t>Lewin's change models </a:t>
            </a:r>
            <a:br>
              <a:rPr lang="en-ZA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10682" y="1905645"/>
            <a:ext cx="5029200" cy="4191000"/>
          </a:xfrm>
        </p:spPr>
        <p:txBody>
          <a:bodyPr>
            <a:normAutofit fontScale="77500" lnSpcReduction="20000"/>
          </a:bodyPr>
          <a:lstStyle/>
          <a:p>
            <a:r>
              <a:rPr lang="en-ZA" dirty="0"/>
              <a:t>Lewin's model consists of three steps: freezing, change and unfreezing</a:t>
            </a:r>
          </a:p>
          <a:p>
            <a:r>
              <a:rPr lang="en-ZA" dirty="0"/>
              <a:t>Freezing -creating awareness among individuals about the importance of utilising cutting-edge technology (</a:t>
            </a:r>
            <a:r>
              <a:rPr lang="en-ZA" dirty="0" err="1"/>
              <a:t>Burnes</a:t>
            </a:r>
            <a:r>
              <a:rPr lang="en-ZA" dirty="0"/>
              <a:t>, 2020).</a:t>
            </a:r>
          </a:p>
          <a:p>
            <a:r>
              <a:rPr lang="en-ZA" dirty="0"/>
              <a:t>Creating awareness will motivate individuals to collaborate to develop effective technology </a:t>
            </a:r>
            <a:r>
              <a:rPr lang="en-GB" dirty="0"/>
              <a:t>(ELLIS, 2023). </a:t>
            </a:r>
            <a:endParaRPr lang="en-ZA" dirty="0"/>
          </a:p>
          <a:p>
            <a:r>
              <a:rPr lang="en-ZA" dirty="0"/>
              <a:t>Implementing change - installing systems of robots and virtual and augmented reality </a:t>
            </a:r>
            <a:r>
              <a:rPr lang="en-GB" dirty="0"/>
              <a:t>(Bernardino and Tan, 2022). </a:t>
            </a:r>
            <a:endParaRPr lang="en-ZA" dirty="0"/>
          </a:p>
          <a:p>
            <a:endParaRPr lang="en-ZA" dirty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344920" y="2551999"/>
            <a:ext cx="5180251" cy="175400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814492" y="4551272"/>
            <a:ext cx="2924526" cy="36923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799" dirty="0"/>
              <a:t>Image source: (</a:t>
            </a:r>
            <a:r>
              <a:rPr lang="en-GB" sz="1799" dirty="0" err="1"/>
              <a:t>Burnes</a:t>
            </a:r>
            <a:r>
              <a:rPr lang="en-GB" sz="1799" dirty="0"/>
              <a:t>, 2020)</a:t>
            </a:r>
          </a:p>
        </p:txBody>
      </p:sp>
    </p:spTree>
    <p:extLst>
      <p:ext uri="{BB962C8B-B14F-4D97-AF65-F5344CB8AC3E}">
        <p14:creationId xmlns:p14="http://schemas.microsoft.com/office/powerpoint/2010/main" val="1138260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9836" y="185175"/>
            <a:ext cx="10971372" cy="1066800"/>
          </a:xfrm>
        </p:spPr>
        <p:txBody>
          <a:bodyPr/>
          <a:lstStyle/>
          <a:p>
            <a:r>
              <a:rPr lang="en-GB" dirty="0"/>
              <a:t>Continuation..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9836" y="1441657"/>
            <a:ext cx="5029200" cy="4191000"/>
          </a:xfrm>
        </p:spPr>
        <p:txBody>
          <a:bodyPr>
            <a:normAutofit fontScale="85000" lnSpcReduction="20000"/>
          </a:bodyPr>
          <a:lstStyle/>
          <a:p>
            <a:r>
              <a:rPr lang="en-ZA" dirty="0"/>
              <a:t>Refreezing influencing individuals to adapt to implemented technology in their daily operations </a:t>
            </a:r>
            <a:r>
              <a:rPr lang="en-GB" dirty="0"/>
              <a:t>(</a:t>
            </a:r>
            <a:r>
              <a:rPr lang="en-GB" dirty="0" err="1"/>
              <a:t>Burnes</a:t>
            </a:r>
            <a:r>
              <a:rPr lang="en-GB" dirty="0"/>
              <a:t>, 2020). </a:t>
            </a:r>
            <a:endParaRPr lang="en-ZA" dirty="0"/>
          </a:p>
          <a:p>
            <a:r>
              <a:rPr lang="en-ZA" dirty="0"/>
              <a:t>Refreezing involves regular meetings with the workers to remind them about the significance of the newly implemented systems</a:t>
            </a:r>
            <a:r>
              <a:rPr lang="en-GB" dirty="0"/>
              <a:t> (Hussain et al. 2018). </a:t>
            </a:r>
            <a:endParaRPr lang="en-ZA" dirty="0"/>
          </a:p>
          <a:p>
            <a:r>
              <a:rPr lang="en-ZA" dirty="0"/>
              <a:t>It consists of gathering data about success of cutting-edge technology.</a:t>
            </a:r>
          </a:p>
          <a:p>
            <a:r>
              <a:rPr lang="en-ZA" dirty="0"/>
              <a:t>Refreezing help improve the system to be efficient 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676520" y="1561087"/>
            <a:ext cx="4123251" cy="3570945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925524" y="5263421"/>
            <a:ext cx="3625241" cy="36923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799" dirty="0"/>
              <a:t>Image source : (Hussain et al. 2018). </a:t>
            </a:r>
          </a:p>
        </p:txBody>
      </p:sp>
    </p:spTree>
    <p:extLst>
      <p:ext uri="{BB962C8B-B14F-4D97-AF65-F5344CB8AC3E}">
        <p14:creationId xmlns:p14="http://schemas.microsoft.com/office/powerpoint/2010/main" val="843796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1844" y="487297"/>
            <a:ext cx="10971372" cy="1066800"/>
          </a:xfrm>
        </p:spPr>
        <p:txBody>
          <a:bodyPr/>
          <a:lstStyle/>
          <a:p>
            <a:r>
              <a:rPr lang="en-ZA" dirty="0"/>
              <a:t>PDSA Cycle</a:t>
            </a:r>
            <a:br>
              <a:rPr lang="en-ZA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75216" y="1364520"/>
            <a:ext cx="5029200" cy="4191000"/>
          </a:xfrm>
        </p:spPr>
        <p:txBody>
          <a:bodyPr>
            <a:normAutofit fontScale="70000" lnSpcReduction="20000"/>
          </a:bodyPr>
          <a:lstStyle/>
          <a:p>
            <a:r>
              <a:rPr lang="en-ZA" dirty="0"/>
              <a:t>PDSA Cycle consists of four steps: planning, doing, studying and taking action </a:t>
            </a:r>
            <a:r>
              <a:rPr lang="en-GB" dirty="0"/>
              <a:t>(Moses, 2021). </a:t>
            </a:r>
            <a:endParaRPr lang="en-ZA" dirty="0"/>
          </a:p>
          <a:p>
            <a:r>
              <a:rPr lang="en-ZA" dirty="0"/>
              <a:t>Plan - Proposing implementing cutting-edge technology and predicting its impact </a:t>
            </a:r>
          </a:p>
          <a:p>
            <a:r>
              <a:rPr lang="en-ZA" dirty="0"/>
              <a:t>Do - Implementing cutting-edge technology in Sainsbury's and collecting data (</a:t>
            </a:r>
            <a:r>
              <a:rPr lang="en-GB" dirty="0" err="1"/>
              <a:t>Brau</a:t>
            </a:r>
            <a:r>
              <a:rPr lang="en-GB" dirty="0"/>
              <a:t> et al. 2019).</a:t>
            </a:r>
            <a:endParaRPr lang="en-ZA" dirty="0"/>
          </a:p>
          <a:p>
            <a:r>
              <a:rPr lang="en-ZA" dirty="0"/>
              <a:t>Study - Analysing data collected and comparing the results to the prediction. </a:t>
            </a:r>
          </a:p>
          <a:p>
            <a:r>
              <a:rPr lang="en-ZA" dirty="0"/>
              <a:t>Action - Deciding whether to adopt or abandon cutting edge technology (</a:t>
            </a:r>
            <a:r>
              <a:rPr lang="en-GB" dirty="0" err="1"/>
              <a:t>Brau</a:t>
            </a:r>
            <a:r>
              <a:rPr lang="en-GB" dirty="0"/>
              <a:t> et al. 2019)</a:t>
            </a:r>
            <a:r>
              <a:rPr lang="en-ZA" dirty="0"/>
              <a:t>. 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585615" y="1205315"/>
            <a:ext cx="4350205" cy="4350205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7232261" y="5370902"/>
            <a:ext cx="3274339" cy="36923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799" dirty="0"/>
              <a:t>Image source : (</a:t>
            </a:r>
            <a:r>
              <a:rPr lang="en-GB" sz="1799" dirty="0" err="1"/>
              <a:t>Brau</a:t>
            </a:r>
            <a:r>
              <a:rPr lang="en-GB" sz="1799" dirty="0"/>
              <a:t> et al. 2019).</a:t>
            </a:r>
          </a:p>
        </p:txBody>
      </p:sp>
    </p:spTree>
    <p:extLst>
      <p:ext uri="{BB962C8B-B14F-4D97-AF65-F5344CB8AC3E}">
        <p14:creationId xmlns:p14="http://schemas.microsoft.com/office/powerpoint/2010/main" val="2483351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4163" y="-15213"/>
            <a:ext cx="10971372" cy="1066800"/>
          </a:xfrm>
        </p:spPr>
        <p:txBody>
          <a:bodyPr/>
          <a:lstStyle/>
          <a:p>
            <a:r>
              <a:rPr lang="en-ZA" dirty="0"/>
              <a:t>Significance of change in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74163" y="1308319"/>
            <a:ext cx="5029200" cy="4191000"/>
          </a:xfrm>
        </p:spPr>
        <p:txBody>
          <a:bodyPr>
            <a:normAutofit fontScale="62500" lnSpcReduction="20000"/>
          </a:bodyPr>
          <a:lstStyle/>
          <a:p>
            <a:r>
              <a:rPr lang="en-ZA" dirty="0"/>
              <a:t>Change is crucial in Sainsbury's because it makes it adapt to external drivers such as the global pandemic </a:t>
            </a:r>
            <a:r>
              <a:rPr lang="en-GB" dirty="0"/>
              <a:t>(Desai et al. 2022). </a:t>
            </a:r>
            <a:endParaRPr lang="en-ZA" dirty="0"/>
          </a:p>
          <a:p>
            <a:r>
              <a:rPr lang="en-ZA" dirty="0"/>
              <a:t>Changes also help the organisation to meet changes in the tastes and expectations of the customers </a:t>
            </a:r>
            <a:r>
              <a:rPr lang="en-GB" dirty="0"/>
              <a:t>(</a:t>
            </a:r>
            <a:r>
              <a:rPr lang="en-GB" dirty="0" err="1"/>
              <a:t>Brauer</a:t>
            </a:r>
            <a:r>
              <a:rPr lang="en-GB" dirty="0"/>
              <a:t> et al. 2020)</a:t>
            </a:r>
            <a:r>
              <a:rPr lang="en-ZA" dirty="0"/>
              <a:t>.</a:t>
            </a:r>
          </a:p>
          <a:p>
            <a:r>
              <a:rPr lang="en-ZA" dirty="0"/>
              <a:t>Implementing cutting technology also increases sales because it helps Sainsbury's supermarket reach a wide range of customers.</a:t>
            </a:r>
          </a:p>
          <a:p>
            <a:r>
              <a:rPr lang="en-ZA" dirty="0"/>
              <a:t>Cutting edge technology also helps the organisation to meet high competition </a:t>
            </a:r>
            <a:r>
              <a:rPr lang="en-GB" dirty="0"/>
              <a:t>(Johnston and Marshall, 2020)</a:t>
            </a:r>
            <a:r>
              <a:rPr lang="en-ZA" dirty="0"/>
              <a:t>. </a:t>
            </a:r>
          </a:p>
          <a:p>
            <a:r>
              <a:rPr lang="en-ZA" dirty="0"/>
              <a:t>It is recommended that change in the organisation is beneficial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253244" y="1691141"/>
            <a:ext cx="4315218" cy="3425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6370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7453" y="183797"/>
            <a:ext cx="10971372" cy="1066800"/>
          </a:xfrm>
        </p:spPr>
        <p:txBody>
          <a:bodyPr/>
          <a:lstStyle/>
          <a:p>
            <a:r>
              <a:rPr lang="en-GB" dirty="0"/>
              <a:t>Ways to identify completion of the change programme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2263" y="1509106"/>
            <a:ext cx="5029200" cy="4191000"/>
          </a:xfrm>
        </p:spPr>
        <p:txBody>
          <a:bodyPr>
            <a:normAutofit fontScale="77500" lnSpcReduction="20000"/>
          </a:bodyPr>
          <a:lstStyle/>
          <a:p>
            <a:r>
              <a:rPr lang="en-ZA" dirty="0"/>
              <a:t>Sainsbury's supermarket should embrace change in management to meet competition </a:t>
            </a:r>
            <a:r>
              <a:rPr lang="en-GB" dirty="0"/>
              <a:t>(Waddell et al., 2019)</a:t>
            </a:r>
            <a:r>
              <a:rPr lang="en-ZA" dirty="0"/>
              <a:t>. </a:t>
            </a:r>
          </a:p>
          <a:p>
            <a:r>
              <a:rPr lang="en-ZA" dirty="0"/>
              <a:t>Implementation of changes can be challenging due to resistance from the organisation's old management </a:t>
            </a:r>
            <a:r>
              <a:rPr lang="en-GB" dirty="0"/>
              <a:t>(Cuevas, 2018)</a:t>
            </a:r>
            <a:r>
              <a:rPr lang="en-ZA" dirty="0"/>
              <a:t>. </a:t>
            </a:r>
          </a:p>
          <a:p>
            <a:r>
              <a:rPr lang="en-ZA" dirty="0"/>
              <a:t>Change management models are crucial to enhancing adoption of cutting edge technology </a:t>
            </a:r>
            <a:r>
              <a:rPr lang="en-GB" dirty="0"/>
              <a:t>(Berman and Pollack, 2021)</a:t>
            </a:r>
            <a:r>
              <a:rPr lang="en-ZA" dirty="0"/>
              <a:t>. </a:t>
            </a:r>
          </a:p>
          <a:p>
            <a:r>
              <a:rPr lang="en-ZA" dirty="0"/>
              <a:t>Change models consists of systematic procedures that embrace change. 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396311" y="1691141"/>
            <a:ext cx="5180251" cy="3450046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317310" y="5240871"/>
            <a:ext cx="2984079" cy="36923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799" dirty="0"/>
              <a:t>Image source : (Cuevas, 2018)</a:t>
            </a:r>
          </a:p>
        </p:txBody>
      </p:sp>
    </p:spTree>
    <p:extLst>
      <p:ext uri="{BB962C8B-B14F-4D97-AF65-F5344CB8AC3E}">
        <p14:creationId xmlns:p14="http://schemas.microsoft.com/office/powerpoint/2010/main" val="721793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7453" y="332656"/>
            <a:ext cx="10971372" cy="1066800"/>
          </a:xfrm>
        </p:spPr>
        <p:txBody>
          <a:bodyPr/>
          <a:lstStyle/>
          <a:p>
            <a:r>
              <a:rPr lang="en-GB" b="1" dirty="0"/>
              <a:t>conclusion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2384" y="1482283"/>
            <a:ext cx="10287000" cy="4190999"/>
          </a:xfrm>
        </p:spPr>
        <p:txBody>
          <a:bodyPr/>
          <a:lstStyle/>
          <a:p>
            <a:r>
              <a:rPr lang="en-GB" dirty="0"/>
              <a:t>Sainsbury's supermarket should embrace change in management to meet competition. </a:t>
            </a:r>
            <a:endParaRPr lang="en-US" dirty="0"/>
          </a:p>
          <a:p>
            <a:r>
              <a:rPr lang="en-GB" dirty="0"/>
              <a:t>Implementation of changes can be challenging due to resistance from the organisation's old management. </a:t>
            </a:r>
            <a:endParaRPr lang="en-US" dirty="0"/>
          </a:p>
          <a:p>
            <a:r>
              <a:rPr lang="en-GB" dirty="0"/>
              <a:t>Change management models are crucial to enhancing adoption of cutting edge technology. </a:t>
            </a:r>
            <a:endParaRPr lang="en-US" dirty="0"/>
          </a:p>
          <a:p>
            <a:r>
              <a:rPr lang="en-GB" dirty="0"/>
              <a:t>Change models consists of systematic procedures that embrace change. 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4192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3612" y="380866"/>
            <a:ext cx="10971372" cy="1066800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53852" y="1752735"/>
            <a:ext cx="10287000" cy="4190999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dirty="0"/>
              <a:t>Allen, J., </a:t>
            </a:r>
            <a:r>
              <a:rPr lang="en-GB" dirty="0" err="1"/>
              <a:t>Piecyk</a:t>
            </a:r>
            <a:r>
              <a:rPr lang="en-GB" dirty="0"/>
              <a:t>, M. and </a:t>
            </a:r>
            <a:r>
              <a:rPr lang="en-GB" dirty="0" err="1"/>
              <a:t>Piotrowska</a:t>
            </a:r>
            <a:r>
              <a:rPr lang="en-GB" dirty="0"/>
              <a:t>, M., (2018). An analysis of the same-day delivery market and operations in the UK. </a:t>
            </a:r>
            <a:r>
              <a:rPr lang="en-US" i="1" dirty="0"/>
              <a:t>FTC2050. Available in http://www. ftc2050. Com/reports/ftc2050-2018-Same-day_delivery_market_UK. Pdf</a:t>
            </a:r>
            <a:r>
              <a:rPr lang="en-US" dirty="0"/>
              <a:t>.</a:t>
            </a:r>
          </a:p>
          <a:p>
            <a:pPr marL="0" indent="0">
              <a:buNone/>
            </a:pPr>
            <a:r>
              <a:rPr lang="en-GB" dirty="0"/>
              <a:t>Bentham, J., (2018). Business and Economics in the News–Sainsbury's and Asda-the decade's mega-merger. </a:t>
            </a:r>
            <a:r>
              <a:rPr lang="en-US" i="1" dirty="0"/>
              <a:t>Teaching Business &amp; Economics</a:t>
            </a:r>
            <a:r>
              <a:rPr lang="en-US" dirty="0"/>
              <a:t>, </a:t>
            </a:r>
            <a:r>
              <a:rPr lang="en-US" i="1" dirty="0"/>
              <a:t>22</a:t>
            </a:r>
            <a:r>
              <a:rPr lang="en-US" dirty="0"/>
              <a:t>(3), pp.11-12.</a:t>
            </a:r>
          </a:p>
          <a:p>
            <a:pPr marL="0" indent="0">
              <a:buNone/>
            </a:pPr>
            <a:r>
              <a:rPr lang="en-GB" dirty="0"/>
              <a:t>Berman, B. and Pollack, D., (2021). Strategies for the successful implementation of augmented reality. </a:t>
            </a:r>
            <a:r>
              <a:rPr lang="en-US" i="1" dirty="0"/>
              <a:t>Business Horizons</a:t>
            </a:r>
            <a:r>
              <a:rPr lang="en-US" dirty="0"/>
              <a:t>, </a:t>
            </a:r>
            <a:r>
              <a:rPr lang="en-US" i="1" dirty="0"/>
              <a:t>64</a:t>
            </a:r>
            <a:r>
              <a:rPr lang="en-US" dirty="0"/>
              <a:t>(5), pp.621-630.</a:t>
            </a:r>
          </a:p>
          <a:p>
            <a:pPr marL="0" indent="0">
              <a:buNone/>
            </a:pPr>
            <a:r>
              <a:rPr lang="en-GB" dirty="0"/>
              <a:t>Bernardino, M.J.D. and Tan, E.B., (2022). Utilization of the Unfreeze, Change, and Freeze Model to Enhance the Organizational Culture in Public Schools.</a:t>
            </a:r>
            <a:endParaRPr lang="en-US" dirty="0"/>
          </a:p>
          <a:p>
            <a:pPr marL="0" indent="0">
              <a:buNone/>
            </a:pPr>
            <a:r>
              <a:rPr lang="en-GB" dirty="0" err="1"/>
              <a:t>Brau</a:t>
            </a:r>
            <a:r>
              <a:rPr lang="en-GB" dirty="0"/>
              <a:t>, R.I., Gardner, J.W., Webb, G.S. and McDonald, J.K., (2019). Teaching plan‐do‐study‐act (PDSA) in a supply chain context: A paper football in‐class activity. </a:t>
            </a:r>
            <a:r>
              <a:rPr lang="en-US" i="1" dirty="0"/>
              <a:t>Decision Sciences Journal of Innovative Education</a:t>
            </a:r>
            <a:r>
              <a:rPr lang="en-US" dirty="0"/>
              <a:t>, </a:t>
            </a:r>
            <a:r>
              <a:rPr lang="en-US" i="1" dirty="0"/>
              <a:t>17</a:t>
            </a:r>
            <a:r>
              <a:rPr lang="en-US" dirty="0"/>
              <a:t>(1), pp.6-32.</a:t>
            </a:r>
          </a:p>
          <a:p>
            <a:pPr marL="0" indent="0">
              <a:buNone/>
            </a:pPr>
            <a:r>
              <a:rPr lang="en-GB" dirty="0" err="1"/>
              <a:t>Brauer</a:t>
            </a:r>
            <a:r>
              <a:rPr lang="en-GB" dirty="0"/>
              <a:t>, C., </a:t>
            </a:r>
            <a:r>
              <a:rPr lang="en-GB" dirty="0" err="1"/>
              <a:t>Fotopoulou</a:t>
            </a:r>
            <a:r>
              <a:rPr lang="en-GB" dirty="0"/>
              <a:t>, E., Barth, J. and Ahsan, A., (2020). Creating a blueprint for UK competitiveness.</a:t>
            </a:r>
            <a:endParaRPr lang="en-US" dirty="0"/>
          </a:p>
          <a:p>
            <a:pPr marL="0" indent="0">
              <a:buNone/>
            </a:pPr>
            <a:r>
              <a:rPr lang="en-GB" dirty="0" err="1"/>
              <a:t>Burnes</a:t>
            </a:r>
            <a:r>
              <a:rPr lang="en-GB" dirty="0"/>
              <a:t>, B., (2020). The origins of Lewin’s three-step model of change. </a:t>
            </a:r>
            <a:r>
              <a:rPr lang="en-US" i="1" dirty="0"/>
              <a:t>The Journal of Applied Behavioral Science</a:t>
            </a:r>
            <a:r>
              <a:rPr lang="en-US" dirty="0"/>
              <a:t>, </a:t>
            </a:r>
            <a:r>
              <a:rPr lang="en-US" i="1" dirty="0"/>
              <a:t>56</a:t>
            </a:r>
            <a:r>
              <a:rPr lang="en-US" dirty="0"/>
              <a:t>(1), pp.32-59.</a:t>
            </a:r>
          </a:p>
          <a:p>
            <a:pPr marL="0" indent="0">
              <a:buNone/>
            </a:pPr>
            <a:r>
              <a:rPr lang="en-GB" dirty="0"/>
              <a:t>Cuevas, J.M., (2018). The transformation of professional selling: Implications for leading the modern sales organization. </a:t>
            </a:r>
            <a:r>
              <a:rPr lang="en-US" i="1" dirty="0"/>
              <a:t>Industrial Marketing Management</a:t>
            </a:r>
            <a:r>
              <a:rPr lang="en-US" dirty="0"/>
              <a:t>, </a:t>
            </a:r>
            <a:r>
              <a:rPr lang="en-US" i="1" dirty="0"/>
              <a:t>69</a:t>
            </a:r>
            <a:r>
              <a:rPr lang="en-US" dirty="0"/>
              <a:t>, pp.198-208.</a:t>
            </a:r>
          </a:p>
          <a:p>
            <a:pPr marL="0" indent="0">
              <a:buNone/>
            </a:pPr>
            <a:r>
              <a:rPr lang="en-GB" dirty="0"/>
              <a:t>Desai, B., </a:t>
            </a:r>
            <a:r>
              <a:rPr lang="en-GB" dirty="0" err="1"/>
              <a:t>Studente</a:t>
            </a:r>
            <a:r>
              <a:rPr lang="en-GB" dirty="0"/>
              <a:t>, S. and </a:t>
            </a:r>
            <a:r>
              <a:rPr lang="en-GB" dirty="0" err="1"/>
              <a:t>Garivaldis</a:t>
            </a:r>
            <a:r>
              <a:rPr lang="en-GB" dirty="0"/>
              <a:t>, F., (2022). The impact of the COVID-19 pandemic on consumer purchasing behaviour: Implications for the retail sector. In </a:t>
            </a:r>
            <a:r>
              <a:rPr lang="en-US" i="1" dirty="0"/>
              <a:t>Global strategic management in the service industry: A perspective of the new era</a:t>
            </a:r>
            <a:r>
              <a:rPr lang="en-US" dirty="0"/>
              <a:t> (pp. 1-15). Emerald Publishing Limited.</a:t>
            </a:r>
          </a:p>
          <a:p>
            <a:pPr marL="0" indent="0">
              <a:buNone/>
            </a:pPr>
            <a:r>
              <a:rPr lang="en-GB" dirty="0"/>
              <a:t>ELLIS, P., (2023). Managing change--the Lewin model 3: refreeze. </a:t>
            </a:r>
            <a:r>
              <a:rPr lang="en-US" i="1" dirty="0"/>
              <a:t>Wounds UK</a:t>
            </a:r>
            <a:r>
              <a:rPr lang="en-US" dirty="0"/>
              <a:t>, </a:t>
            </a:r>
            <a:r>
              <a:rPr lang="en-US" i="1" dirty="0"/>
              <a:t>19</a:t>
            </a:r>
            <a:r>
              <a:rPr lang="en-US" dirty="0"/>
              <a:t>(4).</a:t>
            </a:r>
          </a:p>
        </p:txBody>
      </p:sp>
    </p:spTree>
    <p:extLst>
      <p:ext uri="{BB962C8B-B14F-4D97-AF65-F5344CB8AC3E}">
        <p14:creationId xmlns:p14="http://schemas.microsoft.com/office/powerpoint/2010/main" val="1520988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0912" y="332656"/>
            <a:ext cx="10971372" cy="1066800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0912" y="1628800"/>
            <a:ext cx="10287000" cy="4190999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dirty="0" err="1"/>
              <a:t>Errida</a:t>
            </a:r>
            <a:r>
              <a:rPr lang="en-GB" dirty="0"/>
              <a:t>, A. and </a:t>
            </a:r>
            <a:r>
              <a:rPr lang="en-GB" dirty="0" err="1"/>
              <a:t>Lotfi</a:t>
            </a:r>
            <a:r>
              <a:rPr lang="en-GB" dirty="0"/>
              <a:t>, B., (2021). The determinants of organizational change management success: Literature review and case study. </a:t>
            </a:r>
            <a:r>
              <a:rPr lang="en-US" i="1" dirty="0"/>
              <a:t>International Journal of Engineering Business Management</a:t>
            </a:r>
            <a:r>
              <a:rPr lang="en-US" dirty="0"/>
              <a:t>, </a:t>
            </a:r>
            <a:r>
              <a:rPr lang="en-US" i="1" dirty="0"/>
              <a:t>13</a:t>
            </a:r>
            <a:r>
              <a:rPr lang="en-US" dirty="0"/>
              <a:t>, p.18479790211016273.</a:t>
            </a:r>
          </a:p>
          <a:p>
            <a:pPr marL="0" indent="0">
              <a:buNone/>
            </a:pPr>
            <a:r>
              <a:rPr lang="en-GB" dirty="0"/>
              <a:t>Hussain, S.T., Lei, S., </a:t>
            </a:r>
            <a:r>
              <a:rPr lang="en-GB" dirty="0" err="1"/>
              <a:t>Akram</a:t>
            </a:r>
            <a:r>
              <a:rPr lang="en-GB" dirty="0"/>
              <a:t>, T., </a:t>
            </a:r>
            <a:r>
              <a:rPr lang="en-GB" dirty="0" err="1"/>
              <a:t>Haider</a:t>
            </a:r>
            <a:r>
              <a:rPr lang="en-GB" dirty="0"/>
              <a:t>, M.J., Hussain, S.H. and Ali, M., (2018). Kurt Lewin's change model: A critical review of the role of leadership and employee involvement in organizational change. </a:t>
            </a:r>
            <a:r>
              <a:rPr lang="en-US" i="1" dirty="0"/>
              <a:t>Journal of innovation &amp; knowledge</a:t>
            </a:r>
            <a:r>
              <a:rPr lang="en-US" dirty="0"/>
              <a:t>, </a:t>
            </a:r>
            <a:r>
              <a:rPr lang="en-US" i="1" dirty="0"/>
              <a:t>3</a:t>
            </a:r>
            <a:r>
              <a:rPr lang="en-US" dirty="0"/>
              <a:t>(3), pp.123-127.</a:t>
            </a:r>
          </a:p>
          <a:p>
            <a:pPr marL="0" indent="0">
              <a:buNone/>
            </a:pPr>
            <a:r>
              <a:rPr lang="en-GB" dirty="0"/>
              <a:t>Johnston, M.W. and Marshall, G.W., (2020). </a:t>
            </a:r>
            <a:r>
              <a:rPr lang="en-US" i="1" dirty="0"/>
              <a:t>Sales force management: Leadership, innovation, technology</a:t>
            </a:r>
            <a:r>
              <a:rPr lang="en-US" dirty="0"/>
              <a:t>. Routledge.</a:t>
            </a:r>
          </a:p>
          <a:p>
            <a:pPr marL="0" indent="0">
              <a:buNone/>
            </a:pPr>
            <a:r>
              <a:rPr lang="en-GB" dirty="0"/>
              <a:t>Kang, S.P., Chen, Y., </a:t>
            </a:r>
            <a:r>
              <a:rPr lang="en-GB" dirty="0" err="1"/>
              <a:t>Svihla</a:t>
            </a:r>
            <a:r>
              <a:rPr lang="en-GB" dirty="0"/>
              <a:t>, V., Gallup, A., Ferris, K. and </a:t>
            </a:r>
            <a:r>
              <a:rPr lang="en-GB" dirty="0" err="1"/>
              <a:t>Datye</a:t>
            </a:r>
            <a:r>
              <a:rPr lang="en-GB" dirty="0"/>
              <a:t>, A.K., (2022). Guiding change in higher education: An emergent, iterative application of Kotter’s change model. </a:t>
            </a:r>
            <a:r>
              <a:rPr lang="en-US" i="1" dirty="0"/>
              <a:t>Studies in Higher Education</a:t>
            </a:r>
            <a:r>
              <a:rPr lang="en-US" dirty="0"/>
              <a:t>, </a:t>
            </a:r>
            <a:r>
              <a:rPr lang="en-US" i="1" dirty="0"/>
              <a:t>47</a:t>
            </a:r>
            <a:r>
              <a:rPr lang="en-US" dirty="0"/>
              <a:t>(2), pp.270-289.</a:t>
            </a:r>
          </a:p>
          <a:p>
            <a:pPr marL="0" indent="0">
              <a:buNone/>
            </a:pPr>
            <a:r>
              <a:rPr lang="en-GB" dirty="0" err="1"/>
              <a:t>Laig</a:t>
            </a:r>
            <a:r>
              <a:rPr lang="en-GB" dirty="0"/>
              <a:t>, R.B.D. and </a:t>
            </a:r>
            <a:r>
              <a:rPr lang="en-GB" dirty="0" err="1"/>
              <a:t>Abocejo</a:t>
            </a:r>
            <a:r>
              <a:rPr lang="en-GB" dirty="0"/>
              <a:t>, F.T., (2021). Change management process in a mining company: Kotter’s 8-step change model. </a:t>
            </a:r>
            <a:r>
              <a:rPr lang="en-US" i="1" dirty="0"/>
              <a:t>Journal of Management, Economics, and Industrial Organization</a:t>
            </a:r>
            <a:r>
              <a:rPr lang="en-US" dirty="0"/>
              <a:t>, </a:t>
            </a:r>
            <a:r>
              <a:rPr lang="en-US" i="1" dirty="0"/>
              <a:t>5</a:t>
            </a:r>
            <a:r>
              <a:rPr lang="en-US" dirty="0"/>
              <a:t>(3), pp.31-50.</a:t>
            </a:r>
          </a:p>
          <a:p>
            <a:pPr marL="0" indent="0">
              <a:buNone/>
            </a:pPr>
            <a:r>
              <a:rPr lang="en-GB" dirty="0" err="1"/>
              <a:t>Magnúsdóttir</a:t>
            </a:r>
            <a:r>
              <a:rPr lang="en-GB" dirty="0"/>
              <a:t>, H.K., (2018). </a:t>
            </a:r>
            <a:r>
              <a:rPr lang="en-US" i="1" dirty="0"/>
              <a:t>Implementing strategy using the Kotter 8-Step change process: a case study in a large consultancy firm in Iceland</a:t>
            </a:r>
            <a:r>
              <a:rPr lang="en-US" dirty="0"/>
              <a:t> (Doctoral dissertation).</a:t>
            </a:r>
          </a:p>
          <a:p>
            <a:pPr marL="0" indent="0">
              <a:buNone/>
            </a:pPr>
            <a:r>
              <a:rPr lang="en-GB" dirty="0"/>
              <a:t>Mani, Z. and </a:t>
            </a:r>
            <a:r>
              <a:rPr lang="en-GB" dirty="0" err="1"/>
              <a:t>Chouk</a:t>
            </a:r>
            <a:r>
              <a:rPr lang="en-GB" dirty="0"/>
              <a:t>, I., (2018). Consumer resistance to innovation in services: challenges and barriers in the internet of things era. </a:t>
            </a:r>
            <a:r>
              <a:rPr lang="en-US" i="1" dirty="0"/>
              <a:t>Journal of Product Innovation Management</a:t>
            </a:r>
            <a:r>
              <a:rPr lang="en-US" dirty="0"/>
              <a:t>, </a:t>
            </a:r>
            <a:r>
              <a:rPr lang="en-US" i="1" dirty="0"/>
              <a:t>35</a:t>
            </a:r>
            <a:r>
              <a:rPr lang="en-US" dirty="0"/>
              <a:t>(5), pp.780-807.</a:t>
            </a:r>
          </a:p>
          <a:p>
            <a:pPr marL="0" indent="0">
              <a:buNone/>
            </a:pPr>
            <a:r>
              <a:rPr lang="en-GB" dirty="0"/>
              <a:t>Moses, B., (2021). Emulating Plan, Do, Study, Act (PDSA). </a:t>
            </a:r>
            <a:r>
              <a:rPr lang="en-US" i="1" dirty="0"/>
              <a:t>Enhancing Performance: A Best Practices Guide for Innovations in Community Colleges</a:t>
            </a:r>
            <a:r>
              <a:rPr lang="en-US" dirty="0"/>
              <a:t>, </a:t>
            </a:r>
            <a:r>
              <a:rPr lang="en-US" i="1" dirty="0"/>
              <a:t>131</a:t>
            </a:r>
            <a:r>
              <a:rPr lang="en-US" dirty="0"/>
              <a:t>.</a:t>
            </a:r>
          </a:p>
          <a:p>
            <a:pPr marL="0" indent="0">
              <a:buNone/>
            </a:pPr>
            <a:r>
              <a:rPr lang="en-GB" dirty="0"/>
              <a:t>Ong, S.Y. and Walker, A., (2022). Using Kotter's 8 steps of change to tackle over‐fasting of children attending day surgery. </a:t>
            </a:r>
            <a:r>
              <a:rPr lang="en-US" i="1" dirty="0"/>
              <a:t>Pediatric Anesthesia</a:t>
            </a:r>
            <a:r>
              <a:rPr lang="en-US" dirty="0"/>
              <a:t>, </a:t>
            </a:r>
            <a:r>
              <a:rPr lang="en-US" i="1" dirty="0"/>
              <a:t>32</a:t>
            </a:r>
            <a:r>
              <a:rPr lang="en-US" dirty="0"/>
              <a:t>(11), pp.1238-1245.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3457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7868" y="260648"/>
            <a:ext cx="10971372" cy="106680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7868" y="1962878"/>
            <a:ext cx="10287000" cy="4190999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 err="1"/>
              <a:t>Schweiger</a:t>
            </a:r>
            <a:r>
              <a:rPr lang="en-GB" dirty="0"/>
              <a:t>, S., Stouten, H. and </a:t>
            </a:r>
            <a:r>
              <a:rPr lang="en-GB" dirty="0" err="1"/>
              <a:t>Bleijenbergh</a:t>
            </a:r>
            <a:r>
              <a:rPr lang="en-GB" dirty="0"/>
              <a:t>, I.L., (2018). A system dynamics model of resistance to organizational change: The role of participatory strategies. </a:t>
            </a:r>
            <a:r>
              <a:rPr lang="en-US" i="1" dirty="0"/>
              <a:t>Systems Research and Behavioral Science</a:t>
            </a:r>
            <a:r>
              <a:rPr lang="en-US" dirty="0"/>
              <a:t>, </a:t>
            </a:r>
            <a:r>
              <a:rPr lang="en-US" i="1" dirty="0"/>
              <a:t>35</a:t>
            </a:r>
            <a:r>
              <a:rPr lang="en-US" dirty="0"/>
              <a:t>(6), pp.658-674.</a:t>
            </a:r>
          </a:p>
          <a:p>
            <a:pPr marL="0" indent="0">
              <a:buNone/>
            </a:pPr>
            <a:r>
              <a:rPr lang="en-GB" dirty="0"/>
              <a:t>Waddell, D., Creed, A., Cummings, T.G. and Worley, C.G., (2019). </a:t>
            </a:r>
            <a:r>
              <a:rPr lang="en-US" i="1" dirty="0" err="1"/>
              <a:t>Organisational</a:t>
            </a:r>
            <a:r>
              <a:rPr lang="en-US" i="1" dirty="0"/>
              <a:t> change: Development and transformation</a:t>
            </a:r>
            <a:r>
              <a:rPr lang="en-US" dirty="0"/>
              <a:t>. Cengage Au.</a:t>
            </a:r>
          </a:p>
          <a:p>
            <a:pPr marL="0" indent="0">
              <a:buNone/>
            </a:pPr>
            <a:r>
              <a:rPr lang="en-GB" dirty="0" err="1"/>
              <a:t>Whalley</a:t>
            </a:r>
            <a:r>
              <a:rPr lang="en-GB" dirty="0"/>
              <a:t>, J. and Curwen, P., (2023). How COVID-19 accelerated the restructuring of UK Retail. In </a:t>
            </a:r>
            <a:r>
              <a:rPr lang="en-US" i="1" dirty="0"/>
              <a:t>Beyond the Pandemic? Exploring the Impact of COVID-19 on Telecommunications and the Internet</a:t>
            </a:r>
            <a:r>
              <a:rPr lang="en-US" dirty="0"/>
              <a:t> (pp. 135-151). Emerald Publishing Limited.</a:t>
            </a:r>
          </a:p>
          <a:p>
            <a:pPr marL="0" indent="0">
              <a:buNone/>
            </a:pPr>
            <a:r>
              <a:rPr lang="en-GB" dirty="0"/>
              <a:t>Worth, T.E., (2021). </a:t>
            </a:r>
            <a:r>
              <a:rPr lang="en-US" i="1" dirty="0"/>
              <a:t>Implications of express delivery business modelling in the last mile industry</a:t>
            </a:r>
            <a:r>
              <a:rPr lang="en-US" dirty="0"/>
              <a:t>. Sheffield Hallam University (United Kingdom).</a:t>
            </a:r>
          </a:p>
          <a:p>
            <a:pPr marL="0" indent="0">
              <a:buNone/>
            </a:pPr>
            <a:r>
              <a:rPr lang="en-GB" dirty="0"/>
              <a:t>Wrigley, N.,( 2018). How British retailers have shaped food choice. In </a:t>
            </a:r>
            <a:r>
              <a:rPr lang="en-US" i="1" dirty="0"/>
              <a:t>The Nation's Diet</a:t>
            </a:r>
            <a:r>
              <a:rPr lang="en-US" dirty="0"/>
              <a:t> (pp. 112-128). Routledge.</a:t>
            </a:r>
          </a:p>
          <a:p>
            <a:pPr marL="0" indent="0">
              <a:buNone/>
            </a:pPr>
            <a:r>
              <a:rPr lang="en-GB" dirty="0"/>
              <a:t>Xiao, B., Chen, Q. and Yu, Z., (2021, April). Research on the Investment Value of Sainsbury’s. In </a:t>
            </a:r>
            <a:r>
              <a:rPr lang="en-US" i="1" dirty="0"/>
              <a:t>2021 6th International Conference on Social Sciences and Economic Development (ICSSED 2021)</a:t>
            </a:r>
            <a:r>
              <a:rPr lang="en-US" dirty="0"/>
              <a:t> (pp. 108-115). Atlantis Press.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4391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Marketing 16x9">
  <a:themeElements>
    <a:clrScheme name="Marketing_16x9">
      <a:dk1>
        <a:srgbClr val="404040"/>
      </a:dk1>
      <a:lt1>
        <a:sysClr val="window" lastClr="FFFFFF"/>
      </a:lt1>
      <a:dk2>
        <a:srgbClr val="000000"/>
      </a:dk2>
      <a:lt2>
        <a:srgbClr val="A1C1DE"/>
      </a:lt2>
      <a:accent1>
        <a:srgbClr val="39527B"/>
      </a:accent1>
      <a:accent2>
        <a:srgbClr val="528DC2"/>
      </a:accent2>
      <a:accent3>
        <a:srgbClr val="7EA939"/>
      </a:accent3>
      <a:accent4>
        <a:srgbClr val="30AEAB"/>
      </a:accent4>
      <a:accent5>
        <a:srgbClr val="31A962"/>
      </a:accent5>
      <a:accent6>
        <a:srgbClr val="78648E"/>
      </a:accent6>
      <a:hlink>
        <a:srgbClr val="7EA939"/>
      </a:hlink>
      <a:folHlink>
        <a:srgbClr val="7F7F7F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flip="none" rotWithShape="1">
          <a:gsLst>
            <a:gs pos="0">
              <a:schemeClr val="phClr">
                <a:lumMod val="20000"/>
                <a:lumOff val="80000"/>
              </a:schemeClr>
            </a:gs>
            <a:gs pos="58000">
              <a:schemeClr val="phClr">
                <a:lumMod val="40000"/>
                <a:lumOff val="60000"/>
              </a:schemeClr>
            </a:gs>
            <a:gs pos="100000">
              <a:schemeClr val="phClr"/>
            </a:gs>
          </a:gsLst>
          <a:lin ang="14400000" scaled="0"/>
          <a:tileRect/>
        </a:gradFill>
        <a:gradFill flip="none" rotWithShape="1">
          <a:gsLst>
            <a:gs pos="0">
              <a:schemeClr val="phClr">
                <a:lumMod val="20000"/>
                <a:lumOff val="80000"/>
              </a:schemeClr>
            </a:gs>
            <a:gs pos="58000">
              <a:schemeClr val="phClr">
                <a:lumMod val="40000"/>
                <a:lumOff val="60000"/>
              </a:schemeClr>
            </a:gs>
            <a:gs pos="100000">
              <a:schemeClr val="phClr"/>
            </a:gs>
          </a:gsLst>
          <a:lin ang="17400000" scaled="0"/>
          <a:tileRect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usiness marketing glass cube presentation (widescreen).potx" id="{454792B9-F7C6-4CDD-89A0-89451A081408}" vid="{E847D748-0CA0-4BC8-838F-3216ECA80016}"/>
    </a:ext>
  </a:extLst>
</a:theme>
</file>

<file path=ppt/theme/theme2.xml><?xml version="1.0" encoding="utf-8"?>
<a:theme xmlns:a="http://schemas.openxmlformats.org/drawingml/2006/main" name="Office Theme">
  <a:themeElements>
    <a:clrScheme name="Marketing_16x9">
      <a:dk1>
        <a:srgbClr val="404040"/>
      </a:dk1>
      <a:lt1>
        <a:sysClr val="window" lastClr="FFFFFF"/>
      </a:lt1>
      <a:dk2>
        <a:srgbClr val="000000"/>
      </a:dk2>
      <a:lt2>
        <a:srgbClr val="A1C1DE"/>
      </a:lt2>
      <a:accent1>
        <a:srgbClr val="39527B"/>
      </a:accent1>
      <a:accent2>
        <a:srgbClr val="528DC2"/>
      </a:accent2>
      <a:accent3>
        <a:srgbClr val="7EA939"/>
      </a:accent3>
      <a:accent4>
        <a:srgbClr val="30AEAB"/>
      </a:accent4>
      <a:accent5>
        <a:srgbClr val="31A962"/>
      </a:accent5>
      <a:accent6>
        <a:srgbClr val="78648E"/>
      </a:accent6>
      <a:hlink>
        <a:srgbClr val="7EA939"/>
      </a:hlink>
      <a:folHlink>
        <a:srgbClr val="7F7F7F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flip="none" rotWithShape="1">
          <a:gsLst>
            <a:gs pos="0">
              <a:schemeClr val="phClr">
                <a:lumMod val="20000"/>
                <a:lumOff val="80000"/>
              </a:schemeClr>
            </a:gs>
            <a:gs pos="58000">
              <a:schemeClr val="phClr">
                <a:lumMod val="40000"/>
                <a:lumOff val="60000"/>
              </a:schemeClr>
            </a:gs>
            <a:gs pos="100000">
              <a:schemeClr val="phClr"/>
            </a:gs>
          </a:gsLst>
          <a:lin ang="14400000" scaled="0"/>
          <a:tileRect/>
        </a:gradFill>
        <a:gradFill flip="none" rotWithShape="1">
          <a:gsLst>
            <a:gs pos="0">
              <a:schemeClr val="phClr">
                <a:lumMod val="20000"/>
                <a:lumOff val="80000"/>
              </a:schemeClr>
            </a:gs>
            <a:gs pos="58000">
              <a:schemeClr val="phClr">
                <a:lumMod val="40000"/>
                <a:lumOff val="60000"/>
              </a:schemeClr>
            </a:gs>
            <a:gs pos="100000">
              <a:schemeClr val="phClr"/>
            </a:gs>
          </a:gsLst>
          <a:lin ang="17400000" scaled="0"/>
          <a:tileRect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Marketing_16x9">
      <a:dk1>
        <a:srgbClr val="404040"/>
      </a:dk1>
      <a:lt1>
        <a:sysClr val="window" lastClr="FFFFFF"/>
      </a:lt1>
      <a:dk2>
        <a:srgbClr val="000000"/>
      </a:dk2>
      <a:lt2>
        <a:srgbClr val="A1C1DE"/>
      </a:lt2>
      <a:accent1>
        <a:srgbClr val="39527B"/>
      </a:accent1>
      <a:accent2>
        <a:srgbClr val="528DC2"/>
      </a:accent2>
      <a:accent3>
        <a:srgbClr val="7EA939"/>
      </a:accent3>
      <a:accent4>
        <a:srgbClr val="30AEAB"/>
      </a:accent4>
      <a:accent5>
        <a:srgbClr val="31A962"/>
      </a:accent5>
      <a:accent6>
        <a:srgbClr val="78648E"/>
      </a:accent6>
      <a:hlink>
        <a:srgbClr val="7EA939"/>
      </a:hlink>
      <a:folHlink>
        <a:srgbClr val="7F7F7F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flip="none" rotWithShape="1">
          <a:gsLst>
            <a:gs pos="0">
              <a:schemeClr val="phClr">
                <a:lumMod val="20000"/>
                <a:lumOff val="80000"/>
              </a:schemeClr>
            </a:gs>
            <a:gs pos="58000">
              <a:schemeClr val="phClr">
                <a:lumMod val="40000"/>
                <a:lumOff val="60000"/>
              </a:schemeClr>
            </a:gs>
            <a:gs pos="100000">
              <a:schemeClr val="phClr"/>
            </a:gs>
          </a:gsLst>
          <a:lin ang="14400000" scaled="0"/>
          <a:tileRect/>
        </a:gradFill>
        <a:gradFill flip="none" rotWithShape="1">
          <a:gsLst>
            <a:gs pos="0">
              <a:schemeClr val="phClr">
                <a:lumMod val="20000"/>
                <a:lumOff val="80000"/>
              </a:schemeClr>
            </a:gs>
            <a:gs pos="58000">
              <a:schemeClr val="phClr">
                <a:lumMod val="40000"/>
                <a:lumOff val="60000"/>
              </a:schemeClr>
            </a:gs>
            <a:gs pos="100000">
              <a:schemeClr val="phClr"/>
            </a:gs>
          </a:gsLst>
          <a:lin ang="17400000" scaled="0"/>
          <a:tileRect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Business marketing glass cube presentation (widescreen)</Template>
  <TotalTime>0</TotalTime>
  <Words>1876</Words>
  <Application>Microsoft Office PowerPoint</Application>
  <PresentationFormat>Custom</PresentationFormat>
  <Paragraphs>96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Corbel</vt:lpstr>
      <vt:lpstr>Wingdings</vt:lpstr>
      <vt:lpstr>Marketing 16x9</vt:lpstr>
      <vt:lpstr>Change and Stability Management Presentation (MBA) – The effect the Global COVID Pandemic had on Sainsburys as an organisation </vt:lpstr>
      <vt:lpstr>Introduction  </vt:lpstr>
      <vt:lpstr>Change management models </vt:lpstr>
      <vt:lpstr>Kotter's 8 step model</vt:lpstr>
      <vt:lpstr>Continuation..</vt:lpstr>
      <vt:lpstr>Lewin's change models  </vt:lpstr>
      <vt:lpstr>Continuation..</vt:lpstr>
      <vt:lpstr>PDSA Cycle </vt:lpstr>
      <vt:lpstr>Significance of change in management</vt:lpstr>
      <vt:lpstr>Ways to identify completion of the change programme</vt:lpstr>
      <vt:lpstr>conclusion </vt:lpstr>
      <vt:lpstr>References </vt:lpstr>
      <vt:lpstr>References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Tom Shanks (2006042)</dc:creator>
  <cp:lastModifiedBy>Tom Shanks (2006042)</cp:lastModifiedBy>
  <cp:revision>3</cp:revision>
  <dcterms:created xsi:type="dcterms:W3CDTF">2024-07-07T20:39:14Z</dcterms:created>
  <dcterms:modified xsi:type="dcterms:W3CDTF">2024-07-07T20:59:19Z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0x010100AA3F7D94069FF64A86F7DFF56D60E3BE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