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7" r:id="rId3"/>
    <p:sldId id="268" r:id="rId4"/>
    <p:sldId id="257" r:id="rId5"/>
    <p:sldId id="258" r:id="rId6"/>
    <p:sldId id="269" r:id="rId7"/>
    <p:sldId id="259" r:id="rId8"/>
    <p:sldId id="261" r:id="rId9"/>
    <p:sldId id="260" r:id="rId10"/>
    <p:sldId id="262" r:id="rId11"/>
    <p:sldId id="264" r:id="rId12"/>
    <p:sldId id="270" r:id="rId13"/>
    <p:sldId id="265" r:id="rId14"/>
    <p:sldId id="266" r:id="rId15"/>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Титульный слайд">
    <p:spTree>
      <p:nvGrpSpPr>
        <p:cNvPr id="1" name=""/>
        <p:cNvGrpSpPr/>
        <p:nvPr/>
      </p:nvGrpSpPr>
      <p:grpSpPr>
        <a:xfrm>
          <a:off x="0" y="0"/>
          <a:ext cx="0" cy="0"/>
          <a:chOff x="0" y="0"/>
          <a:chExt cx="0" cy="0"/>
        </a:xfrm>
      </p:grpSpPr>
      <p:sp>
        <p:nvSpPr>
          <p:cNvPr id="2" name="Заголовок 1"/>
          <p:cNvSpPr>
            <a:spLocks noGrp="1"/>
          </p:cNvSpPr>
          <p:nvPr>
            <p:ph type="ctrTitle"/>
          </p:nvPr>
        </p:nvSpPr>
        <p:spPr>
          <a:xfrm>
            <a:off x="1524000" y="1122363"/>
            <a:ext cx="9144000" cy="2387600"/>
          </a:xfrm>
        </p:spPr>
        <p:txBody>
          <a:bodyPr anchor="b"/>
          <a:lstStyle>
            <a:lvl1pPr algn="ctr">
              <a:defRPr sz="6000"/>
            </a:lvl1pPr>
          </a:lstStyle>
          <a:p>
            <a:r>
              <a:rPr lang="ru-RU"/>
              <a:t>Образец заголовка</a:t>
            </a:r>
          </a:p>
        </p:txBody>
      </p:sp>
      <p:sp>
        <p:nvSpPr>
          <p:cNvPr id="3" name="Подзаголовок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u-RU"/>
              <a:t>Образец подзаголовка</a:t>
            </a:r>
          </a:p>
        </p:txBody>
      </p:sp>
      <p:sp>
        <p:nvSpPr>
          <p:cNvPr id="4" name="Дата 3"/>
          <p:cNvSpPr>
            <a:spLocks noGrp="1"/>
          </p:cNvSpPr>
          <p:nvPr>
            <p:ph type="dt" sz="half" idx="10"/>
          </p:nvPr>
        </p:nvSpPr>
        <p:spPr/>
        <p:txBody>
          <a:bodyPr/>
          <a:lstStyle/>
          <a:p>
            <a:fld id="{F2FFB779-270B-4192-84BA-A697F48306DC}" type="datetimeFigureOut">
              <a:rPr lang="ru-RU" smtClean="0"/>
              <a:t>23.06.2024</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285DC19C-03DA-4066-9FF7-D0BF1BC6D6F6}" type="slidenum">
              <a:rPr lang="ru-RU" smtClean="0"/>
              <a:t>‹#›</a:t>
            </a:fld>
            <a:endParaRPr lang="ru-RU"/>
          </a:p>
        </p:txBody>
      </p:sp>
    </p:spTree>
    <p:extLst>
      <p:ext uri="{BB962C8B-B14F-4D97-AF65-F5344CB8AC3E}">
        <p14:creationId xmlns:p14="http://schemas.microsoft.com/office/powerpoint/2010/main" val="161079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оловок и объект">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
        <p:nvSpPr>
          <p:cNvPr id="3" name="Объект 2"/>
          <p:cNvSpPr>
            <a:spLocks noGrp="1"/>
          </p:cNvSpPr>
          <p:nvPr>
            <p:ph idx="1"/>
          </p:nvPr>
        </p:nvSpPr>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p:cNvSpPr>
            <a:spLocks noGrp="1"/>
          </p:cNvSpPr>
          <p:nvPr>
            <p:ph type="dt" sz="half" idx="10"/>
          </p:nvPr>
        </p:nvSpPr>
        <p:spPr/>
        <p:txBody>
          <a:bodyPr/>
          <a:lstStyle/>
          <a:p>
            <a:fld id="{F2FFB779-270B-4192-84BA-A697F48306DC}" type="datetimeFigureOut">
              <a:rPr lang="ru-RU" smtClean="0"/>
              <a:t>23.06.2024</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285DC19C-03DA-4066-9FF7-D0BF1BC6D6F6}" type="slidenum">
              <a:rPr lang="ru-RU" smtClean="0"/>
              <a:t>‹#›</a:t>
            </a:fld>
            <a:endParaRPr lang="ru-RU"/>
          </a:p>
        </p:txBody>
      </p:sp>
    </p:spTree>
    <p:extLst>
      <p:ext uri="{BB962C8B-B14F-4D97-AF65-F5344CB8AC3E}">
        <p14:creationId xmlns:p14="http://schemas.microsoft.com/office/powerpoint/2010/main" val="27037117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оловок раздела">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831850" y="1709738"/>
            <a:ext cx="10515600" cy="2852737"/>
          </a:xfrm>
        </p:spPr>
        <p:txBody>
          <a:bodyPr anchor="b"/>
          <a:lstStyle>
            <a:lvl1pPr>
              <a:defRPr sz="6000"/>
            </a:lvl1pPr>
          </a:lstStyle>
          <a:p>
            <a:r>
              <a:rPr lang="ru-RU"/>
              <a:t>Образец заголовка</a:t>
            </a:r>
          </a:p>
        </p:txBody>
      </p:sp>
      <p:sp>
        <p:nvSpPr>
          <p:cNvPr id="3" name="Текст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ru-RU"/>
              <a:t>Образец текста</a:t>
            </a:r>
          </a:p>
        </p:txBody>
      </p:sp>
      <p:sp>
        <p:nvSpPr>
          <p:cNvPr id="4" name="Дата 3"/>
          <p:cNvSpPr>
            <a:spLocks noGrp="1"/>
          </p:cNvSpPr>
          <p:nvPr>
            <p:ph type="dt" sz="half" idx="10"/>
          </p:nvPr>
        </p:nvSpPr>
        <p:spPr/>
        <p:txBody>
          <a:bodyPr/>
          <a:lstStyle/>
          <a:p>
            <a:fld id="{F2FFB779-270B-4192-84BA-A697F48306DC}" type="datetimeFigureOut">
              <a:rPr lang="ru-RU" smtClean="0"/>
              <a:t>23.06.2024</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285DC19C-03DA-4066-9FF7-D0BF1BC6D6F6}" type="slidenum">
              <a:rPr lang="ru-RU" smtClean="0"/>
              <a:t>‹#›</a:t>
            </a:fld>
            <a:endParaRPr lang="ru-RU"/>
          </a:p>
        </p:txBody>
      </p:sp>
    </p:spTree>
    <p:extLst>
      <p:ext uri="{BB962C8B-B14F-4D97-AF65-F5344CB8AC3E}">
        <p14:creationId xmlns:p14="http://schemas.microsoft.com/office/powerpoint/2010/main" val="40763698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а объекта">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
        <p:nvSpPr>
          <p:cNvPr id="3" name="Объект 2"/>
          <p:cNvSpPr>
            <a:spLocks noGrp="1"/>
          </p:cNvSpPr>
          <p:nvPr>
            <p:ph sz="half" idx="1"/>
          </p:nvPr>
        </p:nvSpPr>
        <p:spPr>
          <a:xfrm>
            <a:off x="838200" y="1825625"/>
            <a:ext cx="5181600" cy="4351338"/>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Объект 3"/>
          <p:cNvSpPr>
            <a:spLocks noGrp="1"/>
          </p:cNvSpPr>
          <p:nvPr>
            <p:ph sz="half" idx="2"/>
          </p:nvPr>
        </p:nvSpPr>
        <p:spPr>
          <a:xfrm>
            <a:off x="6172200" y="1825625"/>
            <a:ext cx="5181600" cy="4351338"/>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5" name="Дата 4"/>
          <p:cNvSpPr>
            <a:spLocks noGrp="1"/>
          </p:cNvSpPr>
          <p:nvPr>
            <p:ph type="dt" sz="half" idx="10"/>
          </p:nvPr>
        </p:nvSpPr>
        <p:spPr/>
        <p:txBody>
          <a:bodyPr/>
          <a:lstStyle/>
          <a:p>
            <a:fld id="{F2FFB779-270B-4192-84BA-A697F48306DC}" type="datetimeFigureOut">
              <a:rPr lang="ru-RU" smtClean="0"/>
              <a:t>23.06.2024</a:t>
            </a:fld>
            <a:endParaRPr lang="ru-RU"/>
          </a:p>
        </p:txBody>
      </p:sp>
      <p:sp>
        <p:nvSpPr>
          <p:cNvPr id="6" name="Нижний колонтитул 5"/>
          <p:cNvSpPr>
            <a:spLocks noGrp="1"/>
          </p:cNvSpPr>
          <p:nvPr>
            <p:ph type="ftr" sz="quarter" idx="11"/>
          </p:nvPr>
        </p:nvSpPr>
        <p:spPr/>
        <p:txBody>
          <a:bodyPr/>
          <a:lstStyle/>
          <a:p>
            <a:endParaRPr lang="ru-RU"/>
          </a:p>
        </p:txBody>
      </p:sp>
      <p:sp>
        <p:nvSpPr>
          <p:cNvPr id="7" name="Номер слайда 6"/>
          <p:cNvSpPr>
            <a:spLocks noGrp="1"/>
          </p:cNvSpPr>
          <p:nvPr>
            <p:ph type="sldNum" sz="quarter" idx="12"/>
          </p:nvPr>
        </p:nvSpPr>
        <p:spPr/>
        <p:txBody>
          <a:bodyPr/>
          <a:lstStyle/>
          <a:p>
            <a:fld id="{285DC19C-03DA-4066-9FF7-D0BF1BC6D6F6}" type="slidenum">
              <a:rPr lang="ru-RU" smtClean="0"/>
              <a:t>‹#›</a:t>
            </a:fld>
            <a:endParaRPr lang="ru-RU"/>
          </a:p>
        </p:txBody>
      </p:sp>
    </p:spTree>
    <p:extLst>
      <p:ext uri="{BB962C8B-B14F-4D97-AF65-F5344CB8AC3E}">
        <p14:creationId xmlns:p14="http://schemas.microsoft.com/office/powerpoint/2010/main" val="26257622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839788" y="365125"/>
            <a:ext cx="10515600" cy="1325563"/>
          </a:xfrm>
        </p:spPr>
        <p:txBody>
          <a:bodyPr/>
          <a:lstStyle/>
          <a:p>
            <a:r>
              <a:rPr lang="ru-RU"/>
              <a:t>Образец заголовка</a:t>
            </a:r>
          </a:p>
        </p:txBody>
      </p:sp>
      <p:sp>
        <p:nvSpPr>
          <p:cNvPr id="3" name="Текст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4" name="Объект 3"/>
          <p:cNvSpPr>
            <a:spLocks noGrp="1"/>
          </p:cNvSpPr>
          <p:nvPr>
            <p:ph sz="half" idx="2"/>
          </p:nvPr>
        </p:nvSpPr>
        <p:spPr>
          <a:xfrm>
            <a:off x="839788" y="2505075"/>
            <a:ext cx="5157787" cy="3684588"/>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5" name="Текст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6" name="Объект 5"/>
          <p:cNvSpPr>
            <a:spLocks noGrp="1"/>
          </p:cNvSpPr>
          <p:nvPr>
            <p:ph sz="quarter" idx="4"/>
          </p:nvPr>
        </p:nvSpPr>
        <p:spPr>
          <a:xfrm>
            <a:off x="6172200" y="2505075"/>
            <a:ext cx="5183188" cy="3684588"/>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7" name="Дата 6"/>
          <p:cNvSpPr>
            <a:spLocks noGrp="1"/>
          </p:cNvSpPr>
          <p:nvPr>
            <p:ph type="dt" sz="half" idx="10"/>
          </p:nvPr>
        </p:nvSpPr>
        <p:spPr/>
        <p:txBody>
          <a:bodyPr/>
          <a:lstStyle/>
          <a:p>
            <a:fld id="{F2FFB779-270B-4192-84BA-A697F48306DC}" type="datetimeFigureOut">
              <a:rPr lang="ru-RU" smtClean="0"/>
              <a:t>23.06.2024</a:t>
            </a:fld>
            <a:endParaRPr lang="ru-RU"/>
          </a:p>
        </p:txBody>
      </p:sp>
      <p:sp>
        <p:nvSpPr>
          <p:cNvPr id="8" name="Нижний колонтитул 7"/>
          <p:cNvSpPr>
            <a:spLocks noGrp="1"/>
          </p:cNvSpPr>
          <p:nvPr>
            <p:ph type="ftr" sz="quarter" idx="11"/>
          </p:nvPr>
        </p:nvSpPr>
        <p:spPr/>
        <p:txBody>
          <a:bodyPr/>
          <a:lstStyle/>
          <a:p>
            <a:endParaRPr lang="ru-RU"/>
          </a:p>
        </p:txBody>
      </p:sp>
      <p:sp>
        <p:nvSpPr>
          <p:cNvPr id="9" name="Номер слайда 8"/>
          <p:cNvSpPr>
            <a:spLocks noGrp="1"/>
          </p:cNvSpPr>
          <p:nvPr>
            <p:ph type="sldNum" sz="quarter" idx="12"/>
          </p:nvPr>
        </p:nvSpPr>
        <p:spPr/>
        <p:txBody>
          <a:bodyPr/>
          <a:lstStyle/>
          <a:p>
            <a:fld id="{285DC19C-03DA-4066-9FF7-D0BF1BC6D6F6}" type="slidenum">
              <a:rPr lang="ru-RU" smtClean="0"/>
              <a:t>‹#›</a:t>
            </a:fld>
            <a:endParaRPr lang="ru-RU"/>
          </a:p>
        </p:txBody>
      </p:sp>
    </p:spTree>
    <p:extLst>
      <p:ext uri="{BB962C8B-B14F-4D97-AF65-F5344CB8AC3E}">
        <p14:creationId xmlns:p14="http://schemas.microsoft.com/office/powerpoint/2010/main" val="1880027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Только заголовок">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
        <p:nvSpPr>
          <p:cNvPr id="3" name="Дата 2"/>
          <p:cNvSpPr>
            <a:spLocks noGrp="1"/>
          </p:cNvSpPr>
          <p:nvPr>
            <p:ph type="dt" sz="half" idx="10"/>
          </p:nvPr>
        </p:nvSpPr>
        <p:spPr/>
        <p:txBody>
          <a:bodyPr/>
          <a:lstStyle/>
          <a:p>
            <a:fld id="{F2FFB779-270B-4192-84BA-A697F48306DC}" type="datetimeFigureOut">
              <a:rPr lang="ru-RU" smtClean="0"/>
              <a:t>23.06.2024</a:t>
            </a:fld>
            <a:endParaRPr lang="ru-RU"/>
          </a:p>
        </p:txBody>
      </p:sp>
      <p:sp>
        <p:nvSpPr>
          <p:cNvPr id="4" name="Нижний колонтитул 3"/>
          <p:cNvSpPr>
            <a:spLocks noGrp="1"/>
          </p:cNvSpPr>
          <p:nvPr>
            <p:ph type="ftr" sz="quarter" idx="11"/>
          </p:nvPr>
        </p:nvSpPr>
        <p:spPr/>
        <p:txBody>
          <a:bodyPr/>
          <a:lstStyle/>
          <a:p>
            <a:endParaRPr lang="ru-RU"/>
          </a:p>
        </p:txBody>
      </p:sp>
      <p:sp>
        <p:nvSpPr>
          <p:cNvPr id="5" name="Номер слайда 4"/>
          <p:cNvSpPr>
            <a:spLocks noGrp="1"/>
          </p:cNvSpPr>
          <p:nvPr>
            <p:ph type="sldNum" sz="quarter" idx="12"/>
          </p:nvPr>
        </p:nvSpPr>
        <p:spPr/>
        <p:txBody>
          <a:bodyPr/>
          <a:lstStyle/>
          <a:p>
            <a:fld id="{285DC19C-03DA-4066-9FF7-D0BF1BC6D6F6}" type="slidenum">
              <a:rPr lang="ru-RU" smtClean="0"/>
              <a:t>‹#›</a:t>
            </a:fld>
            <a:endParaRPr lang="ru-RU"/>
          </a:p>
        </p:txBody>
      </p:sp>
    </p:spTree>
    <p:extLst>
      <p:ext uri="{BB962C8B-B14F-4D97-AF65-F5344CB8AC3E}">
        <p14:creationId xmlns:p14="http://schemas.microsoft.com/office/powerpoint/2010/main" val="22953355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устой слайд">
    <p:spTree>
      <p:nvGrpSpPr>
        <p:cNvPr id="1" name=""/>
        <p:cNvGrpSpPr/>
        <p:nvPr/>
      </p:nvGrpSpPr>
      <p:grpSpPr>
        <a:xfrm>
          <a:off x="0" y="0"/>
          <a:ext cx="0" cy="0"/>
          <a:chOff x="0" y="0"/>
          <a:chExt cx="0" cy="0"/>
        </a:xfrm>
      </p:grpSpPr>
      <p:sp>
        <p:nvSpPr>
          <p:cNvPr id="2" name="Дата 1"/>
          <p:cNvSpPr>
            <a:spLocks noGrp="1"/>
          </p:cNvSpPr>
          <p:nvPr>
            <p:ph type="dt" sz="half" idx="10"/>
          </p:nvPr>
        </p:nvSpPr>
        <p:spPr/>
        <p:txBody>
          <a:bodyPr/>
          <a:lstStyle/>
          <a:p>
            <a:fld id="{F2FFB779-270B-4192-84BA-A697F48306DC}" type="datetimeFigureOut">
              <a:rPr lang="ru-RU" smtClean="0"/>
              <a:t>23.06.2024</a:t>
            </a:fld>
            <a:endParaRPr lang="ru-RU"/>
          </a:p>
        </p:txBody>
      </p:sp>
      <p:sp>
        <p:nvSpPr>
          <p:cNvPr id="3" name="Нижний колонтитул 2"/>
          <p:cNvSpPr>
            <a:spLocks noGrp="1"/>
          </p:cNvSpPr>
          <p:nvPr>
            <p:ph type="ftr" sz="quarter" idx="11"/>
          </p:nvPr>
        </p:nvSpPr>
        <p:spPr/>
        <p:txBody>
          <a:bodyPr/>
          <a:lstStyle/>
          <a:p>
            <a:endParaRPr lang="ru-RU"/>
          </a:p>
        </p:txBody>
      </p:sp>
      <p:sp>
        <p:nvSpPr>
          <p:cNvPr id="4" name="Номер слайда 3"/>
          <p:cNvSpPr>
            <a:spLocks noGrp="1"/>
          </p:cNvSpPr>
          <p:nvPr>
            <p:ph type="sldNum" sz="quarter" idx="12"/>
          </p:nvPr>
        </p:nvSpPr>
        <p:spPr/>
        <p:txBody>
          <a:bodyPr/>
          <a:lstStyle/>
          <a:p>
            <a:fld id="{285DC19C-03DA-4066-9FF7-D0BF1BC6D6F6}" type="slidenum">
              <a:rPr lang="ru-RU" smtClean="0"/>
              <a:t>‹#›</a:t>
            </a:fld>
            <a:endParaRPr lang="ru-RU"/>
          </a:p>
        </p:txBody>
      </p:sp>
    </p:spTree>
    <p:extLst>
      <p:ext uri="{BB962C8B-B14F-4D97-AF65-F5344CB8AC3E}">
        <p14:creationId xmlns:p14="http://schemas.microsoft.com/office/powerpoint/2010/main" val="19887541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Объект с подписью">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839788" y="457200"/>
            <a:ext cx="3932237" cy="1600200"/>
          </a:xfrm>
        </p:spPr>
        <p:txBody>
          <a:bodyPr anchor="b"/>
          <a:lstStyle>
            <a:lvl1pPr>
              <a:defRPr sz="3200"/>
            </a:lvl1pPr>
          </a:lstStyle>
          <a:p>
            <a:r>
              <a:rPr lang="ru-RU"/>
              <a:t>Образец заголовка</a:t>
            </a:r>
          </a:p>
        </p:txBody>
      </p:sp>
      <p:sp>
        <p:nvSpPr>
          <p:cNvPr id="3" name="Объект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Текст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u-RU"/>
              <a:t>Образец текста</a:t>
            </a:r>
          </a:p>
        </p:txBody>
      </p:sp>
      <p:sp>
        <p:nvSpPr>
          <p:cNvPr id="5" name="Дата 4"/>
          <p:cNvSpPr>
            <a:spLocks noGrp="1"/>
          </p:cNvSpPr>
          <p:nvPr>
            <p:ph type="dt" sz="half" idx="10"/>
          </p:nvPr>
        </p:nvSpPr>
        <p:spPr/>
        <p:txBody>
          <a:bodyPr/>
          <a:lstStyle/>
          <a:p>
            <a:fld id="{F2FFB779-270B-4192-84BA-A697F48306DC}" type="datetimeFigureOut">
              <a:rPr lang="ru-RU" smtClean="0"/>
              <a:t>23.06.2024</a:t>
            </a:fld>
            <a:endParaRPr lang="ru-RU"/>
          </a:p>
        </p:txBody>
      </p:sp>
      <p:sp>
        <p:nvSpPr>
          <p:cNvPr id="6" name="Нижний колонтитул 5"/>
          <p:cNvSpPr>
            <a:spLocks noGrp="1"/>
          </p:cNvSpPr>
          <p:nvPr>
            <p:ph type="ftr" sz="quarter" idx="11"/>
          </p:nvPr>
        </p:nvSpPr>
        <p:spPr/>
        <p:txBody>
          <a:bodyPr/>
          <a:lstStyle/>
          <a:p>
            <a:endParaRPr lang="ru-RU"/>
          </a:p>
        </p:txBody>
      </p:sp>
      <p:sp>
        <p:nvSpPr>
          <p:cNvPr id="7" name="Номер слайда 6"/>
          <p:cNvSpPr>
            <a:spLocks noGrp="1"/>
          </p:cNvSpPr>
          <p:nvPr>
            <p:ph type="sldNum" sz="quarter" idx="12"/>
          </p:nvPr>
        </p:nvSpPr>
        <p:spPr/>
        <p:txBody>
          <a:bodyPr/>
          <a:lstStyle/>
          <a:p>
            <a:fld id="{285DC19C-03DA-4066-9FF7-D0BF1BC6D6F6}" type="slidenum">
              <a:rPr lang="ru-RU" smtClean="0"/>
              <a:t>‹#›</a:t>
            </a:fld>
            <a:endParaRPr lang="ru-RU"/>
          </a:p>
        </p:txBody>
      </p:sp>
    </p:spTree>
    <p:extLst>
      <p:ext uri="{BB962C8B-B14F-4D97-AF65-F5344CB8AC3E}">
        <p14:creationId xmlns:p14="http://schemas.microsoft.com/office/powerpoint/2010/main" val="36656952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Рисунок с подписью">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839788" y="457200"/>
            <a:ext cx="3932237" cy="1600200"/>
          </a:xfrm>
        </p:spPr>
        <p:txBody>
          <a:bodyPr anchor="b"/>
          <a:lstStyle>
            <a:lvl1pPr>
              <a:defRPr sz="3200"/>
            </a:lvl1pPr>
          </a:lstStyle>
          <a:p>
            <a:r>
              <a:rPr lang="ru-RU"/>
              <a:t>Образец заголовка</a:t>
            </a:r>
          </a:p>
        </p:txBody>
      </p:sp>
      <p:sp>
        <p:nvSpPr>
          <p:cNvPr id="3" name="Рисунок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u-RU"/>
          </a:p>
        </p:txBody>
      </p:sp>
      <p:sp>
        <p:nvSpPr>
          <p:cNvPr id="4" name="Текст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u-RU"/>
              <a:t>Образец текста</a:t>
            </a:r>
          </a:p>
        </p:txBody>
      </p:sp>
      <p:sp>
        <p:nvSpPr>
          <p:cNvPr id="5" name="Дата 4"/>
          <p:cNvSpPr>
            <a:spLocks noGrp="1"/>
          </p:cNvSpPr>
          <p:nvPr>
            <p:ph type="dt" sz="half" idx="10"/>
          </p:nvPr>
        </p:nvSpPr>
        <p:spPr/>
        <p:txBody>
          <a:bodyPr/>
          <a:lstStyle/>
          <a:p>
            <a:fld id="{F2FFB779-270B-4192-84BA-A697F48306DC}" type="datetimeFigureOut">
              <a:rPr lang="ru-RU" smtClean="0"/>
              <a:t>23.06.2024</a:t>
            </a:fld>
            <a:endParaRPr lang="ru-RU"/>
          </a:p>
        </p:txBody>
      </p:sp>
      <p:sp>
        <p:nvSpPr>
          <p:cNvPr id="6" name="Нижний колонтитул 5"/>
          <p:cNvSpPr>
            <a:spLocks noGrp="1"/>
          </p:cNvSpPr>
          <p:nvPr>
            <p:ph type="ftr" sz="quarter" idx="11"/>
          </p:nvPr>
        </p:nvSpPr>
        <p:spPr/>
        <p:txBody>
          <a:bodyPr/>
          <a:lstStyle/>
          <a:p>
            <a:endParaRPr lang="ru-RU"/>
          </a:p>
        </p:txBody>
      </p:sp>
      <p:sp>
        <p:nvSpPr>
          <p:cNvPr id="7" name="Номер слайда 6"/>
          <p:cNvSpPr>
            <a:spLocks noGrp="1"/>
          </p:cNvSpPr>
          <p:nvPr>
            <p:ph type="sldNum" sz="quarter" idx="12"/>
          </p:nvPr>
        </p:nvSpPr>
        <p:spPr/>
        <p:txBody>
          <a:bodyPr/>
          <a:lstStyle/>
          <a:p>
            <a:fld id="{285DC19C-03DA-4066-9FF7-D0BF1BC6D6F6}" type="slidenum">
              <a:rPr lang="ru-RU" smtClean="0"/>
              <a:t>‹#›</a:t>
            </a:fld>
            <a:endParaRPr lang="ru-RU"/>
          </a:p>
        </p:txBody>
      </p:sp>
    </p:spTree>
    <p:extLst>
      <p:ext uri="{BB962C8B-B14F-4D97-AF65-F5344CB8AC3E}">
        <p14:creationId xmlns:p14="http://schemas.microsoft.com/office/powerpoint/2010/main" val="21341692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Заголовок и вертикальный текст">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
        <p:nvSpPr>
          <p:cNvPr id="3" name="Вертикальный текст 2"/>
          <p:cNvSpPr>
            <a:spLocks noGrp="1"/>
          </p:cNvSpPr>
          <p:nvPr>
            <p:ph type="body" orient="vert" idx="1"/>
          </p:nvPr>
        </p:nvSpPr>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p:cNvSpPr>
            <a:spLocks noGrp="1"/>
          </p:cNvSpPr>
          <p:nvPr>
            <p:ph type="dt" sz="half" idx="10"/>
          </p:nvPr>
        </p:nvSpPr>
        <p:spPr/>
        <p:txBody>
          <a:bodyPr/>
          <a:lstStyle/>
          <a:p>
            <a:fld id="{F2FFB779-270B-4192-84BA-A697F48306DC}" type="datetimeFigureOut">
              <a:rPr lang="ru-RU" smtClean="0"/>
              <a:t>23.06.2024</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285DC19C-03DA-4066-9FF7-D0BF1BC6D6F6}" type="slidenum">
              <a:rPr lang="ru-RU" smtClean="0"/>
              <a:t>‹#›</a:t>
            </a:fld>
            <a:endParaRPr lang="ru-RU"/>
          </a:p>
        </p:txBody>
      </p:sp>
    </p:spTree>
    <p:extLst>
      <p:ext uri="{BB962C8B-B14F-4D97-AF65-F5344CB8AC3E}">
        <p14:creationId xmlns:p14="http://schemas.microsoft.com/office/powerpoint/2010/main" val="20657274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Вертикальный заголовок и текст">
    <p:spTree>
      <p:nvGrpSpPr>
        <p:cNvPr id="1" name=""/>
        <p:cNvGrpSpPr/>
        <p:nvPr/>
      </p:nvGrpSpPr>
      <p:grpSpPr>
        <a:xfrm>
          <a:off x="0" y="0"/>
          <a:ext cx="0" cy="0"/>
          <a:chOff x="0" y="0"/>
          <a:chExt cx="0" cy="0"/>
        </a:xfrm>
      </p:grpSpPr>
      <p:sp>
        <p:nvSpPr>
          <p:cNvPr id="2" name="Вертикальный заголовок 1"/>
          <p:cNvSpPr>
            <a:spLocks noGrp="1"/>
          </p:cNvSpPr>
          <p:nvPr>
            <p:ph type="title" orient="vert"/>
          </p:nvPr>
        </p:nvSpPr>
        <p:spPr>
          <a:xfrm>
            <a:off x="8724900" y="365125"/>
            <a:ext cx="2628900" cy="5811838"/>
          </a:xfrm>
        </p:spPr>
        <p:txBody>
          <a:bodyPr vert="eaVert"/>
          <a:lstStyle/>
          <a:p>
            <a:r>
              <a:rPr lang="ru-RU"/>
              <a:t>Образец заголовка</a:t>
            </a:r>
          </a:p>
        </p:txBody>
      </p:sp>
      <p:sp>
        <p:nvSpPr>
          <p:cNvPr id="3" name="Вертикальный текст 2"/>
          <p:cNvSpPr>
            <a:spLocks noGrp="1"/>
          </p:cNvSpPr>
          <p:nvPr>
            <p:ph type="body" orient="vert" idx="1"/>
          </p:nvPr>
        </p:nvSpPr>
        <p:spPr>
          <a:xfrm>
            <a:off x="838200" y="365125"/>
            <a:ext cx="7734300" cy="5811838"/>
          </a:xfrm>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p:cNvSpPr>
            <a:spLocks noGrp="1"/>
          </p:cNvSpPr>
          <p:nvPr>
            <p:ph type="dt" sz="half" idx="10"/>
          </p:nvPr>
        </p:nvSpPr>
        <p:spPr/>
        <p:txBody>
          <a:bodyPr/>
          <a:lstStyle/>
          <a:p>
            <a:fld id="{F2FFB779-270B-4192-84BA-A697F48306DC}" type="datetimeFigureOut">
              <a:rPr lang="ru-RU" smtClean="0"/>
              <a:t>23.06.2024</a:t>
            </a:fld>
            <a:endParaRPr lang="ru-RU"/>
          </a:p>
        </p:txBody>
      </p:sp>
      <p:sp>
        <p:nvSpPr>
          <p:cNvPr id="5" name="Нижний колонтитул 4"/>
          <p:cNvSpPr>
            <a:spLocks noGrp="1"/>
          </p:cNvSpPr>
          <p:nvPr>
            <p:ph type="ftr" sz="quarter" idx="11"/>
          </p:nvPr>
        </p:nvSpPr>
        <p:spPr/>
        <p:txBody>
          <a:bodyPr/>
          <a:lstStyle/>
          <a:p>
            <a:endParaRPr lang="ru-RU"/>
          </a:p>
        </p:txBody>
      </p:sp>
      <p:sp>
        <p:nvSpPr>
          <p:cNvPr id="6" name="Номер слайда 5"/>
          <p:cNvSpPr>
            <a:spLocks noGrp="1"/>
          </p:cNvSpPr>
          <p:nvPr>
            <p:ph type="sldNum" sz="quarter" idx="12"/>
          </p:nvPr>
        </p:nvSpPr>
        <p:spPr/>
        <p:txBody>
          <a:bodyPr/>
          <a:lstStyle/>
          <a:p>
            <a:fld id="{285DC19C-03DA-4066-9FF7-D0BF1BC6D6F6}" type="slidenum">
              <a:rPr lang="ru-RU" smtClean="0"/>
              <a:t>‹#›</a:t>
            </a:fld>
            <a:endParaRPr lang="ru-RU"/>
          </a:p>
        </p:txBody>
      </p:sp>
    </p:spTree>
    <p:extLst>
      <p:ext uri="{BB962C8B-B14F-4D97-AF65-F5344CB8AC3E}">
        <p14:creationId xmlns:p14="http://schemas.microsoft.com/office/powerpoint/2010/main" val="8122617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ru-RU"/>
              <a:t>Образец заголовка</a:t>
            </a:r>
          </a:p>
        </p:txBody>
      </p:sp>
      <p:sp>
        <p:nvSpPr>
          <p:cNvPr id="3" name="Текст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2FFB779-270B-4192-84BA-A697F48306DC}" type="datetimeFigureOut">
              <a:rPr lang="ru-RU" smtClean="0"/>
              <a:t>23.06.2024</a:t>
            </a:fld>
            <a:endParaRPr lang="ru-RU"/>
          </a:p>
        </p:txBody>
      </p:sp>
      <p:sp>
        <p:nvSpPr>
          <p:cNvPr id="5" name="Нижний колонтитул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ru-RU"/>
          </a:p>
        </p:txBody>
      </p:sp>
      <p:sp>
        <p:nvSpPr>
          <p:cNvPr id="6" name="Номер слайда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85DC19C-03DA-4066-9FF7-D0BF1BC6D6F6}" type="slidenum">
              <a:rPr lang="ru-RU" smtClean="0"/>
              <a:t>‹#›</a:t>
            </a:fld>
            <a:endParaRPr lang="ru-RU"/>
          </a:p>
        </p:txBody>
      </p:sp>
    </p:spTree>
    <p:extLst>
      <p:ext uri="{BB962C8B-B14F-4D97-AF65-F5344CB8AC3E}">
        <p14:creationId xmlns:p14="http://schemas.microsoft.com/office/powerpoint/2010/main" val="31549794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jensteachingtools.blogspot.com/2014/12/are-you-listening.html" TargetMode="External"/><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news.euspert.com/improve-communication-skills-get-point/" TargetMode="External"/><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courses.lumenlearning.com/boundless-communications/chapter/significance-of-ethics-in-public-speaking/" TargetMode="External"/><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16hom.wikispaces.com/listening+to+others" TargetMode="External"/><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www.thymindoman.com/the-inner-light-of-crystalline-clarity/" TargetMode="External"/><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www.finsmes.com/2014/02/clarity-software-solutions-secures-growth-investment-from-north-bridge.html" TargetMode="External"/><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pressbooks.uwf.edu/cantwejustgetalong/chapter/nonverbal-communication/" TargetMode="External"/><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shannonchance.net/2020/06/04/empathy-in-engineering/" TargetMode="External"/><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www.thebluediamondgallery.com/handwriting/a/adaptability.html" TargetMode="External"/><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middleaisle.blogspot.com/2011/08/raining-on-your-wedding-day.html" TargetMode="External"/><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www.pngall.com/communication-png/download/17770" TargetMode="External"/><Relationship Id="rId2" Type="http://schemas.openxmlformats.org/officeDocument/2006/relationships/image" Target="../media/image13.png"/><Relationship Id="rId1" Type="http://schemas.openxmlformats.org/officeDocument/2006/relationships/slideLayout" Target="../slideLayouts/slideLayout7.xml"/><Relationship Id="rId4" Type="http://schemas.openxmlformats.org/officeDocument/2006/relationships/hyperlink" Target="https://creativecommons.org/licenses/by-nc/3.0/"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picpedia.org/chalkboard/r/reference.html" TargetMode="External"/><Relationship Id="rId2" Type="http://schemas.openxmlformats.org/officeDocument/2006/relationships/image" Target="../media/image14.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Рисунок 4">
            <a:extLst>
              <a:ext uri="{FF2B5EF4-FFF2-40B4-BE49-F238E27FC236}">
                <a16:creationId xmlns:a16="http://schemas.microsoft.com/office/drawing/2014/main" id="{1A1FE1B0-8712-097C-E66A-B8DC40F9E2C7}"/>
              </a:ext>
            </a:extLst>
          </p:cNvPr>
          <p:cNvPicPr>
            <a:picLocks noChangeAspect="1"/>
          </p:cNvPicPr>
          <p:nvPr/>
        </p:nvPicPr>
        <p:blipFill rotWithShape="1">
          <a:blip r:embed="rId2">
            <a:duotone>
              <a:schemeClr val="bg2">
                <a:shade val="45000"/>
                <a:satMod val="135000"/>
              </a:schemeClr>
              <a:prstClr val="white"/>
            </a:duotone>
            <a:extLst>
              <a:ext uri="{837473B0-CC2E-450A-ABE3-18F120FF3D39}">
                <a1611:picAttrSrcUrl xmlns:a1611="http://schemas.microsoft.com/office/drawing/2016/11/main" r:id="rId3"/>
              </a:ext>
            </a:extLst>
          </a:blip>
          <a:srcRect r="9091" b="14773"/>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56270C8-BD5A-B785-9C55-C4917560DF3C}"/>
              </a:ext>
            </a:extLst>
          </p:cNvPr>
          <p:cNvSpPr txBox="1"/>
          <p:nvPr/>
        </p:nvSpPr>
        <p:spPr>
          <a:xfrm>
            <a:off x="838200" y="129097"/>
            <a:ext cx="10515600" cy="672360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a:lnSpc>
                <a:spcPct val="90000"/>
              </a:lnSpc>
              <a:spcAft>
                <a:spcPts val="600"/>
              </a:spcAft>
            </a:pPr>
            <a:r>
              <a:rPr lang="en-US" sz="2400" dirty="0"/>
              <a:t>                               </a:t>
            </a:r>
            <a:r>
              <a:rPr lang="en-US" sz="2400" dirty="0">
                <a:latin typeface="Aptos"/>
                <a:cs typeface="Arial"/>
              </a:rPr>
              <a:t>  </a:t>
            </a:r>
            <a:r>
              <a:rPr lang="en-US" sz="2400" b="1" dirty="0">
                <a:latin typeface="Aptos"/>
                <a:cs typeface="Arial"/>
              </a:rPr>
              <a:t>UNIVERSITY OF WALES TRINITY SAINT DAVID</a:t>
            </a:r>
            <a:br>
              <a:rPr lang="en-US" sz="2400" b="1" dirty="0"/>
            </a:br>
            <a:br>
              <a:rPr lang="en-US" sz="2400" dirty="0"/>
            </a:br>
            <a:br>
              <a:rPr lang="en-US" sz="2400" dirty="0"/>
            </a:br>
            <a:br>
              <a:rPr lang="en-US" sz="2400" dirty="0"/>
            </a:br>
            <a:r>
              <a:rPr lang="en-US" sz="2400" dirty="0">
                <a:latin typeface="Aptos"/>
                <a:cs typeface="Arial"/>
              </a:rPr>
              <a:t> </a:t>
            </a:r>
            <a:r>
              <a:rPr lang="en-US" sz="2400" dirty="0">
                <a:latin typeface="Arial"/>
                <a:cs typeface="Arial"/>
              </a:rPr>
              <a:t> Module</a:t>
            </a:r>
            <a:r>
              <a:rPr lang="en-US" sz="2400" dirty="0">
                <a:latin typeface="Aptos"/>
                <a:cs typeface="Arial"/>
              </a:rPr>
              <a:t>:  </a:t>
            </a:r>
            <a:r>
              <a:rPr lang="en-US" sz="2400" b="1" dirty="0">
                <a:latin typeface="Arial"/>
                <a:cs typeface="Arial"/>
              </a:rPr>
              <a:t>Effective Team -working and Communication</a:t>
            </a:r>
            <a:br>
              <a:rPr lang="en-US" sz="2400" b="1" dirty="0">
                <a:latin typeface="Arial"/>
              </a:rPr>
            </a:br>
            <a:br>
              <a:rPr lang="en-US" sz="2400" dirty="0"/>
            </a:br>
            <a:r>
              <a:rPr lang="en-US" sz="2400" dirty="0">
                <a:latin typeface="Aptos"/>
                <a:cs typeface="Arial"/>
              </a:rPr>
              <a:t>  </a:t>
            </a:r>
            <a:r>
              <a:rPr lang="en-US" sz="2400" dirty="0">
                <a:latin typeface="Arial"/>
                <a:cs typeface="Arial"/>
              </a:rPr>
              <a:t>Assessment title</a:t>
            </a:r>
            <a:r>
              <a:rPr lang="en-US" sz="2400" dirty="0">
                <a:latin typeface="Aptos"/>
                <a:cs typeface="Arial"/>
              </a:rPr>
              <a:t>: </a:t>
            </a:r>
            <a:r>
              <a:rPr lang="en-US" sz="2400" b="1" dirty="0">
                <a:latin typeface="Arial"/>
                <a:cs typeface="Arial"/>
              </a:rPr>
              <a:t>Effective Communication Skills in the Workplace</a:t>
            </a:r>
          </a:p>
          <a:p>
            <a:pPr>
              <a:lnSpc>
                <a:spcPct val="90000"/>
              </a:lnSpc>
              <a:spcAft>
                <a:spcPts val="600"/>
              </a:spcAft>
            </a:pPr>
            <a:endParaRPr lang="en-US" sz="2400">
              <a:latin typeface="Aptos"/>
              <a:cs typeface="Arial"/>
            </a:endParaRPr>
          </a:p>
          <a:p>
            <a:pPr>
              <a:lnSpc>
                <a:spcPct val="90000"/>
              </a:lnSpc>
              <a:spcAft>
                <a:spcPts val="600"/>
              </a:spcAft>
            </a:pPr>
            <a:r>
              <a:rPr lang="en-US" sz="2400" dirty="0">
                <a:latin typeface="Aptos"/>
                <a:ea typeface="+mn-lt"/>
                <a:cs typeface="+mn-lt"/>
              </a:rPr>
              <a:t>                                                                                   </a:t>
            </a:r>
            <a:r>
              <a:rPr lang="en-US" sz="2400" dirty="0">
                <a:latin typeface="Arial"/>
                <a:ea typeface="+mn-lt"/>
                <a:cs typeface="+mn-lt"/>
              </a:rPr>
              <a:t> Name: </a:t>
            </a:r>
            <a:r>
              <a:rPr lang="en-US" sz="2400" dirty="0" err="1">
                <a:latin typeface="Arial"/>
                <a:ea typeface="+mn-lt"/>
                <a:cs typeface="+mn-lt"/>
              </a:rPr>
              <a:t>Viktoriia</a:t>
            </a:r>
            <a:r>
              <a:rPr lang="en-US" sz="2400" dirty="0">
                <a:latin typeface="Arial"/>
                <a:ea typeface="+mn-lt"/>
                <a:cs typeface="+mn-lt"/>
              </a:rPr>
              <a:t> </a:t>
            </a:r>
            <a:r>
              <a:rPr lang="en-US" sz="2400" dirty="0" err="1">
                <a:latin typeface="Arial"/>
                <a:ea typeface="+mn-lt"/>
                <a:cs typeface="+mn-lt"/>
              </a:rPr>
              <a:t>Sashchenko</a:t>
            </a:r>
            <a:r>
              <a:rPr lang="en-US" sz="2400" dirty="0">
                <a:latin typeface="Arial"/>
                <a:ea typeface="+mn-lt"/>
                <a:cs typeface="+mn-lt"/>
              </a:rPr>
              <a:t> </a:t>
            </a:r>
            <a:br>
              <a:rPr lang="en-US" sz="2400" dirty="0">
                <a:latin typeface="Arial"/>
                <a:ea typeface="+mn-lt"/>
                <a:cs typeface="+mn-lt"/>
              </a:rPr>
            </a:br>
            <a:r>
              <a:rPr lang="en-US" sz="2400" dirty="0">
                <a:latin typeface="Aptos"/>
                <a:ea typeface="+mn-lt"/>
                <a:cs typeface="+mn-lt"/>
              </a:rPr>
              <a:t>                                                                                    </a:t>
            </a:r>
          </a:p>
          <a:p>
            <a:pPr>
              <a:lnSpc>
                <a:spcPct val="90000"/>
              </a:lnSpc>
              <a:spcAft>
                <a:spcPts val="600"/>
              </a:spcAft>
            </a:pPr>
            <a:r>
              <a:rPr lang="en-US" sz="2400" dirty="0">
                <a:latin typeface="Aptos"/>
                <a:ea typeface="+mn-lt"/>
                <a:cs typeface="+mn-lt"/>
              </a:rPr>
              <a:t>                                                                                   </a:t>
            </a:r>
            <a:r>
              <a:rPr lang="en-US" sz="2400" dirty="0">
                <a:latin typeface="Arial"/>
                <a:ea typeface="+mn-lt"/>
                <a:cs typeface="+mn-lt"/>
              </a:rPr>
              <a:t> Student number: 2320920 </a:t>
            </a:r>
            <a:br>
              <a:rPr lang="en-US" sz="2400" dirty="0">
                <a:latin typeface="Arial"/>
                <a:ea typeface="+mn-lt"/>
                <a:cs typeface="+mn-lt"/>
              </a:rPr>
            </a:br>
            <a:endParaRPr lang="en-US" sz="2400">
              <a:latin typeface="Aptos"/>
              <a:ea typeface="+mn-lt"/>
              <a:cs typeface="+mn-lt"/>
            </a:endParaRPr>
          </a:p>
          <a:p>
            <a:pPr>
              <a:lnSpc>
                <a:spcPct val="90000"/>
              </a:lnSpc>
              <a:spcAft>
                <a:spcPts val="600"/>
              </a:spcAft>
            </a:pPr>
            <a:endParaRPr lang="en-US" sz="2400">
              <a:latin typeface="Aptos"/>
              <a:cs typeface="Arial"/>
            </a:endParaRPr>
          </a:p>
          <a:p>
            <a:pPr>
              <a:lnSpc>
                <a:spcPct val="90000"/>
              </a:lnSpc>
              <a:spcAft>
                <a:spcPts val="600"/>
              </a:spcAft>
            </a:pPr>
            <a:r>
              <a:rPr lang="en-US" sz="2400" dirty="0">
                <a:latin typeface="Aptos"/>
                <a:cs typeface="Arial"/>
              </a:rPr>
              <a:t>                                                                                     </a:t>
            </a:r>
            <a:r>
              <a:rPr lang="en-US" sz="2400" dirty="0">
                <a:latin typeface="Arial"/>
                <a:cs typeface="Arial"/>
              </a:rPr>
              <a:t> July 2024</a:t>
            </a:r>
          </a:p>
        </p:txBody>
      </p:sp>
    </p:spTree>
    <p:extLst>
      <p:ext uri="{BB962C8B-B14F-4D97-AF65-F5344CB8AC3E}">
        <p14:creationId xmlns:p14="http://schemas.microsoft.com/office/powerpoint/2010/main" val="38591189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F10285B-7346-18DF-4F8F-791E6E335DAE}"/>
              </a:ext>
            </a:extLst>
          </p:cNvPr>
          <p:cNvSpPr txBox="1"/>
          <p:nvPr/>
        </p:nvSpPr>
        <p:spPr>
          <a:xfrm>
            <a:off x="195533" y="195533"/>
            <a:ext cx="11398368" cy="58169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t>                                          </a:t>
            </a:r>
            <a:endParaRPr lang="ru-RU"/>
          </a:p>
          <a:p>
            <a:r>
              <a:rPr lang="en-US" sz="2800" b="1" dirty="0"/>
              <a:t>                                          Presentation overview</a:t>
            </a:r>
            <a:endParaRPr lang="en-US" dirty="0"/>
          </a:p>
          <a:p>
            <a:endParaRPr lang="en-US" sz="2800" b="1"/>
          </a:p>
          <a:p>
            <a:pPr marL="457200" indent="-457200">
              <a:buAutoNum type="arabicPeriod"/>
            </a:pPr>
            <a:r>
              <a:rPr lang="en-US" sz="2400" dirty="0"/>
              <a:t>Introduction.</a:t>
            </a:r>
          </a:p>
          <a:p>
            <a:pPr marL="457200" indent="-457200">
              <a:buAutoNum type="arabicPeriod"/>
            </a:pPr>
            <a:r>
              <a:rPr lang="en-US" sz="2400" dirty="0">
                <a:ea typeface="+mn-lt"/>
                <a:cs typeface="+mn-lt"/>
              </a:rPr>
              <a:t>Essential Communication Skills.</a:t>
            </a:r>
            <a:endParaRPr lang="en-US" dirty="0"/>
          </a:p>
          <a:p>
            <a:r>
              <a:rPr lang="en-US" sz="2400" dirty="0">
                <a:ea typeface="+mn-lt"/>
                <a:cs typeface="+mn-lt"/>
              </a:rPr>
              <a:t>3.    Most important communication skills for an effective workplace :    </a:t>
            </a:r>
            <a:endParaRPr lang="en-US">
              <a:ea typeface="+mn-lt"/>
              <a:cs typeface="+mn-lt"/>
            </a:endParaRPr>
          </a:p>
          <a:p>
            <a:r>
              <a:rPr lang="en-US" sz="2400" dirty="0">
                <a:ea typeface="+mn-lt"/>
                <a:cs typeface="+mn-lt"/>
              </a:rPr>
              <a:t>        3.1    Active listening.</a:t>
            </a:r>
            <a:endParaRPr lang="en-US" dirty="0">
              <a:ea typeface="+mn-lt"/>
              <a:cs typeface="+mn-lt"/>
            </a:endParaRPr>
          </a:p>
          <a:p>
            <a:r>
              <a:rPr lang="en-US" sz="2400" dirty="0">
                <a:ea typeface="+mn-lt"/>
                <a:cs typeface="+mn-lt"/>
              </a:rPr>
              <a:t>        3.2    Clarity. </a:t>
            </a:r>
            <a:endParaRPr lang="en-US" dirty="0">
              <a:ea typeface="+mn-lt"/>
              <a:cs typeface="+mn-lt"/>
            </a:endParaRPr>
          </a:p>
          <a:p>
            <a:r>
              <a:rPr lang="en-US" sz="2400" dirty="0">
                <a:ea typeface="+mn-lt"/>
                <a:cs typeface="+mn-lt"/>
              </a:rPr>
              <a:t>        3.3    Non-verbal communication.</a:t>
            </a:r>
            <a:endParaRPr lang="en-US" dirty="0">
              <a:ea typeface="+mn-lt"/>
              <a:cs typeface="+mn-lt"/>
            </a:endParaRPr>
          </a:p>
          <a:p>
            <a:r>
              <a:rPr lang="en-US" sz="2400" dirty="0">
                <a:ea typeface="+mn-lt"/>
                <a:cs typeface="+mn-lt"/>
              </a:rPr>
              <a:t>        3.4    Empathy.</a:t>
            </a:r>
            <a:endParaRPr lang="en-US" dirty="0">
              <a:ea typeface="+mn-lt"/>
              <a:cs typeface="+mn-lt"/>
            </a:endParaRPr>
          </a:p>
          <a:p>
            <a:r>
              <a:rPr lang="en-US" sz="2400" dirty="0">
                <a:ea typeface="+mn-lt"/>
                <a:cs typeface="+mn-lt"/>
              </a:rPr>
              <a:t>        3.5     Adaptability.</a:t>
            </a:r>
            <a:endParaRPr lang="en-US" dirty="0">
              <a:ea typeface="+mn-lt"/>
              <a:cs typeface="+mn-lt"/>
            </a:endParaRPr>
          </a:p>
          <a:p>
            <a:r>
              <a:rPr lang="en-US" sz="2400" dirty="0">
                <a:ea typeface="+mn-lt"/>
                <a:cs typeface="+mn-lt"/>
              </a:rPr>
              <a:t>         3.6    Example of a  real -world scenario.</a:t>
            </a:r>
            <a:endParaRPr lang="en-US" dirty="0"/>
          </a:p>
          <a:p>
            <a:r>
              <a:rPr lang="en-US" sz="2400" dirty="0">
                <a:ea typeface="+mn-lt"/>
                <a:cs typeface="+mn-lt"/>
              </a:rPr>
              <a:t>4.    Summary.</a:t>
            </a:r>
            <a:endParaRPr lang="en-US" dirty="0"/>
          </a:p>
          <a:p>
            <a:r>
              <a:rPr lang="en-US" sz="2400" dirty="0"/>
              <a:t>5.    Reference list. </a:t>
            </a:r>
          </a:p>
          <a:p>
            <a:pPr marL="457200" indent="-457200">
              <a:buAutoNum type="arabicPeriod"/>
            </a:pPr>
            <a:endParaRPr lang="en-US" sz="2400"/>
          </a:p>
        </p:txBody>
      </p:sp>
      <p:pic>
        <p:nvPicPr>
          <p:cNvPr id="3" name="Рисунок 2" descr="Изображение выглядит как мультфильм&#10;&#10;Автоматически созданное описание">
            <a:extLst>
              <a:ext uri="{FF2B5EF4-FFF2-40B4-BE49-F238E27FC236}">
                <a16:creationId xmlns:a16="http://schemas.microsoft.com/office/drawing/2014/main" id="{7D4401FB-325B-7066-438F-45CBF5F6F94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782943" y="3666226"/>
            <a:ext cx="4246113" cy="3191773"/>
          </a:xfrm>
          <a:prstGeom prst="rect">
            <a:avLst/>
          </a:prstGeom>
        </p:spPr>
      </p:pic>
    </p:spTree>
    <p:extLst>
      <p:ext uri="{BB962C8B-B14F-4D97-AF65-F5344CB8AC3E}">
        <p14:creationId xmlns:p14="http://schemas.microsoft.com/office/powerpoint/2010/main" val="22565835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BDAC5B6-20CE-447F-8BA1-F2274AC7A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D1D22B31-BF8F-446B-9009-8A251FB17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094406 w 12192000"/>
              <a:gd name="connsiteY0" fmla="*/ 283966 h 6858000"/>
              <a:gd name="connsiteX1" fmla="*/ 3038833 w 12192000"/>
              <a:gd name="connsiteY1" fmla="*/ 309661 h 6858000"/>
              <a:gd name="connsiteX2" fmla="*/ 3348384 w 12192000"/>
              <a:gd name="connsiteY2" fmla="*/ 406000 h 6858000"/>
              <a:gd name="connsiteX3" fmla="*/ 2864309 w 12192000"/>
              <a:gd name="connsiteY3" fmla="*/ 355295 h 6858000"/>
              <a:gd name="connsiteX4" fmla="*/ 2856039 w 12192000"/>
              <a:gd name="connsiteY4" fmla="*/ 388058 h 6858000"/>
              <a:gd name="connsiteX5" fmla="*/ 3405794 w 12192000"/>
              <a:gd name="connsiteY5" fmla="*/ 512089 h 6858000"/>
              <a:gd name="connsiteX6" fmla="*/ 3356651 w 12192000"/>
              <a:gd name="connsiteY6" fmla="*/ 531204 h 6858000"/>
              <a:gd name="connsiteX7" fmla="*/ 3064552 w 12192000"/>
              <a:gd name="connsiteY7" fmla="*/ 483228 h 6858000"/>
              <a:gd name="connsiteX8" fmla="*/ 3005765 w 12192000"/>
              <a:gd name="connsiteY8" fmla="*/ 495708 h 6858000"/>
              <a:gd name="connsiteX9" fmla="*/ 3034700 w 12192000"/>
              <a:gd name="connsiteY9" fmla="*/ 553823 h 6858000"/>
              <a:gd name="connsiteX10" fmla="*/ 3161459 w 12192000"/>
              <a:gd name="connsiteY10" fmla="*/ 576445 h 6858000"/>
              <a:gd name="connsiteX11" fmla="*/ 3358949 w 12192000"/>
              <a:gd name="connsiteY11" fmla="*/ 712961 h 6858000"/>
              <a:gd name="connsiteX12" fmla="*/ 3059960 w 12192000"/>
              <a:gd name="connsiteY12" fmla="*/ 696576 h 6858000"/>
              <a:gd name="connsiteX13" fmla="*/ 3007143 w 12192000"/>
              <a:gd name="connsiteY13" fmla="*/ 729732 h 6858000"/>
              <a:gd name="connsiteX14" fmla="*/ 2986935 w 12192000"/>
              <a:gd name="connsiteY14" fmla="*/ 772635 h 6858000"/>
              <a:gd name="connsiteX15" fmla="*/ 2871197 w 12192000"/>
              <a:gd name="connsiteY15" fmla="*/ 808127 h 6858000"/>
              <a:gd name="connsiteX16" fmla="*/ 3053071 w 12192000"/>
              <a:gd name="connsiteY16" fmla="*/ 847913 h 6858000"/>
              <a:gd name="connsiteX17" fmla="*/ 2858796 w 12192000"/>
              <a:gd name="connsiteY17" fmla="*/ 847913 h 6858000"/>
              <a:gd name="connsiteX18" fmla="*/ 2635588 w 12192000"/>
              <a:gd name="connsiteY18" fmla="*/ 820611 h 6858000"/>
              <a:gd name="connsiteX19" fmla="*/ 2397683 w 12192000"/>
              <a:gd name="connsiteY19" fmla="*/ 829190 h 6858000"/>
              <a:gd name="connsiteX20" fmla="*/ 1921874 w 12192000"/>
              <a:gd name="connsiteY20" fmla="*/ 778877 h 6858000"/>
              <a:gd name="connsiteX21" fmla="*/ 1695450 w 12192000"/>
              <a:gd name="connsiteY21" fmla="*/ 782386 h 6858000"/>
              <a:gd name="connsiteX22" fmla="*/ 2954324 w 12192000"/>
              <a:gd name="connsiteY22" fmla="*/ 1120940 h 6858000"/>
              <a:gd name="connsiteX23" fmla="*/ 2890028 w 12192000"/>
              <a:gd name="connsiteY23" fmla="*/ 1195435 h 6858000"/>
              <a:gd name="connsiteX24" fmla="*/ 3153652 w 12192000"/>
              <a:gd name="connsiteY24" fmla="*/ 1276563 h 6858000"/>
              <a:gd name="connsiteX25" fmla="*/ 3218410 w 12192000"/>
              <a:gd name="connsiteY25" fmla="*/ 1356911 h 6858000"/>
              <a:gd name="connsiteX26" fmla="*/ 3137118 w 12192000"/>
              <a:gd name="connsiteY26" fmla="*/ 1349891 h 6858000"/>
              <a:gd name="connsiteX27" fmla="*/ 3067309 w 12192000"/>
              <a:gd name="connsiteY27" fmla="*/ 1365102 h 6858000"/>
              <a:gd name="connsiteX28" fmla="*/ 3096243 w 12192000"/>
              <a:gd name="connsiteY28" fmla="*/ 1467292 h 6858000"/>
              <a:gd name="connsiteX29" fmla="*/ 3468716 w 12192000"/>
              <a:gd name="connsiteY29" fmla="*/ 1599125 h 6858000"/>
              <a:gd name="connsiteX30" fmla="*/ 3502241 w 12192000"/>
              <a:gd name="connsiteY30" fmla="*/ 1642029 h 6858000"/>
              <a:gd name="connsiteX31" fmla="*/ 3457692 w 12192000"/>
              <a:gd name="connsiteY31" fmla="*/ 1672453 h 6858000"/>
              <a:gd name="connsiteX32" fmla="*/ 3337362 w 12192000"/>
              <a:gd name="connsiteY32" fmla="*/ 1688053 h 6858000"/>
              <a:gd name="connsiteX33" fmla="*/ 3505915 w 12192000"/>
              <a:gd name="connsiteY33" fmla="*/ 1834318 h 6858000"/>
              <a:gd name="connsiteX34" fmla="*/ 3567458 w 12192000"/>
              <a:gd name="connsiteY34" fmla="*/ 1874880 h 6858000"/>
              <a:gd name="connsiteX35" fmla="*/ 3672634 w 12192000"/>
              <a:gd name="connsiteY35" fmla="*/ 1937678 h 6858000"/>
              <a:gd name="connsiteX36" fmla="*/ 3674470 w 12192000"/>
              <a:gd name="connsiteY36" fmla="*/ 1956789 h 6858000"/>
              <a:gd name="connsiteX37" fmla="*/ 3531176 w 12192000"/>
              <a:gd name="connsiteY37" fmla="*/ 2024266 h 6858000"/>
              <a:gd name="connsiteX38" fmla="*/ 3272604 w 12192000"/>
              <a:gd name="connsiteY38" fmla="*/ 2005933 h 6858000"/>
              <a:gd name="connsiteX39" fmla="*/ 3654720 w 12192000"/>
              <a:gd name="connsiteY39" fmla="*/ 2106564 h 6858000"/>
              <a:gd name="connsiteX40" fmla="*/ 2417892 w 12192000"/>
              <a:gd name="connsiteY40" fmla="*/ 1866690 h 6858000"/>
              <a:gd name="connsiteX41" fmla="*/ 2496888 w 12192000"/>
              <a:gd name="connsiteY41" fmla="*/ 1929487 h 6858000"/>
              <a:gd name="connsiteX42" fmla="*/ 2929526 w 12192000"/>
              <a:gd name="connsiteY42" fmla="*/ 2094862 h 6858000"/>
              <a:gd name="connsiteX43" fmla="*/ 3052152 w 12192000"/>
              <a:gd name="connsiteY43" fmla="*/ 2198613 h 6858000"/>
              <a:gd name="connsiteX44" fmla="*/ 3180748 w 12192000"/>
              <a:gd name="connsiteY44" fmla="*/ 2255948 h 6858000"/>
              <a:gd name="connsiteX45" fmla="*/ 3361244 w 12192000"/>
              <a:gd name="connsiteY45" fmla="*/ 2254777 h 6858000"/>
              <a:gd name="connsiteX46" fmla="*/ 3489382 w 12192000"/>
              <a:gd name="connsiteY46" fmla="*/ 2342926 h 6858000"/>
              <a:gd name="connsiteX47" fmla="*/ 3355733 w 12192000"/>
              <a:gd name="connsiteY47" fmla="*/ 2361649 h 6858000"/>
              <a:gd name="connsiteX48" fmla="*/ 3199121 w 12192000"/>
              <a:gd name="connsiteY48" fmla="*/ 2347216 h 6858000"/>
              <a:gd name="connsiteX49" fmla="*/ 2861091 w 12192000"/>
              <a:gd name="connsiteY49" fmla="*/ 2351896 h 6858000"/>
              <a:gd name="connsiteX50" fmla="*/ 2667278 w 12192000"/>
              <a:gd name="connsiteY50" fmla="*/ 2369058 h 6858000"/>
              <a:gd name="connsiteX51" fmla="*/ 2221781 w 12192000"/>
              <a:gd name="connsiteY51" fmla="*/ 2339805 h 6858000"/>
              <a:gd name="connsiteX52" fmla="*/ 2247961 w 12192000"/>
              <a:gd name="connsiteY52" fmla="*/ 2414693 h 6858000"/>
              <a:gd name="connsiteX53" fmla="*/ 2231425 w 12192000"/>
              <a:gd name="connsiteY53" fmla="*/ 2479828 h 6858000"/>
              <a:gd name="connsiteX54" fmla="*/ 2224996 w 12192000"/>
              <a:gd name="connsiteY54" fmla="*/ 2621414 h 6858000"/>
              <a:gd name="connsiteX55" fmla="*/ 2229131 w 12192000"/>
              <a:gd name="connsiteY55" fmla="*/ 2644426 h 6858000"/>
              <a:gd name="connsiteX56" fmla="*/ 2129466 w 12192000"/>
              <a:gd name="connsiteY56" fmla="*/ 2659247 h 6858000"/>
              <a:gd name="connsiteX57" fmla="*/ 2723312 w 12192000"/>
              <a:gd name="connsiteY57" fmla="*/ 2953726 h 6858000"/>
              <a:gd name="connsiteX58" fmla="*/ 2326496 w 12192000"/>
              <a:gd name="connsiteY58" fmla="*/ 2878838 h 6858000"/>
              <a:gd name="connsiteX59" fmla="*/ 2272759 w 12192000"/>
              <a:gd name="connsiteY59" fmla="*/ 3002480 h 6858000"/>
              <a:gd name="connsiteX60" fmla="*/ 2459226 w 12192000"/>
              <a:gd name="connsiteY60" fmla="*/ 3112471 h 6858000"/>
              <a:gd name="connsiteX61" fmla="*/ 2528117 w 12192000"/>
              <a:gd name="connsiteY61" fmla="*/ 3330111 h 6858000"/>
              <a:gd name="connsiteX62" fmla="*/ 2494590 w 12192000"/>
              <a:gd name="connsiteY62" fmla="*/ 3529029 h 6858000"/>
              <a:gd name="connsiteX63" fmla="*/ 2414677 w 12192000"/>
              <a:gd name="connsiteY63" fmla="*/ 3592215 h 6858000"/>
              <a:gd name="connsiteX64" fmla="*/ 2298940 w 12192000"/>
              <a:gd name="connsiteY64" fmla="*/ 3705716 h 6858000"/>
              <a:gd name="connsiteX65" fmla="*/ 2227294 w 12192000"/>
              <a:gd name="connsiteY65" fmla="*/ 3775921 h 6858000"/>
              <a:gd name="connsiteX66" fmla="*/ 1978366 w 12192000"/>
              <a:gd name="connsiteY66" fmla="*/ 3748620 h 6858000"/>
              <a:gd name="connsiteX67" fmla="*/ 2310421 w 12192000"/>
              <a:gd name="connsiteY67" fmla="*/ 3926868 h 6858000"/>
              <a:gd name="connsiteX68" fmla="*/ 2041285 w 12192000"/>
              <a:gd name="connsiteY68" fmla="*/ 3904635 h 6858000"/>
              <a:gd name="connsiteX69" fmla="*/ 1953565 w 12192000"/>
              <a:gd name="connsiteY69" fmla="*/ 3917116 h 6858000"/>
              <a:gd name="connsiteX70" fmla="*/ 2003623 w 12192000"/>
              <a:gd name="connsiteY70" fmla="*/ 3974842 h 6858000"/>
              <a:gd name="connsiteX71" fmla="*/ 2201114 w 12192000"/>
              <a:gd name="connsiteY71" fmla="*/ 4072742 h 6858000"/>
              <a:gd name="connsiteX72" fmla="*/ 2608032 w 12192000"/>
              <a:gd name="connsiteY72" fmla="*/ 4337967 h 6858000"/>
              <a:gd name="connsiteX73" fmla="*/ 2213973 w 12192000"/>
              <a:gd name="connsiteY73" fmla="*/ 4216277 h 6858000"/>
              <a:gd name="connsiteX74" fmla="*/ 2629158 w 12192000"/>
              <a:gd name="connsiteY74" fmla="*/ 4488911 h 6858000"/>
              <a:gd name="connsiteX75" fmla="*/ 2721471 w 12192000"/>
              <a:gd name="connsiteY75" fmla="*/ 4579399 h 6858000"/>
              <a:gd name="connsiteX76" fmla="*/ 2907939 w 12192000"/>
              <a:gd name="connsiteY76" fmla="*/ 4804062 h 6858000"/>
              <a:gd name="connsiteX77" fmla="*/ 2898753 w 12192000"/>
              <a:gd name="connsiteY77" fmla="*/ 4829414 h 6858000"/>
              <a:gd name="connsiteX78" fmla="*/ 2683352 w 12192000"/>
              <a:gd name="connsiteY78" fmla="*/ 4793141 h 6858000"/>
              <a:gd name="connsiteX79" fmla="*/ 2962594 w 12192000"/>
              <a:gd name="connsiteY79" fmla="*/ 4981920 h 6858000"/>
              <a:gd name="connsiteX80" fmla="*/ 3251019 w 12192000"/>
              <a:gd name="connsiteY80" fmla="*/ 5127012 h 6858000"/>
              <a:gd name="connsiteX81" fmla="*/ 3046180 w 12192000"/>
              <a:gd name="connsiteY81" fmla="*/ 5104781 h 6858000"/>
              <a:gd name="connsiteX82" fmla="*/ 2764646 w 12192000"/>
              <a:gd name="connsiteY82" fmla="*/ 5021703 h 6858000"/>
              <a:gd name="connsiteX83" fmla="*/ 2666820 w 12192000"/>
              <a:gd name="connsiteY83" fmla="*/ 5052905 h 6858000"/>
              <a:gd name="connsiteX84" fmla="*/ 2933657 w 12192000"/>
              <a:gd name="connsiteY84" fmla="*/ 5190198 h 6858000"/>
              <a:gd name="connsiteX85" fmla="*/ 3086598 w 12192000"/>
              <a:gd name="connsiteY85" fmla="*/ 5253776 h 6858000"/>
              <a:gd name="connsiteX86" fmla="*/ 3147680 w 12192000"/>
              <a:gd name="connsiteY86" fmla="*/ 5302531 h 6858000"/>
              <a:gd name="connsiteX87" fmla="*/ 3322204 w 12192000"/>
              <a:gd name="connsiteY87" fmla="*/ 5476487 h 6858000"/>
              <a:gd name="connsiteX88" fmla="*/ 3834758 w 12192000"/>
              <a:gd name="connsiteY88" fmla="*/ 5666434 h 6858000"/>
              <a:gd name="connsiteX89" fmla="*/ 4314240 w 12192000"/>
              <a:gd name="connsiteY89" fmla="*/ 5902409 h 6858000"/>
              <a:gd name="connsiteX90" fmla="*/ 4688552 w 12192000"/>
              <a:gd name="connsiteY90" fmla="*/ 6049453 h 6858000"/>
              <a:gd name="connsiteX91" fmla="*/ 5634660 w 12192000"/>
              <a:gd name="connsiteY91" fmla="*/ 6238620 h 6858000"/>
              <a:gd name="connsiteX92" fmla="*/ 9222980 w 12192000"/>
              <a:gd name="connsiteY92" fmla="*/ 4955397 h 6858000"/>
              <a:gd name="connsiteX93" fmla="*/ 9268448 w 12192000"/>
              <a:gd name="connsiteY93" fmla="*/ 4917173 h 6858000"/>
              <a:gd name="connsiteX94" fmla="*/ 9442512 w 12192000"/>
              <a:gd name="connsiteY94" fmla="*/ 4773251 h 6858000"/>
              <a:gd name="connsiteX95" fmla="*/ 9590400 w 12192000"/>
              <a:gd name="connsiteY95" fmla="*/ 4643756 h 6858000"/>
              <a:gd name="connsiteX96" fmla="*/ 9513242 w 12192000"/>
              <a:gd name="connsiteY96" fmla="*/ 4600073 h 6858000"/>
              <a:gd name="connsiteX97" fmla="*/ 9617498 w 12192000"/>
              <a:gd name="connsiteY97" fmla="*/ 4476430 h 6858000"/>
              <a:gd name="connsiteX98" fmla="*/ 9949094 w 12192000"/>
              <a:gd name="connsiteY98" fmla="*/ 4095364 h 6858000"/>
              <a:gd name="connsiteX99" fmla="*/ 10094686 w 12192000"/>
              <a:gd name="connsiteY99" fmla="*/ 4011507 h 6858000"/>
              <a:gd name="connsiteX100" fmla="*/ 10271967 w 12192000"/>
              <a:gd name="connsiteY100" fmla="*/ 3800497 h 6858000"/>
              <a:gd name="connsiteX101" fmla="*/ 10297226 w 12192000"/>
              <a:gd name="connsiteY101" fmla="*/ 3751742 h 6858000"/>
              <a:gd name="connsiteX102" fmla="*/ 10260943 w 12192000"/>
              <a:gd name="connsiteY102" fmla="*/ 3689723 h 6858000"/>
              <a:gd name="connsiteX103" fmla="*/ 10233847 w 12192000"/>
              <a:gd name="connsiteY103" fmla="*/ 3627319 h 6858000"/>
              <a:gd name="connsiteX104" fmla="*/ 10269209 w 12192000"/>
              <a:gd name="connsiteY104" fmla="*/ 3608986 h 6858000"/>
              <a:gd name="connsiteX105" fmla="*/ 10496550 w 12192000"/>
              <a:gd name="connsiteY105" fmla="*/ 3577393 h 6858000"/>
              <a:gd name="connsiteX106" fmla="*/ 10364738 w 12192000"/>
              <a:gd name="connsiteY106" fmla="*/ 3458823 h 6858000"/>
              <a:gd name="connsiteX107" fmla="*/ 10132346 w 12192000"/>
              <a:gd name="connsiteY107" fmla="*/ 3282137 h 6858000"/>
              <a:gd name="connsiteX108" fmla="*/ 10026712 w 12192000"/>
              <a:gd name="connsiteY108" fmla="*/ 3156543 h 6858000"/>
              <a:gd name="connsiteX109" fmla="*/ 10014312 w 12192000"/>
              <a:gd name="connsiteY109" fmla="*/ 3044213 h 6858000"/>
              <a:gd name="connsiteX110" fmla="*/ 9806718 w 12192000"/>
              <a:gd name="connsiteY110" fmla="*/ 2977907 h 6858000"/>
              <a:gd name="connsiteX111" fmla="*/ 10001912 w 12192000"/>
              <a:gd name="connsiteY111" fmla="*/ 2740374 h 6858000"/>
              <a:gd name="connsiteX112" fmla="*/ 10021662 w 12192000"/>
              <a:gd name="connsiteY112" fmla="*/ 2691231 h 6858000"/>
              <a:gd name="connsiteX113" fmla="*/ 9904546 w 12192000"/>
              <a:gd name="connsiteY113" fmla="*/ 2515322 h 6858000"/>
              <a:gd name="connsiteX114" fmla="*/ 9885256 w 12192000"/>
              <a:gd name="connsiteY114" fmla="*/ 2487240 h 6858000"/>
              <a:gd name="connsiteX115" fmla="*/ 9842085 w 12192000"/>
              <a:gd name="connsiteY115" fmla="*/ 2431074 h 6858000"/>
              <a:gd name="connsiteX116" fmla="*/ 9718078 w 12192000"/>
              <a:gd name="connsiteY116" fmla="*/ 2417424 h 6858000"/>
              <a:gd name="connsiteX117" fmla="*/ 9782378 w 12192000"/>
              <a:gd name="connsiteY117" fmla="*/ 2377641 h 6858000"/>
              <a:gd name="connsiteX118" fmla="*/ 9907302 w 12192000"/>
              <a:gd name="connsiteY118" fmla="*/ 2243078 h 6858000"/>
              <a:gd name="connsiteX119" fmla="*/ 9824171 w 12192000"/>
              <a:gd name="connsiteY119" fmla="*/ 2114365 h 6858000"/>
              <a:gd name="connsiteX120" fmla="*/ 9818662 w 12192000"/>
              <a:gd name="connsiteY120" fmla="*/ 2043377 h 6858000"/>
              <a:gd name="connsiteX121" fmla="*/ 9958740 w 12192000"/>
              <a:gd name="connsiteY121" fmla="*/ 1952499 h 6858000"/>
              <a:gd name="connsiteX122" fmla="*/ 10064374 w 12192000"/>
              <a:gd name="connsiteY122" fmla="*/ 1916615 h 6858000"/>
              <a:gd name="connsiteX123" fmla="*/ 10113055 w 12192000"/>
              <a:gd name="connsiteY123" fmla="*/ 1865131 h 6858000"/>
              <a:gd name="connsiteX124" fmla="*/ 10055646 w 12192000"/>
              <a:gd name="connsiteY124" fmla="*/ 1822227 h 6858000"/>
              <a:gd name="connsiteX125" fmla="*/ 9800748 w 12192000"/>
              <a:gd name="connsiteY125" fmla="*/ 1720036 h 6858000"/>
              <a:gd name="connsiteX126" fmla="*/ 9938071 w 12192000"/>
              <a:gd name="connsiteY126" fmla="*/ 1634617 h 6858000"/>
              <a:gd name="connsiteX127" fmla="*/ 9220224 w 12192000"/>
              <a:gd name="connsiteY127" fmla="*/ 1231709 h 6858000"/>
              <a:gd name="connsiteX128" fmla="*/ 9133419 w 12192000"/>
              <a:gd name="connsiteY128" fmla="*/ 1170083 h 6858000"/>
              <a:gd name="connsiteX129" fmla="*/ 8672768 w 12192000"/>
              <a:gd name="connsiteY129" fmla="*/ 1020699 h 6858000"/>
              <a:gd name="connsiteX130" fmla="*/ 8198797 w 12192000"/>
              <a:gd name="connsiteY130" fmla="*/ 915000 h 6858000"/>
              <a:gd name="connsiteX131" fmla="*/ 8528095 w 12192000"/>
              <a:gd name="connsiteY131" fmla="*/ 691898 h 6858000"/>
              <a:gd name="connsiteX132" fmla="*/ 8025190 w 12192000"/>
              <a:gd name="connsiteY132" fmla="*/ 640021 h 6858000"/>
              <a:gd name="connsiteX133" fmla="*/ 7976047 w 12192000"/>
              <a:gd name="connsiteY133" fmla="*/ 641584 h 6858000"/>
              <a:gd name="connsiteX134" fmla="*/ 6988604 w 12192000"/>
              <a:gd name="connsiteY134" fmla="*/ 607260 h 6858000"/>
              <a:gd name="connsiteX135" fmla="*/ 5573116 w 12192000"/>
              <a:gd name="connsiteY135" fmla="*/ 493368 h 6858000"/>
              <a:gd name="connsiteX136" fmla="*/ 4401503 w 12192000"/>
              <a:gd name="connsiteY136" fmla="*/ 425112 h 6858000"/>
              <a:gd name="connsiteX137" fmla="*/ 3154109 w 12192000"/>
              <a:gd name="connsiteY137" fmla="*/ 292499 h 6858000"/>
              <a:gd name="connsiteX138" fmla="*/ 3094406 w 12192000"/>
              <a:gd name="connsiteY138" fmla="*/ 28396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3094406" y="283966"/>
                </a:moveTo>
                <a:cubicBezTo>
                  <a:pt x="3074312" y="283528"/>
                  <a:pt x="3054907" y="288795"/>
                  <a:pt x="3038833" y="309661"/>
                </a:cubicBezTo>
                <a:cubicBezTo>
                  <a:pt x="3124259" y="364657"/>
                  <a:pt x="3233105" y="343983"/>
                  <a:pt x="3348384" y="406000"/>
                </a:cubicBezTo>
                <a:cubicBezTo>
                  <a:pt x="3161001" y="386497"/>
                  <a:pt x="3012653" y="370896"/>
                  <a:pt x="2864309" y="355295"/>
                </a:cubicBezTo>
                <a:cubicBezTo>
                  <a:pt x="2861553" y="366216"/>
                  <a:pt x="2858796" y="377136"/>
                  <a:pt x="2856039" y="388058"/>
                </a:cubicBezTo>
                <a:cubicBezTo>
                  <a:pt x="3045722" y="411070"/>
                  <a:pt x="3221166" y="470356"/>
                  <a:pt x="3405794" y="512089"/>
                </a:cubicBezTo>
                <a:cubicBezTo>
                  <a:pt x="3388799" y="537835"/>
                  <a:pt x="3371808" y="532763"/>
                  <a:pt x="3356651" y="531204"/>
                </a:cubicBezTo>
                <a:cubicBezTo>
                  <a:pt x="3257907" y="521062"/>
                  <a:pt x="3159164" y="510922"/>
                  <a:pt x="3064552" y="483228"/>
                </a:cubicBezTo>
                <a:cubicBezTo>
                  <a:pt x="3043427" y="476987"/>
                  <a:pt x="3017704" y="476987"/>
                  <a:pt x="3005765" y="495708"/>
                </a:cubicBezTo>
                <a:cubicBezTo>
                  <a:pt x="2988771" y="522231"/>
                  <a:pt x="3013113" y="539393"/>
                  <a:pt x="3034700" y="553823"/>
                </a:cubicBezTo>
                <a:cubicBezTo>
                  <a:pt x="3072360" y="578787"/>
                  <a:pt x="3117827" y="571767"/>
                  <a:pt x="3161459" y="576445"/>
                </a:cubicBezTo>
                <a:cubicBezTo>
                  <a:pt x="3277655" y="588537"/>
                  <a:pt x="3333228" y="626370"/>
                  <a:pt x="3358949" y="712961"/>
                </a:cubicBezTo>
                <a:cubicBezTo>
                  <a:pt x="3256987" y="677857"/>
                  <a:pt x="3158703" y="721151"/>
                  <a:pt x="3059960" y="696576"/>
                </a:cubicBezTo>
                <a:cubicBezTo>
                  <a:pt x="3034240" y="690338"/>
                  <a:pt x="2993364" y="699698"/>
                  <a:pt x="3007143" y="729732"/>
                </a:cubicBezTo>
                <a:cubicBezTo>
                  <a:pt x="3020003" y="757814"/>
                  <a:pt x="3062716" y="778096"/>
                  <a:pt x="2986935" y="772635"/>
                </a:cubicBezTo>
                <a:cubicBezTo>
                  <a:pt x="2932740" y="768735"/>
                  <a:pt x="2826647" y="800329"/>
                  <a:pt x="2871197" y="808127"/>
                </a:cubicBezTo>
                <a:cubicBezTo>
                  <a:pt x="2927228" y="817881"/>
                  <a:pt x="2981883" y="831921"/>
                  <a:pt x="3053071" y="847913"/>
                </a:cubicBezTo>
                <a:cubicBezTo>
                  <a:pt x="2974533" y="874043"/>
                  <a:pt x="2918042" y="868584"/>
                  <a:pt x="2858796" y="847913"/>
                </a:cubicBezTo>
                <a:cubicBezTo>
                  <a:pt x="2787150" y="822949"/>
                  <a:pt x="2693916" y="792528"/>
                  <a:pt x="2635588" y="820611"/>
                </a:cubicBezTo>
                <a:cubicBezTo>
                  <a:pt x="2548326" y="862734"/>
                  <a:pt x="2475760" y="836211"/>
                  <a:pt x="2397683" y="829190"/>
                </a:cubicBezTo>
                <a:cubicBezTo>
                  <a:pt x="2238775" y="814759"/>
                  <a:pt x="2081241" y="790576"/>
                  <a:pt x="1921874" y="778877"/>
                </a:cubicBezTo>
                <a:cubicBezTo>
                  <a:pt x="1858036" y="774195"/>
                  <a:pt x="1789143" y="751964"/>
                  <a:pt x="1695450" y="782386"/>
                </a:cubicBezTo>
                <a:cubicBezTo>
                  <a:pt x="2119822" y="938012"/>
                  <a:pt x="2575423" y="928262"/>
                  <a:pt x="2954324" y="1120940"/>
                </a:cubicBezTo>
                <a:cubicBezTo>
                  <a:pt x="2938251" y="1139269"/>
                  <a:pt x="2856502" y="1191535"/>
                  <a:pt x="2890028" y="1195435"/>
                </a:cubicBezTo>
                <a:cubicBezTo>
                  <a:pt x="2984178" y="1206748"/>
                  <a:pt x="3067767" y="1244971"/>
                  <a:pt x="3153652" y="1276563"/>
                </a:cubicBezTo>
                <a:cubicBezTo>
                  <a:pt x="3190855" y="1290216"/>
                  <a:pt x="3235862" y="1308157"/>
                  <a:pt x="3218410" y="1356911"/>
                </a:cubicBezTo>
                <a:cubicBezTo>
                  <a:pt x="3186719" y="1370562"/>
                  <a:pt x="3163296" y="1351451"/>
                  <a:pt x="3137118" y="1349891"/>
                </a:cubicBezTo>
                <a:cubicBezTo>
                  <a:pt x="3110480" y="1348331"/>
                  <a:pt x="3050773" y="1358471"/>
                  <a:pt x="3067309" y="1365102"/>
                </a:cubicBezTo>
                <a:cubicBezTo>
                  <a:pt x="3142629" y="1395136"/>
                  <a:pt x="3007143" y="1467292"/>
                  <a:pt x="3096243" y="1467292"/>
                </a:cubicBezTo>
                <a:cubicBezTo>
                  <a:pt x="3245506" y="1467681"/>
                  <a:pt x="3324961" y="1595613"/>
                  <a:pt x="3468716" y="1599125"/>
                </a:cubicBezTo>
                <a:cubicBezTo>
                  <a:pt x="3491677" y="1599513"/>
                  <a:pt x="3502700" y="1622137"/>
                  <a:pt x="3502241" y="1642029"/>
                </a:cubicBezTo>
                <a:cubicBezTo>
                  <a:pt x="3502241" y="1665822"/>
                  <a:pt x="3481116" y="1670112"/>
                  <a:pt x="3457692" y="1672453"/>
                </a:cubicBezTo>
                <a:cubicBezTo>
                  <a:pt x="3421868" y="1675962"/>
                  <a:pt x="3384667" y="1642029"/>
                  <a:pt x="3337362" y="1688053"/>
                </a:cubicBezTo>
                <a:cubicBezTo>
                  <a:pt x="3422329" y="1714966"/>
                  <a:pt x="3507294" y="1741878"/>
                  <a:pt x="3505915" y="1834318"/>
                </a:cubicBezTo>
                <a:cubicBezTo>
                  <a:pt x="3505457" y="1859279"/>
                  <a:pt x="3540820" y="1868640"/>
                  <a:pt x="3567458" y="1874880"/>
                </a:cubicBezTo>
                <a:cubicBezTo>
                  <a:pt x="3611549" y="1885023"/>
                  <a:pt x="3648750" y="1902965"/>
                  <a:pt x="3672634" y="1937678"/>
                </a:cubicBezTo>
                <a:cubicBezTo>
                  <a:pt x="3672172" y="1944308"/>
                  <a:pt x="3671715" y="1951329"/>
                  <a:pt x="3674470" y="1956789"/>
                </a:cubicBezTo>
                <a:cubicBezTo>
                  <a:pt x="3666664" y="2040646"/>
                  <a:pt x="3602363" y="2038306"/>
                  <a:pt x="3531176" y="2024266"/>
                </a:cubicBezTo>
                <a:cubicBezTo>
                  <a:pt x="3446211" y="2007103"/>
                  <a:pt x="3362164" y="1975900"/>
                  <a:pt x="3272604" y="2005933"/>
                </a:cubicBezTo>
                <a:cubicBezTo>
                  <a:pt x="3398905" y="2046107"/>
                  <a:pt x="3536229" y="2049228"/>
                  <a:pt x="3654720" y="2106564"/>
                </a:cubicBezTo>
                <a:cubicBezTo>
                  <a:pt x="3221166" y="2117095"/>
                  <a:pt x="2838130" y="1936116"/>
                  <a:pt x="2417892" y="1866690"/>
                </a:cubicBezTo>
                <a:cubicBezTo>
                  <a:pt x="2432130" y="1913105"/>
                  <a:pt x="2466114" y="1922465"/>
                  <a:pt x="2496888" y="1929487"/>
                </a:cubicBezTo>
                <a:cubicBezTo>
                  <a:pt x="2652123" y="1964590"/>
                  <a:pt x="2788067" y="2034408"/>
                  <a:pt x="2929526" y="2094862"/>
                </a:cubicBezTo>
                <a:cubicBezTo>
                  <a:pt x="2987851" y="2119825"/>
                  <a:pt x="3030106" y="2144789"/>
                  <a:pt x="3052152" y="2198613"/>
                </a:cubicBezTo>
                <a:cubicBezTo>
                  <a:pt x="3071903" y="2247367"/>
                  <a:pt x="3110021" y="2269990"/>
                  <a:pt x="3180748" y="2255948"/>
                </a:cubicBezTo>
                <a:cubicBezTo>
                  <a:pt x="3238157" y="2244246"/>
                  <a:pt x="3301078" y="2250487"/>
                  <a:pt x="3361244" y="2254777"/>
                </a:cubicBezTo>
                <a:cubicBezTo>
                  <a:pt x="3430596" y="2259459"/>
                  <a:pt x="3508213" y="2314455"/>
                  <a:pt x="3489382" y="2342926"/>
                </a:cubicBezTo>
                <a:cubicBezTo>
                  <a:pt x="3457233" y="2391292"/>
                  <a:pt x="3403498" y="2367110"/>
                  <a:pt x="3355733" y="2361649"/>
                </a:cubicBezTo>
                <a:cubicBezTo>
                  <a:pt x="3301537" y="2355018"/>
                  <a:pt x="3200957" y="2341367"/>
                  <a:pt x="3199121" y="2347216"/>
                </a:cubicBezTo>
                <a:cubicBezTo>
                  <a:pt x="3163754" y="2468518"/>
                  <a:pt x="2914827" y="2362819"/>
                  <a:pt x="2861091" y="2351896"/>
                </a:cubicBezTo>
                <a:cubicBezTo>
                  <a:pt x="2794038" y="2338245"/>
                  <a:pt x="2731116" y="2363208"/>
                  <a:pt x="2667278" y="2369058"/>
                </a:cubicBezTo>
                <a:cubicBezTo>
                  <a:pt x="2610328" y="2374518"/>
                  <a:pt x="2288376" y="2391292"/>
                  <a:pt x="2221781" y="2339805"/>
                </a:cubicBezTo>
                <a:cubicBezTo>
                  <a:pt x="2212595" y="2379978"/>
                  <a:pt x="2231884" y="2396361"/>
                  <a:pt x="2247961" y="2414693"/>
                </a:cubicBezTo>
                <a:cubicBezTo>
                  <a:pt x="2270465" y="2440824"/>
                  <a:pt x="2274138" y="2459157"/>
                  <a:pt x="2231425" y="2479828"/>
                </a:cubicBezTo>
                <a:cubicBezTo>
                  <a:pt x="2109717" y="2539115"/>
                  <a:pt x="2111557" y="2541065"/>
                  <a:pt x="2224996" y="2621414"/>
                </a:cubicBezTo>
                <a:cubicBezTo>
                  <a:pt x="2230509" y="2624923"/>
                  <a:pt x="2228211" y="2636624"/>
                  <a:pt x="2229131" y="2644426"/>
                </a:cubicBezTo>
                <a:cubicBezTo>
                  <a:pt x="2199276" y="2656906"/>
                  <a:pt x="2164373" y="2625703"/>
                  <a:pt x="2129466" y="2659247"/>
                </a:cubicBezTo>
                <a:cubicBezTo>
                  <a:pt x="2281487" y="2806680"/>
                  <a:pt x="2513421" y="2842953"/>
                  <a:pt x="2723312" y="2953726"/>
                </a:cubicBezTo>
                <a:cubicBezTo>
                  <a:pt x="2553377" y="2990389"/>
                  <a:pt x="2451419" y="2862456"/>
                  <a:pt x="2326496" y="2878838"/>
                </a:cubicBezTo>
                <a:cubicBezTo>
                  <a:pt x="2264036" y="2919012"/>
                  <a:pt x="2449582" y="2983367"/>
                  <a:pt x="2272759" y="3002480"/>
                </a:cubicBezTo>
                <a:cubicBezTo>
                  <a:pt x="2349461" y="3037583"/>
                  <a:pt x="2406411" y="3071905"/>
                  <a:pt x="2459226" y="3112471"/>
                </a:cubicBezTo>
                <a:cubicBezTo>
                  <a:pt x="2553377" y="3185016"/>
                  <a:pt x="2571749" y="3232602"/>
                  <a:pt x="2528117" y="3330111"/>
                </a:cubicBezTo>
                <a:cubicBezTo>
                  <a:pt x="2499642" y="3394076"/>
                  <a:pt x="2457848" y="3452973"/>
                  <a:pt x="2494590" y="3529029"/>
                </a:cubicBezTo>
                <a:cubicBezTo>
                  <a:pt x="2520308" y="3581294"/>
                  <a:pt x="2510206" y="3615617"/>
                  <a:pt x="2414677" y="3592215"/>
                </a:cubicBezTo>
                <a:cubicBezTo>
                  <a:pt x="2311799" y="3567251"/>
                  <a:pt x="2273221" y="3614057"/>
                  <a:pt x="2298940" y="3705716"/>
                </a:cubicBezTo>
                <a:cubicBezTo>
                  <a:pt x="2315473" y="3764612"/>
                  <a:pt x="2298020" y="3782553"/>
                  <a:pt x="2227294" y="3775921"/>
                </a:cubicBezTo>
                <a:cubicBezTo>
                  <a:pt x="2149215" y="3768512"/>
                  <a:pt x="2074811" y="3729898"/>
                  <a:pt x="1978366" y="3748620"/>
                </a:cubicBezTo>
                <a:cubicBezTo>
                  <a:pt x="2055522" y="3855492"/>
                  <a:pt x="2220403" y="3825068"/>
                  <a:pt x="2310421" y="3926868"/>
                </a:cubicBezTo>
                <a:cubicBezTo>
                  <a:pt x="2202950" y="3927259"/>
                  <a:pt x="2120739" y="3926868"/>
                  <a:pt x="2041285" y="3904635"/>
                </a:cubicBezTo>
                <a:cubicBezTo>
                  <a:pt x="2008216" y="3895664"/>
                  <a:pt x="1971934" y="3886305"/>
                  <a:pt x="1953565" y="3917116"/>
                </a:cubicBezTo>
                <a:cubicBezTo>
                  <a:pt x="1931978" y="3954170"/>
                  <a:pt x="1976527" y="3968211"/>
                  <a:pt x="2003623" y="3974842"/>
                </a:cubicBezTo>
                <a:cubicBezTo>
                  <a:pt x="2079866" y="3993563"/>
                  <a:pt x="2138192" y="4038028"/>
                  <a:pt x="2201114" y="4072742"/>
                </a:cubicBezTo>
                <a:cubicBezTo>
                  <a:pt x="2339356" y="4148800"/>
                  <a:pt x="2490917" y="4212375"/>
                  <a:pt x="2608032" y="4337967"/>
                </a:cubicBezTo>
                <a:cubicBezTo>
                  <a:pt x="2460606" y="4305983"/>
                  <a:pt x="2350838" y="4231487"/>
                  <a:pt x="2213973" y="4216277"/>
                </a:cubicBezTo>
                <a:cubicBezTo>
                  <a:pt x="2332467" y="4330557"/>
                  <a:pt x="2484945" y="4405834"/>
                  <a:pt x="2629158" y="4488911"/>
                </a:cubicBezTo>
                <a:cubicBezTo>
                  <a:pt x="2670494" y="4512315"/>
                  <a:pt x="2712289" y="4528306"/>
                  <a:pt x="2721471" y="4579399"/>
                </a:cubicBezTo>
                <a:cubicBezTo>
                  <a:pt x="2739385" y="4678470"/>
                  <a:pt x="2793121" y="4760378"/>
                  <a:pt x="2907939" y="4804062"/>
                </a:cubicBezTo>
                <a:cubicBezTo>
                  <a:pt x="2908859" y="4804452"/>
                  <a:pt x="2902428" y="4819274"/>
                  <a:pt x="2898753" y="4829414"/>
                </a:cubicBezTo>
                <a:cubicBezTo>
                  <a:pt x="2828485" y="4832536"/>
                  <a:pt x="2772912" y="4774028"/>
                  <a:pt x="2683352" y="4793141"/>
                </a:cubicBezTo>
                <a:cubicBezTo>
                  <a:pt x="2769239" y="4872708"/>
                  <a:pt x="2840885" y="4944087"/>
                  <a:pt x="2962594" y="4981920"/>
                </a:cubicBezTo>
                <a:cubicBezTo>
                  <a:pt x="3059960" y="5011952"/>
                  <a:pt x="3180289" y="5029503"/>
                  <a:pt x="3251019" y="5127012"/>
                </a:cubicBezTo>
                <a:cubicBezTo>
                  <a:pt x="3168808" y="5146126"/>
                  <a:pt x="3107723" y="5121944"/>
                  <a:pt x="3046180" y="5104781"/>
                </a:cubicBezTo>
                <a:cubicBezTo>
                  <a:pt x="2952030" y="5078258"/>
                  <a:pt x="2858796" y="5048226"/>
                  <a:pt x="2764646" y="5021703"/>
                </a:cubicBezTo>
                <a:cubicBezTo>
                  <a:pt x="2728821" y="5011563"/>
                  <a:pt x="2689782" y="5004540"/>
                  <a:pt x="2666820" y="5052905"/>
                </a:cubicBezTo>
                <a:cubicBezTo>
                  <a:pt x="2786691" y="5063047"/>
                  <a:pt x="2858337" y="5128575"/>
                  <a:pt x="2933657" y="5190198"/>
                </a:cubicBezTo>
                <a:cubicBezTo>
                  <a:pt x="2975911" y="5224912"/>
                  <a:pt x="3010358" y="5271328"/>
                  <a:pt x="3086598" y="5253776"/>
                </a:cubicBezTo>
                <a:cubicBezTo>
                  <a:pt x="3126554" y="5244415"/>
                  <a:pt x="3151814" y="5270547"/>
                  <a:pt x="3147680" y="5302531"/>
                </a:cubicBezTo>
                <a:cubicBezTo>
                  <a:pt x="3132525" y="5415251"/>
                  <a:pt x="3225759" y="5454645"/>
                  <a:pt x="3322204" y="5476487"/>
                </a:cubicBezTo>
                <a:cubicBezTo>
                  <a:pt x="3504998" y="5517440"/>
                  <a:pt x="3657018" y="5613779"/>
                  <a:pt x="3834758" y="5666434"/>
                </a:cubicBezTo>
                <a:cubicBezTo>
                  <a:pt x="4007445" y="5717529"/>
                  <a:pt x="4141095" y="5838830"/>
                  <a:pt x="4314240" y="5902409"/>
                </a:cubicBezTo>
                <a:cubicBezTo>
                  <a:pt x="4439624" y="5948433"/>
                  <a:pt x="4559494" y="6007718"/>
                  <a:pt x="4688552" y="6049453"/>
                </a:cubicBezTo>
                <a:cubicBezTo>
                  <a:pt x="4993968" y="6148131"/>
                  <a:pt x="5305360" y="6227308"/>
                  <a:pt x="5634660" y="6238620"/>
                </a:cubicBezTo>
                <a:cubicBezTo>
                  <a:pt x="5906549" y="6247590"/>
                  <a:pt x="8264931" y="6239010"/>
                  <a:pt x="9222980" y="4955397"/>
                </a:cubicBezTo>
                <a:cubicBezTo>
                  <a:pt x="9241350" y="4949155"/>
                  <a:pt x="9262017" y="4932775"/>
                  <a:pt x="9268448" y="4917173"/>
                </a:cubicBezTo>
                <a:cubicBezTo>
                  <a:pt x="9299220" y="4844235"/>
                  <a:pt x="9374540" y="4812644"/>
                  <a:pt x="9442512" y="4773251"/>
                </a:cubicBezTo>
                <a:cubicBezTo>
                  <a:pt x="9502220" y="4738536"/>
                  <a:pt x="9565600" y="4702263"/>
                  <a:pt x="9590400" y="4643756"/>
                </a:cubicBezTo>
                <a:cubicBezTo>
                  <a:pt x="9623008" y="4565749"/>
                  <a:pt x="9530236" y="4629716"/>
                  <a:pt x="9513242" y="4600073"/>
                </a:cubicBezTo>
                <a:cubicBezTo>
                  <a:pt x="9548605" y="4559509"/>
                  <a:pt x="9603261" y="4522454"/>
                  <a:pt x="9617498" y="4476430"/>
                </a:cubicBezTo>
                <a:cubicBezTo>
                  <a:pt x="9669394" y="4310276"/>
                  <a:pt x="9781460" y="4189364"/>
                  <a:pt x="9949094" y="4095364"/>
                </a:cubicBezTo>
                <a:cubicBezTo>
                  <a:pt x="9997318" y="4068452"/>
                  <a:pt x="10029007" y="4019306"/>
                  <a:pt x="10094686" y="4011507"/>
                </a:cubicBezTo>
                <a:cubicBezTo>
                  <a:pt x="10240735" y="3994345"/>
                  <a:pt x="10194808" y="3860171"/>
                  <a:pt x="10271967" y="3800497"/>
                </a:cubicBezTo>
                <a:cubicBezTo>
                  <a:pt x="10286662" y="3789184"/>
                  <a:pt x="10299980" y="3766953"/>
                  <a:pt x="10297226" y="3751742"/>
                </a:cubicBezTo>
                <a:cubicBezTo>
                  <a:pt x="10293091" y="3729898"/>
                  <a:pt x="10275639" y="3709227"/>
                  <a:pt x="10260943" y="3689723"/>
                </a:cubicBezTo>
                <a:cubicBezTo>
                  <a:pt x="10245786" y="3670222"/>
                  <a:pt x="10222825" y="3653061"/>
                  <a:pt x="10233847" y="3627319"/>
                </a:cubicBezTo>
                <a:cubicBezTo>
                  <a:pt x="10238437" y="3616788"/>
                  <a:pt x="10235225" y="3580125"/>
                  <a:pt x="10269209" y="3608986"/>
                </a:cubicBezTo>
                <a:cubicBezTo>
                  <a:pt x="10362443" y="3688165"/>
                  <a:pt x="10416637" y="3613279"/>
                  <a:pt x="10496550" y="3577393"/>
                </a:cubicBezTo>
                <a:cubicBezTo>
                  <a:pt x="10432253" y="3540340"/>
                  <a:pt x="10374383" y="3514208"/>
                  <a:pt x="10364738" y="3458823"/>
                </a:cubicBezTo>
                <a:cubicBezTo>
                  <a:pt x="10344991" y="3344542"/>
                  <a:pt x="10260485" y="3292277"/>
                  <a:pt x="10132346" y="3282137"/>
                </a:cubicBezTo>
                <a:cubicBezTo>
                  <a:pt x="10179650" y="3171757"/>
                  <a:pt x="10179650" y="3171757"/>
                  <a:pt x="10026712" y="3156543"/>
                </a:cubicBezTo>
                <a:cubicBezTo>
                  <a:pt x="10085499" y="3086337"/>
                  <a:pt x="10085499" y="3068396"/>
                  <a:pt x="10014312" y="3044213"/>
                </a:cubicBezTo>
                <a:cubicBezTo>
                  <a:pt x="9945880" y="3021201"/>
                  <a:pt x="9870100" y="3013401"/>
                  <a:pt x="9806718" y="2977907"/>
                </a:cubicBezTo>
                <a:cubicBezTo>
                  <a:pt x="9865047" y="2888199"/>
                  <a:pt x="9881580" y="2784060"/>
                  <a:pt x="10001912" y="2740374"/>
                </a:cubicBezTo>
                <a:cubicBezTo>
                  <a:pt x="10020741" y="2733743"/>
                  <a:pt x="10033600" y="2706830"/>
                  <a:pt x="10021662" y="2691231"/>
                </a:cubicBezTo>
                <a:cubicBezTo>
                  <a:pt x="9978030" y="2634675"/>
                  <a:pt x="10040492" y="2527414"/>
                  <a:pt x="9904546" y="2515322"/>
                </a:cubicBezTo>
                <a:cubicBezTo>
                  <a:pt x="9887552" y="2514152"/>
                  <a:pt x="9871936" y="2502450"/>
                  <a:pt x="9885256" y="2487240"/>
                </a:cubicBezTo>
                <a:cubicBezTo>
                  <a:pt x="9931184" y="2434196"/>
                  <a:pt x="9875611" y="2437706"/>
                  <a:pt x="9842085" y="2431074"/>
                </a:cubicBezTo>
                <a:cubicBezTo>
                  <a:pt x="9801668" y="2422884"/>
                  <a:pt x="9755740" y="2446287"/>
                  <a:pt x="9718078" y="2417424"/>
                </a:cubicBezTo>
                <a:cubicBezTo>
                  <a:pt x="9726806" y="2386999"/>
                  <a:pt x="9759413" y="2387390"/>
                  <a:pt x="9782378" y="2377641"/>
                </a:cubicBezTo>
                <a:cubicBezTo>
                  <a:pt x="9849430" y="2349558"/>
                  <a:pt x="9904086" y="2316013"/>
                  <a:pt x="9907302" y="2243078"/>
                </a:cubicBezTo>
                <a:cubicBezTo>
                  <a:pt x="9909596" y="2184182"/>
                  <a:pt x="9916946" y="2132305"/>
                  <a:pt x="9824171" y="2114365"/>
                </a:cubicBezTo>
                <a:cubicBezTo>
                  <a:pt x="9785593" y="2106953"/>
                  <a:pt x="9796616" y="2064440"/>
                  <a:pt x="9818662" y="2043377"/>
                </a:cubicBezTo>
                <a:cubicBezTo>
                  <a:pt x="9858160" y="2005933"/>
                  <a:pt x="9890766" y="1956008"/>
                  <a:pt x="9958740" y="1952499"/>
                </a:cubicBezTo>
                <a:cubicBezTo>
                  <a:pt x="10000075" y="1950158"/>
                  <a:pt x="10031764" y="1934556"/>
                  <a:pt x="10064374" y="1916615"/>
                </a:cubicBezTo>
                <a:cubicBezTo>
                  <a:pt x="10087795" y="1903743"/>
                  <a:pt x="10115810" y="1892823"/>
                  <a:pt x="10113055" y="1865131"/>
                </a:cubicBezTo>
                <a:cubicBezTo>
                  <a:pt x="10110302" y="1838607"/>
                  <a:pt x="10083203" y="1827686"/>
                  <a:pt x="10055646" y="1822227"/>
                </a:cubicBezTo>
                <a:cubicBezTo>
                  <a:pt x="9963792" y="1804675"/>
                  <a:pt x="9877448" y="1778933"/>
                  <a:pt x="9800748" y="1720036"/>
                </a:cubicBezTo>
                <a:cubicBezTo>
                  <a:pt x="9851726" y="1688834"/>
                  <a:pt x="9900410" y="1666211"/>
                  <a:pt x="9938071" y="1634617"/>
                </a:cubicBezTo>
                <a:cubicBezTo>
                  <a:pt x="10029007" y="1558172"/>
                  <a:pt x="9258802" y="1317517"/>
                  <a:pt x="9220224" y="1231709"/>
                </a:cubicBezTo>
                <a:cubicBezTo>
                  <a:pt x="9208284" y="1205187"/>
                  <a:pt x="9167410" y="1177883"/>
                  <a:pt x="9133419" y="1170083"/>
                </a:cubicBezTo>
                <a:cubicBezTo>
                  <a:pt x="8974052" y="1133420"/>
                  <a:pt x="8835810" y="1051123"/>
                  <a:pt x="8672768" y="1020699"/>
                </a:cubicBezTo>
                <a:cubicBezTo>
                  <a:pt x="8518912" y="991837"/>
                  <a:pt x="8367350" y="953222"/>
                  <a:pt x="8198797" y="915000"/>
                </a:cubicBezTo>
                <a:cubicBezTo>
                  <a:pt x="8302134" y="819048"/>
                  <a:pt x="8485382" y="830361"/>
                  <a:pt x="8528095" y="691898"/>
                </a:cubicBezTo>
                <a:cubicBezTo>
                  <a:pt x="8361379" y="656013"/>
                  <a:pt x="8185937" y="696968"/>
                  <a:pt x="8025190" y="640021"/>
                </a:cubicBezTo>
                <a:cubicBezTo>
                  <a:pt x="8011411" y="634954"/>
                  <a:pt x="7992579" y="640021"/>
                  <a:pt x="7976047" y="641584"/>
                </a:cubicBezTo>
                <a:cubicBezTo>
                  <a:pt x="7644909" y="672005"/>
                  <a:pt x="7315149" y="645484"/>
                  <a:pt x="6988604" y="607260"/>
                </a:cubicBezTo>
                <a:cubicBezTo>
                  <a:pt x="6518305" y="552656"/>
                  <a:pt x="6046170" y="517941"/>
                  <a:pt x="5573116" y="493368"/>
                </a:cubicBezTo>
                <a:cubicBezTo>
                  <a:pt x="5182272" y="473086"/>
                  <a:pt x="4790511" y="464116"/>
                  <a:pt x="4401503" y="425112"/>
                </a:cubicBezTo>
                <a:cubicBezTo>
                  <a:pt x="3985401" y="383379"/>
                  <a:pt x="3569756" y="336184"/>
                  <a:pt x="3154109" y="292499"/>
                </a:cubicBezTo>
                <a:cubicBezTo>
                  <a:pt x="3135280" y="290549"/>
                  <a:pt x="3114499" y="284406"/>
                  <a:pt x="3094406" y="28396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2" name="Рисунок 1" descr="Free photo: Handshake, Haendeschuettel, Respect - Free Image on Pixabay ...">
            <a:extLst>
              <a:ext uri="{FF2B5EF4-FFF2-40B4-BE49-F238E27FC236}">
                <a16:creationId xmlns:a16="http://schemas.microsoft.com/office/drawing/2014/main" id="{D0680384-0AA9-A690-CE96-D3046C9C3086}"/>
              </a:ext>
            </a:extLst>
          </p:cNvPr>
          <p:cNvPicPr>
            <a:picLocks noChangeAspect="1"/>
          </p:cNvPicPr>
          <p:nvPr/>
        </p:nvPicPr>
        <p:blipFill>
          <a:blip r:embed="rId2"/>
          <a:stretch>
            <a:fillRect/>
          </a:stretch>
        </p:blipFill>
        <p:spPr>
          <a:xfrm>
            <a:off x="8399176" y="-6695"/>
            <a:ext cx="3547260" cy="3547260"/>
          </a:xfrm>
          <a:prstGeom prst="rect">
            <a:avLst/>
          </a:prstGeom>
        </p:spPr>
      </p:pic>
      <p:sp>
        <p:nvSpPr>
          <p:cNvPr id="3" name="TextBox 2">
            <a:extLst>
              <a:ext uri="{FF2B5EF4-FFF2-40B4-BE49-F238E27FC236}">
                <a16:creationId xmlns:a16="http://schemas.microsoft.com/office/drawing/2014/main" id="{215F6578-EAA3-1379-EC86-EB5861762A57}"/>
              </a:ext>
            </a:extLst>
          </p:cNvPr>
          <p:cNvSpPr txBox="1"/>
          <p:nvPr/>
        </p:nvSpPr>
        <p:spPr>
          <a:xfrm>
            <a:off x="-5750" y="-5751"/>
            <a:ext cx="9040481" cy="76636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u-RU" sz="2400" b="1" dirty="0"/>
              <a:t>                                  </a:t>
            </a:r>
            <a:endParaRPr lang="ru-RU"/>
          </a:p>
          <a:p>
            <a:r>
              <a:rPr lang="ru-RU" sz="2400" b="1" dirty="0">
                <a:latin typeface="Arial"/>
                <a:cs typeface="Arial"/>
              </a:rPr>
              <a:t>                                           1. </a:t>
            </a:r>
            <a:r>
              <a:rPr lang="ru-RU" sz="2400" b="1" dirty="0" err="1">
                <a:latin typeface="Arial"/>
                <a:cs typeface="Arial"/>
              </a:rPr>
              <a:t>Introduction</a:t>
            </a:r>
          </a:p>
          <a:p>
            <a:endParaRPr lang="ru-RU" sz="2400">
              <a:latin typeface="Arial"/>
              <a:cs typeface="Arial"/>
            </a:endParaRPr>
          </a:p>
          <a:p>
            <a:r>
              <a:rPr lang="ru-RU" sz="2400" dirty="0">
                <a:latin typeface="Arial"/>
                <a:cs typeface="Arial"/>
              </a:rPr>
              <a:t>Hello </a:t>
            </a:r>
            <a:r>
              <a:rPr lang="ru-RU" sz="2400" dirty="0" err="1">
                <a:latin typeface="Arial"/>
                <a:cs typeface="Arial"/>
              </a:rPr>
              <a:t>everybody</a:t>
            </a:r>
            <a:r>
              <a:rPr lang="ru-RU" sz="2400" dirty="0">
                <a:latin typeface="Arial"/>
                <a:cs typeface="Arial"/>
              </a:rPr>
              <a:t>! My </a:t>
            </a:r>
            <a:r>
              <a:rPr lang="ru-RU" sz="2400" dirty="0" err="1">
                <a:latin typeface="Arial"/>
                <a:cs typeface="Arial"/>
              </a:rPr>
              <a:t>name</a:t>
            </a:r>
            <a:r>
              <a:rPr lang="ru-RU" sz="2400" dirty="0">
                <a:latin typeface="Arial"/>
                <a:cs typeface="Arial"/>
              </a:rPr>
              <a:t> </a:t>
            </a:r>
            <a:r>
              <a:rPr lang="ru-RU" sz="2400" dirty="0" err="1">
                <a:latin typeface="Arial"/>
                <a:cs typeface="Arial"/>
              </a:rPr>
              <a:t>is</a:t>
            </a:r>
            <a:r>
              <a:rPr lang="ru-RU" sz="2400" dirty="0">
                <a:latin typeface="Arial"/>
                <a:cs typeface="Arial"/>
              </a:rPr>
              <a:t> </a:t>
            </a:r>
            <a:r>
              <a:rPr lang="ru-RU" sz="2400" dirty="0" err="1">
                <a:latin typeface="Arial"/>
                <a:cs typeface="Arial"/>
              </a:rPr>
              <a:t>Viktoriia</a:t>
            </a:r>
            <a:r>
              <a:rPr lang="ru-RU" sz="2400" dirty="0">
                <a:latin typeface="Arial"/>
                <a:cs typeface="Arial"/>
              </a:rPr>
              <a:t> </a:t>
            </a:r>
            <a:r>
              <a:rPr lang="ru-RU" sz="2400" dirty="0" err="1">
                <a:latin typeface="Arial"/>
                <a:cs typeface="Arial"/>
              </a:rPr>
              <a:t>Sashchenko</a:t>
            </a:r>
            <a:r>
              <a:rPr lang="ru-RU" sz="2400" dirty="0">
                <a:latin typeface="Arial"/>
                <a:cs typeface="Arial"/>
              </a:rPr>
              <a:t> </a:t>
            </a:r>
            <a:r>
              <a:rPr lang="ru-RU" sz="2400" dirty="0" err="1">
                <a:latin typeface="Arial"/>
                <a:cs typeface="Arial"/>
              </a:rPr>
              <a:t>and</a:t>
            </a:r>
            <a:r>
              <a:rPr lang="ru-RU" sz="2400" dirty="0">
                <a:latin typeface="Arial"/>
                <a:cs typeface="Arial"/>
              </a:rPr>
              <a:t> </a:t>
            </a:r>
            <a:r>
              <a:rPr lang="ru-RU" sz="2400" dirty="0" err="1">
                <a:latin typeface="Arial"/>
                <a:cs typeface="Arial"/>
              </a:rPr>
              <a:t>today</a:t>
            </a:r>
            <a:r>
              <a:rPr lang="ru-RU" sz="2400" dirty="0">
                <a:latin typeface="Arial"/>
                <a:cs typeface="Arial"/>
              </a:rPr>
              <a:t> I </a:t>
            </a:r>
            <a:r>
              <a:rPr lang="ru-RU" sz="2400" dirty="0" err="1">
                <a:latin typeface="Arial"/>
                <a:cs typeface="Arial"/>
              </a:rPr>
              <a:t>want</a:t>
            </a:r>
            <a:r>
              <a:rPr lang="ru-RU" sz="2400" dirty="0">
                <a:latin typeface="Arial"/>
                <a:cs typeface="Arial"/>
              </a:rPr>
              <a:t> </a:t>
            </a:r>
            <a:r>
              <a:rPr lang="ru-RU" sz="2400" dirty="0" err="1">
                <a:latin typeface="Arial"/>
                <a:cs typeface="Arial"/>
              </a:rPr>
              <a:t>to</a:t>
            </a:r>
            <a:r>
              <a:rPr lang="ru-RU" sz="2400" dirty="0">
                <a:latin typeface="Arial"/>
                <a:cs typeface="Arial"/>
              </a:rPr>
              <a:t> </a:t>
            </a:r>
            <a:r>
              <a:rPr lang="ru-RU" sz="2400" dirty="0" err="1">
                <a:latin typeface="Arial"/>
                <a:cs typeface="Arial"/>
              </a:rPr>
              <a:t>talk</a:t>
            </a:r>
            <a:r>
              <a:rPr lang="ru-RU" sz="2400" dirty="0">
                <a:latin typeface="Arial"/>
                <a:cs typeface="Arial"/>
              </a:rPr>
              <a:t> </a:t>
            </a:r>
            <a:r>
              <a:rPr lang="ru-RU" sz="2400" dirty="0" err="1">
                <a:latin typeface="Arial"/>
                <a:cs typeface="Arial"/>
              </a:rPr>
              <a:t>to</a:t>
            </a:r>
            <a:r>
              <a:rPr lang="ru-RU" sz="2400" dirty="0">
                <a:latin typeface="Arial"/>
                <a:cs typeface="Arial"/>
              </a:rPr>
              <a:t> </a:t>
            </a:r>
            <a:r>
              <a:rPr lang="ru-RU" sz="2400" dirty="0" err="1">
                <a:latin typeface="Arial"/>
                <a:cs typeface="Arial"/>
              </a:rPr>
              <a:t>you</a:t>
            </a:r>
            <a:r>
              <a:rPr lang="ru-RU" sz="2400" dirty="0">
                <a:latin typeface="Arial"/>
                <a:cs typeface="Arial"/>
              </a:rPr>
              <a:t> </a:t>
            </a:r>
            <a:r>
              <a:rPr lang="ru-RU" sz="2400" dirty="0" err="1">
                <a:latin typeface="Arial"/>
                <a:cs typeface="Arial"/>
              </a:rPr>
              <a:t>about</a:t>
            </a:r>
            <a:r>
              <a:rPr lang="ru-RU" sz="2400" dirty="0">
                <a:latin typeface="Arial"/>
                <a:cs typeface="Arial"/>
              </a:rPr>
              <a:t> </a:t>
            </a:r>
            <a:r>
              <a:rPr lang="ru-RU" sz="2400" dirty="0">
                <a:latin typeface="Arial"/>
                <a:ea typeface="+mn-lt"/>
                <a:cs typeface="Arial"/>
              </a:rPr>
              <a:t>e</a:t>
            </a:r>
            <a:r>
              <a:rPr lang="en-US" sz="2400" dirty="0" err="1">
                <a:latin typeface="Arial"/>
                <a:ea typeface="+mn-lt"/>
                <a:cs typeface="+mn-lt"/>
              </a:rPr>
              <a:t>ffective</a:t>
            </a:r>
            <a:r>
              <a:rPr lang="en-US" sz="2400" dirty="0">
                <a:latin typeface="Arial"/>
                <a:ea typeface="+mn-lt"/>
                <a:cs typeface="+mn-lt"/>
              </a:rPr>
              <a:t> communication skills in the workplace.</a:t>
            </a:r>
            <a:endParaRPr lang="ru-RU" sz="2400" dirty="0">
              <a:latin typeface="Arial"/>
              <a:ea typeface="+mn-lt"/>
              <a:cs typeface="+mn-lt"/>
            </a:endParaRPr>
          </a:p>
          <a:p>
            <a:endParaRPr lang="en-US" sz="2400">
              <a:latin typeface="Arial"/>
              <a:cs typeface="Arial"/>
            </a:endParaRPr>
          </a:p>
          <a:p>
            <a:r>
              <a:rPr lang="en-US" sz="2400" dirty="0">
                <a:latin typeface="Arial"/>
                <a:cs typeface="Arial"/>
              </a:rPr>
              <a:t>                        </a:t>
            </a:r>
            <a:r>
              <a:rPr lang="en-US" sz="2400" b="1" dirty="0">
                <a:latin typeface="Arial"/>
                <a:cs typeface="Arial"/>
              </a:rPr>
              <a:t> 2.</a:t>
            </a:r>
            <a:r>
              <a:rPr lang="en-US" sz="2400" dirty="0">
                <a:latin typeface="Arial"/>
                <a:cs typeface="Arial"/>
              </a:rPr>
              <a:t>  </a:t>
            </a:r>
            <a:r>
              <a:rPr lang="en-US" sz="2400" b="1" dirty="0">
                <a:latin typeface="Arial"/>
                <a:cs typeface="Arial"/>
              </a:rPr>
              <a:t>Essential Communication Skills</a:t>
            </a:r>
          </a:p>
          <a:p>
            <a:endParaRPr lang="en-US" sz="2400">
              <a:latin typeface="Arial"/>
              <a:cs typeface="Arial"/>
            </a:endParaRPr>
          </a:p>
          <a:p>
            <a:r>
              <a:rPr lang="en-US" sz="2400" dirty="0">
                <a:latin typeface="Arial"/>
                <a:ea typeface="+mn-lt"/>
                <a:cs typeface="+mn-lt"/>
              </a:rPr>
              <a:t>Communication skills are about  how well someone can share information with others and these include speaking, writing and using body language. </a:t>
            </a:r>
            <a:endParaRPr lang="en-US" dirty="0">
              <a:latin typeface="Arial"/>
              <a:ea typeface="+mn-lt"/>
              <a:cs typeface="+mn-lt"/>
            </a:endParaRPr>
          </a:p>
          <a:p>
            <a:endParaRPr lang="en-US" sz="2400">
              <a:latin typeface="Arial"/>
              <a:ea typeface="+mn-lt"/>
              <a:cs typeface="+mn-lt"/>
            </a:endParaRPr>
          </a:p>
          <a:p>
            <a:pPr algn="just"/>
            <a:r>
              <a:rPr lang="en-US" sz="2400" dirty="0">
                <a:latin typeface="Arial"/>
                <a:ea typeface="+mn-lt"/>
                <a:cs typeface="+mn-lt"/>
              </a:rPr>
              <a:t>They are important in both the workplace and the hiring process</a:t>
            </a:r>
            <a:r>
              <a:rPr lang="en-US" sz="2400" dirty="0">
                <a:latin typeface="Arial"/>
                <a:cs typeface="Arial"/>
              </a:rPr>
              <a:t> and can be: oral or written communication, presentation,  active listening, non-verbal communication, clarity, feedback, respect, confidence, </a:t>
            </a:r>
            <a:r>
              <a:rPr lang="en-US" sz="2400" dirty="0" err="1">
                <a:latin typeface="Arial"/>
                <a:cs typeface="Arial"/>
              </a:rPr>
              <a:t>honesty,empathy</a:t>
            </a:r>
            <a:r>
              <a:rPr lang="en-US" sz="2400" dirty="0">
                <a:latin typeface="Arial"/>
                <a:cs typeface="Arial"/>
              </a:rPr>
              <a:t>, friendliness, public speaking, adaptability and others. </a:t>
            </a:r>
            <a:endParaRPr lang="en-US" sz="2400" b="1" dirty="0">
              <a:latin typeface="Arial"/>
              <a:cs typeface="Arial"/>
            </a:endParaRPr>
          </a:p>
          <a:p>
            <a:endParaRPr lang="en-US" sz="2400">
              <a:latin typeface="Arial"/>
              <a:cs typeface="Arial"/>
            </a:endParaRPr>
          </a:p>
          <a:p>
            <a:endParaRPr lang="ru-RU">
              <a:latin typeface="Aptos" panose="020B0004020202020204"/>
              <a:cs typeface="Arial"/>
            </a:endParaRPr>
          </a:p>
          <a:p>
            <a:endParaRPr lang="ru-RU"/>
          </a:p>
        </p:txBody>
      </p:sp>
    </p:spTree>
    <p:extLst>
      <p:ext uri="{BB962C8B-B14F-4D97-AF65-F5344CB8AC3E}">
        <p14:creationId xmlns:p14="http://schemas.microsoft.com/office/powerpoint/2010/main" val="34047718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Рисунок 2" descr="Изображение выглядит как одежда, человек, Обучение, Человеческое лицо&#10;&#10;Автоматически созданное описание">
            <a:extLst>
              <a:ext uri="{FF2B5EF4-FFF2-40B4-BE49-F238E27FC236}">
                <a16:creationId xmlns:a16="http://schemas.microsoft.com/office/drawing/2014/main" id="{297DEDFB-8D2E-D083-8DC6-851CCAC35A79}"/>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689" r="2193" b="-1"/>
          <a:stretch/>
        </p:blipFill>
        <p:spPr>
          <a:xfrm flipH="1">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BD67B3E-56D9-4DEC-405B-4B0A72632700}"/>
              </a:ext>
            </a:extLst>
          </p:cNvPr>
          <p:cNvSpPr txBox="1"/>
          <p:nvPr/>
        </p:nvSpPr>
        <p:spPr>
          <a:xfrm>
            <a:off x="4314" y="4430"/>
            <a:ext cx="6438865" cy="671887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90000"/>
              </a:lnSpc>
              <a:spcAft>
                <a:spcPts val="600"/>
              </a:spcAft>
            </a:pPr>
            <a:endParaRPr lang="ru-RU">
              <a:latin typeface="Aptos" panose="020B0004020202020204"/>
              <a:cs typeface="Arial"/>
            </a:endParaRPr>
          </a:p>
          <a:p>
            <a:pPr>
              <a:lnSpc>
                <a:spcPct val="90000"/>
              </a:lnSpc>
              <a:spcAft>
                <a:spcPts val="600"/>
              </a:spcAft>
            </a:pPr>
            <a:r>
              <a:rPr lang="en-US" sz="2400" b="1" dirty="0">
                <a:latin typeface="Arial"/>
                <a:ea typeface="+mn-lt"/>
                <a:cs typeface="+mn-lt"/>
              </a:rPr>
              <a:t>3. Most important communication skills for effective workplace      communication </a:t>
            </a:r>
            <a:endParaRPr lang="en-US" sz="2400" b="1">
              <a:latin typeface="Arial"/>
              <a:cs typeface="Arial"/>
            </a:endParaRPr>
          </a:p>
          <a:p>
            <a:pPr algn="just">
              <a:lnSpc>
                <a:spcPct val="90000"/>
              </a:lnSpc>
              <a:spcAft>
                <a:spcPts val="600"/>
              </a:spcAft>
            </a:pPr>
            <a:endParaRPr lang="en-US" sz="2000">
              <a:latin typeface="Arial"/>
              <a:cs typeface="Arial"/>
            </a:endParaRPr>
          </a:p>
          <a:p>
            <a:pPr algn="just">
              <a:lnSpc>
                <a:spcPct val="90000"/>
              </a:lnSpc>
              <a:spcAft>
                <a:spcPts val="600"/>
              </a:spcAft>
            </a:pPr>
            <a:r>
              <a:rPr lang="en-US" sz="2000" dirty="0">
                <a:latin typeface="Arial"/>
                <a:cs typeface="Arial"/>
              </a:rPr>
              <a:t>Good communication skills are important for effective workplace communication. Let us  look at some of them  that help people  at work.</a:t>
            </a:r>
            <a:endParaRPr lang="en-US"/>
          </a:p>
          <a:p>
            <a:pPr algn="just">
              <a:lnSpc>
                <a:spcPct val="90000"/>
              </a:lnSpc>
              <a:spcAft>
                <a:spcPts val="600"/>
              </a:spcAft>
            </a:pPr>
            <a:r>
              <a:rPr lang="en-US" sz="2000" dirty="0">
                <a:latin typeface="Arial"/>
                <a:cs typeface="Arial"/>
              </a:rPr>
              <a:t>                  </a:t>
            </a:r>
          </a:p>
          <a:p>
            <a:pPr algn="just">
              <a:lnSpc>
                <a:spcPct val="90000"/>
              </a:lnSpc>
              <a:spcAft>
                <a:spcPts val="600"/>
              </a:spcAft>
            </a:pPr>
            <a:r>
              <a:rPr lang="en-US" sz="2400" b="1" dirty="0">
                <a:latin typeface="Arial"/>
                <a:cs typeface="Arial"/>
              </a:rPr>
              <a:t>                   3.1 Active Listening </a:t>
            </a:r>
            <a:endParaRPr lang="en-US" sz="2000" dirty="0">
              <a:latin typeface="Arial"/>
              <a:cs typeface="Arial"/>
            </a:endParaRPr>
          </a:p>
          <a:p>
            <a:pPr indent="-228600" algn="just">
              <a:lnSpc>
                <a:spcPct val="90000"/>
              </a:lnSpc>
              <a:spcAft>
                <a:spcPts val="600"/>
              </a:spcAft>
              <a:buFont typeface="Arial" panose="020B0604020202020204" pitchFamily="34" charset="0"/>
              <a:buChar char="•"/>
            </a:pPr>
            <a:endParaRPr lang="en-US" sz="2000">
              <a:latin typeface="Arial"/>
              <a:cs typeface="Arial"/>
            </a:endParaRPr>
          </a:p>
          <a:p>
            <a:pPr algn="just">
              <a:lnSpc>
                <a:spcPct val="90000"/>
              </a:lnSpc>
              <a:spcAft>
                <a:spcPts val="600"/>
              </a:spcAft>
            </a:pPr>
            <a:r>
              <a:rPr lang="en-US" sz="2000" dirty="0">
                <a:latin typeface="Arial"/>
                <a:cs typeface="Arial"/>
              </a:rPr>
              <a:t>"Most of the successful people I've known are the ones who do more listening than talking." (Baruch, 2006).</a:t>
            </a:r>
            <a:endParaRPr lang="en-US" sz="2000">
              <a:latin typeface="Arial"/>
              <a:ea typeface="+mn-lt"/>
              <a:cs typeface="Arial"/>
            </a:endParaRPr>
          </a:p>
          <a:p>
            <a:pPr algn="just">
              <a:lnSpc>
                <a:spcPct val="90000"/>
              </a:lnSpc>
              <a:spcAft>
                <a:spcPts val="600"/>
              </a:spcAft>
            </a:pPr>
            <a:endParaRPr lang="en-US" sz="2000">
              <a:latin typeface="Arial"/>
              <a:ea typeface="+mn-lt"/>
              <a:cs typeface="+mn-lt"/>
            </a:endParaRPr>
          </a:p>
          <a:p>
            <a:pPr algn="just">
              <a:lnSpc>
                <a:spcPct val="90000"/>
              </a:lnSpc>
              <a:spcAft>
                <a:spcPts val="600"/>
              </a:spcAft>
            </a:pPr>
            <a:r>
              <a:rPr lang="en-US" sz="2000" dirty="0">
                <a:latin typeface="Arial"/>
                <a:ea typeface="+mn-lt"/>
                <a:cs typeface="+mn-lt"/>
              </a:rPr>
              <a:t>Another  saying  says: “We have two ears and one mouth so we can listen twice as much as we speak”. </a:t>
            </a:r>
            <a:endParaRPr lang="en-US" sz="2000">
              <a:latin typeface="Arial"/>
              <a:cs typeface="Arial"/>
            </a:endParaRPr>
          </a:p>
          <a:p>
            <a:pPr indent="-228600" algn="just">
              <a:lnSpc>
                <a:spcPct val="90000"/>
              </a:lnSpc>
              <a:spcAft>
                <a:spcPts val="600"/>
              </a:spcAft>
              <a:buFont typeface="Arial" panose="020B0604020202020204" pitchFamily="34" charset="0"/>
              <a:buChar char="•"/>
            </a:pPr>
            <a:endParaRPr lang="en-US" sz="2000">
              <a:latin typeface="Arial"/>
              <a:cs typeface="Arial"/>
            </a:endParaRPr>
          </a:p>
          <a:p>
            <a:pPr algn="just">
              <a:lnSpc>
                <a:spcPct val="90000"/>
              </a:lnSpc>
              <a:spcAft>
                <a:spcPts val="600"/>
              </a:spcAft>
            </a:pPr>
            <a:r>
              <a:rPr lang="en-US" sz="2000" dirty="0">
                <a:latin typeface="Arial"/>
                <a:cs typeface="Arial"/>
              </a:rPr>
              <a:t>It means more than just waiting for your turn to speak but  really connecting with others and understanding the speaker's message. </a:t>
            </a:r>
          </a:p>
        </p:txBody>
      </p:sp>
    </p:spTree>
    <p:extLst>
      <p:ext uri="{BB962C8B-B14F-4D97-AF65-F5344CB8AC3E}">
        <p14:creationId xmlns:p14="http://schemas.microsoft.com/office/powerpoint/2010/main" val="18358322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45C7B68-2620-AD8A-9695-79C01CC2B3E9}"/>
              </a:ext>
            </a:extLst>
          </p:cNvPr>
          <p:cNvSpPr txBox="1"/>
          <p:nvPr/>
        </p:nvSpPr>
        <p:spPr>
          <a:xfrm>
            <a:off x="3919268" y="109269"/>
            <a:ext cx="8134708" cy="63094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a:solidFill>
                <a:srgbClr val="2F3237"/>
              </a:solidFill>
              <a:latin typeface="Arial"/>
              <a:cs typeface="Arial"/>
            </a:endParaRPr>
          </a:p>
          <a:p>
            <a:endParaRPr lang="en-US" sz="2000">
              <a:solidFill>
                <a:srgbClr val="2F3237"/>
              </a:solidFill>
              <a:latin typeface="Arial"/>
              <a:cs typeface="Arial"/>
            </a:endParaRPr>
          </a:p>
          <a:p>
            <a:r>
              <a:rPr lang="en-US" sz="2400">
                <a:solidFill>
                  <a:srgbClr val="2F3237"/>
                </a:solidFill>
                <a:latin typeface="Arial"/>
                <a:cs typeface="Arial"/>
              </a:rPr>
              <a:t>              Here are some tips for active listening:</a:t>
            </a:r>
            <a:endParaRPr lang="en-US" sz="2400"/>
          </a:p>
          <a:p>
            <a:endParaRPr lang="en-US" sz="2000">
              <a:solidFill>
                <a:srgbClr val="2F3237"/>
              </a:solidFill>
              <a:latin typeface="Arial"/>
              <a:cs typeface="Arial"/>
            </a:endParaRPr>
          </a:p>
          <a:p>
            <a:pPr marL="228600" indent="-228600" algn="just">
              <a:buFont typeface=""/>
              <a:buChar char="•"/>
            </a:pPr>
            <a:r>
              <a:rPr lang="en-US" sz="2000">
                <a:solidFill>
                  <a:srgbClr val="222222"/>
                </a:solidFill>
                <a:latin typeface="Arial"/>
                <a:cs typeface="Arial"/>
              </a:rPr>
              <a:t>Pay attention to the speaker. </a:t>
            </a:r>
            <a:r>
              <a:rPr lang="en-US" sz="2000">
                <a:solidFill>
                  <a:srgbClr val="2F3237"/>
                </a:solidFill>
                <a:latin typeface="Arial"/>
                <a:cs typeface="Arial"/>
              </a:rPr>
              <a:t>Put away the mobile phone and anything else  that distracts you.</a:t>
            </a:r>
            <a:r>
              <a:rPr lang="en-US" sz="2000">
                <a:solidFill>
                  <a:srgbClr val="222222"/>
                </a:solidFill>
                <a:latin typeface="Arial"/>
                <a:cs typeface="Arial"/>
              </a:rPr>
              <a:t> </a:t>
            </a:r>
          </a:p>
          <a:p>
            <a:pPr algn="just"/>
            <a:endParaRPr lang="en-US" sz="2000">
              <a:solidFill>
                <a:srgbClr val="222222"/>
              </a:solidFill>
              <a:latin typeface="Arial"/>
              <a:cs typeface="Arial"/>
            </a:endParaRPr>
          </a:p>
          <a:p>
            <a:pPr marL="228600" indent="-228600" algn="just">
              <a:buFont typeface=""/>
              <a:buChar char="•"/>
            </a:pPr>
            <a:r>
              <a:rPr lang="en-US" sz="2000">
                <a:solidFill>
                  <a:srgbClr val="222222"/>
                </a:solidFill>
                <a:latin typeface="Arial"/>
                <a:cs typeface="Arial"/>
              </a:rPr>
              <a:t>Show your interest by nodding, looking at the speaker  and saying things like: "Ok, I see," or "It is  interesting to hear that".</a:t>
            </a:r>
          </a:p>
          <a:p>
            <a:pPr algn="just"/>
            <a:endParaRPr lang="en-US" sz="2000">
              <a:solidFill>
                <a:srgbClr val="222222"/>
              </a:solidFill>
              <a:latin typeface="Arial"/>
              <a:cs typeface="Arial"/>
            </a:endParaRPr>
          </a:p>
          <a:p>
            <a:pPr marL="228600" indent="-228600" algn="just">
              <a:buFont typeface=""/>
              <a:buChar char="•"/>
            </a:pPr>
            <a:r>
              <a:rPr lang="en-US" sz="2000">
                <a:solidFill>
                  <a:srgbClr val="222222"/>
                </a:solidFill>
                <a:latin typeface="Arial"/>
                <a:cs typeface="Arial"/>
              </a:rPr>
              <a:t>Avoid interrupting. Let the person finish  speaking before responding.</a:t>
            </a:r>
          </a:p>
          <a:p>
            <a:pPr algn="just"/>
            <a:endParaRPr lang="en-US" sz="2000">
              <a:solidFill>
                <a:srgbClr val="222222"/>
              </a:solidFill>
              <a:latin typeface="Arial"/>
              <a:cs typeface="Arial"/>
            </a:endParaRPr>
          </a:p>
          <a:p>
            <a:pPr marL="228600" indent="-228600" algn="just">
              <a:buFont typeface=""/>
              <a:buChar char="•"/>
            </a:pPr>
            <a:r>
              <a:rPr lang="en-US" sz="2000">
                <a:solidFill>
                  <a:srgbClr val="2F3237"/>
                </a:solidFill>
                <a:latin typeface="Arial"/>
                <a:cs typeface="Arial"/>
              </a:rPr>
              <a:t>Maintain  eye contact.</a:t>
            </a:r>
          </a:p>
          <a:p>
            <a:endParaRPr lang="en-US" sz="2000">
              <a:solidFill>
                <a:srgbClr val="2F3237"/>
              </a:solidFill>
              <a:latin typeface="Arial"/>
              <a:cs typeface="Arial"/>
            </a:endParaRPr>
          </a:p>
          <a:p>
            <a:pPr marL="228600" indent="-228600" algn="just">
              <a:buFont typeface=""/>
              <a:buChar char="•"/>
            </a:pPr>
            <a:r>
              <a:rPr lang="en-US" sz="2000">
                <a:solidFill>
                  <a:srgbClr val="2F3237"/>
                </a:solidFill>
                <a:latin typeface="Arial"/>
                <a:cs typeface="Arial"/>
              </a:rPr>
              <a:t>Make sure you understand by </a:t>
            </a:r>
            <a:r>
              <a:rPr lang="en-US" sz="2000" err="1">
                <a:solidFill>
                  <a:srgbClr val="2F3237"/>
                </a:solidFill>
                <a:latin typeface="Arial"/>
                <a:cs typeface="Arial"/>
              </a:rPr>
              <a:t>summarising</a:t>
            </a:r>
            <a:r>
              <a:rPr lang="en-US" sz="2000">
                <a:solidFill>
                  <a:srgbClr val="2F3237"/>
                </a:solidFill>
                <a:latin typeface="Arial"/>
                <a:cs typeface="Arial"/>
              </a:rPr>
              <a:t>  what the speaker has  said.</a:t>
            </a:r>
          </a:p>
          <a:p>
            <a:endParaRPr lang="en-US" sz="2000" b="1">
              <a:latin typeface="Arial"/>
              <a:cs typeface="Arial"/>
            </a:endParaRPr>
          </a:p>
          <a:p>
            <a:pPr marL="228600" indent="-228600" algn="just">
              <a:buFont typeface=""/>
              <a:buChar char="•"/>
            </a:pPr>
            <a:r>
              <a:rPr lang="en-US" sz="2000">
                <a:solidFill>
                  <a:srgbClr val="2F3237"/>
                </a:solidFill>
                <a:latin typeface="Arial"/>
                <a:cs typeface="Arial"/>
              </a:rPr>
              <a:t>Ask questions. Ask for more information.</a:t>
            </a:r>
          </a:p>
          <a:p>
            <a:endParaRPr lang="en-US" sz="2000">
              <a:latin typeface="Arial"/>
              <a:cs typeface="Arial"/>
            </a:endParaRPr>
          </a:p>
        </p:txBody>
      </p:sp>
      <p:pic>
        <p:nvPicPr>
          <p:cNvPr id="9" name="Рисунок 8" descr="Изображение выглядит как человек, Человеческое лицо, ребенок, начинающий ходить, мальчик&#10;&#10;Автоматически созданное описание">
            <a:extLst>
              <a:ext uri="{FF2B5EF4-FFF2-40B4-BE49-F238E27FC236}">
                <a16:creationId xmlns:a16="http://schemas.microsoft.com/office/drawing/2014/main" id="{4FFD3805-E34B-9704-5E66-A9A72FFBFC6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325" y="1941123"/>
            <a:ext cx="3802273" cy="2975753"/>
          </a:xfrm>
          <a:prstGeom prst="rect">
            <a:avLst/>
          </a:prstGeom>
        </p:spPr>
      </p:pic>
    </p:spTree>
    <p:extLst>
      <p:ext uri="{BB962C8B-B14F-4D97-AF65-F5344CB8AC3E}">
        <p14:creationId xmlns:p14="http://schemas.microsoft.com/office/powerpoint/2010/main" val="2039949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Рисунок 2" descr="Images Gratuites : homme, gens, vieux, printemps, vert, enfant, se ...">
            <a:extLst>
              <a:ext uri="{FF2B5EF4-FFF2-40B4-BE49-F238E27FC236}">
                <a16:creationId xmlns:a16="http://schemas.microsoft.com/office/drawing/2014/main" id="{F7165E08-6C67-9C24-FABA-2C578478F454}"/>
              </a:ext>
            </a:extLst>
          </p:cNvPr>
          <p:cNvPicPr>
            <a:picLocks noChangeAspect="1"/>
          </p:cNvPicPr>
          <p:nvPr/>
        </p:nvPicPr>
        <p:blipFill rotWithShape="1">
          <a:blip r:embed="rId2"/>
          <a:srcRect r="5882" b="-1"/>
          <a:stretch/>
        </p:blipFill>
        <p:spPr>
          <a:xfrm>
            <a:off x="1" y="10"/>
            <a:ext cx="9669642" cy="6857990"/>
          </a:xfrm>
          <a:prstGeom prst="rect">
            <a:avLst/>
          </a:prstGeom>
        </p:spPr>
      </p:pic>
      <p:sp>
        <p:nvSpPr>
          <p:cNvPr id="10" name="Rectangle 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B336CA2-5A47-A75D-4893-4799FCBC7F98}"/>
              </a:ext>
            </a:extLst>
          </p:cNvPr>
          <p:cNvSpPr txBox="1"/>
          <p:nvPr/>
        </p:nvSpPr>
        <p:spPr>
          <a:xfrm>
            <a:off x="7258442" y="4429"/>
            <a:ext cx="4943620" cy="673325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a:bodyPr>
          <a:lstStyle/>
          <a:p>
            <a:pPr indent="-228600">
              <a:lnSpc>
                <a:spcPct val="90000"/>
              </a:lnSpc>
              <a:spcAft>
                <a:spcPts val="600"/>
              </a:spcAft>
              <a:buFont typeface="Arial" panose="020B0604020202020204" pitchFamily="34" charset="0"/>
              <a:buChar char="•"/>
            </a:pPr>
            <a:endParaRPr lang="en-US" sz="1400"/>
          </a:p>
          <a:p>
            <a:pPr>
              <a:lnSpc>
                <a:spcPct val="90000"/>
              </a:lnSpc>
              <a:spcAft>
                <a:spcPts val="600"/>
              </a:spcAft>
            </a:pPr>
            <a:r>
              <a:rPr lang="en-US" sz="2400" b="1" dirty="0">
                <a:latin typeface="Arial"/>
                <a:cs typeface="Arial"/>
              </a:rPr>
              <a:t>Example of  Active listening</a:t>
            </a: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algn="just">
              <a:lnSpc>
                <a:spcPct val="90000"/>
              </a:lnSpc>
              <a:spcAft>
                <a:spcPts val="600"/>
              </a:spcAft>
            </a:pPr>
            <a:r>
              <a:rPr lang="en-US" sz="2400" dirty="0">
                <a:latin typeface="Arial"/>
                <a:cs typeface="Arial"/>
              </a:rPr>
              <a:t>My </a:t>
            </a:r>
            <a:r>
              <a:rPr lang="en-US" sz="2400" dirty="0" err="1">
                <a:latin typeface="Arial"/>
                <a:cs typeface="Arial"/>
              </a:rPr>
              <a:t>friend"s</a:t>
            </a:r>
            <a:r>
              <a:rPr lang="en-US" sz="2400" dirty="0">
                <a:latin typeface="Arial"/>
                <a:cs typeface="Arial"/>
              </a:rPr>
              <a:t> sister Ola  is currently the caretaker for both of their invalid parents. She  lives in their house and does all  the housekeeping  such as shopping,  laundry and  cooking. </a:t>
            </a:r>
          </a:p>
          <a:p>
            <a:pPr algn="just">
              <a:lnSpc>
                <a:spcPct val="90000"/>
              </a:lnSpc>
              <a:spcAft>
                <a:spcPts val="600"/>
              </a:spcAft>
            </a:pPr>
            <a:r>
              <a:rPr lang="en-US" sz="2400" dirty="0">
                <a:latin typeface="Arial"/>
                <a:cs typeface="Arial"/>
              </a:rPr>
              <a:t>My friend does not help at all  because she is working and  busy with her own family.  Ola  starts to feel burnt out and decides to talk about this with her sister. My friend  uses active listening and hears Ola  out instead of becoming  angry and defensive. </a:t>
            </a:r>
            <a:endParaRPr lang="en-US">
              <a:latin typeface="Aptos" panose="020B0004020202020204"/>
              <a:cs typeface="Arial"/>
            </a:endParaRPr>
          </a:p>
          <a:p>
            <a:pPr algn="just">
              <a:lnSpc>
                <a:spcPct val="90000"/>
              </a:lnSpc>
              <a:spcAft>
                <a:spcPts val="600"/>
              </a:spcAft>
            </a:pPr>
            <a:r>
              <a:rPr lang="en-US" sz="2400" dirty="0">
                <a:latin typeface="Arial"/>
                <a:cs typeface="Arial"/>
              </a:rPr>
              <a:t>The two sisters  come up with a plan that will give Ola  one free day per week to relax and recharge. </a:t>
            </a:r>
            <a:endParaRPr lang="en-US" dirty="0"/>
          </a:p>
          <a:p>
            <a:pPr algn="just">
              <a:lnSpc>
                <a:spcPct val="90000"/>
              </a:lnSpc>
              <a:spcAft>
                <a:spcPts val="600"/>
              </a:spcAft>
            </a:pPr>
            <a:endParaRPr lang="en-US" sz="2400">
              <a:latin typeface="Arial"/>
              <a:cs typeface="Arial"/>
            </a:endParaRPr>
          </a:p>
          <a:p>
            <a:pPr algn="just">
              <a:lnSpc>
                <a:spcPct val="90000"/>
              </a:lnSpc>
              <a:spcAft>
                <a:spcPts val="600"/>
              </a:spcAft>
            </a:pPr>
            <a:endParaRPr lang="en-US" sz="2400">
              <a:latin typeface="Arial"/>
              <a:cs typeface="Arial"/>
            </a:endParaRPr>
          </a:p>
          <a:p>
            <a:pPr indent="-228600" algn="just">
              <a:lnSpc>
                <a:spcPct val="90000"/>
              </a:lnSpc>
              <a:spcAft>
                <a:spcPts val="600"/>
              </a:spcAft>
              <a:buFont typeface="Arial" panose="020B0604020202020204" pitchFamily="34" charset="0"/>
              <a:buChar char="•"/>
            </a:pPr>
            <a:endParaRPr lang="en-US" sz="2400">
              <a:latin typeface="Arial"/>
              <a:cs typeface="Arial"/>
            </a:endParaRPr>
          </a:p>
          <a:p>
            <a:pPr indent="-228600">
              <a:lnSpc>
                <a:spcPct val="90000"/>
              </a:lnSpc>
              <a:spcAft>
                <a:spcPts val="600"/>
              </a:spcAft>
              <a:buFont typeface="Arial" panose="020B0604020202020204" pitchFamily="34" charset="0"/>
              <a:buChar char="•"/>
            </a:pPr>
            <a:endParaRPr lang="en-US" sz="1400"/>
          </a:p>
        </p:txBody>
      </p:sp>
    </p:spTree>
    <p:extLst>
      <p:ext uri="{BB962C8B-B14F-4D97-AF65-F5344CB8AC3E}">
        <p14:creationId xmlns:p14="http://schemas.microsoft.com/office/powerpoint/2010/main" val="1767327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Рисунок 2" descr="Изображение выглядит как Цвет электрик, Цвет Majorelle blue, Кобальтовая синь, свет&#10;&#10;Автоматически созданное описание">
            <a:extLst>
              <a:ext uri="{FF2B5EF4-FFF2-40B4-BE49-F238E27FC236}">
                <a16:creationId xmlns:a16="http://schemas.microsoft.com/office/drawing/2014/main" id="{51CAF8FE-091A-A8B7-A251-00F7523B0174}"/>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9455" r="23368" b="-1"/>
          <a:stretch/>
        </p:blipFill>
        <p:spPr>
          <a:xfrm>
            <a:off x="-114999"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2" name="TextBox 1">
            <a:extLst>
              <a:ext uri="{FF2B5EF4-FFF2-40B4-BE49-F238E27FC236}">
                <a16:creationId xmlns:a16="http://schemas.microsoft.com/office/drawing/2014/main" id="{F16F65FE-3B81-9AA2-C251-9DA04C7C5096}"/>
              </a:ext>
            </a:extLst>
          </p:cNvPr>
          <p:cNvSpPr txBox="1"/>
          <p:nvPr/>
        </p:nvSpPr>
        <p:spPr>
          <a:xfrm>
            <a:off x="6572843" y="440065"/>
            <a:ext cx="5606502" cy="602205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sz="2800" dirty="0"/>
              <a:t>                </a:t>
            </a:r>
            <a:r>
              <a:rPr lang="en-US" sz="2800" b="1" dirty="0">
                <a:latin typeface="Arial"/>
                <a:cs typeface="Arial"/>
              </a:rPr>
              <a:t> 3.2 Clarity</a:t>
            </a:r>
            <a:endParaRPr lang="ru-RU" b="1" dirty="0">
              <a:latin typeface="Arial"/>
              <a:cs typeface="Arial"/>
            </a:endParaRPr>
          </a:p>
          <a:p>
            <a:pPr indent="-228600">
              <a:lnSpc>
                <a:spcPct val="90000"/>
              </a:lnSpc>
              <a:spcAft>
                <a:spcPts val="600"/>
              </a:spcAft>
              <a:buFont typeface="Arial" panose="020B0604020202020204" pitchFamily="34" charset="0"/>
              <a:buChar char="•"/>
            </a:pPr>
            <a:endParaRPr lang="en-US" sz="2800"/>
          </a:p>
          <a:p>
            <a:pPr>
              <a:lnSpc>
                <a:spcPct val="90000"/>
              </a:lnSpc>
              <a:spcAft>
                <a:spcPts val="600"/>
              </a:spcAft>
            </a:pPr>
            <a:r>
              <a:rPr lang="en-US" sz="2800" dirty="0"/>
              <a:t>"Leaders who fail to devote the time and energy needed to create clarity across the </a:t>
            </a:r>
            <a:r>
              <a:rPr lang="en-US" sz="2800" dirty="0" err="1"/>
              <a:t>organisation</a:t>
            </a:r>
            <a:r>
              <a:rPr lang="en-US" sz="2800" dirty="0"/>
              <a:t> often reap undesirable outcomes” (Woodard, 2020).</a:t>
            </a:r>
          </a:p>
          <a:p>
            <a:pPr indent="-228600">
              <a:lnSpc>
                <a:spcPct val="90000"/>
              </a:lnSpc>
              <a:spcAft>
                <a:spcPts val="600"/>
              </a:spcAft>
              <a:buFont typeface="Arial" panose="020B0604020202020204" pitchFamily="34" charset="0"/>
              <a:buChar char="•"/>
            </a:pPr>
            <a:endParaRPr lang="en-US" sz="2800"/>
          </a:p>
          <a:p>
            <a:pPr>
              <a:lnSpc>
                <a:spcPct val="90000"/>
              </a:lnSpc>
              <a:spcAft>
                <a:spcPts val="600"/>
              </a:spcAft>
            </a:pPr>
            <a:r>
              <a:rPr lang="en-US" sz="2800" dirty="0"/>
              <a:t>Clarity is essential for different forms of communication, including written, verbal  and nonverbal communication. </a:t>
            </a:r>
          </a:p>
        </p:txBody>
      </p:sp>
    </p:spTree>
    <p:extLst>
      <p:ext uri="{BB962C8B-B14F-4D97-AF65-F5344CB8AC3E}">
        <p14:creationId xmlns:p14="http://schemas.microsoft.com/office/powerpoint/2010/main" val="23901888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Рисунок 1" descr="Изображение выглядит как Шрифт, логотип, Графика, дизайн&#10;&#10;Автоматически созданное описание">
            <a:extLst>
              <a:ext uri="{FF2B5EF4-FFF2-40B4-BE49-F238E27FC236}">
                <a16:creationId xmlns:a16="http://schemas.microsoft.com/office/drawing/2014/main" id="{32E613E6-E22B-3E8F-D51E-707D02DAE04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76300" y="3911715"/>
            <a:ext cx="3648941" cy="2037325"/>
          </a:xfrm>
          <a:prstGeom prst="rect">
            <a:avLst/>
          </a:prstGeom>
        </p:spPr>
      </p:pic>
      <p:sp>
        <p:nvSpPr>
          <p:cNvPr id="12" name="TextBox 11">
            <a:extLst>
              <a:ext uri="{FF2B5EF4-FFF2-40B4-BE49-F238E27FC236}">
                <a16:creationId xmlns:a16="http://schemas.microsoft.com/office/drawing/2014/main" id="{F3092438-10AB-2867-177F-5BFA6F7F4768}"/>
              </a:ext>
            </a:extLst>
          </p:cNvPr>
          <p:cNvSpPr txBox="1"/>
          <p:nvPr/>
        </p:nvSpPr>
        <p:spPr>
          <a:xfrm>
            <a:off x="4715483" y="158825"/>
            <a:ext cx="7357182" cy="655612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sz="2800"/>
              <a:t>                         It includes:</a:t>
            </a:r>
            <a:endParaRPr lang="ru-RU"/>
          </a:p>
          <a:p>
            <a:pPr>
              <a:lnSpc>
                <a:spcPct val="90000"/>
              </a:lnSpc>
              <a:spcAft>
                <a:spcPts val="600"/>
              </a:spcAft>
            </a:pPr>
            <a:endParaRPr lang="en-US" sz="2800"/>
          </a:p>
          <a:p>
            <a:pPr marL="457200" indent="-457200">
              <a:lnSpc>
                <a:spcPct val="90000"/>
              </a:lnSpc>
              <a:spcAft>
                <a:spcPts val="600"/>
              </a:spcAft>
              <a:buFont typeface="Arial"/>
              <a:buChar char="•"/>
            </a:pPr>
            <a:r>
              <a:rPr lang="en-US" sz="2800"/>
              <a:t>Simple language.</a:t>
            </a:r>
          </a:p>
          <a:p>
            <a:pPr marL="228600" indent="-228600">
              <a:lnSpc>
                <a:spcPct val="90000"/>
              </a:lnSpc>
              <a:spcAft>
                <a:spcPts val="600"/>
              </a:spcAft>
              <a:buFont typeface="Arial" panose="020B0604020202020204" pitchFamily="34" charset="0"/>
              <a:buChar char="•"/>
            </a:pPr>
            <a:r>
              <a:rPr lang="en-US" sz="2800"/>
              <a:t>   Examples relevant to  the  context.</a:t>
            </a:r>
          </a:p>
          <a:p>
            <a:pPr marL="228600" indent="-228600">
              <a:lnSpc>
                <a:spcPct val="90000"/>
              </a:lnSpc>
              <a:spcAft>
                <a:spcPts val="600"/>
              </a:spcAft>
              <a:buFont typeface="Arial" panose="020B0604020202020204" pitchFamily="34" charset="0"/>
              <a:buChar char="•"/>
            </a:pPr>
            <a:r>
              <a:rPr lang="en-US" sz="2800"/>
              <a:t>   Short sentences.</a:t>
            </a:r>
          </a:p>
          <a:p>
            <a:pPr marL="228600" indent="-228600">
              <a:lnSpc>
                <a:spcPct val="90000"/>
              </a:lnSpc>
              <a:spcAft>
                <a:spcPts val="600"/>
              </a:spcAft>
              <a:buFont typeface="Arial" panose="020B0604020202020204" pitchFamily="34" charset="0"/>
              <a:buChar char="•"/>
            </a:pPr>
            <a:r>
              <a:rPr lang="en-US" sz="2800"/>
              <a:t>   Logically structured  thoughts and   information.</a:t>
            </a:r>
          </a:p>
          <a:p>
            <a:pPr>
              <a:lnSpc>
                <a:spcPct val="90000"/>
              </a:lnSpc>
              <a:spcAft>
                <a:spcPts val="600"/>
              </a:spcAft>
            </a:pPr>
            <a:endParaRPr lang="en-US" sz="2800"/>
          </a:p>
          <a:p>
            <a:pPr>
              <a:lnSpc>
                <a:spcPct val="90000"/>
              </a:lnSpc>
              <a:spcAft>
                <a:spcPts val="600"/>
              </a:spcAft>
            </a:pPr>
            <a:r>
              <a:rPr lang="en-US" sz="2800"/>
              <a:t>In the workplace, clarity  is important for effective collaboration and teamwork. When employees know what they have to do, they are more likely to work efficiently and meet their goals. Clear communication also helps avoid misunderstandings and conflicts, which can lead to lower productivity.</a:t>
            </a:r>
            <a:endParaRPr lang="en-US"/>
          </a:p>
        </p:txBody>
      </p:sp>
      <p:grpSp>
        <p:nvGrpSpPr>
          <p:cNvPr id="32" name="Group 23">
            <a:extLst>
              <a:ext uri="{FF2B5EF4-FFF2-40B4-BE49-F238E27FC236}">
                <a16:creationId xmlns:a16="http://schemas.microsoft.com/office/drawing/2014/main" id="{7D2D829D-2830-5F07-E40B-C351944AB1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25" name="Rectangle 24">
              <a:extLst>
                <a:ext uri="{FF2B5EF4-FFF2-40B4-BE49-F238E27FC236}">
                  <a16:creationId xmlns:a16="http://schemas.microsoft.com/office/drawing/2014/main" id="{521FC5EF-435E-F74E-11C5-A935C70665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25">
              <a:extLst>
                <a:ext uri="{FF2B5EF4-FFF2-40B4-BE49-F238E27FC236}">
                  <a16:creationId xmlns:a16="http://schemas.microsoft.com/office/drawing/2014/main" id="{BCF3CE81-94AA-585B-379D-CB757AFCC4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6959867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Рисунок 1" descr="Изображение выглядит как текст, одежда, Человеческое лицо, женщина&#10;&#10;Автоматически созданное описание">
            <a:extLst>
              <a:ext uri="{FF2B5EF4-FFF2-40B4-BE49-F238E27FC236}">
                <a16:creationId xmlns:a16="http://schemas.microsoft.com/office/drawing/2014/main" id="{3E93CDCA-34E5-CA35-222B-C7241D7DB7D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810687" y="26600"/>
            <a:ext cx="4377531" cy="6833556"/>
          </a:xfrm>
          <a:prstGeom prst="rect">
            <a:avLst/>
          </a:prstGeom>
        </p:spPr>
      </p:pic>
      <p:sp>
        <p:nvSpPr>
          <p:cNvPr id="5" name="TextBox 2">
            <a:extLst>
              <a:ext uri="{FF2B5EF4-FFF2-40B4-BE49-F238E27FC236}">
                <a16:creationId xmlns:a16="http://schemas.microsoft.com/office/drawing/2014/main" id="{637AAAFF-1F93-DDA0-91B0-9B9C57886CF8}"/>
              </a:ext>
            </a:extLst>
          </p:cNvPr>
          <p:cNvSpPr txBox="1"/>
          <p:nvPr/>
        </p:nvSpPr>
        <p:spPr>
          <a:xfrm flipV="1">
            <a:off x="7724775" y="6688826"/>
            <a:ext cx="4448713" cy="85066"/>
          </a:xfrm>
          <a:prstGeom prst="rect">
            <a:avLst/>
          </a:prstGeom>
        </p:spPr>
        <p:txBody>
          <a:bodyPr lIns="91440" tIns="45720" rIns="91440" bIns="45720" anchor="t">
            <a:normAutofit fontScale="25000" lnSpcReduction="20000"/>
          </a:bodyPr>
          <a:ls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7" name="TextBox 6">
            <a:extLst>
              <a:ext uri="{FF2B5EF4-FFF2-40B4-BE49-F238E27FC236}">
                <a16:creationId xmlns:a16="http://schemas.microsoft.com/office/drawing/2014/main" id="{59697CB5-50E5-A70C-8A8D-9037AD569C91}"/>
              </a:ext>
            </a:extLst>
          </p:cNvPr>
          <p:cNvSpPr txBox="1"/>
          <p:nvPr/>
        </p:nvSpPr>
        <p:spPr>
          <a:xfrm>
            <a:off x="8628" y="23006"/>
            <a:ext cx="7818405" cy="69249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000" dirty="0">
                <a:solidFill>
                  <a:srgbClr val="222222"/>
                </a:solidFill>
                <a:latin typeface="Arial"/>
                <a:cs typeface="Arial"/>
              </a:rPr>
              <a:t>                    </a:t>
            </a:r>
            <a:r>
              <a:rPr lang="en-US" sz="2400" b="1" dirty="0">
                <a:solidFill>
                  <a:srgbClr val="222222"/>
                </a:solidFill>
                <a:latin typeface="Arial"/>
                <a:cs typeface="Arial"/>
              </a:rPr>
              <a:t> 3.3 Non-verbal Communication </a:t>
            </a:r>
            <a:endParaRPr lang="ru-RU" sz="2400" b="1" dirty="0">
              <a:latin typeface="Arial"/>
              <a:cs typeface="Arial"/>
            </a:endParaRPr>
          </a:p>
          <a:p>
            <a:pPr algn="just"/>
            <a:endParaRPr lang="en-US" sz="2000">
              <a:solidFill>
                <a:srgbClr val="222222"/>
              </a:solidFill>
              <a:latin typeface="Arial"/>
              <a:cs typeface="Arial"/>
            </a:endParaRPr>
          </a:p>
          <a:p>
            <a:r>
              <a:rPr lang="en-US" sz="2000" dirty="0">
                <a:solidFill>
                  <a:srgbClr val="222222"/>
                </a:solidFill>
                <a:latin typeface="Arial"/>
                <a:cs typeface="Arial"/>
              </a:rPr>
              <a:t>"Non-verbal cues often provide more information than spoken words in a conversation" (Mehrabian, 2007).</a:t>
            </a:r>
            <a:endParaRPr lang="en-US" sz="2000" dirty="0">
              <a:solidFill>
                <a:srgbClr val="000000"/>
              </a:solidFill>
              <a:latin typeface="Aptos" panose="020B0004020202020204"/>
              <a:cs typeface="Arial"/>
            </a:endParaRPr>
          </a:p>
          <a:p>
            <a:endParaRPr lang="en-US" sz="2000">
              <a:solidFill>
                <a:srgbClr val="222222"/>
              </a:solidFill>
              <a:latin typeface="Arial"/>
              <a:cs typeface="Arial"/>
            </a:endParaRPr>
          </a:p>
          <a:p>
            <a:pPr algn="just"/>
            <a:r>
              <a:rPr lang="en-US" sz="2000" dirty="0">
                <a:solidFill>
                  <a:srgbClr val="222222"/>
                </a:solidFill>
                <a:latin typeface="Arial"/>
                <a:cs typeface="Arial"/>
              </a:rPr>
              <a:t>It  is a form of communication without  words, known as  body - language  and is conveyed, for example,  through facial expressions, gestures and eye contact.  You can:</a:t>
            </a:r>
            <a:endParaRPr lang="en-US" sz="2000" dirty="0">
              <a:solidFill>
                <a:srgbClr val="000000"/>
              </a:solidFill>
              <a:latin typeface="Aptos" panose="020B0004020202020204"/>
              <a:cs typeface="Arial"/>
            </a:endParaRPr>
          </a:p>
          <a:p>
            <a:pPr algn="just"/>
            <a:r>
              <a:rPr lang="en-US" sz="2000" dirty="0">
                <a:solidFill>
                  <a:srgbClr val="222222"/>
                </a:solidFill>
                <a:latin typeface="Arial"/>
                <a:cs typeface="Arial"/>
              </a:rPr>
              <a:t>                              </a:t>
            </a:r>
            <a:endParaRPr lang="en-US" sz="2000" dirty="0">
              <a:solidFill>
                <a:srgbClr val="000000"/>
              </a:solidFill>
              <a:latin typeface="Aptos" panose="020B0004020202020204"/>
              <a:cs typeface="Arial"/>
            </a:endParaRPr>
          </a:p>
          <a:p>
            <a:pPr marL="342900" indent="-342900" algn="just">
              <a:buFont typeface="Arial"/>
              <a:buChar char="•"/>
            </a:pPr>
            <a:r>
              <a:rPr lang="en-US" sz="2000" dirty="0">
                <a:solidFill>
                  <a:srgbClr val="222222"/>
                </a:solidFill>
                <a:latin typeface="Arial"/>
                <a:cs typeface="Arial"/>
              </a:rPr>
              <a:t>Greet  an old friend with hugs, handshakes or fist bumps.</a:t>
            </a:r>
            <a:endParaRPr lang="en-US" sz="2000" dirty="0"/>
          </a:p>
          <a:p>
            <a:pPr algn="just"/>
            <a:endParaRPr lang="en-US" sz="2000">
              <a:solidFill>
                <a:srgbClr val="222222"/>
              </a:solidFill>
              <a:latin typeface="Arial"/>
              <a:cs typeface="Arial"/>
            </a:endParaRPr>
          </a:p>
          <a:p>
            <a:pPr marL="342900" indent="-342900" algn="just">
              <a:buFont typeface="Arial"/>
              <a:buChar char="•"/>
            </a:pPr>
            <a:r>
              <a:rPr lang="en-US" sz="2000" dirty="0">
                <a:solidFill>
                  <a:srgbClr val="222222"/>
                </a:solidFill>
                <a:latin typeface="Arial"/>
                <a:cs typeface="Arial"/>
              </a:rPr>
              <a:t>Put your hand on someone's arm when they are talking to you  to show friendliness or concern.</a:t>
            </a:r>
            <a:endParaRPr lang="en-US" sz="2000" dirty="0"/>
          </a:p>
          <a:p>
            <a:pPr algn="just"/>
            <a:endParaRPr lang="en-US" sz="2000">
              <a:solidFill>
                <a:srgbClr val="222222"/>
              </a:solidFill>
              <a:latin typeface="Arial"/>
              <a:cs typeface="Arial"/>
            </a:endParaRPr>
          </a:p>
          <a:p>
            <a:pPr marL="342900" indent="-342900" algn="just">
              <a:buFont typeface="Arial"/>
              <a:buChar char="•"/>
            </a:pPr>
            <a:r>
              <a:rPr lang="en-US" sz="2000" dirty="0">
                <a:solidFill>
                  <a:srgbClr val="222222"/>
                </a:solidFill>
                <a:latin typeface="Arial"/>
                <a:cs typeface="Arial"/>
              </a:rPr>
              <a:t>Express positive facial emotions.</a:t>
            </a:r>
            <a:endParaRPr lang="en-US" sz="2000" dirty="0"/>
          </a:p>
          <a:p>
            <a:pPr algn="just"/>
            <a:endParaRPr lang="en-US" sz="2000">
              <a:solidFill>
                <a:srgbClr val="222222"/>
              </a:solidFill>
              <a:latin typeface="Arial"/>
              <a:cs typeface="Arial"/>
            </a:endParaRPr>
          </a:p>
          <a:p>
            <a:pPr marL="342900" indent="-342900" algn="just">
              <a:buFont typeface="Arial"/>
              <a:buChar char="•"/>
            </a:pPr>
            <a:r>
              <a:rPr lang="en-US" sz="2000" dirty="0">
                <a:solidFill>
                  <a:srgbClr val="222222"/>
                </a:solidFill>
                <a:latin typeface="Arial"/>
                <a:cs typeface="Arial"/>
              </a:rPr>
              <a:t>Maintain   eye contact.</a:t>
            </a:r>
            <a:endParaRPr lang="en-US" sz="2000" dirty="0"/>
          </a:p>
          <a:p>
            <a:pPr algn="just"/>
            <a:endParaRPr lang="en-US" sz="2000">
              <a:solidFill>
                <a:srgbClr val="2F3237"/>
              </a:solidFill>
              <a:latin typeface="Arial"/>
              <a:ea typeface="+mn-lt"/>
              <a:cs typeface="+mn-lt"/>
            </a:endParaRPr>
          </a:p>
          <a:p>
            <a:pPr algn="just"/>
            <a:r>
              <a:rPr lang="en-US" sz="2000" dirty="0">
                <a:solidFill>
                  <a:srgbClr val="2F3237"/>
                </a:solidFill>
                <a:latin typeface="Arial"/>
                <a:ea typeface="+mn-lt"/>
                <a:cs typeface="+mn-lt"/>
              </a:rPr>
              <a:t>For example, you can also use your fingers to give directions;  draw attention to something; call somebody; warn somebody; ask for silence and it can also convey  frustration or anger.</a:t>
            </a:r>
            <a:endParaRPr lang="en-US" sz="2000" dirty="0">
              <a:solidFill>
                <a:srgbClr val="1976F0"/>
              </a:solidFill>
              <a:latin typeface="Arial"/>
              <a:ea typeface="+mn-lt"/>
              <a:cs typeface="+mn-lt"/>
            </a:endParaRPr>
          </a:p>
          <a:p>
            <a:pPr algn="just"/>
            <a:endParaRPr lang="en-US" sz="2000" b="1">
              <a:solidFill>
                <a:srgbClr val="1976F0"/>
              </a:solidFill>
              <a:latin typeface="Arial"/>
              <a:cs typeface="Arial"/>
            </a:endParaRPr>
          </a:p>
        </p:txBody>
      </p:sp>
    </p:spTree>
    <p:extLst>
      <p:ext uri="{BB962C8B-B14F-4D97-AF65-F5344CB8AC3E}">
        <p14:creationId xmlns:p14="http://schemas.microsoft.com/office/powerpoint/2010/main" val="24680022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Рисунок 1">
            <a:extLst>
              <a:ext uri="{FF2B5EF4-FFF2-40B4-BE49-F238E27FC236}">
                <a16:creationId xmlns:a16="http://schemas.microsoft.com/office/drawing/2014/main" id="{6EC5D1BA-CBFA-0F14-6ABF-9E13E9A37CE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40" y="1594090"/>
            <a:ext cx="5361678" cy="3626690"/>
          </a:xfrm>
          <a:prstGeom prst="rect">
            <a:avLst/>
          </a:prstGeom>
        </p:spPr>
      </p:pic>
      <p:sp>
        <p:nvSpPr>
          <p:cNvPr id="5" name="TextBox 2">
            <a:extLst>
              <a:ext uri="{FF2B5EF4-FFF2-40B4-BE49-F238E27FC236}">
                <a16:creationId xmlns:a16="http://schemas.microsoft.com/office/drawing/2014/main" id="{919F36A9-67AC-C8A2-AA99-B933667F4E12}"/>
              </a:ext>
            </a:extLst>
          </p:cNvPr>
          <p:cNvSpPr txBox="1"/>
          <p:nvPr/>
        </p:nvSpPr>
        <p:spPr>
          <a:xfrm>
            <a:off x="259333" y="5220778"/>
            <a:ext cx="2500582" cy="274369"/>
          </a:xfrm>
          <a:prstGeom prst="rect">
            <a:avLst/>
          </a:prstGeom>
        </p:spPr>
        <p:txBody>
          <a:bodyPr lIns="91440" tIns="45720" rIns="91440" bIns="45720" anchor="t">
            <a:normAutofit fontScale="77500" lnSpcReduction="20000"/>
          </a:bodyPr>
          <a:ls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a:t>
            </a:r>
          </a:p>
        </p:txBody>
      </p:sp>
      <p:sp>
        <p:nvSpPr>
          <p:cNvPr id="11" name="TextBox 10">
            <a:extLst>
              <a:ext uri="{FF2B5EF4-FFF2-40B4-BE49-F238E27FC236}">
                <a16:creationId xmlns:a16="http://schemas.microsoft.com/office/drawing/2014/main" id="{9AEBF60D-C867-914E-EA61-73F17539248C}"/>
              </a:ext>
            </a:extLst>
          </p:cNvPr>
          <p:cNvSpPr txBox="1"/>
          <p:nvPr/>
        </p:nvSpPr>
        <p:spPr>
          <a:xfrm>
            <a:off x="5371381" y="138023"/>
            <a:ext cx="6826369" cy="65556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400" dirty="0">
                <a:solidFill>
                  <a:srgbClr val="222222"/>
                </a:solidFill>
                <a:latin typeface="Arial"/>
                <a:cs typeface="Arial"/>
              </a:rPr>
              <a:t>                          </a:t>
            </a:r>
            <a:r>
              <a:rPr lang="en-US" sz="2400" b="1" dirty="0">
                <a:solidFill>
                  <a:srgbClr val="222222"/>
                </a:solidFill>
                <a:latin typeface="Arial"/>
                <a:cs typeface="Arial"/>
              </a:rPr>
              <a:t> 3.4 Empathy</a:t>
            </a:r>
            <a:endParaRPr lang="ru-RU" b="1" dirty="0">
              <a:latin typeface="Arial"/>
              <a:cs typeface="Arial"/>
            </a:endParaRPr>
          </a:p>
          <a:p>
            <a:pPr algn="just"/>
            <a:endParaRPr lang="en-US"/>
          </a:p>
          <a:p>
            <a:r>
              <a:rPr lang="en-US" sz="2400" dirty="0">
                <a:solidFill>
                  <a:srgbClr val="222222"/>
                </a:solidFill>
                <a:latin typeface="Arial"/>
                <a:cs typeface="Arial"/>
              </a:rPr>
              <a:t>"Empathy in communication helps in building rapport and resolving conflicts" (Goleman, 2006).</a:t>
            </a:r>
          </a:p>
          <a:p>
            <a:endParaRPr lang="en-US" sz="2400">
              <a:solidFill>
                <a:srgbClr val="222222"/>
              </a:solidFill>
              <a:latin typeface="Arial"/>
              <a:cs typeface="Arial"/>
            </a:endParaRPr>
          </a:p>
          <a:p>
            <a:r>
              <a:rPr lang="en-US" sz="2400" dirty="0">
                <a:solidFill>
                  <a:srgbClr val="222222"/>
                </a:solidFill>
                <a:latin typeface="Arial"/>
                <a:cs typeface="Arial"/>
              </a:rPr>
              <a:t>Understanding others' feelings, seeing things from their perspective and putting yourself in their shoes is called empathy.</a:t>
            </a:r>
            <a:br>
              <a:rPr lang="en-US" sz="2400" dirty="0"/>
            </a:br>
            <a:r>
              <a:rPr lang="en-US" sz="2400" dirty="0">
                <a:solidFill>
                  <a:srgbClr val="222222"/>
                </a:solidFill>
                <a:latin typeface="Arial"/>
                <a:cs typeface="Arial"/>
              </a:rPr>
              <a:t>                    </a:t>
            </a:r>
            <a:endParaRPr lang="en-US">
              <a:solidFill>
                <a:srgbClr val="000000"/>
              </a:solidFill>
              <a:latin typeface="Aptos" panose="020B0004020202020204"/>
              <a:cs typeface="Arial"/>
            </a:endParaRPr>
          </a:p>
          <a:p>
            <a:r>
              <a:rPr lang="en-US" sz="2400" dirty="0">
                <a:solidFill>
                  <a:srgbClr val="222222"/>
                </a:solidFill>
                <a:latin typeface="Arial"/>
                <a:cs typeface="Arial"/>
              </a:rPr>
              <a:t>                       Examples of empathy:</a:t>
            </a:r>
            <a:endParaRPr lang="en-US"/>
          </a:p>
          <a:p>
            <a:pPr marL="342900" indent="-342900">
              <a:buFont typeface="Arial"/>
              <a:buChar char="•"/>
            </a:pPr>
            <a:r>
              <a:rPr lang="en-US" sz="2400" dirty="0">
                <a:solidFill>
                  <a:srgbClr val="2F3237"/>
                </a:solidFill>
                <a:latin typeface="Arial"/>
                <a:cs typeface="Arial"/>
              </a:rPr>
              <a:t>Sharing   someone’s happiness and being genuinely joyful for them.</a:t>
            </a:r>
            <a:endParaRPr lang="en-US" sz="2400">
              <a:solidFill>
                <a:srgbClr val="222222"/>
              </a:solidFill>
              <a:latin typeface="Arial"/>
              <a:cs typeface="Arial"/>
            </a:endParaRPr>
          </a:p>
          <a:p>
            <a:pPr marL="228600" indent="-228600" algn="just">
              <a:buFont typeface="Arial"/>
              <a:buChar char="•"/>
            </a:pPr>
            <a:r>
              <a:rPr lang="en-US" sz="2400" dirty="0">
                <a:solidFill>
                  <a:srgbClr val="2F3237"/>
                </a:solidFill>
                <a:latin typeface="Arial"/>
                <a:cs typeface="Arial"/>
              </a:rPr>
              <a:t>Showing  sadness when people are sad.</a:t>
            </a:r>
          </a:p>
          <a:p>
            <a:pPr marL="228600" indent="-228600" algn="just">
              <a:buFont typeface="Arial"/>
              <a:buChar char="•"/>
            </a:pPr>
            <a:r>
              <a:rPr lang="en-US" sz="2400" dirty="0">
                <a:solidFill>
                  <a:srgbClr val="2F3237"/>
                </a:solidFill>
                <a:latin typeface="Arial"/>
                <a:cs typeface="Arial"/>
              </a:rPr>
              <a:t>Connecting with the thoughts and feelings of others.</a:t>
            </a:r>
          </a:p>
          <a:p>
            <a:pPr marL="228600" indent="-228600" algn="just">
              <a:buFont typeface="Arial"/>
              <a:buChar char="•"/>
            </a:pPr>
            <a:r>
              <a:rPr lang="en-US" sz="2400" dirty="0">
                <a:solidFill>
                  <a:srgbClr val="2F3237"/>
                </a:solidFill>
                <a:latin typeface="Arial"/>
                <a:cs typeface="Arial"/>
              </a:rPr>
              <a:t>Talking  with someone who is sitting alone and feeling isolated in the workplace.</a:t>
            </a:r>
          </a:p>
          <a:p>
            <a:endParaRPr lang="en-US"/>
          </a:p>
        </p:txBody>
      </p:sp>
    </p:spTree>
    <p:extLst>
      <p:ext uri="{BB962C8B-B14F-4D97-AF65-F5344CB8AC3E}">
        <p14:creationId xmlns:p14="http://schemas.microsoft.com/office/powerpoint/2010/main" val="39056387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Рисунок 1" descr="Изображение выглядит как текст, рукописный текст, палец, гвоздь&#10;&#10;Автоматически созданное описание">
            <a:extLst>
              <a:ext uri="{FF2B5EF4-FFF2-40B4-BE49-F238E27FC236}">
                <a16:creationId xmlns:a16="http://schemas.microsoft.com/office/drawing/2014/main" id="{76C98B79-0D03-1828-A2C0-30E84DF6C5B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246188" y="79075"/>
            <a:ext cx="4672643" cy="3105512"/>
          </a:xfrm>
          <a:prstGeom prst="rect">
            <a:avLst/>
          </a:prstGeom>
        </p:spPr>
      </p:pic>
      <p:sp>
        <p:nvSpPr>
          <p:cNvPr id="5" name="TextBox 4">
            <a:extLst>
              <a:ext uri="{FF2B5EF4-FFF2-40B4-BE49-F238E27FC236}">
                <a16:creationId xmlns:a16="http://schemas.microsoft.com/office/drawing/2014/main" id="{613B32CE-39C5-E561-81A2-F72C30E9389E}"/>
              </a:ext>
            </a:extLst>
          </p:cNvPr>
          <p:cNvSpPr txBox="1"/>
          <p:nvPr/>
        </p:nvSpPr>
        <p:spPr>
          <a:xfrm>
            <a:off x="8627" y="-5751"/>
            <a:ext cx="7243313" cy="68941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dirty="0">
                <a:solidFill>
                  <a:srgbClr val="222222"/>
                </a:solidFill>
                <a:latin typeface="Arial"/>
                <a:cs typeface="Arial"/>
              </a:rPr>
              <a:t>                                </a:t>
            </a:r>
            <a:endParaRPr lang="ru-RU"/>
          </a:p>
          <a:p>
            <a:pPr algn="just"/>
            <a:r>
              <a:rPr lang="en-US" dirty="0">
                <a:solidFill>
                  <a:srgbClr val="222222"/>
                </a:solidFill>
                <a:latin typeface="Arial"/>
                <a:cs typeface="Arial"/>
              </a:rPr>
              <a:t>                                     </a:t>
            </a:r>
            <a:r>
              <a:rPr lang="en-US" b="1" dirty="0">
                <a:solidFill>
                  <a:srgbClr val="222222"/>
                </a:solidFill>
                <a:latin typeface="Arial"/>
                <a:cs typeface="Arial"/>
              </a:rPr>
              <a:t>    </a:t>
            </a:r>
            <a:r>
              <a:rPr lang="en-US" sz="2000" b="1" dirty="0">
                <a:solidFill>
                  <a:srgbClr val="222222"/>
                </a:solidFill>
                <a:latin typeface="Arial"/>
                <a:cs typeface="Arial"/>
              </a:rPr>
              <a:t> 3.5</a:t>
            </a:r>
            <a:r>
              <a:rPr lang="en-US" sz="2000" dirty="0">
                <a:solidFill>
                  <a:srgbClr val="222222"/>
                </a:solidFill>
                <a:latin typeface="Arial"/>
                <a:cs typeface="Arial"/>
              </a:rPr>
              <a:t> </a:t>
            </a:r>
            <a:r>
              <a:rPr lang="en-US" sz="2400" b="1" dirty="0">
                <a:solidFill>
                  <a:srgbClr val="222222"/>
                </a:solidFill>
                <a:latin typeface="Arial"/>
                <a:cs typeface="Arial"/>
              </a:rPr>
              <a:t>Adaptability </a:t>
            </a:r>
            <a:endParaRPr lang="en-US" sz="2400" b="1" dirty="0">
              <a:latin typeface="Arial"/>
              <a:cs typeface="Arial"/>
            </a:endParaRPr>
          </a:p>
          <a:p>
            <a:pPr algn="just"/>
            <a:endParaRPr lang="en-US" sz="2000">
              <a:solidFill>
                <a:srgbClr val="222222"/>
              </a:solidFill>
              <a:latin typeface="Arial"/>
              <a:cs typeface="Arial"/>
            </a:endParaRPr>
          </a:p>
          <a:p>
            <a:r>
              <a:rPr lang="en-US" sz="2000" dirty="0">
                <a:solidFill>
                  <a:srgbClr val="222222"/>
                </a:solidFill>
                <a:latin typeface="Arial"/>
                <a:cs typeface="Arial"/>
              </a:rPr>
              <a:t>"Adaptable communicators are more successful in diverse social and professional environments" (Taylor, 2001).</a:t>
            </a:r>
            <a:endParaRPr lang="en-US" sz="2000" dirty="0">
              <a:solidFill>
                <a:srgbClr val="000000"/>
              </a:solidFill>
              <a:latin typeface="Aptos" panose="020B0004020202020204"/>
              <a:cs typeface="Arial"/>
            </a:endParaRPr>
          </a:p>
          <a:p>
            <a:endParaRPr lang="en-US" sz="2000">
              <a:solidFill>
                <a:srgbClr val="222222"/>
              </a:solidFill>
              <a:latin typeface="Arial"/>
              <a:cs typeface="Arial"/>
            </a:endParaRPr>
          </a:p>
          <a:p>
            <a:r>
              <a:rPr lang="en-US" sz="2000" dirty="0">
                <a:solidFill>
                  <a:srgbClr val="222222"/>
                </a:solidFill>
                <a:latin typeface="Arial"/>
                <a:cs typeface="Arial"/>
              </a:rPr>
              <a:t>Adaptability is a valuable skill that allows people to  adapt easily in  different circumstances.</a:t>
            </a:r>
            <a:endParaRPr lang="en-US" sz="2000" dirty="0">
              <a:solidFill>
                <a:srgbClr val="000000"/>
              </a:solidFill>
              <a:latin typeface="Aptos" panose="020B0004020202020204"/>
              <a:cs typeface="Arial"/>
            </a:endParaRPr>
          </a:p>
          <a:p>
            <a:endParaRPr lang="en-US" sz="2000">
              <a:solidFill>
                <a:srgbClr val="222222"/>
              </a:solidFill>
              <a:latin typeface="Arial"/>
              <a:cs typeface="Arial"/>
            </a:endParaRPr>
          </a:p>
          <a:p>
            <a:r>
              <a:rPr lang="en-US" sz="2000" dirty="0">
                <a:solidFill>
                  <a:srgbClr val="222222"/>
                </a:solidFill>
                <a:latin typeface="Arial"/>
                <a:cs typeface="Arial"/>
              </a:rPr>
              <a:t>Being adaptable in the workplace means you can keep up with changing  priorities, projects, clients  and technology.</a:t>
            </a:r>
            <a:endParaRPr lang="en-US" sz="2000" dirty="0">
              <a:solidFill>
                <a:srgbClr val="000000"/>
              </a:solidFill>
              <a:latin typeface="Aptos" panose="020B0004020202020204"/>
              <a:cs typeface="Arial"/>
            </a:endParaRPr>
          </a:p>
          <a:p>
            <a:pPr algn="just"/>
            <a:r>
              <a:rPr lang="en-US" sz="2000" dirty="0">
                <a:solidFill>
                  <a:srgbClr val="222222"/>
                </a:solidFill>
                <a:latin typeface="Arial"/>
                <a:cs typeface="Arial"/>
              </a:rPr>
              <a:t>                        Key aspects of adaptability include:</a:t>
            </a:r>
            <a:endParaRPr lang="en-US" sz="2000" dirty="0"/>
          </a:p>
          <a:p>
            <a:pPr algn="just"/>
            <a:endParaRPr lang="en-US" sz="2000">
              <a:solidFill>
                <a:srgbClr val="2D2D2D"/>
              </a:solidFill>
              <a:latin typeface="Arial"/>
              <a:cs typeface="Arial"/>
            </a:endParaRPr>
          </a:p>
          <a:p>
            <a:pPr marL="285750" indent="-285750" algn="just">
              <a:buFont typeface="Arial"/>
              <a:buChar char="•"/>
            </a:pPr>
            <a:r>
              <a:rPr lang="en-US" sz="2000" dirty="0">
                <a:solidFill>
                  <a:srgbClr val="2D2D2D"/>
                </a:solidFill>
                <a:latin typeface="Arial"/>
                <a:cs typeface="Arial"/>
              </a:rPr>
              <a:t>Interpersonal skills. Having the ability to interact with others in healthy and positive ways can help you avoid miscommunication and conflict.</a:t>
            </a:r>
            <a:endParaRPr lang="en-US" sz="2000" dirty="0"/>
          </a:p>
          <a:p>
            <a:pPr algn="just"/>
            <a:endParaRPr lang="en-US" sz="2000">
              <a:solidFill>
                <a:srgbClr val="2D2D2D"/>
              </a:solidFill>
              <a:latin typeface="Arial"/>
              <a:cs typeface="Arial"/>
            </a:endParaRPr>
          </a:p>
          <a:p>
            <a:pPr marL="285750" indent="-285750" algn="just">
              <a:buFont typeface="Arial"/>
              <a:buChar char="•"/>
            </a:pPr>
            <a:r>
              <a:rPr lang="en-US" sz="2000" dirty="0">
                <a:solidFill>
                  <a:srgbClr val="2D2D2D"/>
                </a:solidFill>
                <a:latin typeface="Arial"/>
                <a:cs typeface="Arial"/>
              </a:rPr>
              <a:t>Strategic and creative  thinking skills. For example, suggesting new ideas to market products, finding ways to adapt to a changing market and using methods to improve and develop new strategies can all show your ability to adapt.</a:t>
            </a:r>
            <a:endParaRPr lang="en-US" sz="2000" dirty="0"/>
          </a:p>
        </p:txBody>
      </p:sp>
    </p:spTree>
    <p:extLst>
      <p:ext uri="{BB962C8B-B14F-4D97-AF65-F5344CB8AC3E}">
        <p14:creationId xmlns:p14="http://schemas.microsoft.com/office/powerpoint/2010/main" val="32963298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Рисунок 2" descr="Изображение выглядит как одежда, человек, Человеческое лицо, обувь&#10;&#10;Автоматически созданное описание">
            <a:extLst>
              <a:ext uri="{FF2B5EF4-FFF2-40B4-BE49-F238E27FC236}">
                <a16:creationId xmlns:a16="http://schemas.microsoft.com/office/drawing/2014/main" id="{53B6D0A7-3BBB-E574-BC1D-0419D7152F5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22304" r="-1" b="28049"/>
          <a:stretch/>
        </p:blipFill>
        <p:spPr>
          <a:xfrm>
            <a:off x="2522356" y="10"/>
            <a:ext cx="9669642" cy="6857990"/>
          </a:xfrm>
          <a:prstGeom prst="rect">
            <a:avLst/>
          </a:prstGeom>
        </p:spPr>
      </p:pic>
      <p:sp>
        <p:nvSpPr>
          <p:cNvPr id="7"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B2CB4933-E929-5A3D-5F4A-DA170A109F55}"/>
              </a:ext>
            </a:extLst>
          </p:cNvPr>
          <p:cNvSpPr txBox="1"/>
          <p:nvPr/>
        </p:nvSpPr>
        <p:spPr>
          <a:xfrm>
            <a:off x="152400" y="-5750"/>
            <a:ext cx="5633049"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endParaRPr lang="en-US" sz="2400">
              <a:solidFill>
                <a:srgbClr val="212121"/>
              </a:solidFill>
              <a:latin typeface="Arial"/>
              <a:cs typeface="Arial"/>
            </a:endParaRPr>
          </a:p>
          <a:p>
            <a:pPr algn="ctr"/>
            <a:r>
              <a:rPr lang="en-US" sz="2400" b="1" dirty="0">
                <a:solidFill>
                  <a:srgbClr val="212121"/>
                </a:solidFill>
                <a:latin typeface="Arial"/>
                <a:cs typeface="Arial"/>
              </a:rPr>
              <a:t>           3.6   Real -world scenario of adaptability</a:t>
            </a:r>
            <a:endParaRPr lang="en-US" b="1" dirty="0"/>
          </a:p>
          <a:p>
            <a:pPr algn="just"/>
            <a:endParaRPr lang="en-US" sz="2400">
              <a:solidFill>
                <a:srgbClr val="212121"/>
              </a:solidFill>
              <a:latin typeface="Arial"/>
              <a:cs typeface="Arial"/>
            </a:endParaRPr>
          </a:p>
          <a:p>
            <a:pPr algn="just"/>
            <a:endParaRPr lang="en-US" sz="2400">
              <a:solidFill>
                <a:srgbClr val="212121"/>
              </a:solidFill>
              <a:latin typeface="Arial"/>
              <a:cs typeface="Arial"/>
            </a:endParaRPr>
          </a:p>
          <a:p>
            <a:pPr algn="just"/>
            <a:endParaRPr lang="en-US" sz="2400">
              <a:solidFill>
                <a:srgbClr val="212121"/>
              </a:solidFill>
              <a:latin typeface="Arial"/>
              <a:cs typeface="Arial"/>
            </a:endParaRPr>
          </a:p>
          <a:p>
            <a:pPr algn="just"/>
            <a:r>
              <a:rPr lang="en-US" sz="2400" dirty="0">
                <a:solidFill>
                  <a:srgbClr val="212121"/>
                </a:solidFill>
                <a:latin typeface="Arial"/>
                <a:cs typeface="Arial"/>
              </a:rPr>
              <a:t>Tom and Tina are planning an outdoor wedding in  summer  but  also preparing  an indoor option as the weather is often rainy in Wales.  As the day comes the weather forecast calls for rain. The couple  easily arranges to move the celebration indoors. Their  forethought about the weather allowed them to be adaptable and still enjoy their special day.</a:t>
            </a:r>
            <a:endParaRPr lang="en-US" dirty="0"/>
          </a:p>
          <a:p>
            <a:pPr algn="just"/>
            <a:endParaRPr lang="en-US" sz="2400">
              <a:solidFill>
                <a:srgbClr val="212121"/>
              </a:solidFill>
              <a:latin typeface="Arial"/>
              <a:cs typeface="Arial"/>
            </a:endParaRPr>
          </a:p>
          <a:p>
            <a:pPr algn="just"/>
            <a:endParaRPr lang="en-US" sz="2400">
              <a:solidFill>
                <a:srgbClr val="212121"/>
              </a:solidFill>
              <a:latin typeface="Arial"/>
              <a:cs typeface="Arial"/>
            </a:endParaRPr>
          </a:p>
        </p:txBody>
      </p:sp>
    </p:spTree>
    <p:extLst>
      <p:ext uri="{BB962C8B-B14F-4D97-AF65-F5344CB8AC3E}">
        <p14:creationId xmlns:p14="http://schemas.microsoft.com/office/powerpoint/2010/main" val="2718749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Рисунок 1" descr="Изображение выглядит как графическая вставка, мультфильм, иллюстрация&#10;&#10;Автоматически созданное описание">
            <a:extLst>
              <a:ext uri="{FF2B5EF4-FFF2-40B4-BE49-F238E27FC236}">
                <a16:creationId xmlns:a16="http://schemas.microsoft.com/office/drawing/2014/main" id="{B741A72A-6945-5DAF-7852-32684A9E63F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763726" y="1924409"/>
            <a:ext cx="6372358" cy="4633824"/>
          </a:xfrm>
          <a:prstGeom prst="rect">
            <a:avLst/>
          </a:prstGeom>
        </p:spPr>
      </p:pic>
      <p:sp>
        <p:nvSpPr>
          <p:cNvPr id="3" name="TextBox 2">
            <a:extLst>
              <a:ext uri="{FF2B5EF4-FFF2-40B4-BE49-F238E27FC236}">
                <a16:creationId xmlns:a16="http://schemas.microsoft.com/office/drawing/2014/main" id="{75750BC6-EE63-E077-4734-96FF30DDECFD}"/>
              </a:ext>
            </a:extLst>
          </p:cNvPr>
          <p:cNvSpPr txBox="1"/>
          <p:nvPr/>
        </p:nvSpPr>
        <p:spPr>
          <a:xfrm>
            <a:off x="10191480" y="6155665"/>
            <a:ext cx="1341228" cy="202482"/>
          </a:xfrm>
          <a:prstGeom prst="rect">
            <a:avLst/>
          </a:prstGeom>
        </p:spPr>
        <p:txBody>
          <a:bodyPr>
            <a:normAutofit fontScale="25000" lnSpcReduction="20000"/>
          </a:bodyPr>
          <a:lstStyle/>
          <a:p>
            <a:r>
              <a:rPr lang="en-US">
                <a:hlinkClick r:id="rId3"/>
              </a:rPr>
              <a:t>Эта фотография</a:t>
            </a:r>
            <a:r>
              <a:rPr lang="en-US"/>
              <a:t>, автор: неизвестен, лицензия: </a:t>
            </a:r>
            <a:r>
              <a:rPr lang="en-US">
                <a:hlinkClick r:id="rId4"/>
              </a:rPr>
              <a:t>CC BY-NC</a:t>
            </a:r>
            <a:r>
              <a:rPr lang="en-US"/>
              <a:t>.</a:t>
            </a:r>
          </a:p>
        </p:txBody>
      </p:sp>
      <p:sp>
        <p:nvSpPr>
          <p:cNvPr id="5" name="TextBox 4">
            <a:extLst>
              <a:ext uri="{FF2B5EF4-FFF2-40B4-BE49-F238E27FC236}">
                <a16:creationId xmlns:a16="http://schemas.microsoft.com/office/drawing/2014/main" id="{C0EE77B0-AC72-B06C-19FB-1DB005902768}"/>
              </a:ext>
            </a:extLst>
          </p:cNvPr>
          <p:cNvSpPr txBox="1"/>
          <p:nvPr/>
        </p:nvSpPr>
        <p:spPr>
          <a:xfrm>
            <a:off x="-5749" y="439949"/>
            <a:ext cx="5978103" cy="63709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400">
              <a:solidFill>
                <a:srgbClr val="222222"/>
              </a:solidFill>
              <a:latin typeface="Arial"/>
              <a:cs typeface="Arial"/>
            </a:endParaRPr>
          </a:p>
          <a:p>
            <a:r>
              <a:rPr lang="en-US" sz="2400" b="1">
                <a:solidFill>
                  <a:srgbClr val="222222"/>
                </a:solidFill>
                <a:latin typeface="Arial"/>
                <a:cs typeface="Arial"/>
              </a:rPr>
              <a:t>                        4. Summary</a:t>
            </a:r>
          </a:p>
          <a:p>
            <a:endParaRPr lang="en-US" sz="2400">
              <a:solidFill>
                <a:srgbClr val="222222"/>
              </a:solidFill>
              <a:latin typeface="Arial"/>
              <a:cs typeface="Arial"/>
            </a:endParaRPr>
          </a:p>
          <a:p>
            <a:pPr algn="just"/>
            <a:r>
              <a:rPr lang="en-US" sz="2400">
                <a:solidFill>
                  <a:srgbClr val="222222"/>
                </a:solidFill>
                <a:latin typeface="Arial"/>
                <a:cs typeface="Arial"/>
              </a:rPr>
              <a:t>Communication skills are important for many things, such as work, relationships and personal growth.</a:t>
            </a:r>
            <a:endParaRPr lang="ru-RU"/>
          </a:p>
          <a:p>
            <a:pPr algn="just"/>
            <a:endParaRPr lang="en-US" sz="2400">
              <a:solidFill>
                <a:srgbClr val="222222"/>
              </a:solidFill>
              <a:latin typeface="Arial"/>
              <a:cs typeface="Arial"/>
            </a:endParaRPr>
          </a:p>
          <a:p>
            <a:pPr algn="just"/>
            <a:r>
              <a:rPr lang="en-US" sz="2400">
                <a:solidFill>
                  <a:srgbClr val="222222"/>
                </a:solidFill>
                <a:latin typeface="Arial"/>
                <a:cs typeface="Arial"/>
              </a:rPr>
              <a:t>Effective communication is about connecting, understanding and achieving shared goals, developing  your skills, adjusting to an  audience and communicating with clarity and purpose.</a:t>
            </a:r>
            <a:endParaRPr lang="en-US"/>
          </a:p>
          <a:p>
            <a:pPr algn="just"/>
            <a:endParaRPr lang="en-US" sz="2400">
              <a:solidFill>
                <a:srgbClr val="222222"/>
              </a:solidFill>
              <a:latin typeface="Arial"/>
              <a:cs typeface="Arial"/>
            </a:endParaRPr>
          </a:p>
          <a:p>
            <a:pPr algn="just"/>
            <a:endParaRPr lang="en-US" sz="2400">
              <a:solidFill>
                <a:srgbClr val="222222"/>
              </a:solidFill>
              <a:latin typeface="Arial"/>
              <a:cs typeface="Arial"/>
            </a:endParaRPr>
          </a:p>
          <a:p>
            <a:endParaRPr lang="en-US" sz="2400">
              <a:solidFill>
                <a:srgbClr val="222222"/>
              </a:solidFill>
              <a:latin typeface="Arial"/>
              <a:cs typeface="Arial"/>
            </a:endParaRPr>
          </a:p>
          <a:p>
            <a:endParaRPr lang="en-US" sz="2400">
              <a:solidFill>
                <a:srgbClr val="222222"/>
              </a:solidFill>
              <a:latin typeface="Arial"/>
              <a:cs typeface="Arial"/>
            </a:endParaRPr>
          </a:p>
          <a:p>
            <a:endParaRPr lang="en-US" sz="2400">
              <a:solidFill>
                <a:srgbClr val="222222"/>
              </a:solidFill>
              <a:latin typeface="Arial"/>
              <a:cs typeface="Arial"/>
            </a:endParaRPr>
          </a:p>
        </p:txBody>
      </p:sp>
    </p:spTree>
    <p:extLst>
      <p:ext uri="{BB962C8B-B14F-4D97-AF65-F5344CB8AC3E}">
        <p14:creationId xmlns:p14="http://schemas.microsoft.com/office/powerpoint/2010/main" val="8693913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Рисунок 1" descr="Изображение выглядит как текст, рукописный текст, офисные принадлежности, ручка&#10;&#10;Автоматически созданное описание">
            <a:extLst>
              <a:ext uri="{FF2B5EF4-FFF2-40B4-BE49-F238E27FC236}">
                <a16:creationId xmlns:a16="http://schemas.microsoft.com/office/drawing/2014/main" id="{E56556D3-CDFD-3F06-8715-836159B6A16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3233"/>
            <a:ext cx="5391509" cy="6860443"/>
          </a:xfrm>
          <a:prstGeom prst="rect">
            <a:avLst/>
          </a:prstGeom>
        </p:spPr>
      </p:pic>
      <p:sp>
        <p:nvSpPr>
          <p:cNvPr id="5" name="TextBox 4">
            <a:extLst>
              <a:ext uri="{FF2B5EF4-FFF2-40B4-BE49-F238E27FC236}">
                <a16:creationId xmlns:a16="http://schemas.microsoft.com/office/drawing/2014/main" id="{25BE1844-46C8-3676-8D9C-E32B1993AB16}"/>
              </a:ext>
            </a:extLst>
          </p:cNvPr>
          <p:cNvSpPr txBox="1"/>
          <p:nvPr/>
        </p:nvSpPr>
        <p:spPr>
          <a:xfrm>
            <a:off x="5385759" y="-5750"/>
            <a:ext cx="6653840" cy="63094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222222"/>
                </a:solidFill>
                <a:latin typeface="Arial"/>
                <a:cs typeface="Arial"/>
              </a:rPr>
              <a:t> </a:t>
            </a:r>
            <a:r>
              <a:rPr lang="en-US" sz="2000">
                <a:solidFill>
                  <a:srgbClr val="111111"/>
                </a:solidFill>
                <a:latin typeface="Roboto"/>
                <a:ea typeface="Roboto"/>
                <a:cs typeface="Roboto"/>
              </a:rPr>
              <a:t> </a:t>
            </a:r>
            <a:endParaRPr lang="en-US" sz="2000">
              <a:solidFill>
                <a:srgbClr val="000000"/>
              </a:solidFill>
              <a:latin typeface="Aptos" panose="020B0004020202020204"/>
              <a:ea typeface="Roboto"/>
              <a:cs typeface="Arial"/>
            </a:endParaRPr>
          </a:p>
          <a:p>
            <a:r>
              <a:rPr lang="en-US" sz="2000">
                <a:solidFill>
                  <a:srgbClr val="111111"/>
                </a:solidFill>
                <a:latin typeface="Roboto"/>
                <a:ea typeface="Roboto"/>
                <a:cs typeface="Roboto"/>
              </a:rPr>
              <a:t>                                  </a:t>
            </a:r>
            <a:r>
              <a:rPr lang="en-US" sz="2000" b="1">
                <a:solidFill>
                  <a:srgbClr val="111111"/>
                </a:solidFill>
                <a:latin typeface="Roboto"/>
                <a:ea typeface="Roboto"/>
                <a:cs typeface="Roboto"/>
              </a:rPr>
              <a:t>  5. </a:t>
            </a:r>
            <a:r>
              <a:rPr lang="en-US" sz="2400" b="1">
                <a:solidFill>
                  <a:srgbClr val="111111"/>
                </a:solidFill>
                <a:latin typeface="Arial"/>
                <a:ea typeface="Roboto"/>
                <a:cs typeface="Roboto"/>
              </a:rPr>
              <a:t> Reference list</a:t>
            </a:r>
            <a:endParaRPr lang="en-US" sz="2400" b="1">
              <a:solidFill>
                <a:srgbClr val="000000"/>
              </a:solidFill>
              <a:latin typeface="Arial"/>
              <a:cs typeface="Arial"/>
            </a:endParaRPr>
          </a:p>
          <a:p>
            <a:endParaRPr lang="en-US" sz="2000">
              <a:solidFill>
                <a:srgbClr val="222222"/>
              </a:solidFill>
              <a:latin typeface="Arial"/>
              <a:cs typeface="Arial"/>
            </a:endParaRPr>
          </a:p>
          <a:p>
            <a:r>
              <a:rPr lang="en-US" sz="2000">
                <a:solidFill>
                  <a:srgbClr val="222222"/>
                </a:solidFill>
                <a:latin typeface="Arial"/>
                <a:cs typeface="Arial"/>
              </a:rPr>
              <a:t>Goleman, D. (2006)  </a:t>
            </a:r>
            <a:r>
              <a:rPr lang="en-US" sz="2000" i="1">
                <a:solidFill>
                  <a:srgbClr val="222222"/>
                </a:solidFill>
                <a:latin typeface="Arial"/>
                <a:cs typeface="Arial"/>
              </a:rPr>
              <a:t>Emotional Intelligence</a:t>
            </a:r>
            <a:r>
              <a:rPr lang="en-US" sz="2000">
                <a:solidFill>
                  <a:srgbClr val="222222"/>
                </a:solidFill>
                <a:latin typeface="Arial"/>
                <a:cs typeface="Arial"/>
              </a:rPr>
              <a:t>. The </a:t>
            </a:r>
            <a:r>
              <a:rPr lang="en-US" sz="2000">
                <a:solidFill>
                  <a:srgbClr val="4A4A49"/>
                </a:solidFill>
                <a:latin typeface="Arial"/>
                <a:cs typeface="Arial"/>
              </a:rPr>
              <a:t>USA: Random House Inc.</a:t>
            </a:r>
            <a:endParaRPr lang="en-US" sz="2000">
              <a:solidFill>
                <a:srgbClr val="000000"/>
              </a:solidFill>
              <a:latin typeface="Arial"/>
              <a:cs typeface="Arial"/>
            </a:endParaRPr>
          </a:p>
          <a:p>
            <a:endParaRPr lang="en-US" sz="2000">
              <a:solidFill>
                <a:srgbClr val="222222"/>
              </a:solidFill>
              <a:latin typeface="Arial"/>
              <a:cs typeface="Arial"/>
            </a:endParaRPr>
          </a:p>
          <a:p>
            <a:r>
              <a:rPr lang="en-US" sz="2000">
                <a:solidFill>
                  <a:srgbClr val="222222"/>
                </a:solidFill>
                <a:latin typeface="Arial"/>
                <a:cs typeface="Arial"/>
              </a:rPr>
              <a:t>Mehrabian, A. (2007) </a:t>
            </a:r>
            <a:r>
              <a:rPr lang="en-US" sz="2000" i="1">
                <a:solidFill>
                  <a:srgbClr val="222222"/>
                </a:solidFill>
                <a:latin typeface="Arial"/>
                <a:cs typeface="Arial"/>
              </a:rPr>
              <a:t>Nonverbal Communication. </a:t>
            </a:r>
            <a:r>
              <a:rPr lang="en-US" sz="2000">
                <a:solidFill>
                  <a:srgbClr val="222222"/>
                </a:solidFill>
                <a:latin typeface="Arial"/>
                <a:cs typeface="Arial"/>
              </a:rPr>
              <a:t>England: </a:t>
            </a:r>
            <a:r>
              <a:rPr lang="en-US" sz="2000">
                <a:solidFill>
                  <a:srgbClr val="191919"/>
                </a:solidFill>
                <a:latin typeface="Arial"/>
                <a:cs typeface="Arial"/>
              </a:rPr>
              <a:t>Routledge.</a:t>
            </a:r>
            <a:endParaRPr lang="en-US" sz="2000">
              <a:solidFill>
                <a:srgbClr val="000000"/>
              </a:solidFill>
              <a:latin typeface="Aptos" panose="020B0004020202020204"/>
              <a:cs typeface="Arial"/>
            </a:endParaRPr>
          </a:p>
          <a:p>
            <a:endParaRPr lang="en-US" sz="2000">
              <a:solidFill>
                <a:srgbClr val="222222"/>
              </a:solidFill>
              <a:latin typeface="Arial"/>
              <a:cs typeface="Arial"/>
            </a:endParaRPr>
          </a:p>
          <a:p>
            <a:r>
              <a:rPr lang="en-US" sz="2000">
                <a:solidFill>
                  <a:srgbClr val="222222"/>
                </a:solidFill>
                <a:latin typeface="Arial"/>
                <a:cs typeface="Arial"/>
              </a:rPr>
              <a:t>Taylor, J. (2001) </a:t>
            </a:r>
            <a:r>
              <a:rPr lang="en-US" sz="2000" i="1">
                <a:solidFill>
                  <a:srgbClr val="333E48"/>
                </a:solidFill>
                <a:latin typeface="Roboto"/>
                <a:ea typeface="Roboto"/>
                <a:cs typeface="Roboto"/>
              </a:rPr>
              <a:t>Communication at Work.  </a:t>
            </a:r>
            <a:r>
              <a:rPr lang="en-US" sz="2000">
                <a:solidFill>
                  <a:srgbClr val="333E48"/>
                </a:solidFill>
                <a:latin typeface="Roboto"/>
                <a:ea typeface="Roboto"/>
                <a:cs typeface="Roboto"/>
              </a:rPr>
              <a:t>London: </a:t>
            </a:r>
            <a:r>
              <a:rPr lang="en-US" sz="2000">
                <a:solidFill>
                  <a:srgbClr val="333E48"/>
                </a:solidFill>
                <a:latin typeface="Arial"/>
                <a:cs typeface="Arial"/>
              </a:rPr>
              <a:t> Kogan Page.</a:t>
            </a:r>
            <a:endParaRPr lang="en-US" sz="2000">
              <a:solidFill>
                <a:srgbClr val="000000"/>
              </a:solidFill>
              <a:latin typeface="Aptos" panose="020B0004020202020204"/>
              <a:cs typeface="Arial"/>
            </a:endParaRPr>
          </a:p>
          <a:p>
            <a:endParaRPr lang="en-US" sz="2000">
              <a:solidFill>
                <a:srgbClr val="222222"/>
              </a:solidFill>
              <a:latin typeface="Arial"/>
              <a:cs typeface="Arial"/>
            </a:endParaRPr>
          </a:p>
          <a:p>
            <a:r>
              <a:rPr lang="en-US" sz="2000">
                <a:solidFill>
                  <a:srgbClr val="222222"/>
                </a:solidFill>
                <a:latin typeface="Arial"/>
                <a:cs typeface="Arial"/>
              </a:rPr>
              <a:t>Woodard, B. (2020) </a:t>
            </a:r>
            <a:r>
              <a:rPr lang="en-US" sz="2000" i="1">
                <a:solidFill>
                  <a:srgbClr val="222222"/>
                </a:solidFill>
                <a:latin typeface="Arial"/>
                <a:cs typeface="Arial"/>
              </a:rPr>
              <a:t>How To Create Clarity and Improve Workplace Communication. </a:t>
            </a:r>
            <a:r>
              <a:rPr lang="en-US" sz="2000">
                <a:solidFill>
                  <a:srgbClr val="222222"/>
                </a:solidFill>
                <a:latin typeface="Arial"/>
                <a:cs typeface="Arial"/>
              </a:rPr>
              <a:t>Available at: https://teams.winshape.org/resource/how-to-create-clarity-and-improve-workplace-communication/</a:t>
            </a:r>
            <a:r>
              <a:rPr lang="en-US" sz="2000">
                <a:latin typeface="Arial"/>
                <a:cs typeface="Arial"/>
              </a:rPr>
              <a:t> (Accessed: 29 April  2020).</a:t>
            </a:r>
            <a:endParaRPr lang="en-US" sz="2000">
              <a:latin typeface="Aptos" panose="020B0004020202020204"/>
              <a:cs typeface="Arial"/>
            </a:endParaRPr>
          </a:p>
          <a:p>
            <a:endParaRPr lang="en-US" sz="2000"/>
          </a:p>
          <a:p>
            <a:br>
              <a:rPr lang="en-US" sz="2000"/>
            </a:br>
            <a:endParaRPr lang="en-US" sz="2000"/>
          </a:p>
        </p:txBody>
      </p:sp>
    </p:spTree>
    <p:extLst>
      <p:ext uri="{BB962C8B-B14F-4D97-AF65-F5344CB8AC3E}">
        <p14:creationId xmlns:p14="http://schemas.microsoft.com/office/powerpoint/2010/main" val="2767989773"/>
      </p:ext>
    </p:extLst>
  </p:cSld>
  <p:clrMapOvr>
    <a:masterClrMapping/>
  </p:clrMapOvr>
</p:sld>
</file>

<file path=ppt/theme/theme1.xml><?xml version="1.0" encoding="utf-8"?>
<a:theme xmlns:a="http://schemas.openxmlformats.org/drawingml/2006/main" name="Тема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Стандартная">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Широкоэкранный</PresentationFormat>
  <Slides>14</Slides>
  <Notes>0</Notes>
  <HiddenSlides>0</HiddenSlides>
  <ScaleCrop>false</ScaleCrop>
  <HeadingPairs>
    <vt:vector size="4" baseType="variant">
      <vt:variant>
        <vt:lpstr>Тема</vt:lpstr>
      </vt:variant>
      <vt:variant>
        <vt:i4>1</vt:i4>
      </vt:variant>
      <vt:variant>
        <vt:lpstr>Заголовки слайдов</vt:lpstr>
      </vt:variant>
      <vt:variant>
        <vt:i4>14</vt:i4>
      </vt:variant>
    </vt:vector>
  </HeadingPairs>
  <TitlesOfParts>
    <vt:vector size="15" baseType="lpstr">
      <vt:lpstr>Тема Office</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Презентация PowerPoint</dc:title>
  <dc:creator/>
  <cp:revision>77</cp:revision>
  <dcterms:created xsi:type="dcterms:W3CDTF">2024-06-04T17:39:00Z</dcterms:created>
  <dcterms:modified xsi:type="dcterms:W3CDTF">2024-06-23T16:39:55Z</dcterms:modified>
</cp:coreProperties>
</file>