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66" r:id="rId3"/>
    <p:sldId id="273" r:id="rId4"/>
    <p:sldId id="261" r:id="rId5"/>
    <p:sldId id="270" r:id="rId6"/>
    <p:sldId id="257" r:id="rId7"/>
    <p:sldId id="271" r:id="rId8"/>
    <p:sldId id="267" r:id="rId9"/>
    <p:sldId id="260" r:id="rId10"/>
    <p:sldId id="258" r:id="rId11"/>
    <p:sldId id="268" r:id="rId12"/>
    <p:sldId id="269" r:id="rId13"/>
    <p:sldId id="259"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5E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Harding" userId="420ed43298514b92" providerId="LiveId" clId="{D3126770-BC41-48A3-8B6D-09AC45A3C643}"/>
    <pc:docChg chg="modSld">
      <pc:chgData name="Lucy Harding" userId="420ed43298514b92" providerId="LiveId" clId="{D3126770-BC41-48A3-8B6D-09AC45A3C643}" dt="2024-12-22T21:42:03.405" v="4" actId="2711"/>
      <pc:docMkLst>
        <pc:docMk/>
      </pc:docMkLst>
      <pc:sldChg chg="modSp mod">
        <pc:chgData name="Lucy Harding" userId="420ed43298514b92" providerId="LiveId" clId="{D3126770-BC41-48A3-8B6D-09AC45A3C643}" dt="2024-12-22T21:42:03.405" v="4" actId="2711"/>
        <pc:sldMkLst>
          <pc:docMk/>
          <pc:sldMk cId="2209448346" sldId="257"/>
        </pc:sldMkLst>
        <pc:spChg chg="mod">
          <ac:chgData name="Lucy Harding" userId="420ed43298514b92" providerId="LiveId" clId="{D3126770-BC41-48A3-8B6D-09AC45A3C643}" dt="2024-12-22T21:41:51.120" v="2" actId="207"/>
          <ac:spMkLst>
            <pc:docMk/>
            <pc:sldMk cId="2209448346" sldId="257"/>
            <ac:spMk id="3" creationId="{508E0E97-FD11-8318-5779-E02BCDB125F1}"/>
          </ac:spMkLst>
        </pc:spChg>
        <pc:spChg chg="mod">
          <ac:chgData name="Lucy Harding" userId="420ed43298514b92" providerId="LiveId" clId="{D3126770-BC41-48A3-8B6D-09AC45A3C643}" dt="2024-12-22T21:42:03.405" v="4" actId="2711"/>
          <ac:spMkLst>
            <pc:docMk/>
            <pc:sldMk cId="2209448346" sldId="257"/>
            <ac:spMk id="10" creationId="{4DF7FAF4-D627-D0E6-D164-0FD1C5D7770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4203038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865727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129826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887032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6929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502629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28735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8496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0506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94617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12/22/2024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350296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12/22/2024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015637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 Id="rId1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8" Type="http://schemas.openxmlformats.org/officeDocument/2006/relationships/hyperlink" Target="https://www.jstor.org/stable/42003549" TargetMode="External"/><Relationship Id="rId13" Type="http://schemas.openxmlformats.org/officeDocument/2006/relationships/hyperlink" Target="https://www.nytimes.com/2013/12/16/opinion/the-documented-life.html" TargetMode="External"/><Relationship Id="rId3" Type="http://schemas.openxmlformats.org/officeDocument/2006/relationships/hyperlink" Target="https://www.jstor.org/stable/27859471" TargetMode="External"/><Relationship Id="rId7" Type="http://schemas.openxmlformats.org/officeDocument/2006/relationships/hyperlink" Target="https://www.researchgate.net/publication/373942070_Digital_Archaeology_Cyber-Archaeology_and_Archaeogaming_Possibilities_for_a_Discipline_Facing_the_Digital_World" TargetMode="External"/><Relationship Id="rId12" Type="http://schemas.openxmlformats.org/officeDocument/2006/relationships/hyperlink" Target="https://www.theguardian.com/tv-and-radio/2023/jun/28/why-are-movies-and-tv-shows-disappearing-from-streaming-services" TargetMode="External"/><Relationship Id="rId17" Type="http://schemas.openxmlformats.org/officeDocument/2006/relationships/hyperlink" Target="https://www.designandpaper.com/books-as-art-objects-breathing-life-into-the-endangered-species-of-the-literary-world/" TargetMode="External"/><Relationship Id="rId2" Type="http://schemas.openxmlformats.org/officeDocument/2006/relationships/hyperlink" Target="https://www.bbc.com/future/article/20151127-how-will-future-archaeologists-study-us" TargetMode="External"/><Relationship Id="rId16" Type="http://schemas.openxmlformats.org/officeDocument/2006/relationships/hyperlink" Target="https://creativetime.org/projects/the-last-pictures/the-pictures/" TargetMode="External"/><Relationship Id="rId1" Type="http://schemas.openxmlformats.org/officeDocument/2006/relationships/slideLayout" Target="../slideLayouts/slideLayout2.xml"/><Relationship Id="rId6" Type="http://schemas.openxmlformats.org/officeDocument/2006/relationships/hyperlink" Target="https://www.theatlantic.com/technology/archive/2012/11/a-time-capsule-launched-into-space-for-aliens-to-find-when-all-the-humans-are-gone/265718/" TargetMode="External"/><Relationship Id="rId11" Type="http://schemas.openxmlformats.org/officeDocument/2006/relationships/hyperlink" Target="https://www.gq.com/story/why-you-cant-stream-your-favorite-movie-anywhere" TargetMode="External"/><Relationship Id="rId5" Type="http://schemas.openxmlformats.org/officeDocument/2006/relationships/hyperlink" Target="https://www.indiewire.com/gallery/removed-disney-plus-movies-shows-pulled-hulu/screenshot-38-1/" TargetMode="External"/><Relationship Id="rId15" Type="http://schemas.openxmlformats.org/officeDocument/2006/relationships/hyperlink" Target="https://youtu.be/WmIpWq1wNAI?si=S-YdXkVfgn77jMd3" TargetMode="External"/><Relationship Id="rId10" Type="http://schemas.openxmlformats.org/officeDocument/2006/relationships/hyperlink" Target="https://www.jstor.org/stable/41613447" TargetMode="External"/><Relationship Id="rId4" Type="http://schemas.openxmlformats.org/officeDocument/2006/relationships/hyperlink" Target="https://www.indiewire.com/gallery/removed-hbo-max-movies-shows-warner-bros-discovery-merger-list/12-days-of-christmas/" TargetMode="External"/><Relationship Id="rId9" Type="http://schemas.openxmlformats.org/officeDocument/2006/relationships/hyperlink" Target="https://www.newscientist.com/article/dn20395-digital-legacy-archaeology-of-the-future/" TargetMode="External"/><Relationship Id="rId14" Type="http://schemas.openxmlformats.org/officeDocument/2006/relationships/hyperlink" Target="https://youtu.be/P1e7m9hWPf8?si=l-W8hmJFhk2L9O8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2CB9FF-7D0E-C6EE-FD1E-5414C1C2F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4AF4B06-53F0-C847-8C21-2E98F1814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liquid art">
            <a:extLst>
              <a:ext uri="{FF2B5EF4-FFF2-40B4-BE49-F238E27FC236}">
                <a16:creationId xmlns:a16="http://schemas.microsoft.com/office/drawing/2014/main" id="{084C26B8-9A3B-0353-3346-CF26D6F86854}"/>
              </a:ext>
            </a:extLst>
          </p:cNvPr>
          <p:cNvPicPr>
            <a:picLocks noChangeAspect="1"/>
          </p:cNvPicPr>
          <p:nvPr/>
        </p:nvPicPr>
        <p:blipFill>
          <a:blip r:embed="rId2">
            <a:alphaModFix amt="50000"/>
          </a:blip>
          <a:srcRect t="10153" b="9490"/>
          <a:stretch/>
        </p:blipFill>
        <p:spPr>
          <a:xfrm>
            <a:off x="-2" y="10170"/>
            <a:ext cx="12192002" cy="6857990"/>
          </a:xfrm>
          <a:prstGeom prst="rect">
            <a:avLst/>
          </a:prstGeom>
        </p:spPr>
      </p:pic>
      <p:sp>
        <p:nvSpPr>
          <p:cNvPr id="13" name="Freeform: Shape 12">
            <a:extLst>
              <a:ext uri="{FF2B5EF4-FFF2-40B4-BE49-F238E27FC236}">
                <a16:creationId xmlns:a16="http://schemas.microsoft.com/office/drawing/2014/main" id="{7F70A2C4-3347-EF31-F002-FB70BCCF44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8344" y="938623"/>
            <a:ext cx="10369255" cy="4987842"/>
          </a:xfrm>
          <a:custGeom>
            <a:avLst/>
            <a:gdLst>
              <a:gd name="connsiteX0" fmla="*/ 0 w 4116027"/>
              <a:gd name="connsiteY0" fmla="*/ 0 h 5058263"/>
              <a:gd name="connsiteX1" fmla="*/ 3203647 w 4116027"/>
              <a:gd name="connsiteY1" fmla="*/ 0 h 5058263"/>
              <a:gd name="connsiteX2" fmla="*/ 3203647 w 4116027"/>
              <a:gd name="connsiteY2" fmla="*/ 1439014 h 5058263"/>
              <a:gd name="connsiteX3" fmla="*/ 4116027 w 4116027"/>
              <a:gd name="connsiteY3" fmla="*/ 1439014 h 5058263"/>
              <a:gd name="connsiteX4" fmla="*/ 4116027 w 4116027"/>
              <a:gd name="connsiteY4" fmla="*/ 5058263 h 5058263"/>
              <a:gd name="connsiteX5" fmla="*/ 0 w 4116027"/>
              <a:gd name="connsiteY5" fmla="*/ 5058263 h 5058263"/>
              <a:gd name="connsiteX0" fmla="*/ 3203647 w 4116027"/>
              <a:gd name="connsiteY0" fmla="*/ 1439014 h 5058263"/>
              <a:gd name="connsiteX1" fmla="*/ 4116027 w 4116027"/>
              <a:gd name="connsiteY1" fmla="*/ 1439014 h 5058263"/>
              <a:gd name="connsiteX2" fmla="*/ 4116027 w 4116027"/>
              <a:gd name="connsiteY2" fmla="*/ 5058263 h 5058263"/>
              <a:gd name="connsiteX3" fmla="*/ 0 w 4116027"/>
              <a:gd name="connsiteY3" fmla="*/ 5058263 h 5058263"/>
              <a:gd name="connsiteX4" fmla="*/ 0 w 4116027"/>
              <a:gd name="connsiteY4" fmla="*/ 0 h 5058263"/>
              <a:gd name="connsiteX5" fmla="*/ 3203647 w 4116027"/>
              <a:gd name="connsiteY5" fmla="*/ 0 h 5058263"/>
              <a:gd name="connsiteX6" fmla="*/ 3295087 w 4116027"/>
              <a:gd name="connsiteY6" fmla="*/ 1530454 h 5058263"/>
              <a:gd name="connsiteX0" fmla="*/ 3203647 w 4116027"/>
              <a:gd name="connsiteY0" fmla="*/ 1439014 h 5058263"/>
              <a:gd name="connsiteX1" fmla="*/ 4116027 w 4116027"/>
              <a:gd name="connsiteY1" fmla="*/ 1439014 h 5058263"/>
              <a:gd name="connsiteX2" fmla="*/ 4116027 w 4116027"/>
              <a:gd name="connsiteY2" fmla="*/ 5058263 h 5058263"/>
              <a:gd name="connsiteX3" fmla="*/ 0 w 4116027"/>
              <a:gd name="connsiteY3" fmla="*/ 5058263 h 5058263"/>
              <a:gd name="connsiteX4" fmla="*/ 0 w 4116027"/>
              <a:gd name="connsiteY4" fmla="*/ 0 h 5058263"/>
              <a:gd name="connsiteX5" fmla="*/ 3203647 w 4116027"/>
              <a:gd name="connsiteY5" fmla="*/ 0 h 5058263"/>
              <a:gd name="connsiteX0" fmla="*/ 4116027 w 4116027"/>
              <a:gd name="connsiteY0" fmla="*/ 1439014 h 5058263"/>
              <a:gd name="connsiteX1" fmla="*/ 4116027 w 4116027"/>
              <a:gd name="connsiteY1" fmla="*/ 5058263 h 5058263"/>
              <a:gd name="connsiteX2" fmla="*/ 0 w 4116027"/>
              <a:gd name="connsiteY2" fmla="*/ 5058263 h 5058263"/>
              <a:gd name="connsiteX3" fmla="*/ 0 w 4116027"/>
              <a:gd name="connsiteY3" fmla="*/ 0 h 5058263"/>
              <a:gd name="connsiteX4" fmla="*/ 3203647 w 4116027"/>
              <a:gd name="connsiteY4" fmla="*/ 0 h 5058263"/>
              <a:gd name="connsiteX0" fmla="*/ 4110211 w 4116027"/>
              <a:gd name="connsiteY0" fmla="*/ 1549397 h 5058263"/>
              <a:gd name="connsiteX1" fmla="*/ 4116027 w 4116027"/>
              <a:gd name="connsiteY1" fmla="*/ 5058263 h 5058263"/>
              <a:gd name="connsiteX2" fmla="*/ 0 w 4116027"/>
              <a:gd name="connsiteY2" fmla="*/ 5058263 h 5058263"/>
              <a:gd name="connsiteX3" fmla="*/ 0 w 4116027"/>
              <a:gd name="connsiteY3" fmla="*/ 0 h 5058263"/>
              <a:gd name="connsiteX4" fmla="*/ 3203647 w 4116027"/>
              <a:gd name="connsiteY4" fmla="*/ 0 h 5058263"/>
              <a:gd name="connsiteX0" fmla="*/ 4110211 w 4116027"/>
              <a:gd name="connsiteY0" fmla="*/ 1549397 h 5058263"/>
              <a:gd name="connsiteX1" fmla="*/ 4116027 w 4116027"/>
              <a:gd name="connsiteY1" fmla="*/ 5058263 h 5058263"/>
              <a:gd name="connsiteX2" fmla="*/ 0 w 4116027"/>
              <a:gd name="connsiteY2" fmla="*/ 5058263 h 5058263"/>
              <a:gd name="connsiteX3" fmla="*/ 0 w 4116027"/>
              <a:gd name="connsiteY3" fmla="*/ 0 h 5058263"/>
              <a:gd name="connsiteX4" fmla="*/ 2858576 w 4116027"/>
              <a:gd name="connsiteY4" fmla="*/ 0 h 5058263"/>
              <a:gd name="connsiteX0" fmla="*/ 4110211 w 4116027"/>
              <a:gd name="connsiteY0" fmla="*/ 1751767 h 5058263"/>
              <a:gd name="connsiteX1" fmla="*/ 4116027 w 4116027"/>
              <a:gd name="connsiteY1" fmla="*/ 5058263 h 5058263"/>
              <a:gd name="connsiteX2" fmla="*/ 0 w 4116027"/>
              <a:gd name="connsiteY2" fmla="*/ 5058263 h 5058263"/>
              <a:gd name="connsiteX3" fmla="*/ 0 w 4116027"/>
              <a:gd name="connsiteY3" fmla="*/ 0 h 5058263"/>
              <a:gd name="connsiteX4" fmla="*/ 2858576 w 4116027"/>
              <a:gd name="connsiteY4" fmla="*/ 0 h 5058263"/>
              <a:gd name="connsiteX0" fmla="*/ 4110211 w 4116027"/>
              <a:gd name="connsiteY0" fmla="*/ 1751767 h 5058263"/>
              <a:gd name="connsiteX1" fmla="*/ 4116027 w 4116027"/>
              <a:gd name="connsiteY1" fmla="*/ 5058263 h 5058263"/>
              <a:gd name="connsiteX2" fmla="*/ 0 w 4116027"/>
              <a:gd name="connsiteY2" fmla="*/ 5058263 h 5058263"/>
              <a:gd name="connsiteX3" fmla="*/ 0 w 4116027"/>
              <a:gd name="connsiteY3" fmla="*/ 0 h 5058263"/>
              <a:gd name="connsiteX4" fmla="*/ 2556812 w 4116027"/>
              <a:gd name="connsiteY4" fmla="*/ 6142 h 5058263"/>
              <a:gd name="connsiteX0" fmla="*/ 4110211 w 4116027"/>
              <a:gd name="connsiteY0" fmla="*/ 1751767 h 5058263"/>
              <a:gd name="connsiteX1" fmla="*/ 4116027 w 4116027"/>
              <a:gd name="connsiteY1" fmla="*/ 5058263 h 5058263"/>
              <a:gd name="connsiteX2" fmla="*/ 0 w 4116027"/>
              <a:gd name="connsiteY2" fmla="*/ 5058263 h 5058263"/>
              <a:gd name="connsiteX3" fmla="*/ 0 w 4116027"/>
              <a:gd name="connsiteY3" fmla="*/ 0 h 5058263"/>
              <a:gd name="connsiteX4" fmla="*/ 2470533 w 4116027"/>
              <a:gd name="connsiteY4" fmla="*/ 1434 h 5058263"/>
              <a:gd name="connsiteX0" fmla="*/ 4109005 w 4116027"/>
              <a:gd name="connsiteY0" fmla="*/ 1610052 h 5058263"/>
              <a:gd name="connsiteX1" fmla="*/ 4116027 w 4116027"/>
              <a:gd name="connsiteY1" fmla="*/ 5058263 h 5058263"/>
              <a:gd name="connsiteX2" fmla="*/ 0 w 4116027"/>
              <a:gd name="connsiteY2" fmla="*/ 5058263 h 5058263"/>
              <a:gd name="connsiteX3" fmla="*/ 0 w 4116027"/>
              <a:gd name="connsiteY3" fmla="*/ 0 h 5058263"/>
              <a:gd name="connsiteX4" fmla="*/ 2470533 w 4116027"/>
              <a:gd name="connsiteY4" fmla="*/ 1434 h 505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6027" h="5058263">
                <a:moveTo>
                  <a:pt x="4109005" y="1610052"/>
                </a:moveTo>
                <a:cubicBezTo>
                  <a:pt x="4110944" y="2779674"/>
                  <a:pt x="4114088" y="3888641"/>
                  <a:pt x="4116027" y="5058263"/>
                </a:cubicBezTo>
                <a:lnTo>
                  <a:pt x="0" y="5058263"/>
                </a:lnTo>
                <a:lnTo>
                  <a:pt x="0" y="0"/>
                </a:lnTo>
                <a:lnTo>
                  <a:pt x="2470533" y="1434"/>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656873-0956-1C6F-0545-8AE14189E0C3}"/>
              </a:ext>
            </a:extLst>
          </p:cNvPr>
          <p:cNvSpPr>
            <a:spLocks noGrp="1"/>
          </p:cNvSpPr>
          <p:nvPr>
            <p:ph type="ctrTitle"/>
          </p:nvPr>
        </p:nvSpPr>
        <p:spPr>
          <a:xfrm>
            <a:off x="781175" y="703736"/>
            <a:ext cx="4756025" cy="1810864"/>
          </a:xfrm>
          <a:noFill/>
        </p:spPr>
        <p:txBody>
          <a:bodyPr anchor="t">
            <a:normAutofit/>
          </a:bodyPr>
          <a:lstStyle/>
          <a:p>
            <a:r>
              <a:rPr lang="en-GB" dirty="0">
                <a:solidFill>
                  <a:schemeClr val="accent1">
                    <a:lumMod val="60000"/>
                    <a:lumOff val="40000"/>
                  </a:schemeClr>
                </a:solidFill>
              </a:rPr>
              <a:t>Memory, Self-Preservation and The Digital world</a:t>
            </a:r>
          </a:p>
        </p:txBody>
      </p:sp>
      <p:sp>
        <p:nvSpPr>
          <p:cNvPr id="3" name="Subtitle 2">
            <a:extLst>
              <a:ext uri="{FF2B5EF4-FFF2-40B4-BE49-F238E27FC236}">
                <a16:creationId xmlns:a16="http://schemas.microsoft.com/office/drawing/2014/main" id="{3179C2AD-4891-C287-15B4-D63EC271432C}"/>
              </a:ext>
            </a:extLst>
          </p:cNvPr>
          <p:cNvSpPr>
            <a:spLocks noGrp="1"/>
          </p:cNvSpPr>
          <p:nvPr>
            <p:ph type="subTitle" idx="1"/>
          </p:nvPr>
        </p:nvSpPr>
        <p:spPr>
          <a:xfrm>
            <a:off x="1477927" y="3879273"/>
            <a:ext cx="9799672" cy="1541756"/>
          </a:xfrm>
        </p:spPr>
        <p:txBody>
          <a:bodyPr anchor="b">
            <a:normAutofit/>
          </a:bodyPr>
          <a:lstStyle/>
          <a:p>
            <a:r>
              <a:rPr lang="en-GB" dirty="0">
                <a:solidFill>
                  <a:schemeClr val="accent1">
                    <a:lumMod val="60000"/>
                    <a:lumOff val="40000"/>
                  </a:schemeClr>
                </a:solidFill>
              </a:rPr>
              <a:t>Lucy Harding 2204345 (Re)presenting and (Re)constructing the past HPAR6012</a:t>
            </a:r>
          </a:p>
        </p:txBody>
      </p:sp>
    </p:spTree>
    <p:extLst>
      <p:ext uri="{BB962C8B-B14F-4D97-AF65-F5344CB8AC3E}">
        <p14:creationId xmlns:p14="http://schemas.microsoft.com/office/powerpoint/2010/main" val="3464028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4BBB0D-3D2C-131A-98AA-D267EB78DC70}"/>
              </a:ext>
            </a:extLst>
          </p:cNvPr>
          <p:cNvPicPr>
            <a:picLocks noChangeAspect="1"/>
          </p:cNvPicPr>
          <p:nvPr/>
        </p:nvPicPr>
        <p:blipFill rotWithShape="1">
          <a:blip r:embed="rId2">
            <a:alphaModFix amt="73000"/>
            <a:extLst>
              <a:ext uri="{BEBA8EAE-BF5A-486C-A8C5-ECC9F3942E4B}">
                <a14:imgProps xmlns:a14="http://schemas.microsoft.com/office/drawing/2010/main">
                  <a14:imgLayer r:embed="rId3">
                    <a14:imgEffect>
                      <a14:colorTemperature colorTemp="8100"/>
                    </a14:imgEffect>
                  </a14:imgLayer>
                </a14:imgProps>
              </a:ext>
            </a:extLst>
          </a:blip>
          <a:srcRect l="454" t="6995" b="10223"/>
          <a:stretch/>
        </p:blipFill>
        <p:spPr>
          <a:xfrm rot="10800000">
            <a:off x="0" y="0"/>
            <a:ext cx="12247881" cy="6858000"/>
          </a:xfrm>
          <a:prstGeom prst="rect">
            <a:avLst/>
          </a:prstGeom>
          <a:blipFill dpi="0" rotWithShape="1">
            <a:blip r:embed="rId4">
              <a:alphaModFix amt="62000"/>
            </a:blip>
            <a:srcRect/>
            <a:stretch>
              <a:fillRect/>
            </a:stretch>
          </a:blipFill>
        </p:spPr>
      </p:pic>
      <p:sp>
        <p:nvSpPr>
          <p:cNvPr id="3" name="Content Placeholder 2">
            <a:extLst>
              <a:ext uri="{FF2B5EF4-FFF2-40B4-BE49-F238E27FC236}">
                <a16:creationId xmlns:a16="http://schemas.microsoft.com/office/drawing/2014/main" id="{E83C92C0-325C-9FED-0130-1ED5A918D37B}"/>
              </a:ext>
            </a:extLst>
          </p:cNvPr>
          <p:cNvSpPr>
            <a:spLocks noGrp="1"/>
          </p:cNvSpPr>
          <p:nvPr>
            <p:ph idx="1"/>
          </p:nvPr>
        </p:nvSpPr>
        <p:spPr>
          <a:xfrm>
            <a:off x="6319521" y="-81281"/>
            <a:ext cx="5029199" cy="6939281"/>
          </a:xfrm>
          <a:solidFill>
            <a:srgbClr val="835E35"/>
          </a:solidFill>
          <a:ln>
            <a:solidFill>
              <a:schemeClr val="accent1">
                <a:lumMod val="50000"/>
              </a:schemeClr>
            </a:solidFill>
          </a:ln>
        </p:spPr>
        <p:txBody>
          <a:bodyPr>
            <a:normAutofit/>
          </a:bodyPr>
          <a:lstStyle/>
          <a:p>
            <a:pPr marL="0" indent="0">
              <a:buNone/>
            </a:pPr>
            <a:endParaRPr lang="en-GB" sz="1400" dirty="0"/>
          </a:p>
          <a:p>
            <a:pPr marL="0" indent="0">
              <a:buNone/>
            </a:pPr>
            <a:endParaRPr lang="en-GB" sz="1400" dirty="0">
              <a:solidFill>
                <a:schemeClr val="accent1">
                  <a:lumMod val="20000"/>
                  <a:lumOff val="80000"/>
                </a:schemeClr>
              </a:solidFill>
            </a:endParaRPr>
          </a:p>
          <a:p>
            <a:pPr marL="0" indent="0">
              <a:buNone/>
            </a:pPr>
            <a:endParaRPr lang="en-GB" sz="1400" dirty="0">
              <a:solidFill>
                <a:schemeClr val="accent1">
                  <a:lumMod val="20000"/>
                  <a:lumOff val="80000"/>
                </a:schemeClr>
              </a:solidFill>
            </a:endParaRPr>
          </a:p>
          <a:p>
            <a:endParaRPr lang="en-GB" sz="1200" dirty="0">
              <a:solidFill>
                <a:schemeClr val="accent1">
                  <a:lumMod val="40000"/>
                  <a:lumOff val="60000"/>
                </a:schemeClr>
              </a:solidFill>
              <a:latin typeface="Merriweather" panose="00000500000000000000" pitchFamily="2" charset="0"/>
            </a:endParaRPr>
          </a:p>
          <a:p>
            <a:r>
              <a:rPr lang="en-GB" sz="1600" dirty="0">
                <a:solidFill>
                  <a:schemeClr val="accent1">
                    <a:lumMod val="40000"/>
                    <a:lumOff val="60000"/>
                  </a:schemeClr>
                </a:solidFill>
                <a:latin typeface="Merriweather" panose="00000500000000000000" pitchFamily="2" charset="0"/>
              </a:rPr>
              <a:t>‘We interrupt conversations for documentation all the time.’ (Turkle, 2013)</a:t>
            </a:r>
          </a:p>
          <a:p>
            <a:endParaRPr lang="en-GB" sz="1600" dirty="0">
              <a:solidFill>
                <a:schemeClr val="accent1">
                  <a:lumMod val="40000"/>
                  <a:lumOff val="60000"/>
                </a:schemeClr>
              </a:solidFill>
              <a:latin typeface="Merriweather" panose="00000500000000000000" pitchFamily="2" charset="0"/>
            </a:endParaRPr>
          </a:p>
          <a:p>
            <a:r>
              <a:rPr lang="en-GB" sz="1600" dirty="0">
                <a:solidFill>
                  <a:schemeClr val="accent1">
                    <a:lumMod val="40000"/>
                    <a:lumOff val="60000"/>
                  </a:schemeClr>
                </a:solidFill>
                <a:latin typeface="Merriweather" panose="00000500000000000000" pitchFamily="2" charset="0"/>
              </a:rPr>
              <a:t>Many of us experience an urge to record - “preserve” - our actions and thoughts – taking our inner lives and choosing how to present them in a way that makes your life potentially accessible to an outsider. </a:t>
            </a:r>
          </a:p>
          <a:p>
            <a:r>
              <a:rPr lang="en-GB" sz="1600" dirty="0">
                <a:solidFill>
                  <a:schemeClr val="accent1">
                    <a:lumMod val="40000"/>
                    <a:lumOff val="60000"/>
                  </a:schemeClr>
                </a:solidFill>
                <a:latin typeface="Merriweather" panose="00000500000000000000" pitchFamily="2" charset="0"/>
              </a:rPr>
              <a:t>A secondary survival instinct, magnified by our ability to do so through constant access to devices.</a:t>
            </a:r>
          </a:p>
          <a:p>
            <a:endParaRPr lang="en-GB" sz="1600" dirty="0">
              <a:solidFill>
                <a:schemeClr val="accent1">
                  <a:lumMod val="40000"/>
                  <a:lumOff val="60000"/>
                </a:schemeClr>
              </a:solidFill>
              <a:latin typeface="Merriweather" panose="00000500000000000000" pitchFamily="2" charset="0"/>
            </a:endParaRPr>
          </a:p>
          <a:p>
            <a:r>
              <a:rPr lang="en-GB" sz="1600" dirty="0">
                <a:solidFill>
                  <a:schemeClr val="accent1">
                    <a:lumMod val="40000"/>
                    <a:lumOff val="60000"/>
                  </a:schemeClr>
                </a:solidFill>
                <a:latin typeface="Merriweather" panose="00000500000000000000" pitchFamily="2" charset="0"/>
              </a:rPr>
              <a:t>How do we achieve this? One example…</a:t>
            </a:r>
            <a:endParaRPr lang="en-GB" dirty="0">
              <a:solidFill>
                <a:schemeClr val="accent1">
                  <a:lumMod val="40000"/>
                  <a:lumOff val="60000"/>
                </a:schemeClr>
              </a:solidFill>
              <a:latin typeface="Merriweather" panose="00000500000000000000" pitchFamily="2" charset="0"/>
            </a:endParaRPr>
          </a:p>
        </p:txBody>
      </p:sp>
      <p:sp>
        <p:nvSpPr>
          <p:cNvPr id="2" name="Title 1">
            <a:extLst>
              <a:ext uri="{FF2B5EF4-FFF2-40B4-BE49-F238E27FC236}">
                <a16:creationId xmlns:a16="http://schemas.microsoft.com/office/drawing/2014/main" id="{B8DFFCD0-E825-3D7C-6C6A-4D86B7D838C0}"/>
              </a:ext>
            </a:extLst>
          </p:cNvPr>
          <p:cNvSpPr>
            <a:spLocks noGrp="1"/>
          </p:cNvSpPr>
          <p:nvPr>
            <p:ph type="title"/>
          </p:nvPr>
        </p:nvSpPr>
        <p:spPr>
          <a:xfrm>
            <a:off x="6553201" y="152400"/>
            <a:ext cx="4316682" cy="1076960"/>
          </a:xfrm>
        </p:spPr>
        <p:txBody>
          <a:bodyPr>
            <a:normAutofit/>
          </a:bodyPr>
          <a:lstStyle/>
          <a:p>
            <a:r>
              <a:rPr lang="en-GB" dirty="0">
                <a:solidFill>
                  <a:schemeClr val="tx1">
                    <a:lumMod val="75000"/>
                    <a:lumOff val="25000"/>
                  </a:schemeClr>
                </a:solidFill>
              </a:rPr>
              <a:t>Who wants to be forgotten?</a:t>
            </a:r>
          </a:p>
        </p:txBody>
      </p:sp>
    </p:spTree>
    <p:extLst>
      <p:ext uri="{BB962C8B-B14F-4D97-AF65-F5344CB8AC3E}">
        <p14:creationId xmlns:p14="http://schemas.microsoft.com/office/powerpoint/2010/main" val="577834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03E140-404C-6029-E890-7AB556214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4EF459-9B06-67A0-B148-58CF75895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230" y="933584"/>
            <a:ext cx="5575974" cy="4338887"/>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9C947-778B-722D-03BF-01F87A7F5AC6}"/>
              </a:ext>
            </a:extLst>
          </p:cNvPr>
          <p:cNvSpPr>
            <a:spLocks noGrp="1"/>
          </p:cNvSpPr>
          <p:nvPr>
            <p:ph type="title"/>
          </p:nvPr>
        </p:nvSpPr>
        <p:spPr>
          <a:xfrm>
            <a:off x="1833029" y="1057658"/>
            <a:ext cx="4645250" cy="414679"/>
          </a:xfrm>
        </p:spPr>
        <p:txBody>
          <a:bodyPr anchor="ctr">
            <a:normAutofit/>
          </a:bodyPr>
          <a:lstStyle/>
          <a:p>
            <a:r>
              <a:rPr lang="en-GB" sz="1100" b="0" dirty="0">
                <a:solidFill>
                  <a:schemeClr val="accent1">
                    <a:lumMod val="60000"/>
                    <a:lumOff val="40000"/>
                  </a:schemeClr>
                </a:solidFill>
              </a:rPr>
              <a:t>Figure 1 (below)– </a:t>
            </a:r>
            <a:r>
              <a:rPr lang="en-GB" sz="1100" b="0" dirty="0" err="1">
                <a:solidFill>
                  <a:schemeClr val="accent1">
                    <a:lumMod val="60000"/>
                    <a:lumOff val="40000"/>
                  </a:schemeClr>
                </a:solidFill>
              </a:rPr>
              <a:t>CreativeTime</a:t>
            </a:r>
            <a:r>
              <a:rPr lang="en-GB" sz="1100" b="0" dirty="0">
                <a:solidFill>
                  <a:schemeClr val="accent1">
                    <a:lumMod val="60000"/>
                    <a:lumOff val="40000"/>
                  </a:schemeClr>
                </a:solidFill>
              </a:rPr>
              <a:t>, 2012</a:t>
            </a:r>
          </a:p>
        </p:txBody>
      </p:sp>
      <p:pic>
        <p:nvPicPr>
          <p:cNvPr id="4" name="Picture 2" descr="A close-up of a circular object&#10;&#10;Description automatically generated">
            <a:extLst>
              <a:ext uri="{FF2B5EF4-FFF2-40B4-BE49-F238E27FC236}">
                <a16:creationId xmlns:a16="http://schemas.microsoft.com/office/drawing/2014/main" id="{C4BEF3FD-B902-CF90-B48D-2A05A2FF0F5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4401" y="1600224"/>
            <a:ext cx="5563878" cy="312968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EE3F916-E77E-BD05-97B7-6394D701F3B7}"/>
              </a:ext>
            </a:extLst>
          </p:cNvPr>
          <p:cNvSpPr txBox="1"/>
          <p:nvPr/>
        </p:nvSpPr>
        <p:spPr>
          <a:xfrm>
            <a:off x="7409003" y="625907"/>
            <a:ext cx="4047481" cy="5078313"/>
          </a:xfrm>
          <a:prstGeom prst="rect">
            <a:avLst/>
          </a:prstGeom>
          <a:noFill/>
        </p:spPr>
        <p:txBody>
          <a:bodyPr wrap="square">
            <a:spAutoFit/>
          </a:bodyPr>
          <a:lstStyle/>
          <a:p>
            <a:r>
              <a:rPr lang="en-GB" i="0" dirty="0">
                <a:solidFill>
                  <a:schemeClr val="accent1">
                    <a:lumMod val="40000"/>
                    <a:lumOff val="60000"/>
                  </a:schemeClr>
                </a:solidFill>
                <a:effectLst/>
              </a:rPr>
              <a:t>In 2012,  the communications satellite EchoStar XVI carried a disc (Figure 1) containing engraved images selected by artist Trevor </a:t>
            </a:r>
            <a:r>
              <a:rPr lang="en-GB" i="0" dirty="0" err="1">
                <a:solidFill>
                  <a:schemeClr val="accent1">
                    <a:lumMod val="40000"/>
                    <a:lumOff val="60000"/>
                  </a:schemeClr>
                </a:solidFill>
                <a:effectLst/>
              </a:rPr>
              <a:t>Paglan</a:t>
            </a:r>
            <a:r>
              <a:rPr lang="en-GB" dirty="0">
                <a:solidFill>
                  <a:schemeClr val="accent1">
                    <a:lumMod val="40000"/>
                    <a:lumOff val="60000"/>
                  </a:schemeClr>
                </a:solidFill>
              </a:rPr>
              <a:t> to capture the </a:t>
            </a:r>
            <a:r>
              <a:rPr lang="en-GB" b="1" u="sng" dirty="0">
                <a:solidFill>
                  <a:schemeClr val="accent1">
                    <a:lumMod val="40000"/>
                    <a:lumOff val="60000"/>
                  </a:schemeClr>
                </a:solidFill>
              </a:rPr>
              <a:t>essence</a:t>
            </a:r>
            <a:r>
              <a:rPr lang="en-GB" dirty="0">
                <a:solidFill>
                  <a:schemeClr val="accent1">
                    <a:lumMod val="40000"/>
                    <a:lumOff val="60000"/>
                  </a:schemeClr>
                </a:solidFill>
              </a:rPr>
              <a:t> of humanity.</a:t>
            </a:r>
          </a:p>
          <a:p>
            <a:endParaRPr lang="en-GB" i="0" dirty="0">
              <a:solidFill>
                <a:schemeClr val="accent1">
                  <a:lumMod val="40000"/>
                  <a:lumOff val="60000"/>
                </a:schemeClr>
              </a:solidFill>
              <a:effectLst/>
            </a:endParaRPr>
          </a:p>
          <a:p>
            <a:r>
              <a:rPr lang="en-GB" b="1" u="none" strike="noStrike" dirty="0">
                <a:solidFill>
                  <a:schemeClr val="accent1">
                    <a:lumMod val="40000"/>
                    <a:lumOff val="60000"/>
                  </a:schemeClr>
                </a:solidFill>
              </a:rPr>
              <a:t>This project was an attempt to provide an explanation</a:t>
            </a:r>
            <a:r>
              <a:rPr lang="en-GB" b="0" i="0" u="none" strike="noStrike" dirty="0">
                <a:solidFill>
                  <a:schemeClr val="accent1">
                    <a:lumMod val="40000"/>
                    <a:lumOff val="60000"/>
                  </a:schemeClr>
                </a:solidFill>
                <a:effectLst/>
              </a:rPr>
              <a:t> ‘to somebody in the future what happened to all of the people who built the dead spaceships in orbit around the earth. And how they killed themselves’ (Considine, 2012).</a:t>
            </a:r>
          </a:p>
          <a:p>
            <a:endParaRPr lang="en-GB" dirty="0">
              <a:solidFill>
                <a:schemeClr val="accent1">
                  <a:lumMod val="40000"/>
                  <a:lumOff val="60000"/>
                </a:schemeClr>
              </a:solidFill>
            </a:endParaRPr>
          </a:p>
          <a:p>
            <a:r>
              <a:rPr lang="en-GB" b="0" i="0" u="none" strike="noStrike" dirty="0">
                <a:solidFill>
                  <a:schemeClr val="accent1">
                    <a:lumMod val="40000"/>
                    <a:lumOff val="60000"/>
                  </a:schemeClr>
                </a:solidFill>
                <a:effectLst/>
              </a:rPr>
              <a:t>‘It is presumably not controversial to state that, to preserve a culture, group members must remember the values, customs, rituals, and history of their group’ (Ross, Wang, 2010, p.401)</a:t>
            </a:r>
            <a:endParaRPr lang="en-GB" b="0" dirty="0">
              <a:solidFill>
                <a:schemeClr val="accent1">
                  <a:lumMod val="40000"/>
                  <a:lumOff val="60000"/>
                </a:schemeClr>
              </a:solidFill>
              <a:effectLst/>
            </a:endParaRPr>
          </a:p>
        </p:txBody>
      </p:sp>
    </p:spTree>
    <p:extLst>
      <p:ext uri="{BB962C8B-B14F-4D97-AF65-F5344CB8AC3E}">
        <p14:creationId xmlns:p14="http://schemas.microsoft.com/office/powerpoint/2010/main" val="1532047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049C8E0-8743-E3CE-74C0-835BF12B100D}"/>
              </a:ext>
            </a:extLst>
          </p:cNvPr>
          <p:cNvPicPr>
            <a:picLocks noChangeAspect="1"/>
          </p:cNvPicPr>
          <p:nvPr/>
        </p:nvPicPr>
        <p:blipFill>
          <a:blip r:embed="rId2"/>
          <a:srcRect l="28605" r="20325"/>
          <a:stretch/>
        </p:blipFill>
        <p:spPr>
          <a:xfrm>
            <a:off x="7661231" y="1"/>
            <a:ext cx="4654296" cy="6857999"/>
          </a:xfrm>
          <a:prstGeom prst="rect">
            <a:avLst/>
          </a:prstGeom>
        </p:spPr>
      </p:pic>
      <p:sp>
        <p:nvSpPr>
          <p:cNvPr id="12" name="Rectangle 11">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DF3A45-DB2B-2A37-BE14-97ED91EF148D}"/>
              </a:ext>
            </a:extLst>
          </p:cNvPr>
          <p:cNvSpPr>
            <a:spLocks noGrp="1"/>
          </p:cNvSpPr>
          <p:nvPr>
            <p:ph type="title"/>
          </p:nvPr>
        </p:nvSpPr>
        <p:spPr>
          <a:xfrm>
            <a:off x="931856" y="353769"/>
            <a:ext cx="6309753" cy="1152144"/>
          </a:xfrm>
        </p:spPr>
        <p:txBody>
          <a:bodyPr>
            <a:normAutofit/>
          </a:bodyPr>
          <a:lstStyle/>
          <a:p>
            <a:r>
              <a:rPr lang="en-GB" dirty="0">
                <a:solidFill>
                  <a:schemeClr val="tx1">
                    <a:lumMod val="75000"/>
                    <a:lumOff val="25000"/>
                  </a:schemeClr>
                </a:solidFill>
              </a:rPr>
              <a:t>Egyptian Self-Preservation</a:t>
            </a:r>
          </a:p>
        </p:txBody>
      </p:sp>
      <p:sp>
        <p:nvSpPr>
          <p:cNvPr id="3" name="Content Placeholder 2">
            <a:extLst>
              <a:ext uri="{FF2B5EF4-FFF2-40B4-BE49-F238E27FC236}">
                <a16:creationId xmlns:a16="http://schemas.microsoft.com/office/drawing/2014/main" id="{7FB1048A-DCD1-E04E-1233-967751AA7877}"/>
              </a:ext>
            </a:extLst>
          </p:cNvPr>
          <p:cNvSpPr>
            <a:spLocks noGrp="1"/>
          </p:cNvSpPr>
          <p:nvPr>
            <p:ph idx="1"/>
          </p:nvPr>
        </p:nvSpPr>
        <p:spPr>
          <a:xfrm>
            <a:off x="1055383" y="1730468"/>
            <a:ext cx="6605848" cy="4514029"/>
          </a:xfrm>
        </p:spPr>
        <p:txBody>
          <a:bodyPr>
            <a:normAutofit/>
          </a:bodyPr>
          <a:lstStyle/>
          <a:p>
            <a:r>
              <a:rPr lang="en-GB" dirty="0">
                <a:latin typeface="Merriweather" panose="00000500000000000000" pitchFamily="2" charset="0"/>
              </a:rPr>
              <a:t>‘</a:t>
            </a:r>
            <a:r>
              <a:rPr lang="en-GB" dirty="0" err="1">
                <a:latin typeface="Merriweather" panose="00000500000000000000" pitchFamily="2" charset="0"/>
              </a:rPr>
              <a:t>Kheperu</a:t>
            </a:r>
            <a:r>
              <a:rPr lang="en-GB" dirty="0">
                <a:latin typeface="Merriweather" panose="00000500000000000000" pitchFamily="2" charset="0"/>
              </a:rPr>
              <a:t>’ (Taylor, 2001, p.16), ‘aspects’ of an Egyptian person which survive them.</a:t>
            </a:r>
          </a:p>
          <a:p>
            <a:r>
              <a:rPr lang="en-GB" dirty="0">
                <a:latin typeface="Merriweather" panose="00000500000000000000" pitchFamily="2" charset="0"/>
              </a:rPr>
              <a:t>These vary over time in levels of significance, but mostly consistent are these components:</a:t>
            </a:r>
          </a:p>
          <a:p>
            <a:endParaRPr lang="en-GB" dirty="0">
              <a:latin typeface="Merriweather" panose="00000500000000000000" pitchFamily="2" charset="0"/>
            </a:endParaRPr>
          </a:p>
          <a:p>
            <a:pPr lvl="1">
              <a:spcBef>
                <a:spcPts val="0"/>
              </a:spcBef>
            </a:pPr>
            <a:r>
              <a:rPr lang="en-GB" sz="1800" b="0" i="0" u="none" strike="noStrike" dirty="0">
                <a:solidFill>
                  <a:schemeClr val="tx1">
                    <a:lumMod val="75000"/>
                    <a:lumOff val="25000"/>
                  </a:schemeClr>
                </a:solidFill>
                <a:effectLst/>
                <a:latin typeface="Merriweather" panose="00000500000000000000" pitchFamily="2" charset="0"/>
              </a:rPr>
              <a:t>Body</a:t>
            </a:r>
          </a:p>
          <a:p>
            <a:pPr lvl="1">
              <a:spcBef>
                <a:spcPts val="0"/>
              </a:spcBef>
            </a:pPr>
            <a:r>
              <a:rPr lang="en-GB" sz="1800" dirty="0">
                <a:solidFill>
                  <a:schemeClr val="tx1">
                    <a:lumMod val="75000"/>
                    <a:lumOff val="25000"/>
                  </a:schemeClr>
                </a:solidFill>
                <a:latin typeface="Merriweather" panose="00000500000000000000" pitchFamily="2" charset="0"/>
              </a:rPr>
              <a:t>H</a:t>
            </a:r>
            <a:r>
              <a:rPr lang="en-GB" sz="1800" b="0" i="0" u="none" strike="noStrike" dirty="0">
                <a:solidFill>
                  <a:schemeClr val="tx1">
                    <a:lumMod val="75000"/>
                    <a:lumOff val="25000"/>
                  </a:schemeClr>
                </a:solidFill>
                <a:effectLst/>
                <a:latin typeface="Merriweather" panose="00000500000000000000" pitchFamily="2" charset="0"/>
              </a:rPr>
              <a:t>eart</a:t>
            </a:r>
          </a:p>
          <a:p>
            <a:pPr lvl="1">
              <a:spcBef>
                <a:spcPts val="0"/>
              </a:spcBef>
            </a:pPr>
            <a:r>
              <a:rPr lang="en-GB" sz="1800" dirty="0">
                <a:solidFill>
                  <a:schemeClr val="tx1">
                    <a:lumMod val="75000"/>
                    <a:lumOff val="25000"/>
                  </a:schemeClr>
                </a:solidFill>
                <a:latin typeface="Merriweather" panose="00000500000000000000" pitchFamily="2" charset="0"/>
              </a:rPr>
              <a:t>S</a:t>
            </a:r>
            <a:r>
              <a:rPr lang="en-GB" sz="1800" b="0" i="0" u="none" strike="noStrike" dirty="0">
                <a:solidFill>
                  <a:schemeClr val="tx1">
                    <a:lumMod val="75000"/>
                    <a:lumOff val="25000"/>
                  </a:schemeClr>
                </a:solidFill>
                <a:effectLst/>
                <a:latin typeface="Merriweather" panose="00000500000000000000" pitchFamily="2" charset="0"/>
              </a:rPr>
              <a:t>hadow</a:t>
            </a:r>
          </a:p>
          <a:p>
            <a:pPr lvl="1">
              <a:spcBef>
                <a:spcPts val="0"/>
              </a:spcBef>
            </a:pPr>
            <a:r>
              <a:rPr lang="en-GB" sz="1800" dirty="0">
                <a:solidFill>
                  <a:schemeClr val="tx1">
                    <a:lumMod val="75000"/>
                    <a:lumOff val="25000"/>
                  </a:schemeClr>
                </a:solidFill>
                <a:latin typeface="Merriweather" panose="00000500000000000000" pitchFamily="2" charset="0"/>
              </a:rPr>
              <a:t>N</a:t>
            </a:r>
            <a:r>
              <a:rPr lang="en-GB" sz="1800" b="0" i="0" u="none" strike="noStrike" dirty="0">
                <a:solidFill>
                  <a:schemeClr val="tx1">
                    <a:lumMod val="75000"/>
                    <a:lumOff val="25000"/>
                  </a:schemeClr>
                </a:solidFill>
                <a:effectLst/>
                <a:latin typeface="Merriweather" panose="00000500000000000000" pitchFamily="2" charset="0"/>
              </a:rPr>
              <a:t>ame</a:t>
            </a:r>
          </a:p>
          <a:p>
            <a:pPr lvl="1">
              <a:spcBef>
                <a:spcPts val="0"/>
              </a:spcBef>
            </a:pPr>
            <a:r>
              <a:rPr lang="en-GB" sz="1800" dirty="0">
                <a:solidFill>
                  <a:schemeClr val="tx1">
                    <a:lumMod val="75000"/>
                    <a:lumOff val="25000"/>
                  </a:schemeClr>
                </a:solidFill>
                <a:latin typeface="Merriweather" panose="00000500000000000000" pitchFamily="2" charset="0"/>
              </a:rPr>
              <a:t>B</a:t>
            </a:r>
            <a:r>
              <a:rPr lang="en-GB" sz="1800" b="0" i="0" u="none" strike="noStrike" dirty="0">
                <a:solidFill>
                  <a:schemeClr val="tx1">
                    <a:lumMod val="75000"/>
                    <a:lumOff val="25000"/>
                  </a:schemeClr>
                </a:solidFill>
                <a:effectLst/>
                <a:latin typeface="Merriweather" panose="00000500000000000000" pitchFamily="2" charset="0"/>
              </a:rPr>
              <a:t>a</a:t>
            </a:r>
          </a:p>
          <a:p>
            <a:pPr lvl="1">
              <a:spcBef>
                <a:spcPts val="0"/>
              </a:spcBef>
            </a:pPr>
            <a:r>
              <a:rPr lang="en-GB" sz="1800" dirty="0">
                <a:solidFill>
                  <a:schemeClr val="tx1">
                    <a:lumMod val="75000"/>
                    <a:lumOff val="25000"/>
                  </a:schemeClr>
                </a:solidFill>
                <a:latin typeface="Merriweather" panose="00000500000000000000" pitchFamily="2" charset="0"/>
              </a:rPr>
              <a:t>K</a:t>
            </a:r>
            <a:r>
              <a:rPr lang="en-GB" sz="1800" b="0" i="0" u="none" strike="noStrike" dirty="0">
                <a:solidFill>
                  <a:schemeClr val="tx1">
                    <a:lumMod val="75000"/>
                    <a:lumOff val="25000"/>
                  </a:schemeClr>
                </a:solidFill>
                <a:effectLst/>
                <a:latin typeface="Merriweather" panose="00000500000000000000" pitchFamily="2" charset="0"/>
              </a:rPr>
              <a:t>a</a:t>
            </a:r>
            <a:endParaRPr lang="en-GB" sz="1800" dirty="0">
              <a:solidFill>
                <a:schemeClr val="tx1">
                  <a:lumMod val="75000"/>
                  <a:lumOff val="25000"/>
                </a:schemeClr>
              </a:solidFill>
              <a:latin typeface="Merriweather" panose="00000500000000000000" pitchFamily="2" charset="0"/>
            </a:endParaRPr>
          </a:p>
          <a:p>
            <a:endParaRPr lang="en-GB" dirty="0"/>
          </a:p>
        </p:txBody>
      </p:sp>
    </p:spTree>
    <p:extLst>
      <p:ext uri="{BB962C8B-B14F-4D97-AF65-F5344CB8AC3E}">
        <p14:creationId xmlns:p14="http://schemas.microsoft.com/office/powerpoint/2010/main" val="385879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Untitled video - Made with Clipchamp">
            <a:hlinkClick r:id="" action="ppaction://media"/>
            <a:extLst>
              <a:ext uri="{FF2B5EF4-FFF2-40B4-BE49-F238E27FC236}">
                <a16:creationId xmlns:a16="http://schemas.microsoft.com/office/drawing/2014/main" id="{FA50709F-C6F0-5037-941D-4650A74089F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79784" y="1219164"/>
            <a:ext cx="7856696" cy="4419671"/>
          </a:xfrm>
        </p:spPr>
      </p:pic>
      <p:sp>
        <p:nvSpPr>
          <p:cNvPr id="4" name="TextBox 3">
            <a:extLst>
              <a:ext uri="{FF2B5EF4-FFF2-40B4-BE49-F238E27FC236}">
                <a16:creationId xmlns:a16="http://schemas.microsoft.com/office/drawing/2014/main" id="{9D7DD3D9-1D2F-A2DB-DE07-E2266D7003DE}"/>
              </a:ext>
            </a:extLst>
          </p:cNvPr>
          <p:cNvSpPr txBox="1"/>
          <p:nvPr/>
        </p:nvSpPr>
        <p:spPr>
          <a:xfrm>
            <a:off x="1016000" y="365760"/>
            <a:ext cx="10160000" cy="584775"/>
          </a:xfrm>
          <a:prstGeom prst="rect">
            <a:avLst/>
          </a:prstGeom>
          <a:noFill/>
        </p:spPr>
        <p:txBody>
          <a:bodyPr wrap="square" rtlCol="0">
            <a:spAutoFit/>
          </a:bodyPr>
          <a:lstStyle/>
          <a:p>
            <a:r>
              <a:rPr lang="en-GB" sz="1600" dirty="0">
                <a:latin typeface="Merriweather" panose="00000500000000000000" pitchFamily="2" charset="0"/>
              </a:rPr>
              <a:t>My assignment aims to map some of these onto characteristics of the modern day, in the ways in which we preserve ourselves through media.</a:t>
            </a:r>
          </a:p>
        </p:txBody>
      </p:sp>
      <p:sp>
        <p:nvSpPr>
          <p:cNvPr id="5" name="TextBox 4">
            <a:extLst>
              <a:ext uri="{FF2B5EF4-FFF2-40B4-BE49-F238E27FC236}">
                <a16:creationId xmlns:a16="http://schemas.microsoft.com/office/drawing/2014/main" id="{D9BA2B68-F8E1-7B30-A512-B35FD0EB84AB}"/>
              </a:ext>
            </a:extLst>
          </p:cNvPr>
          <p:cNvSpPr txBox="1"/>
          <p:nvPr/>
        </p:nvSpPr>
        <p:spPr>
          <a:xfrm>
            <a:off x="934720" y="6004560"/>
            <a:ext cx="10464800" cy="584775"/>
          </a:xfrm>
          <a:prstGeom prst="rect">
            <a:avLst/>
          </a:prstGeom>
          <a:noFill/>
        </p:spPr>
        <p:txBody>
          <a:bodyPr wrap="square" rtlCol="0">
            <a:spAutoFit/>
          </a:bodyPr>
          <a:lstStyle/>
          <a:p>
            <a:r>
              <a:rPr lang="en-GB" sz="1600" dirty="0"/>
              <a:t>This video is a snapshot of my dad’s “modern-day-Ka”, a piece of his </a:t>
            </a:r>
            <a:r>
              <a:rPr lang="en-GB" sz="1600" u="sng" dirty="0"/>
              <a:t>digital double </a:t>
            </a:r>
            <a:r>
              <a:rPr lang="en-GB" sz="1600" dirty="0"/>
              <a:t>created as he lives and interacts with technology.</a:t>
            </a:r>
          </a:p>
        </p:txBody>
      </p:sp>
    </p:spTree>
    <p:extLst>
      <p:ext uri="{BB962C8B-B14F-4D97-AF65-F5344CB8AC3E}">
        <p14:creationId xmlns:p14="http://schemas.microsoft.com/office/powerpoint/2010/main" val="3407800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8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854BF-2FB6-2EC5-5681-C379E0053816}"/>
              </a:ext>
            </a:extLst>
          </p:cNvPr>
          <p:cNvSpPr>
            <a:spLocks noGrp="1"/>
          </p:cNvSpPr>
          <p:nvPr>
            <p:ph type="title"/>
          </p:nvPr>
        </p:nvSpPr>
        <p:spPr>
          <a:xfrm>
            <a:off x="7269403" y="-64864"/>
            <a:ext cx="5024198" cy="904944"/>
          </a:xfrm>
        </p:spPr>
        <p:txBody>
          <a:bodyPr/>
          <a:lstStyle/>
          <a:p>
            <a:r>
              <a:rPr lang="en-GB" dirty="0"/>
              <a:t>“digital (dark) age” </a:t>
            </a:r>
          </a:p>
        </p:txBody>
      </p:sp>
      <p:sp>
        <p:nvSpPr>
          <p:cNvPr id="3" name="Content Placeholder 2">
            <a:extLst>
              <a:ext uri="{FF2B5EF4-FFF2-40B4-BE49-F238E27FC236}">
                <a16:creationId xmlns:a16="http://schemas.microsoft.com/office/drawing/2014/main" id="{508E0E97-FD11-8318-5779-E02BCDB125F1}"/>
              </a:ext>
            </a:extLst>
          </p:cNvPr>
          <p:cNvSpPr>
            <a:spLocks noGrp="1"/>
          </p:cNvSpPr>
          <p:nvPr>
            <p:ph idx="1"/>
          </p:nvPr>
        </p:nvSpPr>
        <p:spPr>
          <a:xfrm>
            <a:off x="1308706" y="4066058"/>
            <a:ext cx="9574587" cy="2950832"/>
          </a:xfrm>
        </p:spPr>
        <p:txBody>
          <a:bodyPr>
            <a:normAutofit/>
          </a:bodyPr>
          <a:lstStyle/>
          <a:p>
            <a:pPr rtl="0">
              <a:spcBef>
                <a:spcPts val="0"/>
              </a:spcBef>
              <a:spcAft>
                <a:spcPts val="0"/>
              </a:spcAft>
            </a:pPr>
            <a:r>
              <a:rPr lang="en-GB" sz="1600" b="0" i="0" u="none" strike="noStrike" dirty="0">
                <a:solidFill>
                  <a:schemeClr val="bg2">
                    <a:lumMod val="25000"/>
                  </a:schemeClr>
                </a:solidFill>
                <a:effectLst/>
                <a:latin typeface="Merriweather" panose="00000500000000000000" pitchFamily="2" charset="0"/>
              </a:rPr>
              <a:t>‘the ubiquity of computers and digital technologies is the hallmark of our age. In a short period, these devices have gone from being large and heavy machines used for performing advanced calculations to becoming essential resources for maintaining ordinary everyday activities. Nevertheless, we are only beginning to understand how to apply them productively to our lives’ (Cruz, 2022, p.54)</a:t>
            </a:r>
            <a:endParaRPr lang="en-GB" sz="1600" b="0" dirty="0">
              <a:solidFill>
                <a:schemeClr val="bg2">
                  <a:lumMod val="25000"/>
                </a:schemeClr>
              </a:solidFill>
              <a:effectLst/>
              <a:latin typeface="Merriweather" panose="00000500000000000000" pitchFamily="2" charset="0"/>
            </a:endParaRPr>
          </a:p>
        </p:txBody>
      </p:sp>
      <p:sp>
        <p:nvSpPr>
          <p:cNvPr id="4" name="TextBox 3">
            <a:extLst>
              <a:ext uri="{FF2B5EF4-FFF2-40B4-BE49-F238E27FC236}">
                <a16:creationId xmlns:a16="http://schemas.microsoft.com/office/drawing/2014/main" id="{BE7F3F78-3AB1-6B08-8782-1BED5D91D6DD}"/>
              </a:ext>
            </a:extLst>
          </p:cNvPr>
          <p:cNvSpPr txBox="1"/>
          <p:nvPr/>
        </p:nvSpPr>
        <p:spPr>
          <a:xfrm>
            <a:off x="1052687" y="1111403"/>
            <a:ext cx="6847303" cy="1477328"/>
          </a:xfrm>
          <a:prstGeom prst="rect">
            <a:avLst/>
          </a:prstGeom>
          <a:noFill/>
        </p:spPr>
        <p:txBody>
          <a:bodyPr wrap="square" rtlCol="0">
            <a:spAutoFit/>
          </a:bodyPr>
          <a:lstStyle/>
          <a:p>
            <a:pPr rtl="0">
              <a:spcBef>
                <a:spcPts val="0"/>
              </a:spcBef>
              <a:spcAft>
                <a:spcPts val="0"/>
              </a:spcAft>
            </a:pPr>
            <a:r>
              <a:rPr lang="en-GB" sz="1800" b="0" i="0" u="none" strike="noStrike" dirty="0">
                <a:solidFill>
                  <a:schemeClr val="tx1">
                    <a:lumMod val="75000"/>
                    <a:lumOff val="25000"/>
                  </a:schemeClr>
                </a:solidFill>
                <a:effectLst/>
                <a:latin typeface="Georgia" panose="02040502050405020303" pitchFamily="18" charset="0"/>
              </a:rPr>
              <a:t>The term ‘Digital Dark Age’ was coined in 1997, to communicate ‘the idea that the pace of adoption of new digital technologies can outstrip the development of the infrastructure required for sustainable access to its outputs, </a:t>
            </a:r>
            <a:r>
              <a:rPr lang="en-GB" sz="1800" b="0" i="0" u="none" strike="noStrike" dirty="0">
                <a:solidFill>
                  <a:srgbClr val="FF0000"/>
                </a:solidFill>
                <a:effectLst/>
                <a:latin typeface="Georgia" panose="02040502050405020303" pitchFamily="18" charset="0"/>
              </a:rPr>
              <a:t>ultimately leading to the loss of data’ </a:t>
            </a:r>
            <a:r>
              <a:rPr lang="en-GB" sz="1800" b="0" i="0" u="none" strike="noStrike" dirty="0">
                <a:solidFill>
                  <a:schemeClr val="tx1">
                    <a:lumMod val="75000"/>
                    <a:lumOff val="25000"/>
                  </a:schemeClr>
                </a:solidFill>
                <a:effectLst/>
                <a:latin typeface="Georgia" panose="02040502050405020303" pitchFamily="18" charset="0"/>
              </a:rPr>
              <a:t>(Jeffrey, 2012, p.553)</a:t>
            </a:r>
            <a:endParaRPr lang="en-GB" b="0" dirty="0">
              <a:solidFill>
                <a:schemeClr val="tx1">
                  <a:lumMod val="75000"/>
                  <a:lumOff val="25000"/>
                </a:schemeClr>
              </a:solidFill>
              <a:effectLst/>
            </a:endParaRPr>
          </a:p>
        </p:txBody>
      </p:sp>
      <p:sp>
        <p:nvSpPr>
          <p:cNvPr id="10" name="TextBox 9">
            <a:extLst>
              <a:ext uri="{FF2B5EF4-FFF2-40B4-BE49-F238E27FC236}">
                <a16:creationId xmlns:a16="http://schemas.microsoft.com/office/drawing/2014/main" id="{4DF7FAF4-D627-D0E6-D164-0FD1C5D77702}"/>
              </a:ext>
            </a:extLst>
          </p:cNvPr>
          <p:cNvSpPr txBox="1"/>
          <p:nvPr/>
        </p:nvSpPr>
        <p:spPr>
          <a:xfrm>
            <a:off x="5018632" y="2856606"/>
            <a:ext cx="6283883" cy="923330"/>
          </a:xfrm>
          <a:prstGeom prst="rect">
            <a:avLst/>
          </a:prstGeom>
          <a:noFill/>
        </p:spPr>
        <p:txBody>
          <a:bodyPr wrap="square" rtlCol="0">
            <a:spAutoFit/>
          </a:bodyPr>
          <a:lstStyle/>
          <a:p>
            <a:pPr rtl="0">
              <a:spcBef>
                <a:spcPts val="0"/>
              </a:spcBef>
              <a:spcAft>
                <a:spcPts val="0"/>
              </a:spcAft>
            </a:pPr>
            <a:r>
              <a:rPr lang="en-GB" sz="1800" b="0" i="0" u="none" strike="noStrike" dirty="0">
                <a:solidFill>
                  <a:schemeClr val="bg2">
                    <a:lumMod val="25000"/>
                  </a:schemeClr>
                </a:solidFill>
                <a:effectLst/>
                <a:latin typeface="Merriweather" panose="00000500000000000000" pitchFamily="2" charset="0"/>
              </a:rPr>
              <a:t>‘Many of us now generate more data than we can manage’</a:t>
            </a:r>
          </a:p>
          <a:p>
            <a:r>
              <a:rPr lang="en-GB" dirty="0">
                <a:solidFill>
                  <a:schemeClr val="bg2">
                    <a:lumMod val="25000"/>
                  </a:schemeClr>
                </a:solidFill>
                <a:latin typeface="Merriweather" panose="00000500000000000000" pitchFamily="2" charset="0"/>
              </a:rPr>
              <a:t>(Paul-Choudhury, 2011) </a:t>
            </a:r>
          </a:p>
        </p:txBody>
      </p:sp>
    </p:spTree>
    <p:extLst>
      <p:ext uri="{BB962C8B-B14F-4D97-AF65-F5344CB8AC3E}">
        <p14:creationId xmlns:p14="http://schemas.microsoft.com/office/powerpoint/2010/main" val="2209448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E5E29C2-2354-68C1-B7F5-C8AE59918F32}"/>
              </a:ext>
            </a:extLst>
          </p:cNvPr>
          <p:cNvPicPr>
            <a:picLocks noChangeAspect="1"/>
          </p:cNvPicPr>
          <p:nvPr/>
        </p:nvPicPr>
        <p:blipFill rotWithShape="1">
          <a:blip r:embed="rId2"/>
          <a:srcRect l="35832" t="9926" r="37283"/>
          <a:stretch/>
        </p:blipFill>
        <p:spPr>
          <a:xfrm>
            <a:off x="8712737" y="340360"/>
            <a:ext cx="2448560" cy="6177280"/>
          </a:xfrm>
          <a:prstGeom prst="rect">
            <a:avLst/>
          </a:prstGeom>
        </p:spPr>
      </p:pic>
      <p:sp>
        <p:nvSpPr>
          <p:cNvPr id="5" name="TextBox 4">
            <a:extLst>
              <a:ext uri="{FF2B5EF4-FFF2-40B4-BE49-F238E27FC236}">
                <a16:creationId xmlns:a16="http://schemas.microsoft.com/office/drawing/2014/main" id="{D726DD2C-C47D-CC20-8721-5F276D0450BE}"/>
              </a:ext>
            </a:extLst>
          </p:cNvPr>
          <p:cNvSpPr txBox="1"/>
          <p:nvPr/>
        </p:nvSpPr>
        <p:spPr>
          <a:xfrm>
            <a:off x="1145501" y="1333189"/>
            <a:ext cx="7104418" cy="923330"/>
          </a:xfrm>
          <a:prstGeom prst="rect">
            <a:avLst/>
          </a:prstGeom>
          <a:noFill/>
        </p:spPr>
        <p:txBody>
          <a:bodyPr wrap="square">
            <a:spAutoFit/>
          </a:bodyPr>
          <a:lstStyle/>
          <a:p>
            <a:r>
              <a:rPr lang="en-GB" dirty="0">
                <a:solidFill>
                  <a:schemeClr val="tx1">
                    <a:lumMod val="75000"/>
                    <a:lumOff val="25000"/>
                  </a:schemeClr>
                </a:solidFill>
                <a:latin typeface="Merriweather" panose="00000500000000000000" pitchFamily="2" charset="0"/>
              </a:rPr>
              <a:t>‘</a:t>
            </a:r>
            <a:r>
              <a:rPr lang="en-GB" sz="1800" b="0" i="0" u="none" strike="noStrike" dirty="0">
                <a:solidFill>
                  <a:schemeClr val="tx1">
                    <a:lumMod val="75000"/>
                    <a:lumOff val="25000"/>
                  </a:schemeClr>
                </a:solidFill>
                <a:effectLst/>
                <a:latin typeface="Merriweather" panose="00000500000000000000" pitchFamily="2" charset="0"/>
              </a:rPr>
              <a:t>I wondered how many times </a:t>
            </a:r>
            <a:r>
              <a:rPr lang="en-GB" sz="1800" b="0" i="0" u="none" strike="noStrike" dirty="0" err="1">
                <a:solidFill>
                  <a:schemeClr val="tx1">
                    <a:lumMod val="75000"/>
                    <a:lumOff val="25000"/>
                  </a:schemeClr>
                </a:solidFill>
                <a:effectLst/>
                <a:latin typeface="Merriweather" panose="00000500000000000000" pitchFamily="2" charset="0"/>
              </a:rPr>
              <a:t>i</a:t>
            </a:r>
            <a:r>
              <a:rPr lang="en-GB" sz="1800" b="0" i="0" u="none" strike="noStrike" dirty="0">
                <a:solidFill>
                  <a:schemeClr val="tx1">
                    <a:lumMod val="75000"/>
                    <a:lumOff val="25000"/>
                  </a:schemeClr>
                </a:solidFill>
                <a:effectLst/>
                <a:latin typeface="Merriweather" panose="00000500000000000000" pitchFamily="2" charset="0"/>
              </a:rPr>
              <a:t> could make a copy before there was nothing left but a murky hiss.’ (</a:t>
            </a:r>
            <a:r>
              <a:rPr lang="en-GB" sz="1800" b="0" i="0" u="none" strike="noStrike" dirty="0" err="1">
                <a:solidFill>
                  <a:schemeClr val="tx1">
                    <a:lumMod val="75000"/>
                    <a:lumOff val="25000"/>
                  </a:schemeClr>
                </a:solidFill>
                <a:effectLst/>
                <a:latin typeface="Merriweather" panose="00000500000000000000" pitchFamily="2" charset="0"/>
              </a:rPr>
              <a:t>Bollacker</a:t>
            </a:r>
            <a:r>
              <a:rPr lang="en-GB" sz="1800" b="0" i="0" u="none" strike="noStrike" dirty="0">
                <a:solidFill>
                  <a:schemeClr val="tx1">
                    <a:lumMod val="75000"/>
                    <a:lumOff val="25000"/>
                  </a:schemeClr>
                </a:solidFill>
                <a:effectLst/>
                <a:latin typeface="Merriweather" panose="00000500000000000000" pitchFamily="2" charset="0"/>
              </a:rPr>
              <a:t>, 2010, p.106)</a:t>
            </a:r>
            <a:endParaRPr lang="en-GB" dirty="0">
              <a:solidFill>
                <a:schemeClr val="tx1">
                  <a:lumMod val="75000"/>
                  <a:lumOff val="25000"/>
                </a:schemeClr>
              </a:solidFill>
              <a:latin typeface="Merriweather" panose="00000500000000000000" pitchFamily="2" charset="0"/>
            </a:endParaRPr>
          </a:p>
        </p:txBody>
      </p:sp>
      <p:sp>
        <p:nvSpPr>
          <p:cNvPr id="7" name="TextBox 6">
            <a:extLst>
              <a:ext uri="{FF2B5EF4-FFF2-40B4-BE49-F238E27FC236}">
                <a16:creationId xmlns:a16="http://schemas.microsoft.com/office/drawing/2014/main" id="{6946FCB3-C128-429D-C7D9-191500580B66}"/>
              </a:ext>
            </a:extLst>
          </p:cNvPr>
          <p:cNvSpPr txBox="1"/>
          <p:nvPr/>
        </p:nvSpPr>
        <p:spPr>
          <a:xfrm>
            <a:off x="1145501" y="2742028"/>
            <a:ext cx="7266978" cy="1200329"/>
          </a:xfrm>
          <a:prstGeom prst="rect">
            <a:avLst/>
          </a:prstGeom>
          <a:noFill/>
        </p:spPr>
        <p:txBody>
          <a:bodyPr wrap="square">
            <a:spAutoFit/>
          </a:bodyPr>
          <a:lstStyle/>
          <a:p>
            <a:r>
              <a:rPr lang="en-GB" sz="1800" b="0" i="0" u="none" strike="noStrike" dirty="0">
                <a:solidFill>
                  <a:schemeClr val="tx1">
                    <a:lumMod val="75000"/>
                    <a:lumOff val="25000"/>
                  </a:schemeClr>
                </a:solidFill>
                <a:effectLst/>
                <a:latin typeface="Merriweather" panose="00000500000000000000" pitchFamily="2" charset="0"/>
              </a:rPr>
              <a:t>‘The Dead Sea scrolls, made out of still-readable parchment and papyrus, are believed to have been created more than 2000 years ago. </a:t>
            </a:r>
            <a:r>
              <a:rPr lang="en-GB" sz="1800" b="0" i="0" u="none" strike="noStrike" dirty="0">
                <a:solidFill>
                  <a:srgbClr val="C00000"/>
                </a:solidFill>
                <a:effectLst/>
                <a:latin typeface="Merriweather" panose="00000500000000000000" pitchFamily="2" charset="0"/>
              </a:rPr>
              <a:t>Yet my barely 10-year-old digital floppy disks were essentially lost.’</a:t>
            </a:r>
            <a:r>
              <a:rPr lang="en-GB" sz="1800" dirty="0">
                <a:solidFill>
                  <a:schemeClr val="tx1">
                    <a:lumMod val="75000"/>
                    <a:lumOff val="25000"/>
                  </a:schemeClr>
                </a:solidFill>
                <a:latin typeface="Merriweather" panose="00000500000000000000" pitchFamily="2" charset="0"/>
              </a:rPr>
              <a:t> (</a:t>
            </a:r>
            <a:r>
              <a:rPr lang="en-GB" sz="1800" dirty="0" err="1">
                <a:solidFill>
                  <a:schemeClr val="tx1">
                    <a:lumMod val="75000"/>
                    <a:lumOff val="25000"/>
                  </a:schemeClr>
                </a:solidFill>
                <a:latin typeface="Merriweather" panose="00000500000000000000" pitchFamily="2" charset="0"/>
              </a:rPr>
              <a:t>Bollacker</a:t>
            </a:r>
            <a:r>
              <a:rPr lang="en-GB" sz="1800" dirty="0">
                <a:solidFill>
                  <a:schemeClr val="tx1">
                    <a:lumMod val="75000"/>
                    <a:lumOff val="25000"/>
                  </a:schemeClr>
                </a:solidFill>
                <a:latin typeface="Merriweather" panose="00000500000000000000" pitchFamily="2" charset="0"/>
              </a:rPr>
              <a:t>, 2010, p.106)</a:t>
            </a:r>
          </a:p>
        </p:txBody>
      </p:sp>
      <p:sp>
        <p:nvSpPr>
          <p:cNvPr id="9" name="TextBox 8">
            <a:extLst>
              <a:ext uri="{FF2B5EF4-FFF2-40B4-BE49-F238E27FC236}">
                <a16:creationId xmlns:a16="http://schemas.microsoft.com/office/drawing/2014/main" id="{BEA0A819-C8E3-50B7-3AE7-537B832F3240}"/>
              </a:ext>
            </a:extLst>
          </p:cNvPr>
          <p:cNvSpPr txBox="1"/>
          <p:nvPr/>
        </p:nvSpPr>
        <p:spPr>
          <a:xfrm>
            <a:off x="1145501" y="4427867"/>
            <a:ext cx="7567235" cy="1200329"/>
          </a:xfrm>
          <a:prstGeom prst="rect">
            <a:avLst/>
          </a:prstGeom>
          <a:noFill/>
        </p:spPr>
        <p:txBody>
          <a:bodyPr wrap="square">
            <a:spAutoFit/>
          </a:bodyPr>
          <a:lstStyle/>
          <a:p>
            <a:r>
              <a:rPr lang="en-GB" dirty="0">
                <a:solidFill>
                  <a:schemeClr val="tx1">
                    <a:lumMod val="75000"/>
                    <a:lumOff val="25000"/>
                  </a:schemeClr>
                </a:solidFill>
                <a:latin typeface="Merriweather" panose="00000500000000000000" pitchFamily="2" charset="0"/>
                <a:ea typeface="Roboto" panose="02000000000000000000" pitchFamily="2" charset="0"/>
                <a:cs typeface="Roboto" panose="02000000000000000000" pitchFamily="2" charset="0"/>
              </a:rPr>
              <a:t>Archaeogaming</a:t>
            </a:r>
            <a:r>
              <a:rPr lang="en-GB" dirty="0">
                <a:solidFill>
                  <a:schemeClr val="tx1">
                    <a:lumMod val="75000"/>
                    <a:lumOff val="25000"/>
                  </a:schemeClr>
                </a:solidFill>
                <a:latin typeface="Merriweather" panose="00000500000000000000" pitchFamily="2" charset="0"/>
              </a:rPr>
              <a:t> - ‘</a:t>
            </a:r>
            <a:r>
              <a:rPr lang="en-GB" b="0" i="0" u="none" strike="noStrike" dirty="0">
                <a:solidFill>
                  <a:schemeClr val="tx1">
                    <a:lumMod val="75000"/>
                    <a:lumOff val="25000"/>
                  </a:schemeClr>
                </a:solidFill>
                <a:effectLst/>
                <a:latin typeface="Merriweather" panose="00000500000000000000" pitchFamily="2" charset="0"/>
              </a:rPr>
              <a:t> While these materials can be understood as archaeological artifacts, old game stores, arcades, factories, development studios, or even landfills [...] can be understood as true archaeological sites to be excavated.’ (Cruz, 2022, p.59)</a:t>
            </a:r>
            <a:endParaRPr lang="en-GB" dirty="0">
              <a:solidFill>
                <a:schemeClr val="tx1">
                  <a:lumMod val="75000"/>
                  <a:lumOff val="25000"/>
                </a:schemeClr>
              </a:solidFill>
              <a:latin typeface="Merriweather" panose="00000500000000000000" pitchFamily="2" charset="0"/>
            </a:endParaRPr>
          </a:p>
        </p:txBody>
      </p:sp>
    </p:spTree>
    <p:extLst>
      <p:ext uri="{BB962C8B-B14F-4D97-AF65-F5344CB8AC3E}">
        <p14:creationId xmlns:p14="http://schemas.microsoft.com/office/powerpoint/2010/main" val="3517378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E132-DF87-DFAE-C5D7-E122E30D102B}"/>
              </a:ext>
            </a:extLst>
          </p:cNvPr>
          <p:cNvSpPr>
            <a:spLocks noGrp="1"/>
          </p:cNvSpPr>
          <p:nvPr>
            <p:ph type="title"/>
          </p:nvPr>
        </p:nvSpPr>
        <p:spPr>
          <a:xfrm>
            <a:off x="1731774" y="891702"/>
            <a:ext cx="4307320" cy="547450"/>
          </a:xfrm>
        </p:spPr>
        <p:txBody>
          <a:bodyPr>
            <a:normAutofit fontScale="90000"/>
          </a:bodyPr>
          <a:lstStyle/>
          <a:p>
            <a:r>
              <a:rPr lang="en-GB" dirty="0"/>
              <a:t>Death of the vessel</a:t>
            </a:r>
          </a:p>
        </p:txBody>
      </p:sp>
      <p:pic>
        <p:nvPicPr>
          <p:cNvPr id="5" name="Content Placeholder 4">
            <a:extLst>
              <a:ext uri="{FF2B5EF4-FFF2-40B4-BE49-F238E27FC236}">
                <a16:creationId xmlns:a16="http://schemas.microsoft.com/office/drawing/2014/main" id="{50E200EF-574B-8101-3E69-926695429241}"/>
              </a:ext>
            </a:extLst>
          </p:cNvPr>
          <p:cNvPicPr>
            <a:picLocks noGrp="1" noChangeAspect="1"/>
          </p:cNvPicPr>
          <p:nvPr>
            <p:ph idx="1"/>
          </p:nvPr>
        </p:nvPicPr>
        <p:blipFill rotWithShape="1">
          <a:blip r:embed="rId2"/>
          <a:srcRect l="770" t="9015" r="5111"/>
          <a:stretch/>
        </p:blipFill>
        <p:spPr>
          <a:xfrm>
            <a:off x="4466612" y="4551289"/>
            <a:ext cx="3144963" cy="1724787"/>
          </a:xfrm>
        </p:spPr>
      </p:pic>
      <p:pic>
        <p:nvPicPr>
          <p:cNvPr id="7" name="Picture 6">
            <a:extLst>
              <a:ext uri="{FF2B5EF4-FFF2-40B4-BE49-F238E27FC236}">
                <a16:creationId xmlns:a16="http://schemas.microsoft.com/office/drawing/2014/main" id="{171EE3FD-2EC7-CA2D-5839-C5E56B329322}"/>
              </a:ext>
            </a:extLst>
          </p:cNvPr>
          <p:cNvPicPr>
            <a:picLocks noChangeAspect="1"/>
          </p:cNvPicPr>
          <p:nvPr/>
        </p:nvPicPr>
        <p:blipFill rotWithShape="1">
          <a:blip r:embed="rId3"/>
          <a:srcRect l="3295" t="17982" r="5779" b="3704"/>
          <a:stretch/>
        </p:blipFill>
        <p:spPr>
          <a:xfrm>
            <a:off x="767154" y="4551289"/>
            <a:ext cx="2972756" cy="1724788"/>
          </a:xfrm>
          <a:prstGeom prst="rect">
            <a:avLst/>
          </a:prstGeom>
        </p:spPr>
      </p:pic>
      <p:sp>
        <p:nvSpPr>
          <p:cNvPr id="8" name="TextBox 7">
            <a:extLst>
              <a:ext uri="{FF2B5EF4-FFF2-40B4-BE49-F238E27FC236}">
                <a16:creationId xmlns:a16="http://schemas.microsoft.com/office/drawing/2014/main" id="{5C8A8A6A-6D42-A183-4E3A-14AF772EEC9F}"/>
              </a:ext>
            </a:extLst>
          </p:cNvPr>
          <p:cNvSpPr txBox="1"/>
          <p:nvPr/>
        </p:nvSpPr>
        <p:spPr>
          <a:xfrm>
            <a:off x="1075745" y="1671923"/>
            <a:ext cx="7197458" cy="2554545"/>
          </a:xfrm>
          <a:prstGeom prst="rect">
            <a:avLst/>
          </a:prstGeom>
          <a:noFill/>
        </p:spPr>
        <p:txBody>
          <a:bodyPr wrap="square" rtlCol="0">
            <a:spAutoFit/>
          </a:bodyPr>
          <a:lstStyle/>
          <a:p>
            <a:pPr rtl="0">
              <a:spcBef>
                <a:spcPts val="0"/>
              </a:spcBef>
              <a:spcAft>
                <a:spcPts val="0"/>
              </a:spcAft>
            </a:pPr>
            <a:r>
              <a:rPr lang="en-GB" sz="1600" b="0" i="0" u="none" strike="noStrike" dirty="0">
                <a:solidFill>
                  <a:srgbClr val="000000"/>
                </a:solidFill>
                <a:effectLst/>
                <a:latin typeface="Merriweather" panose="00000500000000000000" pitchFamily="2" charset="0"/>
              </a:rPr>
              <a:t>‘Data longevity depends on both the storage medium and the ability to decipher the information’ (</a:t>
            </a:r>
            <a:r>
              <a:rPr lang="en-GB" sz="1600" b="0" i="0" u="none" strike="noStrike" dirty="0" err="1">
                <a:solidFill>
                  <a:srgbClr val="000000"/>
                </a:solidFill>
                <a:effectLst/>
                <a:latin typeface="Merriweather" panose="00000500000000000000" pitchFamily="2" charset="0"/>
              </a:rPr>
              <a:t>Bollacker</a:t>
            </a:r>
            <a:r>
              <a:rPr lang="en-GB" sz="1600" b="0" i="0" u="none" strike="noStrike" dirty="0">
                <a:solidFill>
                  <a:srgbClr val="000000"/>
                </a:solidFill>
                <a:effectLst/>
                <a:latin typeface="Merriweather" panose="00000500000000000000" pitchFamily="2" charset="0"/>
              </a:rPr>
              <a:t>, 2010, p.106)</a:t>
            </a:r>
          </a:p>
          <a:p>
            <a:pPr rtl="0">
              <a:spcBef>
                <a:spcPts val="0"/>
              </a:spcBef>
              <a:spcAft>
                <a:spcPts val="0"/>
              </a:spcAft>
            </a:pPr>
            <a:endParaRPr lang="en-GB" sz="1600" b="0" i="0" u="none" strike="noStrike" dirty="0">
              <a:solidFill>
                <a:srgbClr val="000000"/>
              </a:solidFill>
              <a:effectLst/>
              <a:latin typeface="Merriweather" panose="00000500000000000000" pitchFamily="2" charset="0"/>
            </a:endParaRPr>
          </a:p>
          <a:p>
            <a:pPr marL="285750" indent="-285750" rtl="0">
              <a:spcBef>
                <a:spcPts val="0"/>
              </a:spcBef>
              <a:spcAft>
                <a:spcPts val="0"/>
              </a:spcAft>
              <a:buFont typeface="Arial" panose="020B0604020202020204" pitchFamily="34" charset="0"/>
              <a:buChar char="•"/>
            </a:pPr>
            <a:r>
              <a:rPr lang="en-GB" sz="1600" dirty="0">
                <a:solidFill>
                  <a:srgbClr val="000000"/>
                </a:solidFill>
                <a:latin typeface="Merriweather" panose="00000500000000000000" pitchFamily="2" charset="0"/>
              </a:rPr>
              <a:t>Not that you’re likely to, but don’t play mouldy VHS tapes!</a:t>
            </a:r>
          </a:p>
          <a:p>
            <a:pPr rtl="0">
              <a:spcBef>
                <a:spcPts val="0"/>
              </a:spcBef>
              <a:spcAft>
                <a:spcPts val="0"/>
              </a:spcAft>
            </a:pPr>
            <a:endParaRPr lang="en-GB" sz="1600" dirty="0">
              <a:solidFill>
                <a:srgbClr val="000000"/>
              </a:solidFill>
              <a:latin typeface="Merriweather" panose="00000500000000000000" pitchFamily="2" charset="0"/>
            </a:endParaRPr>
          </a:p>
          <a:p>
            <a:pPr marL="285750" indent="-285750" rtl="0">
              <a:spcBef>
                <a:spcPts val="0"/>
              </a:spcBef>
              <a:spcAft>
                <a:spcPts val="0"/>
              </a:spcAft>
              <a:buFont typeface="Arial" panose="020B0604020202020204" pitchFamily="34" charset="0"/>
              <a:buChar char="•"/>
            </a:pPr>
            <a:r>
              <a:rPr lang="en-GB" sz="1600" b="0" dirty="0">
                <a:solidFill>
                  <a:srgbClr val="000000"/>
                </a:solidFill>
                <a:effectLst/>
                <a:latin typeface="Merriweather" panose="00000500000000000000" pitchFamily="2" charset="0"/>
              </a:rPr>
              <a:t>Damage to the tape</a:t>
            </a:r>
            <a:r>
              <a:rPr lang="en-GB" sz="1600" dirty="0">
                <a:solidFill>
                  <a:srgbClr val="000000"/>
                </a:solidFill>
                <a:latin typeface="Merriweather" panose="00000500000000000000" pitchFamily="2" charset="0"/>
              </a:rPr>
              <a:t>, when played, facilitates further damage to other pieces of data, as the machine needed to play and interpret the data would be impaired by the flakes of mould, making it easier and easier for media, and accessibility, to deteriorate.</a:t>
            </a:r>
          </a:p>
          <a:p>
            <a:pPr marL="285750" indent="-285750" rtl="0">
              <a:spcBef>
                <a:spcPts val="0"/>
              </a:spcBef>
              <a:spcAft>
                <a:spcPts val="0"/>
              </a:spcAft>
              <a:buFont typeface="Arial" panose="020B0604020202020204" pitchFamily="34" charset="0"/>
              <a:buChar char="•"/>
            </a:pPr>
            <a:endParaRPr lang="en-GB" sz="1600" b="0" dirty="0">
              <a:solidFill>
                <a:srgbClr val="000000"/>
              </a:solidFill>
              <a:effectLst/>
              <a:latin typeface="Merriweather" panose="00000500000000000000" pitchFamily="2" charset="0"/>
            </a:endParaRPr>
          </a:p>
        </p:txBody>
      </p:sp>
      <p:pic>
        <p:nvPicPr>
          <p:cNvPr id="1026" name="Picture 2">
            <a:extLst>
              <a:ext uri="{FF2B5EF4-FFF2-40B4-BE49-F238E27FC236}">
                <a16:creationId xmlns:a16="http://schemas.microsoft.com/office/drawing/2014/main" id="{6679E791-ECF1-21A9-C706-27DBC553A1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294" t="3576" r="6568"/>
          <a:stretch/>
        </p:blipFill>
        <p:spPr bwMode="auto">
          <a:xfrm>
            <a:off x="8728630" y="394696"/>
            <a:ext cx="3124171" cy="410858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64259F8-3358-61D6-72C4-70259048F393}"/>
              </a:ext>
            </a:extLst>
          </p:cNvPr>
          <p:cNvSpPr txBox="1"/>
          <p:nvPr/>
        </p:nvSpPr>
        <p:spPr>
          <a:xfrm>
            <a:off x="8728630" y="4503284"/>
            <a:ext cx="2936240" cy="430887"/>
          </a:xfrm>
          <a:prstGeom prst="rect">
            <a:avLst/>
          </a:prstGeom>
          <a:noFill/>
        </p:spPr>
        <p:txBody>
          <a:bodyPr wrap="square" rtlCol="0">
            <a:spAutoFit/>
          </a:bodyPr>
          <a:lstStyle/>
          <a:p>
            <a:r>
              <a:rPr lang="en-GB" sz="1100" dirty="0">
                <a:solidFill>
                  <a:schemeClr val="tx1">
                    <a:lumMod val="50000"/>
                    <a:lumOff val="50000"/>
                  </a:schemeClr>
                </a:solidFill>
                <a:latin typeface="Merriweather" panose="00000500000000000000" pitchFamily="2" charset="0"/>
              </a:rPr>
              <a:t>(Figure 2) Featured Artwork, </a:t>
            </a:r>
            <a:r>
              <a:rPr lang="en-GB" sz="1100" dirty="0" err="1">
                <a:solidFill>
                  <a:schemeClr val="tx1">
                    <a:lumMod val="50000"/>
                    <a:lumOff val="50000"/>
                  </a:schemeClr>
                </a:solidFill>
                <a:latin typeface="Merriweather" panose="00000500000000000000" pitchFamily="2" charset="0"/>
              </a:rPr>
              <a:t>Design&amp;Paper</a:t>
            </a:r>
            <a:r>
              <a:rPr lang="en-GB" sz="1100" dirty="0">
                <a:solidFill>
                  <a:schemeClr val="tx1">
                    <a:lumMod val="50000"/>
                    <a:lumOff val="50000"/>
                  </a:schemeClr>
                </a:solidFill>
                <a:latin typeface="Merriweather" panose="00000500000000000000" pitchFamily="2" charset="0"/>
              </a:rPr>
              <a:t> (2023)</a:t>
            </a:r>
          </a:p>
        </p:txBody>
      </p:sp>
      <p:sp>
        <p:nvSpPr>
          <p:cNvPr id="3" name="TextBox 2">
            <a:extLst>
              <a:ext uri="{FF2B5EF4-FFF2-40B4-BE49-F238E27FC236}">
                <a16:creationId xmlns:a16="http://schemas.microsoft.com/office/drawing/2014/main" id="{C9CB468E-2584-F287-2592-9F08AA06AC04}"/>
              </a:ext>
            </a:extLst>
          </p:cNvPr>
          <p:cNvSpPr txBox="1"/>
          <p:nvPr/>
        </p:nvSpPr>
        <p:spPr>
          <a:xfrm>
            <a:off x="7159037" y="955515"/>
            <a:ext cx="1869440" cy="369332"/>
          </a:xfrm>
          <a:prstGeom prst="rect">
            <a:avLst/>
          </a:prstGeom>
          <a:noFill/>
        </p:spPr>
        <p:txBody>
          <a:bodyPr wrap="square" rtlCol="0">
            <a:spAutoFit/>
          </a:bodyPr>
          <a:lstStyle/>
          <a:p>
            <a:r>
              <a:rPr lang="en-GB" dirty="0"/>
              <a:t>Sah - body</a:t>
            </a:r>
          </a:p>
        </p:txBody>
      </p:sp>
    </p:spTree>
    <p:extLst>
      <p:ext uri="{BB962C8B-B14F-4D97-AF65-F5344CB8AC3E}">
        <p14:creationId xmlns:p14="http://schemas.microsoft.com/office/powerpoint/2010/main" val="3920635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0F001-233B-31AF-E70B-C22A4126B86A}"/>
              </a:ext>
            </a:extLst>
          </p:cNvPr>
          <p:cNvSpPr>
            <a:spLocks noGrp="1"/>
          </p:cNvSpPr>
          <p:nvPr>
            <p:ph type="title"/>
          </p:nvPr>
        </p:nvSpPr>
        <p:spPr>
          <a:xfrm>
            <a:off x="1021659" y="132041"/>
            <a:ext cx="5450918" cy="731115"/>
          </a:xfrm>
        </p:spPr>
        <p:txBody>
          <a:bodyPr/>
          <a:lstStyle/>
          <a:p>
            <a:r>
              <a:rPr lang="en-GB" dirty="0"/>
              <a:t>intentions</a:t>
            </a:r>
          </a:p>
        </p:txBody>
      </p:sp>
      <p:pic>
        <p:nvPicPr>
          <p:cNvPr id="4" name="Content Placeholder 3">
            <a:extLst>
              <a:ext uri="{FF2B5EF4-FFF2-40B4-BE49-F238E27FC236}">
                <a16:creationId xmlns:a16="http://schemas.microsoft.com/office/drawing/2014/main" id="{DC138F79-B8DB-9309-727F-8164DB681EDF}"/>
              </a:ext>
            </a:extLst>
          </p:cNvPr>
          <p:cNvPicPr>
            <a:picLocks noGrp="1" noChangeAspect="1"/>
          </p:cNvPicPr>
          <p:nvPr>
            <p:ph idx="1"/>
          </p:nvPr>
        </p:nvPicPr>
        <p:blipFill rotWithShape="1">
          <a:blip r:embed="rId2"/>
          <a:srcRect l="13009" r="24064" b="3629"/>
          <a:stretch/>
        </p:blipFill>
        <p:spPr>
          <a:xfrm>
            <a:off x="1249369" y="1617731"/>
            <a:ext cx="1031523" cy="1353032"/>
          </a:xfrm>
          <a:prstGeom prst="rect">
            <a:avLst/>
          </a:prstGeom>
        </p:spPr>
      </p:pic>
      <p:pic>
        <p:nvPicPr>
          <p:cNvPr id="7" name="Content Placeholder 4" descr="A notebook with a pen and pencils on a table&#10;&#10;Description automatically generated">
            <a:extLst>
              <a:ext uri="{FF2B5EF4-FFF2-40B4-BE49-F238E27FC236}">
                <a16:creationId xmlns:a16="http://schemas.microsoft.com/office/drawing/2014/main" id="{04CE4FC5-258C-CA5C-D745-2C66E74E3700}"/>
              </a:ext>
            </a:extLst>
          </p:cNvPr>
          <p:cNvPicPr>
            <a:picLocks noChangeAspect="1"/>
          </p:cNvPicPr>
          <p:nvPr/>
        </p:nvPicPr>
        <p:blipFill rotWithShape="1">
          <a:blip r:embed="rId3">
            <a:extLst>
              <a:ext uri="{28A0092B-C50C-407E-A947-70E740481C1C}">
                <a14:useLocalDpi xmlns:a14="http://schemas.microsoft.com/office/drawing/2010/main" val="0"/>
              </a:ext>
            </a:extLst>
          </a:blip>
          <a:srcRect l="10750" t="31455" r="2177" b="17963"/>
          <a:stretch/>
        </p:blipFill>
        <p:spPr>
          <a:xfrm>
            <a:off x="7304069" y="288447"/>
            <a:ext cx="4432585" cy="1938777"/>
          </a:xfrm>
          <a:prstGeom prst="rect">
            <a:avLst/>
          </a:prstGeom>
        </p:spPr>
      </p:pic>
      <p:grpSp>
        <p:nvGrpSpPr>
          <p:cNvPr id="6" name="Group 5">
            <a:extLst>
              <a:ext uri="{FF2B5EF4-FFF2-40B4-BE49-F238E27FC236}">
                <a16:creationId xmlns:a16="http://schemas.microsoft.com/office/drawing/2014/main" id="{FE3C17F5-CBAB-D9E9-4F91-8A15C6E2762D}"/>
              </a:ext>
            </a:extLst>
          </p:cNvPr>
          <p:cNvGrpSpPr/>
          <p:nvPr/>
        </p:nvGrpSpPr>
        <p:grpSpPr>
          <a:xfrm>
            <a:off x="2514109" y="1617731"/>
            <a:ext cx="4064276" cy="1353032"/>
            <a:chOff x="1412422" y="749468"/>
            <a:chExt cx="4064276" cy="1353032"/>
          </a:xfrm>
        </p:grpSpPr>
        <p:pic>
          <p:nvPicPr>
            <p:cNvPr id="5" name="Picture 4">
              <a:extLst>
                <a:ext uri="{FF2B5EF4-FFF2-40B4-BE49-F238E27FC236}">
                  <a16:creationId xmlns:a16="http://schemas.microsoft.com/office/drawing/2014/main" id="{7FE2813F-2DF8-D303-7C32-2057CE8F70AB}"/>
                </a:ext>
              </a:extLst>
            </p:cNvPr>
            <p:cNvPicPr>
              <a:picLocks noChangeAspect="1"/>
            </p:cNvPicPr>
            <p:nvPr/>
          </p:nvPicPr>
          <p:blipFill rotWithShape="1">
            <a:blip r:embed="rId4"/>
            <a:srcRect l="-1412" t="13014" r="1412" b="-638"/>
            <a:stretch/>
          </p:blipFill>
          <p:spPr>
            <a:xfrm>
              <a:off x="4429611" y="749468"/>
              <a:ext cx="1047087" cy="1353032"/>
            </a:xfrm>
            <a:prstGeom prst="rect">
              <a:avLst/>
            </a:prstGeom>
          </p:spPr>
        </p:pic>
        <p:pic>
          <p:nvPicPr>
            <p:cNvPr id="8" name="Picture 7">
              <a:extLst>
                <a:ext uri="{FF2B5EF4-FFF2-40B4-BE49-F238E27FC236}">
                  <a16:creationId xmlns:a16="http://schemas.microsoft.com/office/drawing/2014/main" id="{769C395E-FFEC-479A-9446-DFDB3A7B8F5E}"/>
                </a:ext>
              </a:extLst>
            </p:cNvPr>
            <p:cNvPicPr>
              <a:picLocks noChangeAspect="1"/>
            </p:cNvPicPr>
            <p:nvPr/>
          </p:nvPicPr>
          <p:blipFill rotWithShape="1">
            <a:blip r:embed="rId5"/>
            <a:srcRect l="17848" r="19548" b="43210"/>
            <a:stretch/>
          </p:blipFill>
          <p:spPr>
            <a:xfrm>
              <a:off x="3032894" y="797879"/>
              <a:ext cx="1232182" cy="1256209"/>
            </a:xfrm>
            <a:prstGeom prst="rect">
              <a:avLst/>
            </a:prstGeom>
          </p:spPr>
        </p:pic>
        <p:pic>
          <p:nvPicPr>
            <p:cNvPr id="9" name="Picture 8">
              <a:extLst>
                <a:ext uri="{FF2B5EF4-FFF2-40B4-BE49-F238E27FC236}">
                  <a16:creationId xmlns:a16="http://schemas.microsoft.com/office/drawing/2014/main" id="{1EE06D97-FC24-5511-5915-6B697B85848F}"/>
                </a:ext>
              </a:extLst>
            </p:cNvPr>
            <p:cNvPicPr>
              <a:picLocks noChangeAspect="1"/>
            </p:cNvPicPr>
            <p:nvPr/>
          </p:nvPicPr>
          <p:blipFill rotWithShape="1">
            <a:blip r:embed="rId6"/>
            <a:srcRect r="22494"/>
            <a:stretch/>
          </p:blipFill>
          <p:spPr>
            <a:xfrm>
              <a:off x="1412422" y="797878"/>
              <a:ext cx="1331813" cy="1256209"/>
            </a:xfrm>
            <a:prstGeom prst="rect">
              <a:avLst/>
            </a:prstGeom>
          </p:spPr>
        </p:pic>
      </p:grpSp>
      <p:sp>
        <p:nvSpPr>
          <p:cNvPr id="3" name="TextBox 2">
            <a:extLst>
              <a:ext uri="{FF2B5EF4-FFF2-40B4-BE49-F238E27FC236}">
                <a16:creationId xmlns:a16="http://schemas.microsoft.com/office/drawing/2014/main" id="{42CF900A-421A-A6CF-2A5E-698A4151154A}"/>
              </a:ext>
            </a:extLst>
          </p:cNvPr>
          <p:cNvSpPr txBox="1"/>
          <p:nvPr/>
        </p:nvSpPr>
        <p:spPr>
          <a:xfrm>
            <a:off x="1164656" y="1079983"/>
            <a:ext cx="6048944" cy="369332"/>
          </a:xfrm>
          <a:prstGeom prst="rect">
            <a:avLst/>
          </a:prstGeom>
          <a:noFill/>
        </p:spPr>
        <p:txBody>
          <a:bodyPr wrap="square" rtlCol="0">
            <a:spAutoFit/>
          </a:bodyPr>
          <a:lstStyle/>
          <a:p>
            <a:r>
              <a:rPr lang="en-GB" dirty="0"/>
              <a:t>My initial sketches, of how I would visualise this process:</a:t>
            </a:r>
          </a:p>
        </p:txBody>
      </p:sp>
      <p:sp>
        <p:nvSpPr>
          <p:cNvPr id="10" name="TextBox 9">
            <a:extLst>
              <a:ext uri="{FF2B5EF4-FFF2-40B4-BE49-F238E27FC236}">
                <a16:creationId xmlns:a16="http://schemas.microsoft.com/office/drawing/2014/main" id="{6A0C5736-89DD-3F45-EACF-BE141EF260EE}"/>
              </a:ext>
            </a:extLst>
          </p:cNvPr>
          <p:cNvSpPr txBox="1"/>
          <p:nvPr/>
        </p:nvSpPr>
        <p:spPr>
          <a:xfrm>
            <a:off x="1164656" y="3291840"/>
            <a:ext cx="9861307" cy="2308324"/>
          </a:xfrm>
          <a:prstGeom prst="rect">
            <a:avLst/>
          </a:prstGeom>
          <a:noFill/>
        </p:spPr>
        <p:txBody>
          <a:bodyPr wrap="square" rtlCol="0">
            <a:spAutoFit/>
          </a:bodyPr>
          <a:lstStyle/>
          <a:p>
            <a:r>
              <a:rPr lang="en-GB" dirty="0"/>
              <a:t>I intended the project to be a means of connecting our production of data, with the parallel process I saw in Ancient Egyptian belief.</a:t>
            </a:r>
          </a:p>
          <a:p>
            <a:endParaRPr lang="en-GB" dirty="0"/>
          </a:p>
          <a:p>
            <a:r>
              <a:rPr lang="en-GB" dirty="0"/>
              <a:t>The short is intended to reach an online audience, as it concerns the online world, and expresses a hope of becoming more aware of our dependence on perishable digital data.</a:t>
            </a:r>
          </a:p>
          <a:p>
            <a:endParaRPr lang="en-GB" dirty="0"/>
          </a:p>
          <a:p>
            <a:r>
              <a:rPr lang="en-GB" dirty="0"/>
              <a:t>I also aim partially to introduce those unfamiliar to this Egyptian concept through a non-academic means, perhaps increasing accessibility.</a:t>
            </a:r>
          </a:p>
        </p:txBody>
      </p:sp>
    </p:spTree>
    <p:extLst>
      <p:ext uri="{BB962C8B-B14F-4D97-AF65-F5344CB8AC3E}">
        <p14:creationId xmlns:p14="http://schemas.microsoft.com/office/powerpoint/2010/main" val="2126782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03D0-5379-8C70-1427-AD6B86D02480}"/>
              </a:ext>
            </a:extLst>
          </p:cNvPr>
          <p:cNvSpPr>
            <a:spLocks noGrp="1"/>
          </p:cNvSpPr>
          <p:nvPr>
            <p:ph type="title"/>
          </p:nvPr>
        </p:nvSpPr>
        <p:spPr>
          <a:xfrm>
            <a:off x="1314038" y="709126"/>
            <a:ext cx="2825636" cy="894784"/>
          </a:xfrm>
        </p:spPr>
        <p:txBody>
          <a:bodyPr/>
          <a:lstStyle/>
          <a:p>
            <a:r>
              <a:rPr lang="en-GB" dirty="0">
                <a:solidFill>
                  <a:schemeClr val="tx1">
                    <a:lumMod val="75000"/>
                    <a:lumOff val="25000"/>
                  </a:schemeClr>
                </a:solidFill>
              </a:rPr>
              <a:t>process</a:t>
            </a:r>
          </a:p>
        </p:txBody>
      </p:sp>
      <p:pic>
        <p:nvPicPr>
          <p:cNvPr id="39" name="Picture 38">
            <a:extLst>
              <a:ext uri="{FF2B5EF4-FFF2-40B4-BE49-F238E27FC236}">
                <a16:creationId xmlns:a16="http://schemas.microsoft.com/office/drawing/2014/main" id="{810B4BCE-CCFD-EA68-C784-8005802B8BCC}"/>
              </a:ext>
            </a:extLst>
          </p:cNvPr>
          <p:cNvPicPr>
            <a:picLocks noChangeAspect="1"/>
          </p:cNvPicPr>
          <p:nvPr/>
        </p:nvPicPr>
        <p:blipFill rotWithShape="1">
          <a:blip r:embed="rId2"/>
          <a:srcRect l="22948" t="14518" r="5518" b="7052"/>
          <a:stretch/>
        </p:blipFill>
        <p:spPr>
          <a:xfrm>
            <a:off x="9313858" y="2260578"/>
            <a:ext cx="2590038" cy="2138308"/>
          </a:xfrm>
          <a:prstGeom prst="rect">
            <a:avLst/>
          </a:prstGeom>
        </p:spPr>
      </p:pic>
      <p:pic>
        <p:nvPicPr>
          <p:cNvPr id="4" name="Picture 3">
            <a:extLst>
              <a:ext uri="{FF2B5EF4-FFF2-40B4-BE49-F238E27FC236}">
                <a16:creationId xmlns:a16="http://schemas.microsoft.com/office/drawing/2014/main" id="{6DD1217A-F0BB-30B6-3AFF-DA43E17FAA91}"/>
              </a:ext>
            </a:extLst>
          </p:cNvPr>
          <p:cNvPicPr>
            <a:picLocks noChangeAspect="1"/>
          </p:cNvPicPr>
          <p:nvPr/>
        </p:nvPicPr>
        <p:blipFill>
          <a:blip r:embed="rId3"/>
          <a:stretch>
            <a:fillRect/>
          </a:stretch>
        </p:blipFill>
        <p:spPr>
          <a:xfrm>
            <a:off x="8323407" y="275039"/>
            <a:ext cx="3075485" cy="853466"/>
          </a:xfrm>
          <a:prstGeom prst="rect">
            <a:avLst/>
          </a:prstGeom>
        </p:spPr>
      </p:pic>
      <p:pic>
        <p:nvPicPr>
          <p:cNvPr id="6" name="Picture 5">
            <a:extLst>
              <a:ext uri="{FF2B5EF4-FFF2-40B4-BE49-F238E27FC236}">
                <a16:creationId xmlns:a16="http://schemas.microsoft.com/office/drawing/2014/main" id="{CE97BAC3-2FAF-C8DC-F43A-1EC348567F56}"/>
              </a:ext>
            </a:extLst>
          </p:cNvPr>
          <p:cNvPicPr>
            <a:picLocks noChangeAspect="1"/>
          </p:cNvPicPr>
          <p:nvPr/>
        </p:nvPicPr>
        <p:blipFill>
          <a:blip r:embed="rId4"/>
          <a:stretch>
            <a:fillRect/>
          </a:stretch>
        </p:blipFill>
        <p:spPr>
          <a:xfrm>
            <a:off x="4893633" y="275039"/>
            <a:ext cx="3187166" cy="868175"/>
          </a:xfrm>
          <a:prstGeom prst="rect">
            <a:avLst/>
          </a:prstGeom>
        </p:spPr>
      </p:pic>
      <p:sp>
        <p:nvSpPr>
          <p:cNvPr id="7" name="TextBox 6">
            <a:extLst>
              <a:ext uri="{FF2B5EF4-FFF2-40B4-BE49-F238E27FC236}">
                <a16:creationId xmlns:a16="http://schemas.microsoft.com/office/drawing/2014/main" id="{4D048A87-6850-F1D0-AC39-D8DACDB11BD1}"/>
              </a:ext>
            </a:extLst>
          </p:cNvPr>
          <p:cNvSpPr txBox="1"/>
          <p:nvPr/>
        </p:nvSpPr>
        <p:spPr>
          <a:xfrm>
            <a:off x="1156797" y="1799170"/>
            <a:ext cx="7795329" cy="2862322"/>
          </a:xfrm>
          <a:prstGeom prst="rect">
            <a:avLst/>
          </a:prstGeom>
          <a:noFill/>
        </p:spPr>
        <p:txBody>
          <a:bodyPr wrap="square" rtlCol="0">
            <a:spAutoFit/>
          </a:bodyPr>
          <a:lstStyle/>
          <a:p>
            <a:r>
              <a:rPr lang="en-GB" dirty="0"/>
              <a:t>Most of my work has been making the components of my stop-motion section.</a:t>
            </a:r>
          </a:p>
          <a:p>
            <a:r>
              <a:rPr lang="en-GB" dirty="0"/>
              <a:t>I referred to two demonstrations of people making larger dolls to fit inside crocheted covers.</a:t>
            </a:r>
          </a:p>
          <a:p>
            <a:endParaRPr lang="en-GB" dirty="0"/>
          </a:p>
          <a:p>
            <a:r>
              <a:rPr lang="en-GB" dirty="0"/>
              <a:t>This is the opening figure of the piece, to represent “the Body”, which then splits into the various different </a:t>
            </a:r>
            <a:r>
              <a:rPr lang="en-GB" dirty="0" err="1"/>
              <a:t>Kheperu</a:t>
            </a:r>
            <a:r>
              <a:rPr lang="en-GB" dirty="0"/>
              <a:t> (components).</a:t>
            </a:r>
          </a:p>
          <a:p>
            <a:endParaRPr lang="en-GB" dirty="0"/>
          </a:p>
          <a:p>
            <a:r>
              <a:rPr lang="en-GB" dirty="0"/>
              <a:t>To make just the figure, I used: my hands, a coil of wire, tin foil, a small pair of tweezers in place of pliers, modelling clay, a tape measure, a </a:t>
            </a:r>
            <a:r>
              <a:rPr lang="en-GB" dirty="0" err="1"/>
              <a:t>playmobil</a:t>
            </a:r>
            <a:r>
              <a:rPr lang="en-GB" dirty="0"/>
              <a:t> figure, an </a:t>
            </a:r>
            <a:r>
              <a:rPr lang="en-GB" dirty="0" err="1"/>
              <a:t>unpicker</a:t>
            </a:r>
            <a:r>
              <a:rPr lang="en-GB" dirty="0"/>
              <a:t>.</a:t>
            </a:r>
          </a:p>
        </p:txBody>
      </p:sp>
      <p:grpSp>
        <p:nvGrpSpPr>
          <p:cNvPr id="11" name="Group 10">
            <a:extLst>
              <a:ext uri="{FF2B5EF4-FFF2-40B4-BE49-F238E27FC236}">
                <a16:creationId xmlns:a16="http://schemas.microsoft.com/office/drawing/2014/main" id="{C54BF5DC-5735-82C1-D179-77D12BB8B34E}"/>
              </a:ext>
            </a:extLst>
          </p:cNvPr>
          <p:cNvGrpSpPr/>
          <p:nvPr/>
        </p:nvGrpSpPr>
        <p:grpSpPr>
          <a:xfrm>
            <a:off x="54186" y="5306220"/>
            <a:ext cx="12083627" cy="1551780"/>
            <a:chOff x="5709" y="4476958"/>
            <a:chExt cx="12083627" cy="1551780"/>
          </a:xfrm>
        </p:grpSpPr>
        <p:pic>
          <p:nvPicPr>
            <p:cNvPr id="21" name="Picture 20">
              <a:extLst>
                <a:ext uri="{FF2B5EF4-FFF2-40B4-BE49-F238E27FC236}">
                  <a16:creationId xmlns:a16="http://schemas.microsoft.com/office/drawing/2014/main" id="{C764B6FA-98D9-3973-3C5F-37D452CCCA56}"/>
                </a:ext>
              </a:extLst>
            </p:cNvPr>
            <p:cNvPicPr>
              <a:picLocks noChangeAspect="1"/>
            </p:cNvPicPr>
            <p:nvPr/>
          </p:nvPicPr>
          <p:blipFill rotWithShape="1">
            <a:blip r:embed="rId5"/>
            <a:srcRect l="29199" t="31111" r="29566" b="25629"/>
            <a:stretch/>
          </p:blipFill>
          <p:spPr>
            <a:xfrm>
              <a:off x="5709" y="4476958"/>
              <a:ext cx="1081125" cy="1508875"/>
            </a:xfrm>
            <a:prstGeom prst="rect">
              <a:avLst/>
            </a:prstGeom>
          </p:spPr>
        </p:pic>
        <p:pic>
          <p:nvPicPr>
            <p:cNvPr id="25" name="Picture 24">
              <a:extLst>
                <a:ext uri="{FF2B5EF4-FFF2-40B4-BE49-F238E27FC236}">
                  <a16:creationId xmlns:a16="http://schemas.microsoft.com/office/drawing/2014/main" id="{82B4651C-0571-C56D-3FF5-06A20EB10FAD}"/>
                </a:ext>
              </a:extLst>
            </p:cNvPr>
            <p:cNvPicPr>
              <a:picLocks noChangeAspect="1"/>
            </p:cNvPicPr>
            <p:nvPr/>
          </p:nvPicPr>
          <p:blipFill rotWithShape="1">
            <a:blip r:embed="rId6"/>
            <a:srcRect l="24140" t="40012" r="33908" b="21024"/>
            <a:stretch/>
          </p:blipFill>
          <p:spPr>
            <a:xfrm>
              <a:off x="1108320" y="4486672"/>
              <a:ext cx="1221175" cy="1508876"/>
            </a:xfrm>
            <a:prstGeom prst="rect">
              <a:avLst/>
            </a:prstGeom>
          </p:spPr>
        </p:pic>
        <p:pic>
          <p:nvPicPr>
            <p:cNvPr id="27" name="Picture 26">
              <a:extLst>
                <a:ext uri="{FF2B5EF4-FFF2-40B4-BE49-F238E27FC236}">
                  <a16:creationId xmlns:a16="http://schemas.microsoft.com/office/drawing/2014/main" id="{54DE245A-AE1B-AE1B-6334-D7A03EDDB866}"/>
                </a:ext>
              </a:extLst>
            </p:cNvPr>
            <p:cNvPicPr>
              <a:picLocks noChangeAspect="1"/>
            </p:cNvPicPr>
            <p:nvPr/>
          </p:nvPicPr>
          <p:blipFill rotWithShape="1">
            <a:blip r:embed="rId7"/>
            <a:srcRect l="15734" t="35185" r="35349" b="21994"/>
            <a:stretch/>
          </p:blipFill>
          <p:spPr>
            <a:xfrm>
              <a:off x="2364431" y="4490587"/>
              <a:ext cx="1283998" cy="1495246"/>
            </a:xfrm>
            <a:prstGeom prst="rect">
              <a:avLst/>
            </a:prstGeom>
          </p:spPr>
        </p:pic>
        <p:pic>
          <p:nvPicPr>
            <p:cNvPr id="29" name="Picture 28">
              <a:extLst>
                <a:ext uri="{FF2B5EF4-FFF2-40B4-BE49-F238E27FC236}">
                  <a16:creationId xmlns:a16="http://schemas.microsoft.com/office/drawing/2014/main" id="{76FD7803-E498-352C-A3BF-FF269A793625}"/>
                </a:ext>
              </a:extLst>
            </p:cNvPr>
            <p:cNvPicPr>
              <a:picLocks noChangeAspect="1"/>
            </p:cNvPicPr>
            <p:nvPr/>
          </p:nvPicPr>
          <p:blipFill rotWithShape="1">
            <a:blip r:embed="rId8"/>
            <a:srcRect l="31036" t="29437" r="25199" b="30058"/>
            <a:stretch/>
          </p:blipFill>
          <p:spPr>
            <a:xfrm>
              <a:off x="3707613" y="4482326"/>
              <a:ext cx="1221176" cy="1503507"/>
            </a:xfrm>
            <a:prstGeom prst="rect">
              <a:avLst/>
            </a:prstGeom>
          </p:spPr>
        </p:pic>
        <p:pic>
          <p:nvPicPr>
            <p:cNvPr id="31" name="Picture 30">
              <a:extLst>
                <a:ext uri="{FF2B5EF4-FFF2-40B4-BE49-F238E27FC236}">
                  <a16:creationId xmlns:a16="http://schemas.microsoft.com/office/drawing/2014/main" id="{E2D485EF-1FE9-CF0C-C5DA-B1460B98C7AD}"/>
                </a:ext>
              </a:extLst>
            </p:cNvPr>
            <p:cNvPicPr>
              <a:picLocks noChangeAspect="1"/>
            </p:cNvPicPr>
            <p:nvPr/>
          </p:nvPicPr>
          <p:blipFill rotWithShape="1">
            <a:blip r:embed="rId9"/>
            <a:srcRect l="35170" t="35969" r="30375" b="30372"/>
            <a:stretch/>
          </p:blipFill>
          <p:spPr>
            <a:xfrm>
              <a:off x="4955618" y="4513761"/>
              <a:ext cx="1146019" cy="1489401"/>
            </a:xfrm>
            <a:prstGeom prst="rect">
              <a:avLst/>
            </a:prstGeom>
          </p:spPr>
        </p:pic>
        <p:pic>
          <p:nvPicPr>
            <p:cNvPr id="33" name="Picture 32">
              <a:extLst>
                <a:ext uri="{FF2B5EF4-FFF2-40B4-BE49-F238E27FC236}">
                  <a16:creationId xmlns:a16="http://schemas.microsoft.com/office/drawing/2014/main" id="{4DA80BF3-91F7-C3AC-AA6C-65996A0638C6}"/>
                </a:ext>
              </a:extLst>
            </p:cNvPr>
            <p:cNvPicPr>
              <a:picLocks noChangeAspect="1"/>
            </p:cNvPicPr>
            <p:nvPr/>
          </p:nvPicPr>
          <p:blipFill rotWithShape="1">
            <a:blip r:embed="rId10"/>
            <a:srcRect l="19373" t="25548" r="29583" b="20681"/>
            <a:stretch/>
          </p:blipFill>
          <p:spPr>
            <a:xfrm>
              <a:off x="6142042" y="4478332"/>
              <a:ext cx="1075731" cy="1507501"/>
            </a:xfrm>
            <a:prstGeom prst="rect">
              <a:avLst/>
            </a:prstGeom>
          </p:spPr>
        </p:pic>
        <p:pic>
          <p:nvPicPr>
            <p:cNvPr id="35" name="Picture 34">
              <a:extLst>
                <a:ext uri="{FF2B5EF4-FFF2-40B4-BE49-F238E27FC236}">
                  <a16:creationId xmlns:a16="http://schemas.microsoft.com/office/drawing/2014/main" id="{CB9A29A8-CA27-2F05-B773-79BBFBD0F6CD}"/>
                </a:ext>
              </a:extLst>
            </p:cNvPr>
            <p:cNvPicPr>
              <a:picLocks noChangeAspect="1"/>
            </p:cNvPicPr>
            <p:nvPr/>
          </p:nvPicPr>
          <p:blipFill rotWithShape="1">
            <a:blip r:embed="rId11"/>
            <a:srcRect l="10196" t="17778" r="22895" b="19643"/>
            <a:stretch/>
          </p:blipFill>
          <p:spPr>
            <a:xfrm>
              <a:off x="7244602" y="4488187"/>
              <a:ext cx="1223655" cy="1522511"/>
            </a:xfrm>
            <a:prstGeom prst="rect">
              <a:avLst/>
            </a:prstGeom>
          </p:spPr>
        </p:pic>
        <p:pic>
          <p:nvPicPr>
            <p:cNvPr id="41" name="Picture 40">
              <a:extLst>
                <a:ext uri="{FF2B5EF4-FFF2-40B4-BE49-F238E27FC236}">
                  <a16:creationId xmlns:a16="http://schemas.microsoft.com/office/drawing/2014/main" id="{BAE8ECA7-C404-2C85-29AD-09EE1AAABB83}"/>
                </a:ext>
              </a:extLst>
            </p:cNvPr>
            <p:cNvPicPr>
              <a:picLocks noChangeAspect="1"/>
            </p:cNvPicPr>
            <p:nvPr/>
          </p:nvPicPr>
          <p:blipFill rotWithShape="1">
            <a:blip r:embed="rId12"/>
            <a:srcRect l="20968" t="22407" r="23507" b="26296"/>
            <a:stretch/>
          </p:blipFill>
          <p:spPr>
            <a:xfrm>
              <a:off x="9731768" y="4488187"/>
              <a:ext cx="1253532" cy="1540551"/>
            </a:xfrm>
            <a:prstGeom prst="rect">
              <a:avLst/>
            </a:prstGeom>
          </p:spPr>
        </p:pic>
        <p:pic>
          <p:nvPicPr>
            <p:cNvPr id="5" name="Picture 4">
              <a:extLst>
                <a:ext uri="{FF2B5EF4-FFF2-40B4-BE49-F238E27FC236}">
                  <a16:creationId xmlns:a16="http://schemas.microsoft.com/office/drawing/2014/main" id="{479DE870-D51B-7CF4-0A2B-160C5EE2ADB1}"/>
                </a:ext>
              </a:extLst>
            </p:cNvPr>
            <p:cNvPicPr>
              <a:picLocks noChangeAspect="1"/>
            </p:cNvPicPr>
            <p:nvPr/>
          </p:nvPicPr>
          <p:blipFill rotWithShape="1">
            <a:blip r:embed="rId13"/>
            <a:srcRect l="27794" t="15556" r="26765"/>
            <a:stretch/>
          </p:blipFill>
          <p:spPr>
            <a:xfrm>
              <a:off x="11012129" y="4488188"/>
              <a:ext cx="1077207" cy="1507360"/>
            </a:xfrm>
            <a:prstGeom prst="rect">
              <a:avLst/>
            </a:prstGeom>
          </p:spPr>
        </p:pic>
        <p:pic>
          <p:nvPicPr>
            <p:cNvPr id="10" name="Picture 9">
              <a:extLst>
                <a:ext uri="{FF2B5EF4-FFF2-40B4-BE49-F238E27FC236}">
                  <a16:creationId xmlns:a16="http://schemas.microsoft.com/office/drawing/2014/main" id="{AC9B803C-280A-0C12-AAE3-1E603993C5B2}"/>
                </a:ext>
              </a:extLst>
            </p:cNvPr>
            <p:cNvPicPr>
              <a:picLocks noChangeAspect="1"/>
            </p:cNvPicPr>
            <p:nvPr/>
          </p:nvPicPr>
          <p:blipFill rotWithShape="1">
            <a:blip r:embed="rId14"/>
            <a:srcRect l="20913" t="38423" r="51101" b="14036"/>
            <a:stretch/>
          </p:blipFill>
          <p:spPr>
            <a:xfrm>
              <a:off x="8508662" y="4480484"/>
              <a:ext cx="1196277" cy="1530214"/>
            </a:xfrm>
            <a:prstGeom prst="rect">
              <a:avLst/>
            </a:prstGeom>
          </p:spPr>
        </p:pic>
      </p:grpSp>
    </p:spTree>
    <p:extLst>
      <p:ext uri="{BB962C8B-B14F-4D97-AF65-F5344CB8AC3E}">
        <p14:creationId xmlns:p14="http://schemas.microsoft.com/office/powerpoint/2010/main" val="1072226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4538E-D184-C574-FEC3-EF38CFE7C06E}"/>
              </a:ext>
            </a:extLst>
          </p:cNvPr>
          <p:cNvPicPr>
            <a:picLocks noChangeAspect="1"/>
          </p:cNvPicPr>
          <p:nvPr/>
        </p:nvPicPr>
        <p:blipFill>
          <a:blip r:embed="rId2"/>
          <a:stretch>
            <a:fillRect/>
          </a:stretch>
        </p:blipFill>
        <p:spPr>
          <a:xfrm>
            <a:off x="6199062" y="3336509"/>
            <a:ext cx="5667817" cy="2932852"/>
          </a:xfrm>
          <a:prstGeom prst="rect">
            <a:avLst/>
          </a:prstGeom>
        </p:spPr>
      </p:pic>
      <p:sp>
        <p:nvSpPr>
          <p:cNvPr id="8" name="Arrow: Down 7">
            <a:extLst>
              <a:ext uri="{FF2B5EF4-FFF2-40B4-BE49-F238E27FC236}">
                <a16:creationId xmlns:a16="http://schemas.microsoft.com/office/drawing/2014/main" id="{F7057955-D0DE-A307-5FB1-1262DED8A900}"/>
              </a:ext>
            </a:extLst>
          </p:cNvPr>
          <p:cNvSpPr/>
          <p:nvPr/>
        </p:nvSpPr>
        <p:spPr>
          <a:xfrm>
            <a:off x="8724943" y="2307024"/>
            <a:ext cx="589280" cy="1029485"/>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1B192E36-921F-2A0B-D70F-4789A1198B28}"/>
              </a:ext>
            </a:extLst>
          </p:cNvPr>
          <p:cNvPicPr>
            <a:picLocks noChangeAspect="1"/>
          </p:cNvPicPr>
          <p:nvPr/>
        </p:nvPicPr>
        <p:blipFill>
          <a:blip r:embed="rId3"/>
          <a:stretch>
            <a:fillRect/>
          </a:stretch>
        </p:blipFill>
        <p:spPr>
          <a:xfrm>
            <a:off x="6905931" y="151593"/>
            <a:ext cx="4227304" cy="1937981"/>
          </a:xfrm>
          <a:prstGeom prst="rect">
            <a:avLst/>
          </a:prstGeom>
        </p:spPr>
      </p:pic>
      <p:pic>
        <p:nvPicPr>
          <p:cNvPr id="6" name="Picture 5">
            <a:extLst>
              <a:ext uri="{FF2B5EF4-FFF2-40B4-BE49-F238E27FC236}">
                <a16:creationId xmlns:a16="http://schemas.microsoft.com/office/drawing/2014/main" id="{180E0599-C4A4-5DF9-ACDD-178B00B8A947}"/>
              </a:ext>
            </a:extLst>
          </p:cNvPr>
          <p:cNvPicPr>
            <a:picLocks noChangeAspect="1"/>
          </p:cNvPicPr>
          <p:nvPr/>
        </p:nvPicPr>
        <p:blipFill>
          <a:blip r:embed="rId4"/>
          <a:stretch>
            <a:fillRect/>
          </a:stretch>
        </p:blipFill>
        <p:spPr>
          <a:xfrm>
            <a:off x="1686884" y="2132554"/>
            <a:ext cx="3779430" cy="2845917"/>
          </a:xfrm>
          <a:prstGeom prst="rect">
            <a:avLst/>
          </a:prstGeom>
        </p:spPr>
      </p:pic>
      <p:pic>
        <p:nvPicPr>
          <p:cNvPr id="7" name="Picture 6">
            <a:extLst>
              <a:ext uri="{FF2B5EF4-FFF2-40B4-BE49-F238E27FC236}">
                <a16:creationId xmlns:a16="http://schemas.microsoft.com/office/drawing/2014/main" id="{3CEF72AC-7DD8-B7B6-132D-23A09039C288}"/>
              </a:ext>
            </a:extLst>
          </p:cNvPr>
          <p:cNvPicPr>
            <a:picLocks noChangeAspect="1"/>
          </p:cNvPicPr>
          <p:nvPr/>
        </p:nvPicPr>
        <p:blipFill rotWithShape="1">
          <a:blip r:embed="rId5"/>
          <a:srcRect t="47459"/>
          <a:stretch/>
        </p:blipFill>
        <p:spPr>
          <a:xfrm>
            <a:off x="663677" y="6063754"/>
            <a:ext cx="5100680" cy="596960"/>
          </a:xfrm>
          <a:prstGeom prst="rect">
            <a:avLst/>
          </a:prstGeom>
        </p:spPr>
      </p:pic>
      <p:cxnSp>
        <p:nvCxnSpPr>
          <p:cNvPr id="9" name="Straight Arrow Connector 8">
            <a:extLst>
              <a:ext uri="{FF2B5EF4-FFF2-40B4-BE49-F238E27FC236}">
                <a16:creationId xmlns:a16="http://schemas.microsoft.com/office/drawing/2014/main" id="{555750D0-5D74-888A-4C48-270C223CF0EC}"/>
              </a:ext>
            </a:extLst>
          </p:cNvPr>
          <p:cNvCxnSpPr>
            <a:cxnSpLocks/>
          </p:cNvCxnSpPr>
          <p:nvPr/>
        </p:nvCxnSpPr>
        <p:spPr>
          <a:xfrm flipH="1">
            <a:off x="5329651" y="6239522"/>
            <a:ext cx="1178560" cy="122712"/>
          </a:xfrm>
          <a:prstGeom prst="straightConnector1">
            <a:avLst/>
          </a:prstGeom>
          <a:ln w="76200">
            <a:tailEnd type="triangle"/>
          </a:ln>
        </p:spPr>
        <p:style>
          <a:lnRef idx="3">
            <a:schemeClr val="accent1"/>
          </a:lnRef>
          <a:fillRef idx="0">
            <a:schemeClr val="accent1"/>
          </a:fillRef>
          <a:effectRef idx="2">
            <a:schemeClr val="accent1"/>
          </a:effectRef>
          <a:fontRef idx="minor">
            <a:schemeClr val="tx1"/>
          </a:fontRef>
        </p:style>
      </p:cxnSp>
      <p:sp>
        <p:nvSpPr>
          <p:cNvPr id="12" name="TextBox 11">
            <a:extLst>
              <a:ext uri="{FF2B5EF4-FFF2-40B4-BE49-F238E27FC236}">
                <a16:creationId xmlns:a16="http://schemas.microsoft.com/office/drawing/2014/main" id="{96DDD648-BF26-F259-6CC5-80C7B1262D15}"/>
              </a:ext>
            </a:extLst>
          </p:cNvPr>
          <p:cNvSpPr txBox="1"/>
          <p:nvPr/>
        </p:nvSpPr>
        <p:spPr>
          <a:xfrm>
            <a:off x="947916" y="1391259"/>
            <a:ext cx="5869211" cy="646331"/>
          </a:xfrm>
          <a:prstGeom prst="rect">
            <a:avLst/>
          </a:prstGeom>
          <a:noFill/>
        </p:spPr>
        <p:txBody>
          <a:bodyPr wrap="square" rtlCol="0">
            <a:spAutoFit/>
          </a:bodyPr>
          <a:lstStyle/>
          <a:p>
            <a:r>
              <a:rPr lang="en-GB" dirty="0">
                <a:solidFill>
                  <a:schemeClr val="tx1">
                    <a:lumMod val="75000"/>
                    <a:lumOff val="25000"/>
                  </a:schemeClr>
                </a:solidFill>
                <a:latin typeface="Merriweather" panose="00000500000000000000" pitchFamily="2" charset="0"/>
              </a:rPr>
              <a:t>Below, a pre-existing project about my hometown which I am repurposing to visualise the ‘Ba’.</a:t>
            </a:r>
          </a:p>
        </p:txBody>
      </p:sp>
      <p:sp>
        <p:nvSpPr>
          <p:cNvPr id="13" name="TextBox 12">
            <a:extLst>
              <a:ext uri="{FF2B5EF4-FFF2-40B4-BE49-F238E27FC236}">
                <a16:creationId xmlns:a16="http://schemas.microsoft.com/office/drawing/2014/main" id="{DB1D37F9-CE69-5ABB-52FE-146FE14B5DC4}"/>
              </a:ext>
            </a:extLst>
          </p:cNvPr>
          <p:cNvSpPr txBox="1"/>
          <p:nvPr/>
        </p:nvSpPr>
        <p:spPr>
          <a:xfrm>
            <a:off x="9428480" y="2307024"/>
            <a:ext cx="1991360" cy="923330"/>
          </a:xfrm>
          <a:prstGeom prst="rect">
            <a:avLst/>
          </a:prstGeom>
          <a:noFill/>
        </p:spPr>
        <p:txBody>
          <a:bodyPr wrap="square" rtlCol="0">
            <a:spAutoFit/>
          </a:bodyPr>
          <a:lstStyle/>
          <a:p>
            <a:r>
              <a:rPr lang="en-GB" dirty="0">
                <a:solidFill>
                  <a:schemeClr val="tx1">
                    <a:lumMod val="75000"/>
                    <a:lumOff val="25000"/>
                  </a:schemeClr>
                </a:solidFill>
                <a:latin typeface="Merriweather" panose="00000500000000000000" pitchFamily="2" charset="0"/>
              </a:rPr>
              <a:t>Software I am using to create and edit.</a:t>
            </a:r>
          </a:p>
        </p:txBody>
      </p:sp>
    </p:spTree>
    <p:extLst>
      <p:ext uri="{BB962C8B-B14F-4D97-AF65-F5344CB8AC3E}">
        <p14:creationId xmlns:p14="http://schemas.microsoft.com/office/powerpoint/2010/main" val="558072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A370C-60FD-B7BC-DDDB-EC1E6AE1210C}"/>
              </a:ext>
            </a:extLst>
          </p:cNvPr>
          <p:cNvSpPr>
            <a:spLocks noGrp="1"/>
          </p:cNvSpPr>
          <p:nvPr>
            <p:ph type="title"/>
          </p:nvPr>
        </p:nvSpPr>
        <p:spPr>
          <a:xfrm>
            <a:off x="1045405" y="-219681"/>
            <a:ext cx="8977511" cy="1073825"/>
          </a:xfrm>
        </p:spPr>
        <p:txBody>
          <a:bodyPr/>
          <a:lstStyle/>
          <a:p>
            <a:r>
              <a:rPr lang="en-GB" dirty="0"/>
              <a:t>Death of the “name”</a:t>
            </a:r>
          </a:p>
        </p:txBody>
      </p:sp>
      <p:sp>
        <p:nvSpPr>
          <p:cNvPr id="3" name="Content Placeholder 2">
            <a:extLst>
              <a:ext uri="{FF2B5EF4-FFF2-40B4-BE49-F238E27FC236}">
                <a16:creationId xmlns:a16="http://schemas.microsoft.com/office/drawing/2014/main" id="{034C0C9C-9AFB-3D6B-767E-D81B11F0AEBF}"/>
              </a:ext>
            </a:extLst>
          </p:cNvPr>
          <p:cNvSpPr>
            <a:spLocks noGrp="1"/>
          </p:cNvSpPr>
          <p:nvPr>
            <p:ph idx="1"/>
          </p:nvPr>
        </p:nvSpPr>
        <p:spPr>
          <a:xfrm>
            <a:off x="946233" y="940975"/>
            <a:ext cx="10321208" cy="4982305"/>
          </a:xfrm>
        </p:spPr>
        <p:txBody>
          <a:bodyPr>
            <a:normAutofit fontScale="92500" lnSpcReduction="10000"/>
          </a:bodyPr>
          <a:lstStyle/>
          <a:p>
            <a:pPr rtl="0">
              <a:spcBef>
                <a:spcPts val="1500"/>
              </a:spcBef>
              <a:spcAft>
                <a:spcPts val="1500"/>
              </a:spcAft>
            </a:pPr>
            <a:r>
              <a:rPr lang="en-GB" sz="1600" b="0" i="0" u="none" strike="noStrike" dirty="0">
                <a:solidFill>
                  <a:srgbClr val="2E302F"/>
                </a:solidFill>
                <a:effectLst/>
                <a:latin typeface="Merriweather" panose="00000500000000000000" pitchFamily="2" charset="0"/>
              </a:rPr>
              <a:t>‘I’m worried that we’re going to miss not just the 100 biggest movies, but also movies that were time capsules.”’ (</a:t>
            </a:r>
            <a:r>
              <a:rPr lang="en-GB" sz="1600" b="0" i="0" u="none" strike="noStrike" dirty="0" err="1">
                <a:solidFill>
                  <a:srgbClr val="2E302F"/>
                </a:solidFill>
                <a:effectLst/>
                <a:latin typeface="Merriweather" panose="00000500000000000000" pitchFamily="2" charset="0"/>
              </a:rPr>
              <a:t>Schrodt</a:t>
            </a:r>
            <a:r>
              <a:rPr lang="en-GB" sz="1600" b="0" i="0" u="none" strike="noStrike" dirty="0">
                <a:solidFill>
                  <a:srgbClr val="2E302F"/>
                </a:solidFill>
                <a:effectLst/>
                <a:latin typeface="Merriweather" panose="00000500000000000000" pitchFamily="2" charset="0"/>
              </a:rPr>
              <a:t>, 2019)</a:t>
            </a:r>
          </a:p>
          <a:p>
            <a:pPr rtl="0">
              <a:spcBef>
                <a:spcPts val="1500"/>
              </a:spcBef>
              <a:spcAft>
                <a:spcPts val="1500"/>
              </a:spcAft>
            </a:pPr>
            <a:r>
              <a:rPr lang="en-GB" sz="1600" dirty="0">
                <a:latin typeface="Merriweather" panose="00000500000000000000" pitchFamily="2" charset="0"/>
              </a:rPr>
              <a:t>‘</a:t>
            </a:r>
            <a:r>
              <a:rPr lang="en-GB" sz="1600" b="0" i="0" u="none" strike="noStrike" dirty="0">
                <a:solidFill>
                  <a:srgbClr val="121212"/>
                </a:solidFill>
                <a:effectLst/>
                <a:latin typeface="Merriweather" panose="00000500000000000000" pitchFamily="2" charset="0"/>
              </a:rPr>
              <a:t>after shows and films are taken off streaming, </a:t>
            </a:r>
            <a:r>
              <a:rPr lang="en-GB" sz="1600" b="0" i="0" u="sng" strike="noStrike" dirty="0">
                <a:solidFill>
                  <a:srgbClr val="121212"/>
                </a:solidFill>
                <a:effectLst/>
                <a:latin typeface="Merriweather" panose="00000500000000000000" pitchFamily="2" charset="0"/>
              </a:rPr>
              <a:t>all exposure for the people who worked on the titles vanishes into thin air</a:t>
            </a:r>
            <a:r>
              <a:rPr lang="en-GB" sz="1600" b="0" i="0" u="none" strike="noStrike" dirty="0">
                <a:solidFill>
                  <a:srgbClr val="121212"/>
                </a:solidFill>
                <a:effectLst/>
                <a:latin typeface="Merriweather" panose="00000500000000000000" pitchFamily="2" charset="0"/>
              </a:rPr>
              <a:t>.’ (Sun, 2023)</a:t>
            </a:r>
            <a:endParaRPr lang="en-GB" sz="1600" b="0" i="0" u="none" strike="noStrike" dirty="0">
              <a:solidFill>
                <a:srgbClr val="2E302F"/>
              </a:solidFill>
              <a:effectLst/>
              <a:latin typeface="Merriweather" panose="00000500000000000000" pitchFamily="2" charset="0"/>
            </a:endParaRPr>
          </a:p>
          <a:p>
            <a:pPr marL="0" indent="0" algn="ctr" rtl="0">
              <a:spcBef>
                <a:spcPts val="0"/>
              </a:spcBef>
              <a:spcAft>
                <a:spcPts val="0"/>
              </a:spcAft>
              <a:buNone/>
            </a:pPr>
            <a:r>
              <a:rPr lang="en-GB" sz="1900" b="0" i="1" u="none" strike="noStrike" dirty="0">
                <a:solidFill>
                  <a:srgbClr val="000000"/>
                </a:solidFill>
                <a:effectLst/>
                <a:latin typeface="Merriweather" panose="00000500000000000000" pitchFamily="2" charset="0"/>
              </a:rPr>
              <a:t>‘Note: Entries appear alphabetically with children’s programming at the end. This list is not and could not be comprehensive, </a:t>
            </a:r>
            <a:r>
              <a:rPr lang="en-GB" sz="1900" b="0" i="1" u="sng" strike="noStrike" dirty="0">
                <a:solidFill>
                  <a:srgbClr val="C00000"/>
                </a:solidFill>
                <a:effectLst/>
                <a:latin typeface="Merriweather" panose="00000500000000000000" pitchFamily="2" charset="0"/>
              </a:rPr>
              <a:t>as some titles have been removed without announcement</a:t>
            </a:r>
            <a:r>
              <a:rPr lang="en-GB" sz="1900" b="0" i="1" u="none" strike="noStrike" dirty="0">
                <a:solidFill>
                  <a:srgbClr val="000000"/>
                </a:solidFill>
                <a:effectLst/>
                <a:latin typeface="Merriweather" panose="00000500000000000000" pitchFamily="2" charset="0"/>
              </a:rPr>
              <a:t>. Certain titles may still appear on the service for a limited, unknown period.’ </a:t>
            </a:r>
            <a:r>
              <a:rPr lang="en-GB" sz="1900" b="0" i="0" u="none" strike="noStrike" dirty="0">
                <a:solidFill>
                  <a:srgbClr val="000000"/>
                </a:solidFill>
                <a:effectLst/>
                <a:latin typeface="Merriweather" panose="00000500000000000000" pitchFamily="2" charset="0"/>
              </a:rPr>
              <a:t>(Chapman, Foreman, 2023)</a:t>
            </a:r>
          </a:p>
          <a:p>
            <a:pPr marL="0" indent="0" algn="ctr" rtl="0">
              <a:spcBef>
                <a:spcPts val="0"/>
              </a:spcBef>
              <a:spcAft>
                <a:spcPts val="0"/>
              </a:spcAft>
              <a:buNone/>
            </a:pPr>
            <a:endParaRPr lang="en-GB" sz="1900" b="0" dirty="0">
              <a:effectLst/>
              <a:latin typeface="Merriweather" panose="00000500000000000000" pitchFamily="2" charset="0"/>
            </a:endParaRPr>
          </a:p>
          <a:p>
            <a:pPr rtl="0">
              <a:spcBef>
                <a:spcPts val="0"/>
              </a:spcBef>
              <a:spcAft>
                <a:spcPts val="0"/>
              </a:spcAft>
            </a:pPr>
            <a:r>
              <a:rPr lang="en-GB" sz="1700" b="0" i="0" u="none" strike="noStrike" dirty="0">
                <a:solidFill>
                  <a:srgbClr val="000000"/>
                </a:solidFill>
                <a:effectLst/>
                <a:latin typeface="Merriweather" panose="00000500000000000000" pitchFamily="2" charset="0"/>
              </a:rPr>
              <a:t>If these titles were original content removal from their home streaming service leads to an uncertain, potentially unwatchable future.</a:t>
            </a:r>
          </a:p>
          <a:p>
            <a:pPr rtl="0">
              <a:spcBef>
                <a:spcPts val="0"/>
              </a:spcBef>
              <a:spcAft>
                <a:spcPts val="0"/>
              </a:spcAft>
            </a:pPr>
            <a:endParaRPr lang="en-GB" sz="1900" b="0" dirty="0">
              <a:effectLst/>
              <a:latin typeface="Merriweather" panose="00000500000000000000" pitchFamily="2" charset="0"/>
            </a:endParaRPr>
          </a:p>
          <a:p>
            <a:pPr rtl="0">
              <a:spcBef>
                <a:spcPts val="0"/>
              </a:spcBef>
              <a:spcAft>
                <a:spcPts val="0"/>
              </a:spcAft>
            </a:pPr>
            <a:r>
              <a:rPr lang="en-GB" sz="1700" b="0" i="0" u="none" strike="noStrike" dirty="0">
                <a:solidFill>
                  <a:srgbClr val="000000"/>
                </a:solidFill>
                <a:effectLst/>
                <a:latin typeface="Merriweather" panose="00000500000000000000" pitchFamily="2" charset="0"/>
              </a:rPr>
              <a:t>‘Many titles have been available on the services for an extremely short amount of time; “Willow,” for example, premiered on the service in November and its finale aired in January, just four months before the fantasy series is set to be made completely unavailable.’ (Chapman, 2023)</a:t>
            </a:r>
            <a:endParaRPr lang="en-GB" sz="1700" b="0" dirty="0">
              <a:effectLst/>
              <a:latin typeface="Merriweather" panose="00000500000000000000" pitchFamily="2" charset="0"/>
            </a:endParaRPr>
          </a:p>
          <a:p>
            <a:pPr marL="0" indent="0">
              <a:buNone/>
            </a:pPr>
            <a:endParaRPr lang="en-GB" b="0" dirty="0">
              <a:effectLst/>
            </a:endParaRPr>
          </a:p>
        </p:txBody>
      </p:sp>
    </p:spTree>
    <p:extLst>
      <p:ext uri="{BB962C8B-B14F-4D97-AF65-F5344CB8AC3E}">
        <p14:creationId xmlns:p14="http://schemas.microsoft.com/office/powerpoint/2010/main" val="1252539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24">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EF95E53-B526-3F97-E68E-D6D186036B8C}"/>
              </a:ext>
            </a:extLst>
          </p:cNvPr>
          <p:cNvPicPr>
            <a:picLocks noChangeAspect="1"/>
          </p:cNvPicPr>
          <p:nvPr/>
        </p:nvPicPr>
        <p:blipFill rotWithShape="1">
          <a:blip r:embed="rId2"/>
          <a:srcRect l="23639" t="3326" r="15690" b="3326"/>
          <a:stretch/>
        </p:blipFill>
        <p:spPr>
          <a:xfrm>
            <a:off x="7050910" y="0"/>
            <a:ext cx="5923508" cy="6858000"/>
          </a:xfrm>
          <a:prstGeom prst="rect">
            <a:avLst/>
          </a:prstGeom>
        </p:spPr>
      </p:pic>
      <p:sp>
        <p:nvSpPr>
          <p:cNvPr id="36" name="Rectangle 26">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19E71-9486-889C-B785-7DDAA1E9C604}"/>
              </a:ext>
            </a:extLst>
          </p:cNvPr>
          <p:cNvSpPr>
            <a:spLocks noGrp="1"/>
          </p:cNvSpPr>
          <p:nvPr>
            <p:ph type="title"/>
          </p:nvPr>
        </p:nvSpPr>
        <p:spPr>
          <a:xfrm>
            <a:off x="7304018" y="353769"/>
            <a:ext cx="5670400" cy="1152144"/>
          </a:xfrm>
        </p:spPr>
        <p:txBody>
          <a:bodyPr vert="horz" lIns="91440" tIns="45720" rIns="91440" bIns="45720" rtlCol="0">
            <a:normAutofit/>
          </a:bodyPr>
          <a:lstStyle/>
          <a:p>
            <a:r>
              <a:rPr lang="en-US" spc="530" dirty="0">
                <a:solidFill>
                  <a:schemeClr val="tx1">
                    <a:lumMod val="75000"/>
                    <a:lumOff val="25000"/>
                  </a:schemeClr>
                </a:solidFill>
              </a:rPr>
              <a:t>Physical remains</a:t>
            </a:r>
          </a:p>
        </p:txBody>
      </p:sp>
      <p:sp>
        <p:nvSpPr>
          <p:cNvPr id="41" name="Content Placeholder 21">
            <a:extLst>
              <a:ext uri="{FF2B5EF4-FFF2-40B4-BE49-F238E27FC236}">
                <a16:creationId xmlns:a16="http://schemas.microsoft.com/office/drawing/2014/main" id="{3FCF4996-5B1E-0CE6-E02D-6198B764A78E}"/>
              </a:ext>
            </a:extLst>
          </p:cNvPr>
          <p:cNvSpPr>
            <a:spLocks noGrp="1"/>
          </p:cNvSpPr>
          <p:nvPr>
            <p:ph idx="1"/>
          </p:nvPr>
        </p:nvSpPr>
        <p:spPr>
          <a:xfrm>
            <a:off x="1022586" y="3633306"/>
            <a:ext cx="5678468" cy="2292837"/>
          </a:xfrm>
        </p:spPr>
        <p:txBody>
          <a:bodyPr>
            <a:normAutofit/>
          </a:bodyPr>
          <a:lstStyle/>
          <a:p>
            <a:r>
              <a:rPr lang="en-US" sz="1600" dirty="0">
                <a:solidFill>
                  <a:schemeClr val="tx1">
                    <a:lumMod val="75000"/>
                    <a:lumOff val="25000"/>
                  </a:schemeClr>
                </a:solidFill>
                <a:latin typeface="Merriweather" panose="00000500000000000000" pitchFamily="2" charset="0"/>
              </a:rPr>
              <a:t>My choice of medium was intended to leave junk behind.</a:t>
            </a:r>
          </a:p>
          <a:p>
            <a:r>
              <a:rPr lang="en-US" sz="1600" dirty="0">
                <a:solidFill>
                  <a:schemeClr val="tx1">
                    <a:lumMod val="75000"/>
                    <a:lumOff val="25000"/>
                  </a:schemeClr>
                </a:solidFill>
                <a:latin typeface="Merriweather" panose="00000500000000000000" pitchFamily="2" charset="0"/>
              </a:rPr>
              <a:t>The remains I did not anticipate are shown on the right. Though already fading, the tearing of my nails from working with the wire; the coarseness of my fingertips, and the modelling clay under my nails. </a:t>
            </a:r>
          </a:p>
        </p:txBody>
      </p:sp>
      <p:pic>
        <p:nvPicPr>
          <p:cNvPr id="6" name="Picture 5">
            <a:extLst>
              <a:ext uri="{FF2B5EF4-FFF2-40B4-BE49-F238E27FC236}">
                <a16:creationId xmlns:a16="http://schemas.microsoft.com/office/drawing/2014/main" id="{6E459B57-A7E8-1ACC-FB94-EC970A2031DB}"/>
              </a:ext>
            </a:extLst>
          </p:cNvPr>
          <p:cNvPicPr>
            <a:picLocks noChangeAspect="1"/>
          </p:cNvPicPr>
          <p:nvPr/>
        </p:nvPicPr>
        <p:blipFill rotWithShape="1">
          <a:blip r:embed="rId3"/>
          <a:srcRect l="3481" t="8603" b="17655"/>
          <a:stretch/>
        </p:blipFill>
        <p:spPr>
          <a:xfrm>
            <a:off x="672729" y="71771"/>
            <a:ext cx="5678468" cy="3266852"/>
          </a:xfrm>
          <a:prstGeom prst="rect">
            <a:avLst/>
          </a:prstGeom>
        </p:spPr>
      </p:pic>
      <p:pic>
        <p:nvPicPr>
          <p:cNvPr id="8" name="Picture 7">
            <a:extLst>
              <a:ext uri="{FF2B5EF4-FFF2-40B4-BE49-F238E27FC236}">
                <a16:creationId xmlns:a16="http://schemas.microsoft.com/office/drawing/2014/main" id="{C97B1980-9517-5577-0158-FA3DE0873030}"/>
              </a:ext>
            </a:extLst>
          </p:cNvPr>
          <p:cNvPicPr>
            <a:picLocks noChangeAspect="1"/>
          </p:cNvPicPr>
          <p:nvPr/>
        </p:nvPicPr>
        <p:blipFill rotWithShape="1">
          <a:blip r:embed="rId4"/>
          <a:srcRect l="20930" t="13559" b="29814"/>
          <a:stretch/>
        </p:blipFill>
        <p:spPr>
          <a:xfrm>
            <a:off x="10159124" y="4291790"/>
            <a:ext cx="2552443" cy="2431748"/>
          </a:xfrm>
          <a:prstGeom prst="rect">
            <a:avLst/>
          </a:prstGeom>
        </p:spPr>
      </p:pic>
    </p:spTree>
    <p:extLst>
      <p:ext uri="{BB962C8B-B14F-4D97-AF65-F5344CB8AC3E}">
        <p14:creationId xmlns:p14="http://schemas.microsoft.com/office/powerpoint/2010/main" val="4176551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DE2C-8093-C7E3-7778-AD9A2D63BCD0}"/>
              </a:ext>
            </a:extLst>
          </p:cNvPr>
          <p:cNvSpPr>
            <a:spLocks noGrp="1"/>
          </p:cNvSpPr>
          <p:nvPr>
            <p:ph type="title"/>
          </p:nvPr>
        </p:nvSpPr>
        <p:spPr>
          <a:xfrm>
            <a:off x="777163" y="0"/>
            <a:ext cx="3825318" cy="640784"/>
          </a:xfrm>
        </p:spPr>
        <p:txBody>
          <a:bodyPr/>
          <a:lstStyle/>
          <a:p>
            <a:r>
              <a:rPr lang="en-GB" dirty="0"/>
              <a:t>Bibliography</a:t>
            </a:r>
          </a:p>
        </p:txBody>
      </p:sp>
      <p:sp>
        <p:nvSpPr>
          <p:cNvPr id="3" name="Content Placeholder 2">
            <a:extLst>
              <a:ext uri="{FF2B5EF4-FFF2-40B4-BE49-F238E27FC236}">
                <a16:creationId xmlns:a16="http://schemas.microsoft.com/office/drawing/2014/main" id="{AB000B3F-951F-9101-2A32-30856DBFE475}"/>
              </a:ext>
            </a:extLst>
          </p:cNvPr>
          <p:cNvSpPr>
            <a:spLocks noGrp="1"/>
          </p:cNvSpPr>
          <p:nvPr>
            <p:ph idx="1"/>
          </p:nvPr>
        </p:nvSpPr>
        <p:spPr>
          <a:xfrm>
            <a:off x="162560" y="640784"/>
            <a:ext cx="11623040" cy="6481376"/>
          </a:xfrm>
        </p:spPr>
        <p:txBody>
          <a:bodyPr>
            <a:normAutofit fontScale="62500" lnSpcReduction="20000"/>
          </a:bodyPr>
          <a:lstStyle/>
          <a:p>
            <a:pPr marL="0" indent="0" rtl="0">
              <a:spcBef>
                <a:spcPts val="0"/>
              </a:spcBef>
              <a:spcAft>
                <a:spcPts val="0"/>
              </a:spcAft>
              <a:buNone/>
            </a:pPr>
            <a:r>
              <a:rPr lang="en-GB" sz="1800" b="0" i="0" u="none" strike="noStrike" dirty="0">
                <a:solidFill>
                  <a:srgbClr val="444444"/>
                </a:solidFill>
                <a:effectLst/>
                <a:latin typeface="Merriweather" panose="00000500000000000000" pitchFamily="2" charset="0"/>
              </a:rPr>
              <a:t>	</a:t>
            </a:r>
            <a:r>
              <a:rPr lang="en-GB" sz="1800" i="0" u="none" strike="noStrike" dirty="0">
                <a:effectLst/>
                <a:latin typeface="Merriweather" panose="00000500000000000000" pitchFamily="2" charset="0"/>
              </a:rPr>
              <a:t>Baraniuk, C. (2015)</a:t>
            </a:r>
            <a:r>
              <a:rPr lang="en-GB" sz="1800" u="none" strike="noStrike" dirty="0">
                <a:effectLst/>
                <a:latin typeface="Merriweather" panose="00000500000000000000" pitchFamily="2" charset="0"/>
              </a:rPr>
              <a:t> ‘How will future archaeologists study us?’, </a:t>
            </a:r>
            <a:r>
              <a:rPr lang="en-GB" sz="1800" i="0" u="none" strike="noStrike" dirty="0">
                <a:effectLst/>
                <a:latin typeface="Merriweather" panose="00000500000000000000" pitchFamily="2" charset="0"/>
              </a:rPr>
              <a:t>The Genius Behind |Digital, </a:t>
            </a:r>
            <a:r>
              <a:rPr lang="en-GB" sz="1800" i="1" u="none" strike="noStrike" dirty="0">
                <a:effectLst/>
                <a:latin typeface="Merriweather" panose="00000500000000000000" pitchFamily="2" charset="0"/>
              </a:rPr>
              <a:t>BBC Future</a:t>
            </a:r>
            <a:r>
              <a:rPr lang="en-GB" sz="1800" i="0" u="none" strike="noStrike" dirty="0">
                <a:effectLst/>
                <a:latin typeface="Merriweather" panose="00000500000000000000" pitchFamily="2" charset="0"/>
              </a:rPr>
              <a:t>. Available at: </a:t>
            </a:r>
            <a:r>
              <a:rPr lang="en-GB" sz="1800" i="0" u="sng" strike="noStrike" dirty="0">
                <a:effectLst/>
                <a:latin typeface="Merriweather" panose="00000500000000000000" pitchFamily="2" charset="0"/>
                <a:hlinkClick r:id="rId2">
                  <a:extLst>
                    <a:ext uri="{A12FA001-AC4F-418D-AE19-62706E023703}">
                      <ahyp:hlinkClr xmlns:ahyp="http://schemas.microsoft.com/office/drawing/2018/hyperlinkcolor" val="tx"/>
                    </a:ext>
                  </a:extLst>
                </a:hlinkClick>
              </a:rPr>
              <a:t>https://www.bbc.com/future/article/20151127-how-will-future-archaeologists-study-us</a:t>
            </a:r>
            <a:r>
              <a:rPr lang="en-GB" sz="1800" i="0" u="none" strike="noStrike" dirty="0">
                <a:effectLst/>
                <a:latin typeface="Merriweather" panose="00000500000000000000" pitchFamily="2" charset="0"/>
              </a:rPr>
              <a:t> [accessed: 15/12/24]</a:t>
            </a:r>
          </a:p>
          <a:p>
            <a:pPr marL="0" indent="0" rtl="0">
              <a:spcBef>
                <a:spcPts val="0"/>
              </a:spcBef>
              <a:spcAft>
                <a:spcPts val="0"/>
              </a:spcAft>
              <a:buNone/>
            </a:pPr>
            <a:r>
              <a:rPr lang="en-GB" sz="1800" i="0" u="none" strike="noStrike" dirty="0">
                <a:effectLst/>
                <a:latin typeface="Merriweather" panose="00000500000000000000" pitchFamily="2" charset="0"/>
              </a:rPr>
              <a:t>	</a:t>
            </a:r>
            <a:r>
              <a:rPr lang="en-GB" sz="1800" i="0" u="none" strike="noStrike" dirty="0" err="1">
                <a:effectLst/>
                <a:latin typeface="Merriweather" panose="00000500000000000000" pitchFamily="2" charset="0"/>
              </a:rPr>
              <a:t>Bollacker</a:t>
            </a:r>
            <a:r>
              <a:rPr lang="en-GB" sz="1800" i="0" u="none" strike="noStrike" dirty="0">
                <a:effectLst/>
                <a:latin typeface="Merriweather" panose="00000500000000000000" pitchFamily="2" charset="0"/>
              </a:rPr>
              <a:t>, K. D. (2010) ‘Computing Science: Avoiding a Digital Dark Age’, </a:t>
            </a:r>
            <a:r>
              <a:rPr lang="en-GB" sz="1800" i="1" u="none" strike="noStrike" dirty="0">
                <a:effectLst/>
                <a:latin typeface="Merriweather" panose="00000500000000000000" pitchFamily="2" charset="0"/>
              </a:rPr>
              <a:t>American Scientist</a:t>
            </a:r>
            <a:r>
              <a:rPr lang="en-GB" sz="1800" i="0" u="none" strike="noStrike" dirty="0">
                <a:effectLst/>
                <a:latin typeface="Merriweather" panose="00000500000000000000" pitchFamily="2" charset="0"/>
              </a:rPr>
              <a:t>, 98(2), pp. 106-110. Available at: </a:t>
            </a:r>
            <a:r>
              <a:rPr lang="en-GB" sz="1800" i="0" u="sng" strike="noStrike" dirty="0">
                <a:effectLst/>
                <a:latin typeface="Merriweather" panose="00000500000000000000" pitchFamily="2" charset="0"/>
                <a:hlinkClick r:id="rId3">
                  <a:extLst>
                    <a:ext uri="{A12FA001-AC4F-418D-AE19-62706E023703}">
                      <ahyp:hlinkClr xmlns:ahyp="http://schemas.microsoft.com/office/drawing/2018/hyperlinkcolor" val="tx"/>
                    </a:ext>
                  </a:extLst>
                </a:hlinkClick>
              </a:rPr>
              <a:t>https://www.jstor.org/stable/27859471</a:t>
            </a:r>
            <a:r>
              <a:rPr lang="en-GB" sz="1800" i="0" u="none" strike="noStrike" dirty="0">
                <a:effectLst/>
                <a:latin typeface="Merriweather" panose="00000500000000000000" pitchFamily="2" charset="0"/>
              </a:rPr>
              <a:t> [accessed 08/12/24]</a:t>
            </a:r>
          </a:p>
          <a:p>
            <a:pPr marL="0" indent="0">
              <a:spcBef>
                <a:spcPts val="0"/>
              </a:spcBef>
              <a:buNone/>
            </a:pPr>
            <a:r>
              <a:rPr lang="en-GB" dirty="0">
                <a:latin typeface="Merriweather" panose="00000500000000000000" pitchFamily="2" charset="0"/>
              </a:rPr>
              <a:t>	</a:t>
            </a:r>
            <a:r>
              <a:rPr lang="en-GB" sz="1800" i="0" u="none" strike="noStrike" dirty="0">
                <a:effectLst/>
                <a:latin typeface="Merriweather" panose="00000500000000000000" pitchFamily="2" charset="0"/>
              </a:rPr>
              <a:t>Chapman, W., Foreman, A. (2023) </a:t>
            </a:r>
            <a:r>
              <a:rPr lang="en-GB" sz="1800" u="none" strike="noStrike" dirty="0">
                <a:effectLst/>
                <a:latin typeface="Merriweather" panose="00000500000000000000" pitchFamily="2" charset="0"/>
              </a:rPr>
              <a:t>‘87 Titles Unceremoniously Removed from HBO Max</a:t>
            </a:r>
            <a:r>
              <a:rPr lang="en-GB" sz="1800" i="1" u="none" strike="noStrike" dirty="0">
                <a:effectLst/>
                <a:latin typeface="Merriweather" panose="00000500000000000000" pitchFamily="2" charset="0"/>
              </a:rPr>
              <a:t>’</a:t>
            </a:r>
            <a:r>
              <a:rPr lang="en-GB" sz="1800" i="0" u="none" strike="noStrike" dirty="0">
                <a:effectLst/>
                <a:latin typeface="Merriweather" panose="00000500000000000000" pitchFamily="2" charset="0"/>
              </a:rPr>
              <a:t>, </a:t>
            </a:r>
            <a:r>
              <a:rPr lang="en-GB" sz="1800" i="1" u="none" strike="noStrike" dirty="0" err="1">
                <a:effectLst/>
                <a:latin typeface="Merriweather" panose="00000500000000000000" pitchFamily="2" charset="0"/>
              </a:rPr>
              <a:t>IndieWire</a:t>
            </a:r>
            <a:r>
              <a:rPr lang="en-GB" sz="1800" i="0" u="none" strike="noStrike" dirty="0">
                <a:effectLst/>
                <a:latin typeface="Merriweather" panose="00000500000000000000" pitchFamily="2" charset="0"/>
              </a:rPr>
              <a:t>. Available at: </a:t>
            </a:r>
            <a:r>
              <a:rPr lang="en-GB" sz="1800" i="0" u="sng" strike="noStrike" dirty="0">
                <a:effectLst/>
                <a:latin typeface="Merriweather" panose="00000500000000000000" pitchFamily="2" charset="0"/>
                <a:hlinkClick r:id="rId4">
                  <a:extLst>
                    <a:ext uri="{A12FA001-AC4F-418D-AE19-62706E023703}">
                      <ahyp:hlinkClr xmlns:ahyp="http://schemas.microsoft.com/office/drawing/2018/hyperlinkcolor" val="tx"/>
                    </a:ext>
                  </a:extLst>
                </a:hlinkClick>
              </a:rPr>
              <a:t>https://www.indiewire.com/gallery/removed-hbo-max-movies-shows-warner-bros-discovery-merger-list/12-days-of-christmas/</a:t>
            </a:r>
            <a:r>
              <a:rPr lang="en-GB" sz="1800" i="0" u="none" strike="noStrike" dirty="0">
                <a:effectLst/>
                <a:latin typeface="Merriweather" panose="00000500000000000000" pitchFamily="2" charset="0"/>
              </a:rPr>
              <a:t> [accessed: </a:t>
            </a:r>
            <a:r>
              <a:rPr lang="en-GB" dirty="0">
                <a:latin typeface="Merriweather" panose="00000500000000000000" pitchFamily="2" charset="0"/>
              </a:rPr>
              <a:t>16/12/24] </a:t>
            </a:r>
          </a:p>
          <a:p>
            <a:pPr marL="0" indent="0">
              <a:spcBef>
                <a:spcPts val="0"/>
              </a:spcBef>
              <a:buNone/>
            </a:pPr>
            <a:r>
              <a:rPr lang="en-GB" dirty="0">
                <a:latin typeface="Merriweather" panose="00000500000000000000" pitchFamily="2" charset="0"/>
              </a:rPr>
              <a:t>	Chapman, W. (2023) ‘All 76 Titles Getting Removed from Disney+ and Hulu on Friday’, </a:t>
            </a:r>
            <a:r>
              <a:rPr lang="en-GB" i="1" dirty="0" err="1">
                <a:latin typeface="Merriweather" panose="00000500000000000000" pitchFamily="2" charset="0"/>
              </a:rPr>
              <a:t>IndieWire</a:t>
            </a:r>
            <a:r>
              <a:rPr lang="en-GB" dirty="0">
                <a:latin typeface="Merriweather" panose="00000500000000000000" pitchFamily="2" charset="0"/>
              </a:rPr>
              <a:t>. Available at: </a:t>
            </a:r>
            <a:r>
              <a:rPr lang="en-GB" u="sng" dirty="0">
                <a:latin typeface="Merriweather" panose="00000500000000000000" pitchFamily="2" charset="0"/>
                <a:hlinkClick r:id="rId5">
                  <a:extLst>
                    <a:ext uri="{A12FA001-AC4F-418D-AE19-62706E023703}">
                      <ahyp:hlinkClr xmlns:ahyp="http://schemas.microsoft.com/office/drawing/2018/hyperlinkcolor" val="tx"/>
                    </a:ext>
                  </a:extLst>
                </a:hlinkClick>
              </a:rPr>
              <a:t>https://www.indiewire.com/gallery/removed-disney-plus-movies-shows-pulled-hulu/screenshot-38-1/</a:t>
            </a:r>
            <a:r>
              <a:rPr lang="en-GB" dirty="0">
                <a:latin typeface="Merriweather" panose="00000500000000000000" pitchFamily="2" charset="0"/>
              </a:rPr>
              <a:t> [accessed: 16/12/24]</a:t>
            </a:r>
          </a:p>
          <a:p>
            <a:pPr marL="0" indent="0" rtl="0">
              <a:spcBef>
                <a:spcPts val="0"/>
              </a:spcBef>
              <a:spcAft>
                <a:spcPts val="0"/>
              </a:spcAft>
              <a:buNone/>
            </a:pPr>
            <a:r>
              <a:rPr lang="en-GB" sz="1800" i="0" u="none" strike="noStrike" dirty="0">
                <a:effectLst/>
                <a:latin typeface="Merriweather" panose="00000500000000000000" pitchFamily="2" charset="0"/>
              </a:rPr>
              <a:t>	Considine, A. (2012)</a:t>
            </a:r>
            <a:r>
              <a:rPr lang="en-GB" sz="1800" i="1" u="none" strike="noStrike" dirty="0">
                <a:effectLst/>
                <a:latin typeface="Merriweather" panose="00000500000000000000" pitchFamily="2" charset="0"/>
              </a:rPr>
              <a:t> </a:t>
            </a:r>
            <a:r>
              <a:rPr lang="en-GB" sz="1800" u="none" strike="noStrike" dirty="0">
                <a:effectLst/>
                <a:latin typeface="Merriweather" panose="00000500000000000000" pitchFamily="2" charset="0"/>
              </a:rPr>
              <a:t>‘A Time-Capsule Launched into Space for Aliens to Find When All the Humans Are Gone’</a:t>
            </a:r>
            <a:r>
              <a:rPr lang="en-GB" sz="1800" i="0" u="none" strike="noStrike" dirty="0">
                <a:effectLst/>
                <a:latin typeface="Merriweather" panose="00000500000000000000" pitchFamily="2" charset="0"/>
              </a:rPr>
              <a:t>, </a:t>
            </a:r>
            <a:r>
              <a:rPr lang="en-GB" sz="1800" i="1" u="none" strike="noStrike" dirty="0">
                <a:effectLst/>
                <a:latin typeface="Merriweather" panose="00000500000000000000" pitchFamily="2" charset="0"/>
              </a:rPr>
              <a:t>The Atlantic</a:t>
            </a:r>
            <a:r>
              <a:rPr lang="en-GB" sz="1800" i="0" u="none" strike="noStrike" dirty="0">
                <a:effectLst/>
                <a:latin typeface="Merriweather" panose="00000500000000000000" pitchFamily="2" charset="0"/>
              </a:rPr>
              <a:t>. Available at: </a:t>
            </a:r>
            <a:r>
              <a:rPr lang="en-GB" sz="1800" i="0" u="sng" strike="noStrike" dirty="0">
                <a:effectLst/>
                <a:latin typeface="Merriweather" panose="00000500000000000000" pitchFamily="2" charset="0"/>
                <a:hlinkClick r:id="rId6">
                  <a:extLst>
                    <a:ext uri="{A12FA001-AC4F-418D-AE19-62706E023703}">
                      <ahyp:hlinkClr xmlns:ahyp="http://schemas.microsoft.com/office/drawing/2018/hyperlinkcolor" val="tx"/>
                    </a:ext>
                  </a:extLst>
                </a:hlinkClick>
              </a:rPr>
              <a:t>https://www.theatlantic.com/technology/archive/2012/11/a-time-capsule-launched-into-space-for-aliens-to-find-when-all-the-humans-are-gone/265718/</a:t>
            </a:r>
            <a:r>
              <a:rPr lang="en-GB" sz="1800" i="0" u="none" strike="noStrike" dirty="0">
                <a:effectLst/>
                <a:latin typeface="Merriweather" panose="00000500000000000000" pitchFamily="2" charset="0"/>
              </a:rPr>
              <a:t> [accessed: 15/12/24]</a:t>
            </a:r>
            <a:endParaRPr lang="en-GB" dirty="0">
              <a:latin typeface="Merriweather" panose="00000500000000000000" pitchFamily="2" charset="0"/>
            </a:endParaRPr>
          </a:p>
          <a:p>
            <a:pPr marL="0" indent="0" rtl="0">
              <a:spcBef>
                <a:spcPts val="0"/>
              </a:spcBef>
              <a:spcAft>
                <a:spcPts val="0"/>
              </a:spcAft>
              <a:buNone/>
            </a:pPr>
            <a:r>
              <a:rPr lang="en-GB" sz="1800" i="0" u="none" strike="noStrike" dirty="0">
                <a:effectLst/>
                <a:latin typeface="Merriweather" panose="00000500000000000000" pitchFamily="2" charset="0"/>
              </a:rPr>
              <a:t>	Cruz, M. M. (2022) ‘Digital Archaeology, Cyber-Archaeology and Archaeogaming: Possibilities for a Discipline Facing the Digital World’, </a:t>
            </a:r>
            <a:r>
              <a:rPr lang="en-GB" sz="1800" i="1" u="none" strike="noStrike" dirty="0">
                <a:effectLst/>
                <a:latin typeface="Merriweather" panose="00000500000000000000" pitchFamily="2" charset="0"/>
              </a:rPr>
              <a:t>Brazilian Journal of Education, Technology and Society</a:t>
            </a:r>
            <a:r>
              <a:rPr lang="en-GB" sz="1800" i="0" u="none" strike="noStrike" dirty="0">
                <a:effectLst/>
                <a:latin typeface="Merriweather" panose="00000500000000000000" pitchFamily="2" charset="0"/>
              </a:rPr>
              <a:t>, 15(2), pp.53-65. Available at: </a:t>
            </a:r>
            <a:r>
              <a:rPr lang="en-GB" sz="1800" i="0" u="sng" strike="noStrike" dirty="0">
                <a:effectLst/>
                <a:latin typeface="Merriweather" panose="00000500000000000000" pitchFamily="2" charset="0"/>
                <a:hlinkClick r:id="rId7">
                  <a:extLst>
                    <a:ext uri="{A12FA001-AC4F-418D-AE19-62706E023703}">
                      <ahyp:hlinkClr xmlns:ahyp="http://schemas.microsoft.com/office/drawing/2018/hyperlinkcolor" val="tx"/>
                    </a:ext>
                  </a:extLst>
                </a:hlinkClick>
              </a:rPr>
              <a:t>https://www.researchgate.net/publication/373942070_Digital_Archaeology_Cyber-Archaeology_and_Archaeogaming_Possibilities_for_a_Discipline_Facing_the_Digital_World</a:t>
            </a:r>
            <a:r>
              <a:rPr lang="en-GB" sz="1800" i="0" u="none" strike="noStrike" dirty="0">
                <a:effectLst/>
                <a:latin typeface="Merriweather" panose="00000500000000000000" pitchFamily="2" charset="0"/>
              </a:rPr>
              <a:t> [accessed: 15/12/24]</a:t>
            </a:r>
          </a:p>
          <a:p>
            <a:pPr marL="0" indent="0" rtl="0">
              <a:spcBef>
                <a:spcPts val="0"/>
              </a:spcBef>
              <a:spcAft>
                <a:spcPts val="0"/>
              </a:spcAft>
              <a:buNone/>
            </a:pPr>
            <a:r>
              <a:rPr lang="en-GB" sz="1800" i="0" u="none" strike="noStrike" dirty="0">
                <a:effectLst/>
                <a:latin typeface="Merriweather" panose="00000500000000000000" pitchFamily="2" charset="0"/>
              </a:rPr>
              <a:t>	Jeffrey, S. (2012) ‘A new Digital Dark Age? Collaborative web tools, social media and long-term preservation’, </a:t>
            </a:r>
            <a:r>
              <a:rPr lang="en-GB" sz="1800" i="1" u="none" strike="noStrike" dirty="0">
                <a:effectLst/>
                <a:latin typeface="Merriweather" panose="00000500000000000000" pitchFamily="2" charset="0"/>
              </a:rPr>
              <a:t>World Archaeology</a:t>
            </a:r>
            <a:r>
              <a:rPr lang="en-GB" sz="1800" i="0" u="none" strike="noStrike" dirty="0">
                <a:effectLst/>
                <a:latin typeface="Merriweather" panose="00000500000000000000" pitchFamily="2" charset="0"/>
              </a:rPr>
              <a:t>, 44(4) pp.553-570. Available at: </a:t>
            </a:r>
            <a:r>
              <a:rPr lang="en-GB" sz="1800" i="0" u="sng" strike="noStrike" dirty="0">
                <a:effectLst/>
                <a:latin typeface="Merriweather" panose="00000500000000000000" pitchFamily="2" charset="0"/>
                <a:hlinkClick r:id="rId8">
                  <a:extLst>
                    <a:ext uri="{A12FA001-AC4F-418D-AE19-62706E023703}">
                      <ahyp:hlinkClr xmlns:ahyp="http://schemas.microsoft.com/office/drawing/2018/hyperlinkcolor" val="tx"/>
                    </a:ext>
                  </a:extLst>
                </a:hlinkClick>
              </a:rPr>
              <a:t>https://www.jstor.org/stable/42003549</a:t>
            </a:r>
            <a:r>
              <a:rPr lang="en-GB" sz="1800" i="0" u="none" strike="noStrike" dirty="0">
                <a:effectLst/>
                <a:latin typeface="Merriweather" panose="00000500000000000000" pitchFamily="2" charset="0"/>
              </a:rPr>
              <a:t> [accessed:15/12/24]</a:t>
            </a:r>
            <a:endParaRPr lang="en-GB" dirty="0">
              <a:latin typeface="Merriweather" panose="00000500000000000000" pitchFamily="2" charset="0"/>
            </a:endParaRPr>
          </a:p>
          <a:p>
            <a:pPr marL="0" indent="0" rtl="0">
              <a:spcBef>
                <a:spcPts val="0"/>
              </a:spcBef>
              <a:spcAft>
                <a:spcPts val="0"/>
              </a:spcAft>
              <a:buNone/>
            </a:pPr>
            <a:r>
              <a:rPr lang="en-GB" sz="1800" i="0" u="none" strike="noStrike" dirty="0">
                <a:effectLst/>
                <a:latin typeface="Merriweather" panose="00000500000000000000" pitchFamily="2" charset="0"/>
              </a:rPr>
              <a:t>	Paul-Choudhury, S. (2011) </a:t>
            </a:r>
            <a:r>
              <a:rPr lang="en-GB" sz="1800" u="none" strike="noStrike" dirty="0">
                <a:effectLst/>
                <a:latin typeface="Merriweather" panose="00000500000000000000" pitchFamily="2" charset="0"/>
              </a:rPr>
              <a:t>‘Digital Legacy: Archaeology of the Future’</a:t>
            </a:r>
            <a:r>
              <a:rPr lang="en-GB" sz="1800" i="0" u="none" strike="noStrike" dirty="0">
                <a:effectLst/>
                <a:latin typeface="Merriweather" panose="00000500000000000000" pitchFamily="2" charset="0"/>
              </a:rPr>
              <a:t>, </a:t>
            </a:r>
            <a:r>
              <a:rPr lang="en-GB" sz="1800" i="1" u="none" strike="noStrike" dirty="0">
                <a:effectLst/>
                <a:latin typeface="Merriweather" panose="00000500000000000000" pitchFamily="2" charset="0"/>
              </a:rPr>
              <a:t>New Scientist</a:t>
            </a:r>
            <a:r>
              <a:rPr lang="en-GB" sz="1800" i="0" u="none" strike="noStrike" dirty="0">
                <a:effectLst/>
                <a:latin typeface="Merriweather" panose="00000500000000000000" pitchFamily="2" charset="0"/>
              </a:rPr>
              <a:t>. Available at: </a:t>
            </a:r>
            <a:r>
              <a:rPr lang="en-GB" sz="1800" i="0" u="sng" strike="noStrike" dirty="0">
                <a:effectLst/>
                <a:latin typeface="Merriweather" panose="00000500000000000000" pitchFamily="2" charset="0"/>
                <a:hlinkClick r:id="rId9">
                  <a:extLst>
                    <a:ext uri="{A12FA001-AC4F-418D-AE19-62706E023703}">
                      <ahyp:hlinkClr xmlns:ahyp="http://schemas.microsoft.com/office/drawing/2018/hyperlinkcolor" val="tx"/>
                    </a:ext>
                  </a:extLst>
                </a:hlinkClick>
              </a:rPr>
              <a:t>https://www.newscientist.com/article/dn20395-digital-legacy-archaeology-of-the-future/</a:t>
            </a:r>
            <a:r>
              <a:rPr lang="en-GB" sz="1800" i="0" u="none" strike="noStrike" dirty="0">
                <a:effectLst/>
                <a:latin typeface="Merriweather" panose="00000500000000000000" pitchFamily="2" charset="0"/>
              </a:rPr>
              <a:t> [accessed: 29/11/24]</a:t>
            </a:r>
            <a:endParaRPr lang="en-GB" dirty="0">
              <a:latin typeface="Merriweather" panose="00000500000000000000" pitchFamily="2" charset="0"/>
            </a:endParaRPr>
          </a:p>
          <a:p>
            <a:pPr marL="0" indent="0" rtl="0">
              <a:spcBef>
                <a:spcPts val="0"/>
              </a:spcBef>
              <a:spcAft>
                <a:spcPts val="0"/>
              </a:spcAft>
              <a:buNone/>
            </a:pPr>
            <a:r>
              <a:rPr lang="en-GB" sz="1800" i="0" u="none" strike="noStrike" dirty="0">
                <a:effectLst/>
                <a:latin typeface="Merriweather" panose="00000500000000000000" pitchFamily="2" charset="0"/>
              </a:rPr>
              <a:t>	Ross, M. &amp; Wang, Q. (2010) ‘Why We Remember and What We Remember: Culture and Autobiographical Memory’, </a:t>
            </a:r>
            <a:r>
              <a:rPr lang="en-GB" sz="1800" i="1" u="none" strike="noStrike" dirty="0">
                <a:effectLst/>
                <a:latin typeface="Merriweather" panose="00000500000000000000" pitchFamily="2" charset="0"/>
              </a:rPr>
              <a:t>Perspectives on Psychological Science</a:t>
            </a:r>
            <a:r>
              <a:rPr lang="en-GB" sz="1800" i="0" u="none" strike="noStrike" dirty="0">
                <a:effectLst/>
                <a:latin typeface="Merriweather" panose="00000500000000000000" pitchFamily="2" charset="0"/>
              </a:rPr>
              <a:t>, 5(4), pp.401-409. Available at: </a:t>
            </a:r>
            <a:r>
              <a:rPr lang="en-GB" sz="1800" i="0" u="sng" strike="noStrike" dirty="0">
                <a:effectLst/>
                <a:latin typeface="Merriweather" panose="00000500000000000000" pitchFamily="2" charset="0"/>
                <a:hlinkClick r:id="rId10">
                  <a:extLst>
                    <a:ext uri="{A12FA001-AC4F-418D-AE19-62706E023703}">
                      <ahyp:hlinkClr xmlns:ahyp="http://schemas.microsoft.com/office/drawing/2018/hyperlinkcolor" val="tx"/>
                    </a:ext>
                  </a:extLst>
                </a:hlinkClick>
              </a:rPr>
              <a:t>https://www.jstor.org/stable/41613447</a:t>
            </a:r>
            <a:r>
              <a:rPr lang="en-GB" sz="1800" i="0" u="none" strike="noStrike" dirty="0">
                <a:effectLst/>
                <a:latin typeface="Merriweather" panose="00000500000000000000" pitchFamily="2" charset="0"/>
              </a:rPr>
              <a:t> [accessed: 16/12/24]</a:t>
            </a:r>
          </a:p>
          <a:p>
            <a:pPr marL="0" indent="0" rtl="0">
              <a:spcBef>
                <a:spcPts val="0"/>
              </a:spcBef>
              <a:spcAft>
                <a:spcPts val="0"/>
              </a:spcAft>
              <a:buNone/>
            </a:pPr>
            <a:r>
              <a:rPr lang="en-GB" dirty="0">
                <a:latin typeface="Merriweather" panose="00000500000000000000" pitchFamily="2" charset="0"/>
              </a:rPr>
              <a:t>	</a:t>
            </a:r>
            <a:r>
              <a:rPr lang="en-GB" sz="1800" i="0" u="none" strike="noStrike" dirty="0" err="1">
                <a:effectLst/>
                <a:latin typeface="Merriweather" panose="00000500000000000000" pitchFamily="2" charset="0"/>
              </a:rPr>
              <a:t>Schrodt</a:t>
            </a:r>
            <a:r>
              <a:rPr lang="en-GB" sz="1800" i="0" u="none" strike="noStrike" dirty="0">
                <a:effectLst/>
                <a:latin typeface="Merriweather" panose="00000500000000000000" pitchFamily="2" charset="0"/>
              </a:rPr>
              <a:t>, P. (2019) </a:t>
            </a:r>
            <a:r>
              <a:rPr lang="en-GB" sz="1800" u="none" strike="noStrike" dirty="0">
                <a:effectLst/>
                <a:latin typeface="Merriweather" panose="00000500000000000000" pitchFamily="2" charset="0"/>
              </a:rPr>
              <a:t>‘You Can’t Stream Your Favourite Movie Anywhere’, </a:t>
            </a:r>
            <a:r>
              <a:rPr lang="en-GB" sz="1800" i="1" u="none" strike="noStrike" dirty="0">
                <a:effectLst/>
                <a:latin typeface="Merriweather" panose="00000500000000000000" pitchFamily="2" charset="0"/>
              </a:rPr>
              <a:t>GQ</a:t>
            </a:r>
            <a:r>
              <a:rPr lang="en-GB" sz="1800" i="0" u="none" strike="noStrike" dirty="0">
                <a:effectLst/>
                <a:latin typeface="Merriweather" panose="00000500000000000000" pitchFamily="2" charset="0"/>
              </a:rPr>
              <a:t>. Available at: </a:t>
            </a:r>
            <a:r>
              <a:rPr lang="en-GB" sz="1800" i="0" u="sng" strike="noStrike" dirty="0">
                <a:effectLst/>
                <a:latin typeface="Merriweather" panose="00000500000000000000" pitchFamily="2" charset="0"/>
                <a:hlinkClick r:id="rId11">
                  <a:extLst>
                    <a:ext uri="{A12FA001-AC4F-418D-AE19-62706E023703}">
                      <ahyp:hlinkClr xmlns:ahyp="http://schemas.microsoft.com/office/drawing/2018/hyperlinkcolor" val="tx"/>
                    </a:ext>
                  </a:extLst>
                </a:hlinkClick>
              </a:rPr>
              <a:t>https://www.gq.com/story/why-you-cant-stream-your-favorite-movie-anywhere</a:t>
            </a:r>
            <a:r>
              <a:rPr lang="en-GB" sz="1800" i="0" u="none" strike="noStrike" dirty="0">
                <a:effectLst/>
                <a:latin typeface="Merriweather" panose="00000500000000000000" pitchFamily="2" charset="0"/>
              </a:rPr>
              <a:t> [accessed: 16/12/24]</a:t>
            </a:r>
          </a:p>
          <a:p>
            <a:pPr marL="0" indent="0">
              <a:spcBef>
                <a:spcPts val="0"/>
              </a:spcBef>
              <a:buNone/>
            </a:pPr>
            <a:r>
              <a:rPr lang="en-GB" sz="1800" i="0" u="none" strike="noStrike" dirty="0">
                <a:effectLst/>
                <a:latin typeface="Merriweather" panose="00000500000000000000" pitchFamily="2" charset="0"/>
              </a:rPr>
              <a:t>	Sun, M. (2023) ‘Why are movies and TV shows disappearing from streaming services?’, </a:t>
            </a:r>
            <a:r>
              <a:rPr lang="en-GB" sz="1800" i="1" u="none" strike="noStrike" dirty="0">
                <a:effectLst/>
                <a:latin typeface="Merriweather" panose="00000500000000000000" pitchFamily="2" charset="0"/>
              </a:rPr>
              <a:t>The Guardian. </a:t>
            </a:r>
            <a:r>
              <a:rPr lang="en-GB" sz="1800" i="0" u="none" strike="noStrike" dirty="0">
                <a:effectLst/>
                <a:latin typeface="Merriweather" panose="00000500000000000000" pitchFamily="2" charset="0"/>
              </a:rPr>
              <a:t>Available at: </a:t>
            </a:r>
            <a:r>
              <a:rPr lang="en-GB" sz="1800" i="0" u="sng" strike="noStrike" dirty="0">
                <a:effectLst/>
                <a:latin typeface="Merriweather" panose="00000500000000000000" pitchFamily="2" charset="0"/>
                <a:hlinkClick r:id="rId12">
                  <a:extLst>
                    <a:ext uri="{A12FA001-AC4F-418D-AE19-62706E023703}">
                      <ahyp:hlinkClr xmlns:ahyp="http://schemas.microsoft.com/office/drawing/2018/hyperlinkcolor" val="tx"/>
                    </a:ext>
                  </a:extLst>
                </a:hlinkClick>
              </a:rPr>
              <a:t>https://www.theguardian.com/tv-and-radio/2023/jun/28/why-are-movies-and-tv-shows-disappearing-from-streaming-services</a:t>
            </a:r>
            <a:r>
              <a:rPr lang="en-GB" sz="1800" i="0" u="none" strike="noStrike" dirty="0">
                <a:effectLst/>
                <a:latin typeface="Merriweather" panose="00000500000000000000" pitchFamily="2" charset="0"/>
              </a:rPr>
              <a:t> [accessed: 16/12/24]</a:t>
            </a:r>
          </a:p>
          <a:p>
            <a:pPr marL="0" indent="0">
              <a:spcBef>
                <a:spcPts val="0"/>
              </a:spcBef>
              <a:buNone/>
            </a:pPr>
            <a:r>
              <a:rPr lang="en-GB" dirty="0">
                <a:latin typeface="Merriweather" panose="00000500000000000000" pitchFamily="2" charset="0"/>
              </a:rPr>
              <a:t>	Taylor, J. H. (2001) </a:t>
            </a:r>
            <a:r>
              <a:rPr lang="en-GB" i="1" dirty="0">
                <a:latin typeface="Merriweather" panose="00000500000000000000" pitchFamily="2" charset="0"/>
              </a:rPr>
              <a:t>Death and the Afterlife in Ancient Egypt</a:t>
            </a:r>
            <a:r>
              <a:rPr lang="en-GB" dirty="0">
                <a:latin typeface="Merriweather" panose="00000500000000000000" pitchFamily="2" charset="0"/>
              </a:rPr>
              <a:t>, London: The British Museum Press</a:t>
            </a:r>
            <a:endParaRPr lang="en-GB" sz="1800" i="0" u="none" strike="noStrike" dirty="0">
              <a:effectLst/>
              <a:latin typeface="Merriweather" panose="00000500000000000000" pitchFamily="2" charset="0"/>
            </a:endParaRPr>
          </a:p>
          <a:p>
            <a:pPr marL="0" indent="0" rtl="0">
              <a:spcBef>
                <a:spcPts val="0"/>
              </a:spcBef>
              <a:spcAft>
                <a:spcPts val="0"/>
              </a:spcAft>
              <a:buNone/>
            </a:pPr>
            <a:r>
              <a:rPr lang="en-GB" dirty="0">
                <a:latin typeface="Merriweather" panose="00000500000000000000" pitchFamily="2" charset="0"/>
              </a:rPr>
              <a:t>	</a:t>
            </a:r>
            <a:r>
              <a:rPr lang="en-GB" i="0" u="none" strike="noStrike" dirty="0">
                <a:effectLst/>
                <a:latin typeface="Merriweather" panose="00000500000000000000" pitchFamily="2" charset="0"/>
              </a:rPr>
              <a:t>Turkle, S. (2013)’ The Documented Life’, </a:t>
            </a:r>
            <a:r>
              <a:rPr lang="en-GB" i="1" u="none" strike="noStrike" dirty="0">
                <a:effectLst/>
                <a:latin typeface="Merriweather" panose="00000500000000000000" pitchFamily="2" charset="0"/>
              </a:rPr>
              <a:t>The New York Times. </a:t>
            </a:r>
            <a:r>
              <a:rPr lang="en-GB" i="0" u="none" strike="noStrike" dirty="0">
                <a:effectLst/>
                <a:latin typeface="Merriweather" panose="00000500000000000000" pitchFamily="2" charset="0"/>
              </a:rPr>
              <a:t>Available at: </a:t>
            </a:r>
            <a:r>
              <a:rPr lang="en-GB" i="0" u="sng" strike="noStrike" dirty="0">
                <a:effectLst/>
                <a:latin typeface="Merriweather" panose="00000500000000000000" pitchFamily="2" charset="0"/>
                <a:hlinkClick r:id="rId13">
                  <a:extLst>
                    <a:ext uri="{A12FA001-AC4F-418D-AE19-62706E023703}">
                      <ahyp:hlinkClr xmlns:ahyp="http://schemas.microsoft.com/office/drawing/2018/hyperlinkcolor" val="tx"/>
                    </a:ext>
                  </a:extLst>
                </a:hlinkClick>
              </a:rPr>
              <a:t>https://www.nytimes.com/2013/12/16/opinion/the-documented-life.html#</a:t>
            </a:r>
            <a:r>
              <a:rPr lang="en-GB" i="0" u="none" strike="noStrike" dirty="0">
                <a:effectLst/>
                <a:latin typeface="Merriweather" panose="00000500000000000000" pitchFamily="2" charset="0"/>
              </a:rPr>
              <a:t> [accessed 16/12/24]</a:t>
            </a:r>
          </a:p>
          <a:p>
            <a:pPr marL="0" indent="0" rtl="0">
              <a:spcBef>
                <a:spcPts val="0"/>
              </a:spcBef>
              <a:spcAft>
                <a:spcPts val="0"/>
              </a:spcAft>
              <a:buNone/>
            </a:pPr>
            <a:r>
              <a:rPr lang="en-GB" u="sng" dirty="0"/>
              <a:t>Filmography:</a:t>
            </a:r>
            <a:endParaRPr lang="en-GB" b="0" u="sng" dirty="0">
              <a:effectLst/>
            </a:endParaRPr>
          </a:p>
          <a:p>
            <a:pPr marL="0" indent="0" rtl="0">
              <a:spcBef>
                <a:spcPts val="0"/>
              </a:spcBef>
              <a:spcAft>
                <a:spcPts val="0"/>
              </a:spcAft>
              <a:buNone/>
            </a:pPr>
            <a:r>
              <a:rPr lang="en-GB" dirty="0"/>
              <a:t>	</a:t>
            </a:r>
            <a:r>
              <a:rPr lang="en-GB" b="0" dirty="0">
                <a:effectLst/>
              </a:rPr>
              <a:t>Ballyhoo Creations (2022) </a:t>
            </a:r>
            <a:r>
              <a:rPr lang="en-GB" b="0" i="1" dirty="0">
                <a:effectLst/>
              </a:rPr>
              <a:t>Make Wire Armatures to Pose Any Cloth Doll or DIY Stop-Motion Puppet. </a:t>
            </a:r>
            <a:r>
              <a:rPr lang="en-GB" b="0" dirty="0">
                <a:effectLst/>
              </a:rPr>
              <a:t>Available at: </a:t>
            </a:r>
            <a:r>
              <a:rPr lang="en-GB" sz="1800" b="0" i="0" u="sng" strike="noStrike" dirty="0">
                <a:solidFill>
                  <a:srgbClr val="7F7F7F"/>
                </a:solidFill>
                <a:effectLst/>
                <a:latin typeface="Arial" panose="020B0604020202020204" pitchFamily="34" charset="0"/>
                <a:hlinkClick r:id="rId14">
                  <a:extLst>
                    <a:ext uri="{A12FA001-AC4F-418D-AE19-62706E023703}">
                      <ahyp:hlinkClr xmlns:ahyp="http://schemas.microsoft.com/office/drawing/2018/hyperlinkcolor" val="tx"/>
                    </a:ext>
                  </a:extLst>
                </a:hlinkClick>
              </a:rPr>
              <a:t>https</a:t>
            </a:r>
            <a:r>
              <a:rPr lang="en-GB" sz="1800" b="0" i="0" u="sng" strike="noStrike" dirty="0">
                <a:effectLst/>
                <a:latin typeface="Arial" panose="020B0604020202020204" pitchFamily="34" charset="0"/>
                <a:hlinkClick r:id="rId14">
                  <a:extLst>
                    <a:ext uri="{A12FA001-AC4F-418D-AE19-62706E023703}">
                      <ahyp:hlinkClr xmlns:ahyp="http://schemas.microsoft.com/office/drawing/2018/hyperlinkcolor" val="tx"/>
                    </a:ext>
                  </a:extLst>
                </a:hlinkClick>
              </a:rPr>
              <a:t>://youtu.be/P1e7m9hWPf8?si=l-W8hmJFhk2L9O8d</a:t>
            </a:r>
            <a:r>
              <a:rPr lang="en-GB" sz="1800" b="0" i="0" u="none" strike="noStrike" dirty="0">
                <a:effectLst/>
                <a:latin typeface="Arial" panose="020B0604020202020204" pitchFamily="34" charset="0"/>
              </a:rPr>
              <a:t> [accessed: 16/12/24]</a:t>
            </a:r>
            <a:endParaRPr lang="en-GB" dirty="0"/>
          </a:p>
          <a:p>
            <a:pPr marL="0" indent="0" rtl="0">
              <a:spcBef>
                <a:spcPts val="0"/>
              </a:spcBef>
              <a:spcAft>
                <a:spcPts val="0"/>
              </a:spcAft>
              <a:buNone/>
            </a:pPr>
            <a:r>
              <a:rPr lang="en-GB" sz="1800" b="0" i="0" u="sng" strike="noStrike" dirty="0">
                <a:effectLst/>
                <a:latin typeface="Arial" panose="020B0604020202020204" pitchFamily="34" charset="0"/>
                <a:hlinkClick r:id="rId15">
                  <a:extLst>
                    <a:ext uri="{A12FA001-AC4F-418D-AE19-62706E023703}">
                      <ahyp:hlinkClr xmlns:ahyp="http://schemas.microsoft.com/office/drawing/2018/hyperlinkcolor" val="tx"/>
                    </a:ext>
                  </a:extLst>
                </a:hlinkClick>
              </a:rPr>
              <a:t>	</a:t>
            </a:r>
            <a:r>
              <a:rPr lang="en-GB" sz="1800" b="0" i="0" u="sng" strike="noStrike" dirty="0" err="1">
                <a:effectLst/>
                <a:latin typeface="Arial" panose="020B0604020202020204" pitchFamily="34" charset="0"/>
                <a:hlinkClick r:id="rId15">
                  <a:extLst>
                    <a:ext uri="{A12FA001-AC4F-418D-AE19-62706E023703}">
                      <ahyp:hlinkClr xmlns:ahyp="http://schemas.microsoft.com/office/drawing/2018/hyperlinkcolor" val="tx"/>
                    </a:ext>
                  </a:extLst>
                </a:hlinkClick>
              </a:rPr>
              <a:t>Lizfaerie</a:t>
            </a:r>
            <a:r>
              <a:rPr lang="en-GB" sz="1800" b="0" i="0" u="sng" strike="noStrike" dirty="0">
                <a:effectLst/>
                <a:latin typeface="Arial" panose="020B0604020202020204" pitchFamily="34" charset="0"/>
                <a:hlinkClick r:id="rId15">
                  <a:extLst>
                    <a:ext uri="{A12FA001-AC4F-418D-AE19-62706E023703}">
                      <ahyp:hlinkClr xmlns:ahyp="http://schemas.microsoft.com/office/drawing/2018/hyperlinkcolor" val="tx"/>
                    </a:ext>
                  </a:extLst>
                </a:hlinkClick>
              </a:rPr>
              <a:t> Crafts (2017) </a:t>
            </a:r>
            <a:r>
              <a:rPr lang="en-GB" sz="1800" b="0" i="1" u="sng" strike="noStrike" dirty="0">
                <a:effectLst/>
                <a:latin typeface="Arial" panose="020B0604020202020204" pitchFamily="34" charset="0"/>
                <a:hlinkClick r:id="rId15">
                  <a:extLst>
                    <a:ext uri="{A12FA001-AC4F-418D-AE19-62706E023703}">
                      <ahyp:hlinkClr xmlns:ahyp="http://schemas.microsoft.com/office/drawing/2018/hyperlinkcolor" val="tx"/>
                    </a:ext>
                  </a:extLst>
                </a:hlinkClick>
              </a:rPr>
              <a:t>How to Make a Wire Skeleton for Your Dolls. </a:t>
            </a:r>
            <a:r>
              <a:rPr lang="en-GB" sz="1800" b="0" i="0" u="sng" strike="noStrike" dirty="0">
                <a:effectLst/>
                <a:latin typeface="Arial" panose="020B0604020202020204" pitchFamily="34" charset="0"/>
                <a:hlinkClick r:id="rId15">
                  <a:extLst>
                    <a:ext uri="{A12FA001-AC4F-418D-AE19-62706E023703}">
                      <ahyp:hlinkClr xmlns:ahyp="http://schemas.microsoft.com/office/drawing/2018/hyperlinkcolor" val="tx"/>
                    </a:ext>
                  </a:extLst>
                </a:hlinkClick>
              </a:rPr>
              <a:t>Available at: </a:t>
            </a:r>
            <a:r>
              <a:rPr lang="en-GB" sz="1800" b="0" i="0" strike="noStrike" dirty="0">
                <a:effectLst/>
                <a:latin typeface="Arial" panose="020B0604020202020204" pitchFamily="34" charset="0"/>
                <a:hlinkClick r:id="rId15">
                  <a:extLst>
                    <a:ext uri="{A12FA001-AC4F-418D-AE19-62706E023703}">
                      <ahyp:hlinkClr xmlns:ahyp="http://schemas.microsoft.com/office/drawing/2018/hyperlinkcolor" val="tx"/>
                    </a:ext>
                  </a:extLst>
                </a:hlinkClick>
              </a:rPr>
              <a:t>https://youtu.be/WmIpWq1wNAI?si=S-YdXkVfgn77jMd3</a:t>
            </a:r>
            <a:r>
              <a:rPr lang="en-GB" sz="1800" b="0" i="0" strike="noStrike" dirty="0">
                <a:effectLst/>
                <a:latin typeface="Arial" panose="020B0604020202020204" pitchFamily="34" charset="0"/>
              </a:rPr>
              <a:t> [accessed: 16/12/24] </a:t>
            </a:r>
          </a:p>
          <a:p>
            <a:pPr marL="0" indent="0" rtl="0">
              <a:spcBef>
                <a:spcPts val="0"/>
              </a:spcBef>
              <a:spcAft>
                <a:spcPts val="0"/>
              </a:spcAft>
              <a:buNone/>
            </a:pPr>
            <a:endParaRPr lang="en-GB" u="sng" dirty="0">
              <a:latin typeface="Arial" panose="020B0604020202020204" pitchFamily="34" charset="0"/>
            </a:endParaRPr>
          </a:p>
          <a:p>
            <a:pPr marL="0" indent="0" rtl="0">
              <a:spcBef>
                <a:spcPts val="0"/>
              </a:spcBef>
              <a:spcAft>
                <a:spcPts val="0"/>
              </a:spcAft>
              <a:buNone/>
            </a:pPr>
            <a:r>
              <a:rPr lang="en-GB" u="sng" dirty="0">
                <a:latin typeface="Arial" panose="020B0604020202020204" pitchFamily="34" charset="0"/>
              </a:rPr>
              <a:t>List of Figures:</a:t>
            </a:r>
          </a:p>
          <a:p>
            <a:pPr marL="0" indent="0">
              <a:spcBef>
                <a:spcPts val="0"/>
              </a:spcBef>
              <a:buNone/>
            </a:pPr>
            <a:r>
              <a:rPr lang="en-GB" dirty="0">
                <a:latin typeface="Arial" panose="020B0604020202020204" pitchFamily="34" charset="0"/>
              </a:rPr>
              <a:t>	Figure 1, The Pictures (2012) Creative Time. Available </a:t>
            </a:r>
            <a:r>
              <a:rPr lang="en-GB" dirty="0" err="1">
                <a:latin typeface="Arial" panose="020B0604020202020204" pitchFamily="34" charset="0"/>
              </a:rPr>
              <a:t>at:</a:t>
            </a:r>
            <a:r>
              <a:rPr lang="en-GB" dirty="0" err="1">
                <a:solidFill>
                  <a:srgbClr val="6184AA"/>
                </a:solidFill>
                <a:latin typeface="Arial" panose="020B0604020202020204" pitchFamily="34" charset="0"/>
                <a:hlinkClick r:id="rId16">
                  <a:extLst>
                    <a:ext uri="{A12FA001-AC4F-418D-AE19-62706E023703}">
                      <ahyp:hlinkClr xmlns:ahyp="http://schemas.microsoft.com/office/drawing/2018/hyperlinkcolor" val="tx"/>
                    </a:ext>
                  </a:extLst>
                </a:hlinkClick>
              </a:rPr>
              <a:t>https</a:t>
            </a:r>
            <a:r>
              <a:rPr lang="en-GB" dirty="0">
                <a:latin typeface="Arial" panose="020B0604020202020204" pitchFamily="34" charset="0"/>
                <a:hlinkClick r:id="rId16">
                  <a:extLst>
                    <a:ext uri="{A12FA001-AC4F-418D-AE19-62706E023703}">
                      <ahyp:hlinkClr xmlns:ahyp="http://schemas.microsoft.com/office/drawing/2018/hyperlinkcolor" val="tx"/>
                    </a:ext>
                  </a:extLst>
                </a:hlinkClick>
              </a:rPr>
              <a:t>://creativetime.org/projects/the-last-pictures/the-pictures/</a:t>
            </a:r>
            <a:r>
              <a:rPr lang="en-GB" dirty="0">
                <a:latin typeface="Arial" panose="020B0604020202020204" pitchFamily="34" charset="0"/>
              </a:rPr>
              <a:t>  [accessed: 16/12/24]</a:t>
            </a:r>
            <a:r>
              <a:rPr lang="en-GB" dirty="0">
                <a:latin typeface="Merriweather" panose="00000500000000000000" pitchFamily="2" charset="0"/>
              </a:rPr>
              <a:t> </a:t>
            </a:r>
          </a:p>
          <a:p>
            <a:pPr marL="0" indent="0">
              <a:spcBef>
                <a:spcPts val="0"/>
              </a:spcBef>
              <a:buNone/>
            </a:pPr>
            <a:r>
              <a:rPr lang="en-GB" dirty="0">
                <a:latin typeface="Merriweather" panose="00000500000000000000" pitchFamily="2" charset="0"/>
              </a:rPr>
              <a:t>	Figure 2, (2023), ‘Books as Art Objects: Breathing Life Into the Endangered Species of The Literary World’, </a:t>
            </a:r>
            <a:r>
              <a:rPr lang="en-GB" i="1" dirty="0" err="1">
                <a:latin typeface="Merriweather" panose="00000500000000000000" pitchFamily="2" charset="0"/>
              </a:rPr>
              <a:t>Design&amp;Paper</a:t>
            </a:r>
            <a:r>
              <a:rPr lang="en-GB" dirty="0">
                <a:latin typeface="Merriweather" panose="00000500000000000000" pitchFamily="2" charset="0"/>
              </a:rPr>
              <a:t>. Available at: </a:t>
            </a:r>
            <a:r>
              <a:rPr lang="en-GB" u="sng" dirty="0">
                <a:latin typeface="Merriweather" panose="00000500000000000000" pitchFamily="2" charset="0"/>
                <a:hlinkClick r:id="rId17">
                  <a:extLst>
                    <a:ext uri="{A12FA001-AC4F-418D-AE19-62706E023703}">
                      <ahyp:hlinkClr xmlns:ahyp="http://schemas.microsoft.com/office/drawing/2018/hyperlinkcolor" val="tx"/>
                    </a:ext>
                  </a:extLst>
                </a:hlinkClick>
              </a:rPr>
              <a:t>https://www.designandpaper.com/books-as-art-objects-breathing-life-into-the-endangered-species-of-the-literary-world/</a:t>
            </a:r>
            <a:r>
              <a:rPr lang="en-GB" dirty="0">
                <a:latin typeface="Merriweather" panose="00000500000000000000" pitchFamily="2" charset="0"/>
              </a:rPr>
              <a:t> [accessed: 12/12/24]</a:t>
            </a:r>
            <a:br>
              <a:rPr lang="en-GB" dirty="0"/>
            </a:br>
            <a:endParaRPr lang="en-GB" b="0" dirty="0">
              <a:effectLst/>
            </a:endParaRPr>
          </a:p>
        </p:txBody>
      </p:sp>
    </p:spTree>
    <p:extLst>
      <p:ext uri="{BB962C8B-B14F-4D97-AF65-F5344CB8AC3E}">
        <p14:creationId xmlns:p14="http://schemas.microsoft.com/office/powerpoint/2010/main" val="1506470181"/>
      </p:ext>
    </p:extLst>
  </p:cSld>
  <p:clrMapOvr>
    <a:masterClrMapping/>
  </p:clrMapOvr>
</p:sld>
</file>

<file path=ppt/theme/theme1.xml><?xml version="1.0" encoding="utf-8"?>
<a:theme xmlns:a="http://schemas.openxmlformats.org/drawingml/2006/main" name="LimelightVTI">
  <a:themeElements>
    <a:clrScheme name="AnalogousFromLightSeedLeftStep">
      <a:dk1>
        <a:srgbClr val="000000"/>
      </a:dk1>
      <a:lt1>
        <a:srgbClr val="FFFFFF"/>
      </a:lt1>
      <a:dk2>
        <a:srgbClr val="3C2441"/>
      </a:dk2>
      <a:lt2>
        <a:srgbClr val="E2E5E8"/>
      </a:lt2>
      <a:accent1>
        <a:srgbClr val="C49B6D"/>
      </a:accent1>
      <a:accent2>
        <a:srgbClr val="C67B72"/>
      </a:accent2>
      <a:accent3>
        <a:srgbClr val="D18CA1"/>
      </a:accent3>
      <a:accent4>
        <a:srgbClr val="C672B0"/>
      </a:accent4>
      <a:accent5>
        <a:srgbClr val="C78CD1"/>
      </a:accent5>
      <a:accent6>
        <a:srgbClr val="9772C6"/>
      </a:accent6>
      <a:hlink>
        <a:srgbClr val="6184AA"/>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docProps/app.xml><?xml version="1.0" encoding="utf-8"?>
<Properties xmlns="http://schemas.openxmlformats.org/officeDocument/2006/extended-properties" xmlns:vt="http://schemas.openxmlformats.org/officeDocument/2006/docPropsVTypes">
  <TotalTime>1689</TotalTime>
  <Words>1976</Words>
  <Application>Microsoft Office PowerPoint</Application>
  <PresentationFormat>Widescreen</PresentationFormat>
  <Paragraphs>95</Paragraphs>
  <Slides>14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Georgia</vt:lpstr>
      <vt:lpstr>Merriweather</vt:lpstr>
      <vt:lpstr>Trade Gothic Next Cond</vt:lpstr>
      <vt:lpstr>Trade Gothic Next Light</vt:lpstr>
      <vt:lpstr>LimelightVTI</vt:lpstr>
      <vt:lpstr>Memory, Self-Preservation and The Digital world</vt:lpstr>
      <vt:lpstr>Who wants to be forgotten?</vt:lpstr>
      <vt:lpstr>Figure 1 (below)– CreativeTime, 2012</vt:lpstr>
      <vt:lpstr>Egyptian Self-Preservation</vt:lpstr>
      <vt:lpstr>PowerPoint Presentation</vt:lpstr>
      <vt:lpstr>“digital (dark) age” </vt:lpstr>
      <vt:lpstr>PowerPoint Presentation</vt:lpstr>
      <vt:lpstr>Death of the vessel</vt:lpstr>
      <vt:lpstr>intentions</vt:lpstr>
      <vt:lpstr>process</vt:lpstr>
      <vt:lpstr>PowerPoint Presentation</vt:lpstr>
      <vt:lpstr>Death of the “name”</vt:lpstr>
      <vt:lpstr>Physical remains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dc:creator>
  <cp:lastModifiedBy>Lucy</cp:lastModifiedBy>
  <cp:revision>6</cp:revision>
  <dcterms:created xsi:type="dcterms:W3CDTF">2024-12-11T18:13:43Z</dcterms:created>
  <dcterms:modified xsi:type="dcterms:W3CDTF">2024-12-22T21:42:06Z</dcterms:modified>
</cp:coreProperties>
</file>