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sldIdLst>
    <p:sldId id="256" r:id="rId5"/>
    <p:sldId id="258" r:id="rId6"/>
    <p:sldId id="259" r:id="rId7"/>
    <p:sldId id="260" r:id="rId8"/>
    <p:sldId id="261" r:id="rId9"/>
    <p:sldId id="262" r:id="rId10"/>
    <p:sldId id="265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23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110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37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51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70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72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68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31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928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489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74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9097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65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543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352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88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37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99EE5-FDDE-46EA-B436-202221650833}" type="datetimeFigureOut">
              <a:rPr lang="en-GB" smtClean="0"/>
              <a:t>20/03/2022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07FE12-02ED-4D88-A40D-984949F05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7410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6CBD2-FCBD-4E19-AF0E-F0BFC1F498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brief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914EA3-867B-4EF1-811C-069DCF0784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834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800D-D995-443C-B673-B5EDF09E1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name is Eseosa Darame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2674E-7BCC-46BE-AC7D-3B967ED3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074A48-A70A-43E8-9632-43B4BBFEA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9805" y="2016038"/>
            <a:ext cx="2710255" cy="39705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661C20-664A-4EF9-B416-AF1D45FDE7A8}"/>
              </a:ext>
            </a:extLst>
          </p:cNvPr>
          <p:cNvSpPr txBox="1"/>
          <p:nvPr/>
        </p:nvSpPr>
        <p:spPr>
          <a:xfrm>
            <a:off x="846812" y="1690688"/>
            <a:ext cx="27102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Today I will be talking about NHS</a:t>
            </a:r>
          </a:p>
          <a:p>
            <a:r>
              <a:rPr lang="en-GB" dirty="0"/>
              <a:t>What are the problems </a:t>
            </a:r>
          </a:p>
          <a:p>
            <a:r>
              <a:rPr lang="en-GB" dirty="0"/>
              <a:t>How can I solve them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BEE143-0F2C-42B2-94D6-1A8DD0072962}"/>
              </a:ext>
            </a:extLst>
          </p:cNvPr>
          <p:cNvSpPr txBox="1"/>
          <p:nvPr/>
        </p:nvSpPr>
        <p:spPr>
          <a:xfrm>
            <a:off x="846812" y="3639312"/>
            <a:ext cx="4065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2108564@student.uwtsd.ac.uk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3510308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6884A-5018-4E30-89EB-D16D53E40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02442-47AF-442A-A1AC-5FD6C5031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392168" cy="3185287"/>
          </a:xfrm>
        </p:spPr>
        <p:txBody>
          <a:bodyPr>
            <a:normAutofit/>
          </a:bodyPr>
          <a:lstStyle/>
          <a:p>
            <a:r>
              <a:rPr lang="en-GB" sz="1600" dirty="0"/>
              <a:t>Staff absenteeism </a:t>
            </a:r>
          </a:p>
          <a:p>
            <a:r>
              <a:rPr lang="en-GB" sz="1600" dirty="0"/>
              <a:t>Absence was costing the Trust more than £1 million each year </a:t>
            </a:r>
          </a:p>
          <a:p>
            <a:r>
              <a:rPr lang="en-GB" sz="1600" dirty="0"/>
              <a:t>A high level of absence was leading to poor quality service </a:t>
            </a:r>
          </a:p>
        </p:txBody>
      </p:sp>
      <p:pic>
        <p:nvPicPr>
          <p:cNvPr id="1030" name="Picture 6" descr="FHIR®: an NHS perspective | Enovacom">
            <a:extLst>
              <a:ext uri="{FF2B5EF4-FFF2-40B4-BE49-F238E27FC236}">
                <a16:creationId xmlns:a16="http://schemas.microsoft.com/office/drawing/2014/main" id="{73575E8A-B548-4FEE-A91E-65D7DFBE57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354" y="2737230"/>
            <a:ext cx="4303465" cy="17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atients in peril as NHS future funding finalised | NHS Confederation">
            <a:extLst>
              <a:ext uri="{FF2B5EF4-FFF2-40B4-BE49-F238E27FC236}">
                <a16:creationId xmlns:a16="http://schemas.microsoft.com/office/drawing/2014/main" id="{FC163557-8B3B-4E18-83D8-BAC675D036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607" y="4480560"/>
            <a:ext cx="2978111" cy="166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470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70F55-1C6E-4367-A742-CF36937E6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Solving 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5F2B0-3DF6-483F-A78F-9768C7477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clear Attendance policy and expectations</a:t>
            </a:r>
          </a:p>
          <a:p>
            <a:r>
              <a:rPr lang="en-GB" dirty="0"/>
              <a:t>Reward Good attendance</a:t>
            </a:r>
          </a:p>
          <a:p>
            <a:r>
              <a:rPr lang="en-GB" dirty="0"/>
              <a:t>Loss of pay for their time off</a:t>
            </a:r>
          </a:p>
          <a:p>
            <a:r>
              <a:rPr lang="en-GB" dirty="0"/>
              <a:t>Sack the person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7 Steps to Problem Solving">
            <a:extLst>
              <a:ext uri="{FF2B5EF4-FFF2-40B4-BE49-F238E27FC236}">
                <a16:creationId xmlns:a16="http://schemas.microsoft.com/office/drawing/2014/main" id="{94AC23C3-8939-4FE2-9A18-162241E259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150" y="4001294"/>
            <a:ext cx="2914650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903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019E1-F945-4F94-865E-6CEE819CB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0"/>
            <a:ext cx="8610600" cy="1293028"/>
          </a:xfrm>
        </p:spPr>
        <p:txBody>
          <a:bodyPr/>
          <a:lstStyle/>
          <a:p>
            <a:r>
              <a:rPr lang="en-GB" dirty="0"/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2940B-9D18-4F85-911C-4701ADBA2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08694"/>
            <a:ext cx="10820400" cy="4024125"/>
          </a:xfrm>
        </p:spPr>
        <p:txBody>
          <a:bodyPr/>
          <a:lstStyle/>
          <a:p>
            <a:r>
              <a:rPr lang="en-GB" dirty="0"/>
              <a:t>Political - political is when the government is involved in the business for example tax.</a:t>
            </a:r>
          </a:p>
          <a:p>
            <a:r>
              <a:rPr lang="en-GB" dirty="0"/>
              <a:t>Economic – economic is a big impact on the business it can affect them in the long term prospects of the market for example inflation rate.</a:t>
            </a:r>
          </a:p>
          <a:p>
            <a:r>
              <a:rPr lang="en-GB" dirty="0"/>
              <a:t>Sociological - so theological can affect the business environment it can  influence the buying period.</a:t>
            </a:r>
          </a:p>
          <a:p>
            <a:r>
              <a:rPr lang="en-GB" dirty="0"/>
              <a:t>Technological – Technology can affect a business or not        </a:t>
            </a:r>
          </a:p>
          <a:p>
            <a:r>
              <a:rPr lang="en-GB" dirty="0"/>
              <a:t>Legal – Legal may affect a business internal or external</a:t>
            </a:r>
          </a:p>
          <a:p>
            <a:r>
              <a:rPr lang="en-GB" dirty="0"/>
              <a:t>Environmental – environmental might be important to some companies and it might affect them or not</a:t>
            </a:r>
          </a:p>
        </p:txBody>
      </p:sp>
    </p:spTree>
    <p:extLst>
      <p:ext uri="{BB962C8B-B14F-4D97-AF65-F5344CB8AC3E}">
        <p14:creationId xmlns:p14="http://schemas.microsoft.com/office/powerpoint/2010/main" val="3808693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06AB860-CE7D-4B2F-BCD0-68ED714930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153811"/>
              </p:ext>
            </p:extLst>
          </p:nvPr>
        </p:nvGraphicFramePr>
        <p:xfrm>
          <a:off x="579917" y="404262"/>
          <a:ext cx="10820405" cy="42735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4081">
                  <a:extLst>
                    <a:ext uri="{9D8B030D-6E8A-4147-A177-3AD203B41FA5}">
                      <a16:colId xmlns:a16="http://schemas.microsoft.com/office/drawing/2014/main" val="1397197394"/>
                    </a:ext>
                  </a:extLst>
                </a:gridCol>
                <a:gridCol w="2164081">
                  <a:extLst>
                    <a:ext uri="{9D8B030D-6E8A-4147-A177-3AD203B41FA5}">
                      <a16:colId xmlns:a16="http://schemas.microsoft.com/office/drawing/2014/main" val="2909375190"/>
                    </a:ext>
                  </a:extLst>
                </a:gridCol>
                <a:gridCol w="2164081">
                  <a:extLst>
                    <a:ext uri="{9D8B030D-6E8A-4147-A177-3AD203B41FA5}">
                      <a16:colId xmlns:a16="http://schemas.microsoft.com/office/drawing/2014/main" val="925846312"/>
                    </a:ext>
                  </a:extLst>
                </a:gridCol>
                <a:gridCol w="2164081">
                  <a:extLst>
                    <a:ext uri="{9D8B030D-6E8A-4147-A177-3AD203B41FA5}">
                      <a16:colId xmlns:a16="http://schemas.microsoft.com/office/drawing/2014/main" val="2541424275"/>
                    </a:ext>
                  </a:extLst>
                </a:gridCol>
                <a:gridCol w="2164081">
                  <a:extLst>
                    <a:ext uri="{9D8B030D-6E8A-4147-A177-3AD203B41FA5}">
                      <a16:colId xmlns:a16="http://schemas.microsoft.com/office/drawing/2014/main" val="156125506"/>
                    </a:ext>
                  </a:extLst>
                </a:gridCol>
              </a:tblGrid>
              <a:tr h="1028291">
                <a:tc>
                  <a:txBody>
                    <a:bodyPr/>
                    <a:lstStyle/>
                    <a:p>
                      <a:r>
                        <a:rPr lang="en-GB" dirty="0"/>
                        <a:t>Decisions 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 marL="94091" marR="94091"/>
                </a:tc>
                <a:extLst>
                  <a:ext uri="{0D108BD9-81ED-4DB2-BD59-A6C34878D82A}">
                    <a16:rowId xmlns:a16="http://schemas.microsoft.com/office/drawing/2014/main" val="1759565218"/>
                  </a:ext>
                </a:extLst>
              </a:tr>
              <a:tr h="10282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Reward Good attendance</a:t>
                      </a:r>
                    </a:p>
                    <a:p>
                      <a:endParaRPr lang="en-GB" dirty="0"/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Bones of £200 +2</a:t>
                      </a:r>
                    </a:p>
                    <a:p>
                      <a:r>
                        <a:rPr lang="en-GB" dirty="0"/>
                        <a:t>Salary increases +2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business will spend more money -1</a:t>
                      </a:r>
                    </a:p>
                    <a:p>
                      <a:r>
                        <a:rPr lang="en-GB" dirty="0"/>
                        <a:t>Taxes increases -9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opportunities +3</a:t>
                      </a:r>
                    </a:p>
                    <a:p>
                      <a:r>
                        <a:rPr lang="en-GB" dirty="0"/>
                        <a:t>Promotion +5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+3</a:t>
                      </a:r>
                    </a:p>
                  </a:txBody>
                  <a:tcPr marL="94091" marR="94091"/>
                </a:tc>
                <a:extLst>
                  <a:ext uri="{0D108BD9-81ED-4DB2-BD59-A6C34878D82A}">
                    <a16:rowId xmlns:a16="http://schemas.microsoft.com/office/drawing/2014/main" val="751106872"/>
                  </a:ext>
                </a:extLst>
              </a:tr>
              <a:tr h="10282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Sack the person</a:t>
                      </a:r>
                    </a:p>
                    <a:p>
                      <a:endParaRPr lang="en-GB" dirty="0"/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People will start taking the job more serios +2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will be less staff available -5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employees coming in +4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+3</a:t>
                      </a:r>
                    </a:p>
                  </a:txBody>
                  <a:tcPr marL="94091" marR="94091"/>
                </a:tc>
                <a:extLst>
                  <a:ext uri="{0D108BD9-81ED-4DB2-BD59-A6C34878D82A}">
                    <a16:rowId xmlns:a16="http://schemas.microsoft.com/office/drawing/2014/main" val="1188959325"/>
                  </a:ext>
                </a:extLst>
              </a:tr>
              <a:tr h="10282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Loss of pay for their time off</a:t>
                      </a:r>
                    </a:p>
                    <a:p>
                      <a:endParaRPr lang="en-GB" dirty="0"/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People will start coming in more often +2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People might start looking for other jobs -4</a:t>
                      </a:r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More employees coming in +4</a:t>
                      </a:r>
                    </a:p>
                    <a:p>
                      <a:endParaRPr lang="en-GB" dirty="0"/>
                    </a:p>
                  </a:txBody>
                  <a:tcPr marL="94091" marR="94091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+4</a:t>
                      </a:r>
                    </a:p>
                  </a:txBody>
                  <a:tcPr marL="94091" marR="94091"/>
                </a:tc>
                <a:extLst>
                  <a:ext uri="{0D108BD9-81ED-4DB2-BD59-A6C34878D82A}">
                    <a16:rowId xmlns:a16="http://schemas.microsoft.com/office/drawing/2014/main" val="30706705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1787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46731-F2B0-4A9B-A4D7-5D84B3769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C3A9714-DBB5-4326-AE54-F7B0C703F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2226195"/>
              </p:ext>
            </p:extLst>
          </p:nvPr>
        </p:nvGraphicFramePr>
        <p:xfrm>
          <a:off x="685800" y="2193925"/>
          <a:ext cx="10820400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3400">
                  <a:extLst>
                    <a:ext uri="{9D8B030D-6E8A-4147-A177-3AD203B41FA5}">
                      <a16:colId xmlns:a16="http://schemas.microsoft.com/office/drawing/2014/main" val="2028857990"/>
                    </a:ext>
                  </a:extLst>
                </a:gridCol>
                <a:gridCol w="1803400">
                  <a:extLst>
                    <a:ext uri="{9D8B030D-6E8A-4147-A177-3AD203B41FA5}">
                      <a16:colId xmlns:a16="http://schemas.microsoft.com/office/drawing/2014/main" val="1017646840"/>
                    </a:ext>
                  </a:extLst>
                </a:gridCol>
                <a:gridCol w="1803400">
                  <a:extLst>
                    <a:ext uri="{9D8B030D-6E8A-4147-A177-3AD203B41FA5}">
                      <a16:colId xmlns:a16="http://schemas.microsoft.com/office/drawing/2014/main" val="1183419416"/>
                    </a:ext>
                  </a:extLst>
                </a:gridCol>
                <a:gridCol w="1803400">
                  <a:extLst>
                    <a:ext uri="{9D8B030D-6E8A-4147-A177-3AD203B41FA5}">
                      <a16:colId xmlns:a16="http://schemas.microsoft.com/office/drawing/2014/main" val="3446691515"/>
                    </a:ext>
                  </a:extLst>
                </a:gridCol>
                <a:gridCol w="1803400">
                  <a:extLst>
                    <a:ext uri="{9D8B030D-6E8A-4147-A177-3AD203B41FA5}">
                      <a16:colId xmlns:a16="http://schemas.microsoft.com/office/drawing/2014/main" val="3227216540"/>
                    </a:ext>
                  </a:extLst>
                </a:gridCol>
                <a:gridCol w="1803400">
                  <a:extLst>
                    <a:ext uri="{9D8B030D-6E8A-4147-A177-3AD203B41FA5}">
                      <a16:colId xmlns:a16="http://schemas.microsoft.com/office/drawing/2014/main" val="22548314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Punctuality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43183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255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Attractive Offer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463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Improve Comm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0791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Change of </a:t>
                      </a:r>
                      <a:r>
                        <a:rPr lang="en-GB" dirty="0" err="1"/>
                        <a:t>mgt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64594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6352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43">
            <a:extLst>
              <a:ext uri="{FF2B5EF4-FFF2-40B4-BE49-F238E27FC236}">
                <a16:creationId xmlns:a16="http://schemas.microsoft.com/office/drawing/2014/main" id="{538FF37C-82AA-4891-8256-0B7877B29150}"/>
              </a:ext>
            </a:extLst>
          </p:cNvPr>
          <p:cNvSpPr>
            <a:spLocks noChangeShapeType="1"/>
          </p:cNvSpPr>
          <p:nvPr/>
        </p:nvSpPr>
        <p:spPr bwMode="auto">
          <a:xfrm>
            <a:off x="1232367" y="1786689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 Box 42">
            <a:extLst>
              <a:ext uri="{FF2B5EF4-FFF2-40B4-BE49-F238E27FC236}">
                <a16:creationId xmlns:a16="http://schemas.microsoft.com/office/drawing/2014/main" id="{C13B1CA1-044B-45CA-98B9-6900F4182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167" y="1591427"/>
            <a:ext cx="1030858" cy="48418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 will complain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41">
            <a:extLst>
              <a:ext uri="{FF2B5EF4-FFF2-40B4-BE49-F238E27FC236}">
                <a16:creationId xmlns:a16="http://schemas.microsoft.com/office/drawing/2014/main" id="{DA07DC46-7248-422F-AA42-948668B53130}"/>
              </a:ext>
            </a:extLst>
          </p:cNvPr>
          <p:cNvSpPr>
            <a:spLocks noChangeShapeType="1"/>
          </p:cNvSpPr>
          <p:nvPr/>
        </p:nvSpPr>
        <p:spPr bwMode="auto">
          <a:xfrm>
            <a:off x="1834030" y="2388352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Box 40">
            <a:extLst>
              <a:ext uri="{FF2B5EF4-FFF2-40B4-BE49-F238E27FC236}">
                <a16:creationId xmlns:a16="http://schemas.microsoft.com/office/drawing/2014/main" id="{A283DDC1-1851-4A8E-9EA4-ED1B49AD0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592" y="2193089"/>
            <a:ext cx="1267349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Giving bad reviews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625057CB-1272-42EB-982F-B2689E9108AF}"/>
              </a:ext>
            </a:extLst>
          </p:cNvPr>
          <p:cNvSpPr>
            <a:spLocks noChangeShapeType="1"/>
          </p:cNvSpPr>
          <p:nvPr/>
        </p:nvSpPr>
        <p:spPr bwMode="auto">
          <a:xfrm>
            <a:off x="2386480" y="2940802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44191F08-0DDA-473C-B9B2-A2D59566F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617" y="2751889"/>
            <a:ext cx="1496261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Stopping from going to the hospital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951A4077-BA33-496F-A7F7-43B38FD46468}"/>
              </a:ext>
            </a:extLst>
          </p:cNvPr>
          <p:cNvSpPr>
            <a:spLocks noChangeShapeType="1"/>
          </p:cNvSpPr>
          <p:nvPr/>
        </p:nvSpPr>
        <p:spPr bwMode="auto">
          <a:xfrm>
            <a:off x="3577105" y="1794627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DABD698B-FEBC-4D47-B221-394AE1C758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5005" y="1591427"/>
            <a:ext cx="1478068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They might no be able to buy new equipment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35">
            <a:extLst>
              <a:ext uri="{FF2B5EF4-FFF2-40B4-BE49-F238E27FC236}">
                <a16:creationId xmlns:a16="http://schemas.microsoft.com/office/drawing/2014/main" id="{C6A5B1A2-E425-4572-833C-2EEE0A00062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20030" y="2396289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22F7B078-A712-4756-87FF-CE63F447A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6192" y="2193089"/>
            <a:ext cx="1412882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They might have to reduce the salaries of the staff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637090A2-A6C8-44C5-AC5B-60BD799A016A}"/>
              </a:ext>
            </a:extLst>
          </p:cNvPr>
          <p:cNvSpPr>
            <a:spLocks noChangeShapeType="1"/>
          </p:cNvSpPr>
          <p:nvPr/>
        </p:nvSpPr>
        <p:spPr bwMode="auto">
          <a:xfrm>
            <a:off x="4672480" y="2948739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4AF9A5A2-21BD-473D-91A0-F38BAEADED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742" y="2745539"/>
            <a:ext cx="1012667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Staff shortages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C47D0130-B8F1-46A6-9BBC-479FF03855A1}"/>
              </a:ext>
            </a:extLst>
          </p:cNvPr>
          <p:cNvSpPr>
            <a:spLocks noChangeShapeType="1"/>
          </p:cNvSpPr>
          <p:nvPr/>
        </p:nvSpPr>
        <p:spPr bwMode="auto">
          <a:xfrm>
            <a:off x="5783730" y="1780339"/>
            <a:ext cx="48359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91493E6C-7843-48AB-A256-9CABA92E4C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1968" y="1591427"/>
            <a:ext cx="1324956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They won’t be always be a staff there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6F2C065B-A25C-442D-8A61-DF5B2AE909B5}"/>
              </a:ext>
            </a:extLst>
          </p:cNvPr>
          <p:cNvSpPr>
            <a:spLocks noChangeShapeType="1"/>
          </p:cNvSpPr>
          <p:nvPr/>
        </p:nvSpPr>
        <p:spPr bwMode="auto">
          <a:xfrm>
            <a:off x="6385393" y="2380414"/>
            <a:ext cx="483594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B763AD75-9D00-441D-B082-FB1ABC5C3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9805" y="2193089"/>
            <a:ext cx="1443201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They will need to rely on the them to come in 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0CE3FB0F-7353-4C55-9EF1-538428DE2D8E}"/>
              </a:ext>
            </a:extLst>
          </p:cNvPr>
          <p:cNvSpPr>
            <a:spLocks noChangeShapeType="1"/>
          </p:cNvSpPr>
          <p:nvPr/>
        </p:nvSpPr>
        <p:spPr bwMode="auto">
          <a:xfrm>
            <a:off x="6937843" y="2932864"/>
            <a:ext cx="483594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B5A3EBD8-4719-4757-8F84-3A17B986B7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4481" y="2745539"/>
            <a:ext cx="1421978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Some times they will have shortage of staff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10F05BEC-CBCC-4E3F-995A-B014DB87E8C7}"/>
              </a:ext>
            </a:extLst>
          </p:cNvPr>
          <p:cNvSpPr>
            <a:spLocks noChangeShapeType="1"/>
          </p:cNvSpPr>
          <p:nvPr/>
        </p:nvSpPr>
        <p:spPr bwMode="auto">
          <a:xfrm>
            <a:off x="5972643" y="3725027"/>
            <a:ext cx="483594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EA75598F-76F7-4205-B69B-046615F1C0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7905" y="3536114"/>
            <a:ext cx="1012667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Compromised quality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29A8CE4D-9853-4B2A-A244-7DDBCD6DF8A5}"/>
              </a:ext>
            </a:extLst>
          </p:cNvPr>
          <p:cNvSpPr>
            <a:spLocks noChangeShapeType="1"/>
          </p:cNvSpPr>
          <p:nvPr/>
        </p:nvSpPr>
        <p:spPr bwMode="auto">
          <a:xfrm>
            <a:off x="5448767" y="4282239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488D4CAB-CAC5-462A-9E5A-3E1D4DA866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4030" y="4093327"/>
            <a:ext cx="1012667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Shortage of money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CEE5D7E4-87C6-43D4-85C2-1D4A499E7FEC}"/>
              </a:ext>
            </a:extLst>
          </p:cNvPr>
          <p:cNvSpPr>
            <a:spLocks noChangeShapeType="1"/>
          </p:cNvSpPr>
          <p:nvPr/>
        </p:nvSpPr>
        <p:spPr bwMode="auto">
          <a:xfrm>
            <a:off x="4950293" y="4834689"/>
            <a:ext cx="483594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8D8D07E1-8EA7-4FFB-ABFC-32D825A7E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5555" y="4645777"/>
            <a:ext cx="1012667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It will get worst over the years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2F3D2FFC-2D9D-4E21-8E8F-158A47FA693B}"/>
              </a:ext>
            </a:extLst>
          </p:cNvPr>
          <p:cNvSpPr>
            <a:spLocks noChangeShapeType="1"/>
          </p:cNvSpPr>
          <p:nvPr/>
        </p:nvSpPr>
        <p:spPr bwMode="auto">
          <a:xfrm>
            <a:off x="3445342" y="3694864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3541A21A-CC71-488F-888A-0C70CFB004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2192" y="3507539"/>
            <a:ext cx="1012667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Unsecure employment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870B33CF-55A1-4B1B-8F31-7B5F68F832CE}"/>
              </a:ext>
            </a:extLst>
          </p:cNvPr>
          <p:cNvSpPr>
            <a:spLocks noChangeShapeType="1"/>
          </p:cNvSpPr>
          <p:nvPr/>
        </p:nvSpPr>
        <p:spPr bwMode="auto">
          <a:xfrm>
            <a:off x="2996080" y="4253664"/>
            <a:ext cx="48359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ACE17048-AEC9-4537-A4ED-A225906C73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1342" y="4064752"/>
            <a:ext cx="1012667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Sick pay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43EA00A7-EA30-4C13-8D3F-AC3CE7BE2A7C}"/>
              </a:ext>
            </a:extLst>
          </p:cNvPr>
          <p:cNvSpPr>
            <a:spLocks noChangeShapeType="1"/>
          </p:cNvSpPr>
          <p:nvPr/>
        </p:nvSpPr>
        <p:spPr bwMode="auto">
          <a:xfrm>
            <a:off x="2496017" y="4806114"/>
            <a:ext cx="48511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3AD7FF4B-3151-46C6-8B6E-5874CC5D4D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2867" y="4617202"/>
            <a:ext cx="1012667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Its only temporary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E2D5DCE4-F386-4746-9F9D-945C4DFFA0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5817" y="626227"/>
            <a:ext cx="941416" cy="73501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quality of service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2BE576CD-9EEC-45F9-AFED-7C70816E0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86580" y="529389"/>
            <a:ext cx="983863" cy="91281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Costing the Trust £1 million each year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73E2C28C-7F66-404E-A143-0EEEAF365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4156" y="529389"/>
            <a:ext cx="1033890" cy="881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temporary and agency staff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147EE9EB-202B-4EF9-A031-592E8A398D85}"/>
              </a:ext>
            </a:extLst>
          </p:cNvPr>
          <p:cNvSpPr>
            <a:spLocks noChangeShapeType="1"/>
          </p:cNvSpPr>
          <p:nvPr/>
        </p:nvSpPr>
        <p:spPr bwMode="auto">
          <a:xfrm>
            <a:off x="476718" y="3272589"/>
            <a:ext cx="7651090" cy="1588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A6B92548-3C25-4A38-AF8C-4E002D9AFEC1}"/>
              </a:ext>
            </a:extLst>
          </p:cNvPr>
          <p:cNvSpPr>
            <a:spLocks noChangeShapeType="1"/>
          </p:cNvSpPr>
          <p:nvPr/>
        </p:nvSpPr>
        <p:spPr bwMode="auto">
          <a:xfrm>
            <a:off x="1381592" y="1370764"/>
            <a:ext cx="178126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81765F07-25D0-4520-9DED-C7226A89EBA4}"/>
              </a:ext>
            </a:extLst>
          </p:cNvPr>
          <p:cNvSpPr>
            <a:spLocks noChangeShapeType="1"/>
          </p:cNvSpPr>
          <p:nvPr/>
        </p:nvSpPr>
        <p:spPr bwMode="auto">
          <a:xfrm>
            <a:off x="3718392" y="1370764"/>
            <a:ext cx="1716076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12BE3606-C771-40FA-BFE6-61A2404B14F0}"/>
              </a:ext>
            </a:extLst>
          </p:cNvPr>
          <p:cNvSpPr>
            <a:spLocks noChangeShapeType="1"/>
          </p:cNvSpPr>
          <p:nvPr/>
        </p:nvSpPr>
        <p:spPr bwMode="auto">
          <a:xfrm>
            <a:off x="5958355" y="1370764"/>
            <a:ext cx="174336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9E89F8E5-5995-4F23-BF44-17D2CE4336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4555" y="5207752"/>
            <a:ext cx="976283" cy="7286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secondment of a human resources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093233F0-5371-4C60-A061-1503B7904F6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23030" y="3272589"/>
            <a:ext cx="1540223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E3CC8F58-D7FA-4271-B8F9-F8ED42D20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5167" y="5207752"/>
            <a:ext cx="1049050" cy="81121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steadily increased from 2007 to 2012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D86037DC-9818-46C9-92F8-7C18D28EDA8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5242" y="3272589"/>
            <a:ext cx="1596315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7627B38C-929B-4DBE-A352-F81F0547E3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2317" y="2791577"/>
            <a:ext cx="982347" cy="211137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7C796347-9174-4F1C-84F9-1BB365FA9B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8355" y="2885239"/>
            <a:ext cx="1012667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absenteeism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7B529C02-38FE-4AEF-9961-41BBEA3C03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517" y="72189"/>
            <a:ext cx="1164263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740A6363-B64C-464F-B4DC-E3BD9DD47D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517" y="529389"/>
            <a:ext cx="11642633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72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C8196-3C5C-4431-AABC-4491AF4D7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A5C56-6BCC-4330-B0EF-AC29E55B7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[online] Available at: &lt;https://www.cipd.co.uk/knowledge/strategy/organisational-development/pestle-analysis-factsheet#7990&gt; [Accessed 13 March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(2022)</a:t>
            </a:r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Libguides.library.usyd.edu.au.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Subject guides: Marketing: PESTLE Analysis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&lt;https://libguides.library.usyd.edu.au/c.php?g=508107&amp;p=5994242&gt; [Accessed 13 March 2022].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(Subject guides: Marketing: PESTLE Analysis,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34388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603ea7df3c690c39a5069f58e76f3eac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be9fb1ab4aff8558258e3c123c4c8276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7971A49-7C4E-4344-BAF5-C6DB2FF064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F8230F4-A4C2-48CB-B69E-53BDAFA0771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</ds:schemaRefs>
</ds:datastoreItem>
</file>

<file path=customXml/itemProps3.xml><?xml version="1.0" encoding="utf-8"?>
<ds:datastoreItem xmlns:ds="http://schemas.openxmlformats.org/officeDocument/2006/customXml" ds:itemID="{E9CC638C-F795-487B-BF50-34F4EAB7B858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10566</TotalTime>
  <Words>447</Words>
  <Application>Microsoft Office PowerPoint</Application>
  <PresentationFormat>Widescreen</PresentationFormat>
  <Paragraphs>99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Vapor Trail</vt:lpstr>
      <vt:lpstr>Assessment brief</vt:lpstr>
      <vt:lpstr>My name is Eseosa Darame</vt:lpstr>
      <vt:lpstr>Problems </vt:lpstr>
      <vt:lpstr>Solving Problems </vt:lpstr>
      <vt:lpstr>PESTLE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Eseosa Iyokho Darame (2108564)</dc:creator>
  <cp:lastModifiedBy>Eseosa Iyokho Darame (2108564)</cp:lastModifiedBy>
  <cp:revision>26</cp:revision>
  <dcterms:created xsi:type="dcterms:W3CDTF">2022-02-25T01:27:56Z</dcterms:created>
  <dcterms:modified xsi:type="dcterms:W3CDTF">2022-03-20T18:00:46Z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