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2" r:id="rId3"/>
    <p:sldId id="257" r:id="rId4"/>
    <p:sldId id="263" r:id="rId5"/>
    <p:sldId id="258" r:id="rId6"/>
    <p:sldId id="259" r:id="rId7"/>
    <p:sldId id="260" r:id="rId8"/>
    <p:sldId id="264" r:id="rId9"/>
    <p:sldId id="265" r:id="rId10"/>
    <p:sldId id="266" r:id="rId11"/>
    <p:sldId id="26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Aucun style, aucune grill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88172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25320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73133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484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2039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49625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35111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59656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8790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9990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1193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868904FA-E01C-458A-8D3D-CE2C6F7FD548}" type="datetimeFigureOut">
              <a:rPr lang="fr-FR" smtClean="0"/>
              <a:t>20/05/2019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84712E61-8AC9-4B23-8DBA-89396923A4FD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46120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e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g"/><Relationship Id="rId7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mido.com/business-comptabilite-gestion-management/strategie/etude-de-cas/etude-cas-picture-organic-clothing-mise-place-strategie-communication-482417.html" TargetMode="External"/><Relationship Id="rId3" Type="http://schemas.openxmlformats.org/officeDocument/2006/relationships/hyperlink" Target="https://www.youtube.com/watch?v=MpLZ33tyMXU" TargetMode="External"/><Relationship Id="rId7" Type="http://schemas.openxmlformats.org/officeDocument/2006/relationships/hyperlink" Target="https://www.picture-organic-clothing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cence-pro-commerce-sport.jimdo.com/2017/02/23/picture-organic-clothing-un-m%C3%A9lange-entre-marketing-et-environnement/" TargetMode="External"/><Relationship Id="rId11" Type="http://schemas.openxmlformats.org/officeDocument/2006/relationships/image" Target="../media/image31.jpg"/><Relationship Id="rId5" Type="http://schemas.openxmlformats.org/officeDocument/2006/relationships/hyperlink" Target="https://www.lepoint.fr/societe/picture-organic-clothing-la-marque-auvergnate-qui-agite-le-marche-de-l-outdoor-11-02-2016-2017250_23.php" TargetMode="External"/><Relationship Id="rId10" Type="http://schemas.openxmlformats.org/officeDocument/2006/relationships/hyperlink" Target="https://prezi.com/lgnvwxk0z5nn/swot-analysis-for-burton/" TargetMode="External"/><Relationship Id="rId4" Type="http://schemas.openxmlformats.org/officeDocument/2006/relationships/hyperlink" Target="https://www.youtube.com/watch?v=dV5wM6yhnY8" TargetMode="External"/><Relationship Id="rId9" Type="http://schemas.openxmlformats.org/officeDocument/2006/relationships/hyperlink" Target="https://www.youtube.com/watch?v=btajwiZQ0f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45AA973-9BDE-414A-AC2F-D76C6C9A7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5525" y="-226141"/>
            <a:ext cx="9641872" cy="3275730"/>
          </a:xfrm>
        </p:spPr>
        <p:txBody>
          <a:bodyPr>
            <a:normAutofit fontScale="90000"/>
          </a:bodyPr>
          <a:lstStyle/>
          <a:p>
            <a:pPr algn="r">
              <a:lnSpc>
                <a:spcPct val="100000"/>
              </a:lnSpc>
            </a:pPr>
            <a:r>
              <a:rPr lang="en-GB" sz="53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 Light SemiCondensed" panose="020B0502040204020203" pitchFamily="34" charset="0"/>
              </a:rPr>
              <a:t>Digital Marketing – Picture Organic </a:t>
            </a:r>
            <a: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  <a:t/>
            </a:r>
            <a:b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</a:br>
            <a: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  <a:t>Ride, protect &amp; Share </a:t>
            </a:r>
            <a:b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</a:br>
            <a: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  <a:t/>
            </a:r>
            <a:b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</a:br>
            <a:r>
              <a:rPr lang="en-GB" sz="40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 Light SemiCondensed" panose="020B0502040204020203" pitchFamily="34" charset="0"/>
              </a:rPr>
              <a:t>Etienne Bosser</a:t>
            </a:r>
            <a:endParaRPr lang="en-GB" sz="4800" dirty="0">
              <a:solidFill>
                <a:schemeClr val="accent1">
                  <a:lumMod val="60000"/>
                  <a:lumOff val="40000"/>
                </a:schemeClr>
              </a:solidFill>
              <a:latin typeface="Bahnschrift Light SemiCondensed" panose="020B0502040204020203" pitchFamily="34" charset="0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8C411E8A-4193-46F1-A9E5-0486FF2532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2568"/>
            <a:ext cx="12208572" cy="350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55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ED1CE6-02C7-43F3-9A18-95D27A7EB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873"/>
            <a:ext cx="9692640" cy="1033354"/>
          </a:xfrm>
        </p:spPr>
        <p:txBody>
          <a:bodyPr>
            <a:normAutofit/>
          </a:bodyPr>
          <a:lstStyle/>
          <a:p>
            <a:pPr algn="ctr"/>
            <a:r>
              <a:rPr lang="fr-FR" sz="6000" b="1" dirty="0"/>
              <a:t>Content 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330299-B3C5-4F01-B89B-2341FAF4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282" y="1855787"/>
            <a:ext cx="8982075" cy="3830638"/>
          </a:xfrm>
        </p:spPr>
        <p:txBody>
          <a:bodyPr>
            <a:normAutofit/>
          </a:bodyPr>
          <a:lstStyle/>
          <a:p>
            <a:pPr marL="571500" indent="-571500">
              <a:buFont typeface="+mj-lt"/>
              <a:buAutoNum type="romanUcPeriod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What is Picture Organic Clothing </a:t>
            </a:r>
          </a:p>
          <a:p>
            <a:pPr marL="571500" indent="-571500">
              <a:buFont typeface="+mj-lt"/>
              <a:buAutoNum type="romanUcPeriod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+mj-lt"/>
              <a:buAutoNum type="romanUcPeriod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SWOT analysis of the brand </a:t>
            </a:r>
          </a:p>
          <a:p>
            <a:pPr marL="571500" indent="-571500">
              <a:buFont typeface="+mj-lt"/>
              <a:buAutoNum type="romanUcPeriod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+mj-lt"/>
              <a:buAutoNum type="romanUcPeriod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Digital Marketing Audit 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E99810C5-0E95-4ED2-B6DC-397148D356E8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C7086845-CAF9-4511-9C03-D23DD520407F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184547"/>
            <a:ext cx="4714668" cy="31423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974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ED1CE6-02C7-43F3-9A18-95D27A7EB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91606" cy="89122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</a:t>
            </a:r>
            <a:r>
              <a:rPr lang="fr-FR" sz="4000" b="1" dirty="0"/>
              <a:t> about the organisation ?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330299-B3C5-4F01-B89B-2341FAF4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216" y="1748631"/>
            <a:ext cx="9613583" cy="4547394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Type of organisation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: Clothing company 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Brand creation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: 2009  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Size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 : Small / Medium 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2018 turnover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: 24 000 000€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9B10240-55DC-4608-AA06-E10114FD5D0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663530B-667F-4E96-B5C0-E15E5E1C01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536" y="2598340"/>
            <a:ext cx="4276140" cy="2847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2974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330299-B3C5-4F01-B89B-2341FAF4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668" y="1149151"/>
            <a:ext cx="9800254" cy="454739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Products range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pPr marL="0" indent="0">
              <a:buNone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Sportswear &amp; outdoor sport clothing for men and women 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- Specialized in snowboarding, skiing, skateboarding and surfing product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A1B9461-4AE6-49B1-993D-164007287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78" y="3558162"/>
            <a:ext cx="3219236" cy="2686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73672142-F86E-430F-98A4-7216C647C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1293" y="4108053"/>
            <a:ext cx="4030057" cy="26860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66B38B66-7065-4AF5-B7D3-77F6BB88C2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181" y="3156941"/>
            <a:ext cx="4514850" cy="25396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089E317-7E01-4697-9918-F1F974B96711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11" name="Titre 1">
            <a:extLst>
              <a:ext uri="{FF2B5EF4-FFF2-40B4-BE49-F238E27FC236}">
                <a16:creationId xmlns:a16="http://schemas.microsoft.com/office/drawing/2014/main" id="{3D50294E-7F0A-4741-B2CD-62B98EAE4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91606" cy="89122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</a:t>
            </a:r>
            <a:r>
              <a:rPr lang="fr-FR" sz="4000" b="1" dirty="0"/>
              <a:t> about the organisation ? </a:t>
            </a:r>
          </a:p>
        </p:txBody>
      </p:sp>
    </p:spTree>
    <p:extLst>
      <p:ext uri="{BB962C8B-B14F-4D97-AF65-F5344CB8AC3E}">
        <p14:creationId xmlns:p14="http://schemas.microsoft.com/office/powerpoint/2010/main" val="148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89A512A-7D10-4A54-B848-70810D54E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38086"/>
            <a:ext cx="9247632" cy="464205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Customer base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 Men &amp; Women from 15 to 35 years old</a:t>
            </a:r>
          </a:p>
          <a:p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Main competitors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Mission and vision statement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F74F319D-6EBC-4396-ABEF-DBBC160CE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91606" cy="89122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</a:t>
            </a:r>
            <a:r>
              <a:rPr lang="fr-FR" sz="4000" b="1" dirty="0"/>
              <a:t> about the organisation ? 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E7A06A6-8F43-48F4-97D6-05DD591BDDD8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CE1785EB-A03B-47EC-BB54-9C3C7AE6EC3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641" y="2307981"/>
            <a:ext cx="1551131" cy="1551131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98313250-6442-4D76-8E72-D294221AEB14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4410" y="2439818"/>
            <a:ext cx="1766368" cy="132477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BD091649-0703-4D80-AE0F-BEDE928C684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317" y="4948191"/>
            <a:ext cx="1766368" cy="176636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1934C58B-41DA-4594-9510-81B257FD19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318" y="5100911"/>
            <a:ext cx="1467450" cy="1460928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8937FAC-0470-4E79-B89C-88BA6D1ED25F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730" y="4474320"/>
            <a:ext cx="1766368" cy="229848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21A19A50-299C-498C-B8B0-21D8C277AB5E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772" y="4787698"/>
            <a:ext cx="1976871" cy="1985108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7BE58961-3A48-4532-829B-9E8256D9CC70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179" y="2298063"/>
            <a:ext cx="1551131" cy="1551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235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1">
            <a:extLst>
              <a:ext uri="{FF2B5EF4-FFF2-40B4-BE49-F238E27FC236}">
                <a16:creationId xmlns:a16="http://schemas.microsoft.com/office/drawing/2014/main" id="{0FE95D96-CA37-4269-B65C-73B06182C625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SWOT analysis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2C54C86-EDCE-4FFC-BED2-1EC084537A7F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graphicFrame>
        <p:nvGraphicFramePr>
          <p:cNvPr id="2" name="Tableau 1">
            <a:extLst>
              <a:ext uri="{FF2B5EF4-FFF2-40B4-BE49-F238E27FC236}">
                <a16:creationId xmlns:a16="http://schemas.microsoft.com/office/drawing/2014/main" id="{C390C160-6545-4F6F-9B4A-3593AC4E65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3793951"/>
              </p:ext>
            </p:extLst>
          </p:nvPr>
        </p:nvGraphicFramePr>
        <p:xfrm>
          <a:off x="569762" y="1234016"/>
          <a:ext cx="8974288" cy="52810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7144">
                  <a:extLst>
                    <a:ext uri="{9D8B030D-6E8A-4147-A177-3AD203B41FA5}">
                      <a16:colId xmlns:a16="http://schemas.microsoft.com/office/drawing/2014/main" val="2524552893"/>
                    </a:ext>
                  </a:extLst>
                </a:gridCol>
                <a:gridCol w="4487144">
                  <a:extLst>
                    <a:ext uri="{9D8B030D-6E8A-4147-A177-3AD203B41FA5}">
                      <a16:colId xmlns:a16="http://schemas.microsoft.com/office/drawing/2014/main" val="3142337305"/>
                    </a:ext>
                  </a:extLst>
                </a:gridCol>
              </a:tblGrid>
              <a:tr h="264054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Strengths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History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Target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Weaknesses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pPr algn="l"/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Age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Market situation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Social media presence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345975"/>
                  </a:ext>
                </a:extLst>
              </a:tr>
              <a:tr h="264054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Opportunities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Online presence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Environmental &amp; eco-friendly product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Sector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Threats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Fashion currents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Brexit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331125"/>
                  </a:ext>
                </a:extLst>
              </a:tr>
            </a:tbl>
          </a:graphicData>
        </a:graphic>
      </p:graphicFrame>
      <p:pic>
        <p:nvPicPr>
          <p:cNvPr id="8" name="Image 7">
            <a:extLst>
              <a:ext uri="{FF2B5EF4-FFF2-40B4-BE49-F238E27FC236}">
                <a16:creationId xmlns:a16="http://schemas.microsoft.com/office/drawing/2014/main" id="{C60E8441-035A-4F00-9D43-4BF42D00BC02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6800">
            <a:off x="7987817" y="4245692"/>
            <a:ext cx="2870683" cy="20997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274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421" y="1480302"/>
            <a:ext cx="9800254" cy="454739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Main tools using by the brand: </a:t>
            </a:r>
          </a:p>
          <a:p>
            <a:endParaRPr lang="en-GB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>
              <a:buFont typeface="Wingdings" panose="05000000000000000000" pitchFamily="2" charset="2"/>
              <a:buChar char="ü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Website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>
              <a:buFont typeface="Wingdings" panose="05000000000000000000" pitchFamily="2" charset="2"/>
              <a:buChar char="ü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Social Media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>
              <a:buFont typeface="Wingdings" panose="05000000000000000000" pitchFamily="2" charset="2"/>
              <a:buChar char="ü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YouTube channel  </a:t>
            </a: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11ED922D-E098-4CB3-924C-ED0531038F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825" y="1480302"/>
            <a:ext cx="4191000" cy="49487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B95820AE-4C1E-4B93-917A-FD9BF03FAC20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149" y="4710533"/>
            <a:ext cx="1183558" cy="667165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D11C9576-AA5D-4E55-B7C2-79B1B9B0DE4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561" y="3637449"/>
            <a:ext cx="634488" cy="634488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BDE0E391-9E42-404C-B67A-883B5FCCC322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354" y="3618845"/>
            <a:ext cx="671696" cy="671696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C3D2C68C-B5B9-4E6B-9F79-21198F853340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8050" y="3696487"/>
            <a:ext cx="516412" cy="516412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D7964F8D-FD14-41A5-B8D3-A7A5DAFED9C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83" y="2573621"/>
            <a:ext cx="1134922" cy="707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564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2" y="1154905"/>
            <a:ext cx="9800254" cy="454739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Website </a:t>
            </a:r>
          </a:p>
          <a:p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B977AB5-E657-45B1-94D5-A140A0C625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936" y="1659656"/>
            <a:ext cx="9920748" cy="488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269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03" y="1154905"/>
            <a:ext cx="9800254" cy="4547394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Social media </a:t>
            </a: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E37D8F9A-6E8C-47FD-BB78-0541D34813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0"/>
          <a:stretch/>
        </p:blipFill>
        <p:spPr>
          <a:xfrm>
            <a:off x="745528" y="1644032"/>
            <a:ext cx="2936292" cy="49976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B6F7282-FE26-45AA-BF44-7EB78DE7189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1"/>
          <a:stretch/>
        </p:blipFill>
        <p:spPr>
          <a:xfrm>
            <a:off x="7787055" y="1658190"/>
            <a:ext cx="2931932" cy="5032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ACCB183-E269-4323-886B-EEA86D918EF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4"/>
          <a:stretch/>
        </p:blipFill>
        <p:spPr>
          <a:xfrm>
            <a:off x="4224447" y="1644032"/>
            <a:ext cx="2936291" cy="5032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58033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2774"/>
            <a:ext cx="9800254" cy="4547394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YouTube channel  </a:t>
            </a: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5E431B4-4A37-49A8-A9D1-7DF3B65AC6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69" y="1529930"/>
            <a:ext cx="10419434" cy="50967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8047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F9AD088-5146-41BF-8A68-60C0EED0B73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F50DBA1-8120-48F9-BCED-2A4668903C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15" y="1539232"/>
            <a:ext cx="6365250" cy="45983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0F355BA-B40A-4264-A720-6971EF612E16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Conclusion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6DAAF319-1B6E-4B68-ACB2-FBB4756324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02" y="5014693"/>
            <a:ext cx="6640756" cy="1436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A9A5FDA3-1D1F-4FC1-B51F-28F132DC6E37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28" y="1228790"/>
            <a:ext cx="3261798" cy="325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799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F9AD088-5146-41BF-8A68-60C0EED0B73D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0F355BA-B40A-4264-A720-6971EF612E16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References</a:t>
            </a:r>
          </a:p>
        </p:txBody>
      </p:sp>
      <p:graphicFrame>
        <p:nvGraphicFramePr>
          <p:cNvPr id="3" name="Tableau 2">
            <a:extLst>
              <a:ext uri="{FF2B5EF4-FFF2-40B4-BE49-F238E27FC236}">
                <a16:creationId xmlns:a16="http://schemas.microsoft.com/office/drawing/2014/main" id="{0A5D3D44-1C0E-4FAC-92E0-AF2F19748B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9163590"/>
              </p:ext>
            </p:extLst>
          </p:nvPr>
        </p:nvGraphicFramePr>
        <p:xfrm>
          <a:off x="4917015" y="1574006"/>
          <a:ext cx="5565266" cy="5087231"/>
        </p:xfrm>
        <a:graphic>
          <a:graphicData uri="http://schemas.openxmlformats.org/drawingml/2006/table">
            <a:tbl>
              <a:tblPr firstRow="1" firstCol="1" bandRow="1"/>
              <a:tblGrid>
                <a:gridCol w="5565266">
                  <a:extLst>
                    <a:ext uri="{9D8B030D-6E8A-4147-A177-3AD203B41FA5}">
                      <a16:colId xmlns:a16="http://schemas.microsoft.com/office/drawing/2014/main" val="14617032"/>
                    </a:ext>
                  </a:extLst>
                </a:gridCol>
              </a:tblGrid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Ellis Brigham Mountain Sports (2018)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Clothing Brand Story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3"/>
                        </a:rPr>
                        <a:t>https://www.youtube.com/watch?v=MpLZ33tyMXU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07132179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8montblanc Officiel (2019) </a:t>
                      </a:r>
                      <a:r>
                        <a:rPr lang="en-GB" sz="9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Clothing, les 10 ans</a:t>
                      </a: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Available at: 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4"/>
                        </a:rPr>
                        <a:t>https://www.youtube.com/watch?v=dV5wM6yhnY8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77804972"/>
                  </a:ext>
                </a:extLst>
              </a:tr>
              <a:tr h="6939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fr-FR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 Point (2016) </a:t>
                      </a:r>
                      <a:r>
                        <a:rPr lang="fr-FR" sz="9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Clothing, la marque auvergnate qui agite le marché de l'outdoor</a:t>
                      </a:r>
                      <a:r>
                        <a:rPr lang="fr-FR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Available at : </a:t>
                      </a:r>
                      <a:r>
                        <a:rPr lang="fr-FR" sz="900" u="sng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5"/>
                        </a:rPr>
                        <a:t>https://www.lepoint.fr/societe/picture-organic-clothing-la-marque-auvergnate-qui-agite-le-marche-de-l-outdoor-11-02-2016-2017250_23.php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fr-FR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37845501"/>
                  </a:ext>
                </a:extLst>
              </a:tr>
              <a:tr h="869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Maire Yohan (2017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 Picture Organic Clothing: A mix of marketing and the environment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Faculté des sciences du sport Strasbourg,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6"/>
                        </a:rPr>
                        <a:t>https://licence-pro-commerce-sport.jimdo.com/2017/02/23/picture-organic-clothing-un-m%C3%A9lange-entre-marketing-et-environnement/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11062895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(2019) Official website,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7"/>
                        </a:rPr>
                        <a:t>https://www.picture-organic-clothing.com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69719746"/>
                  </a:ext>
                </a:extLst>
              </a:tr>
              <a:tr h="869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Deyana Mincheva (2017)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Case study - Picture Organic Clothing: setting up a communication strategy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Pimido, Available at: </a:t>
                      </a: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8"/>
                        </a:rPr>
                        <a:t>https://www.pimido.com/business-comptabilite-gestion-management/strategie/etude-de-cas/etude-cas-picture-organic-clothing-mise-place-strategie-communication-482417.html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98171807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Square2Marketing (2012),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6-Step Marketing Audit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9"/>
                        </a:rPr>
                        <a:t>https://www.youtube.com/watch?v=btajwiZQ0fE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35923188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James Howard (2017)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SWOT analysis for Burton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Prezi.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10"/>
                        </a:rPr>
                        <a:t>https://prezi.com/lgnvwxk0z5nn/swot-analysis-for-burton/</a:t>
                      </a:r>
                      <a:endParaRPr lang="en-GB" sz="900" u="sng" dirty="0">
                        <a:solidFill>
                          <a:srgbClr val="0000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211757"/>
                  </a:ext>
                </a:extLst>
              </a:tr>
            </a:tbl>
          </a:graphicData>
        </a:graphic>
      </p:graphicFrame>
      <p:pic>
        <p:nvPicPr>
          <p:cNvPr id="10" name="Image 9">
            <a:extLst>
              <a:ext uri="{FF2B5EF4-FFF2-40B4-BE49-F238E27FC236}">
                <a16:creationId xmlns:a16="http://schemas.microsoft.com/office/drawing/2014/main" id="{B2E17A9C-4DBC-4DBF-8D1D-4EC479FDBC0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7154">
            <a:off x="623008" y="2312103"/>
            <a:ext cx="3682256" cy="27331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20671448"/>
      </p:ext>
    </p:extLst>
  </p:cSld>
  <p:clrMapOvr>
    <a:masterClrMapping/>
  </p:clrMapOvr>
</p:sld>
</file>

<file path=ppt/theme/theme1.xml><?xml version="1.0" encoding="utf-8"?>
<a:theme xmlns:a="http://schemas.openxmlformats.org/drawingml/2006/main" name="Vue">
  <a:themeElements>
    <a:clrScheme name="Personnalisé 14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A8A8AB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ue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ue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TM03457515[[fn=Vue]]</Template>
  <TotalTime>1788</TotalTime>
  <Words>319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Bahnschrift</vt:lpstr>
      <vt:lpstr>Bahnschrift Light SemiCondensed</vt:lpstr>
      <vt:lpstr>Calibri</vt:lpstr>
      <vt:lpstr>Century Schoolbook</vt:lpstr>
      <vt:lpstr>Times New Roman</vt:lpstr>
      <vt:lpstr>Wingdings</vt:lpstr>
      <vt:lpstr>Wingdings 2</vt:lpstr>
      <vt:lpstr>Vue</vt:lpstr>
      <vt:lpstr>Digital Marketing – Picture Organic  Ride, protect &amp; Share   Etienne Bosser</vt:lpstr>
      <vt:lpstr>Content  </vt:lpstr>
      <vt:lpstr>What about the organisation ? </vt:lpstr>
      <vt:lpstr>What about the organisation ? </vt:lpstr>
      <vt:lpstr>What about the organisation 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</dc:title>
  <dc:creator>etienne bosser</dc:creator>
  <cp:lastModifiedBy>Beth Cummings</cp:lastModifiedBy>
  <cp:revision>58</cp:revision>
  <dcterms:created xsi:type="dcterms:W3CDTF">2019-04-18T12:12:46Z</dcterms:created>
  <dcterms:modified xsi:type="dcterms:W3CDTF">2019-05-20T06:43:10Z</dcterms:modified>
</cp:coreProperties>
</file>