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0" r:id="rId1"/>
  </p:sldMasterIdLst>
  <p:notesMasterIdLst>
    <p:notesMasterId r:id="rId26"/>
  </p:notesMasterIdLst>
  <p:handoutMasterIdLst>
    <p:handoutMasterId r:id="rId27"/>
  </p:handoutMasterIdLst>
  <p:sldIdLst>
    <p:sldId id="270" r:id="rId2"/>
    <p:sldId id="327" r:id="rId3"/>
    <p:sldId id="328" r:id="rId4"/>
    <p:sldId id="282" r:id="rId5"/>
    <p:sldId id="266" r:id="rId6"/>
    <p:sldId id="317" r:id="rId7"/>
    <p:sldId id="314" r:id="rId8"/>
    <p:sldId id="315" r:id="rId9"/>
    <p:sldId id="316" r:id="rId10"/>
    <p:sldId id="274" r:id="rId11"/>
    <p:sldId id="330" r:id="rId12"/>
    <p:sldId id="289" r:id="rId13"/>
    <p:sldId id="318" r:id="rId14"/>
    <p:sldId id="305" r:id="rId15"/>
    <p:sldId id="321" r:id="rId16"/>
    <p:sldId id="311" r:id="rId17"/>
    <p:sldId id="303" r:id="rId18"/>
    <p:sldId id="320" r:id="rId19"/>
    <p:sldId id="323" r:id="rId20"/>
    <p:sldId id="292" r:id="rId21"/>
    <p:sldId id="291" r:id="rId22"/>
    <p:sldId id="293" r:id="rId23"/>
    <p:sldId id="294" r:id="rId24"/>
    <p:sldId id="329" r:id="rId25"/>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545" autoAdjust="0"/>
  </p:normalViewPr>
  <p:slideViewPr>
    <p:cSldViewPr>
      <p:cViewPr varScale="1">
        <p:scale>
          <a:sx n="69" d="100"/>
          <a:sy n="69" d="100"/>
        </p:scale>
        <p:origin x="720" y="33"/>
      </p:cViewPr>
      <p:guideLst>
        <p:guide orient="horz" pos="2160"/>
        <p:guide pos="2880"/>
      </p:guideLst>
    </p:cSldViewPr>
  </p:slideViewPr>
  <p:notesTextViewPr>
    <p:cViewPr>
      <p:scale>
        <a:sx n="1" d="1"/>
        <a:sy n="1" d="1"/>
      </p:scale>
      <p:origin x="0" y="0"/>
    </p:cViewPr>
  </p:notesTextViewPr>
  <p:sorterViewPr>
    <p:cViewPr varScale="1">
      <p:scale>
        <a:sx n="1" d="1"/>
        <a:sy n="1" d="1"/>
      </p:scale>
      <p:origin x="0" y="-19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2754A6-4328-430A-9B9E-F06B60C7E3E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667E25D-D89A-4BA9-AA27-2DCC3D231DB2}">
      <dgm:prSet/>
      <dgm:spPr/>
      <dgm:t>
        <a:bodyPr/>
        <a:lstStyle/>
        <a:p>
          <a:r>
            <a:rPr lang="en-GB"/>
            <a:t>Building a High Performance Culture</a:t>
          </a:r>
          <a:endParaRPr lang="en-US"/>
        </a:p>
      </dgm:t>
    </dgm:pt>
    <dgm:pt modelId="{A3EA0CD2-F0EA-4332-B78F-0CF6A9AB0C83}" type="parTrans" cxnId="{967BD354-D276-48A7-970E-8FD06307ECEE}">
      <dgm:prSet/>
      <dgm:spPr/>
      <dgm:t>
        <a:bodyPr/>
        <a:lstStyle/>
        <a:p>
          <a:endParaRPr lang="en-US"/>
        </a:p>
      </dgm:t>
    </dgm:pt>
    <dgm:pt modelId="{0B7AFAB6-249E-42CD-9FCA-E83514D191AC}" type="sibTrans" cxnId="{967BD354-D276-48A7-970E-8FD06307ECEE}">
      <dgm:prSet/>
      <dgm:spPr/>
      <dgm:t>
        <a:bodyPr/>
        <a:lstStyle/>
        <a:p>
          <a:endParaRPr lang="en-US"/>
        </a:p>
      </dgm:t>
    </dgm:pt>
    <dgm:pt modelId="{62BEBD54-F07A-41FD-A33D-8B2D9FFD291C}">
      <dgm:prSet/>
      <dgm:spPr/>
      <dgm:t>
        <a:bodyPr/>
        <a:lstStyle/>
        <a:p>
          <a:r>
            <a:rPr lang="en-GB"/>
            <a:t>Discretionary effort</a:t>
          </a:r>
          <a:endParaRPr lang="en-US"/>
        </a:p>
      </dgm:t>
    </dgm:pt>
    <dgm:pt modelId="{72B9CAEC-5652-41C5-8034-A14E60514D0D}" type="parTrans" cxnId="{3A90367D-D2D7-481B-8574-B1500B3A746C}">
      <dgm:prSet/>
      <dgm:spPr/>
      <dgm:t>
        <a:bodyPr/>
        <a:lstStyle/>
        <a:p>
          <a:endParaRPr lang="en-US"/>
        </a:p>
      </dgm:t>
    </dgm:pt>
    <dgm:pt modelId="{CC33FF37-8A86-4777-8944-3E901C4CAB8A}" type="sibTrans" cxnId="{3A90367D-D2D7-481B-8574-B1500B3A746C}">
      <dgm:prSet/>
      <dgm:spPr/>
      <dgm:t>
        <a:bodyPr/>
        <a:lstStyle/>
        <a:p>
          <a:endParaRPr lang="en-US"/>
        </a:p>
      </dgm:t>
    </dgm:pt>
    <dgm:pt modelId="{6AD9832A-94D0-41C3-97C8-2642AD0067F1}">
      <dgm:prSet/>
      <dgm:spPr/>
      <dgm:t>
        <a:bodyPr/>
        <a:lstStyle/>
        <a:p>
          <a:r>
            <a:rPr lang="en-GB"/>
            <a:t>OCB’s</a:t>
          </a:r>
          <a:endParaRPr lang="en-US"/>
        </a:p>
      </dgm:t>
    </dgm:pt>
    <dgm:pt modelId="{C19941E9-88F1-4FBE-AA81-56B199E7F82F}" type="parTrans" cxnId="{1DAA0667-DA99-4797-BAC6-ED01AC022740}">
      <dgm:prSet/>
      <dgm:spPr/>
      <dgm:t>
        <a:bodyPr/>
        <a:lstStyle/>
        <a:p>
          <a:endParaRPr lang="en-US"/>
        </a:p>
      </dgm:t>
    </dgm:pt>
    <dgm:pt modelId="{C14ADC11-58A7-46C3-98AF-F33BEFE1F79E}" type="sibTrans" cxnId="{1DAA0667-DA99-4797-BAC6-ED01AC022740}">
      <dgm:prSet/>
      <dgm:spPr/>
      <dgm:t>
        <a:bodyPr/>
        <a:lstStyle/>
        <a:p>
          <a:endParaRPr lang="en-US"/>
        </a:p>
      </dgm:t>
    </dgm:pt>
    <dgm:pt modelId="{8A15F9B8-374F-47A3-A8DF-FB6ACF034AA7}">
      <dgm:prSet/>
      <dgm:spPr/>
      <dgm:t>
        <a:bodyPr/>
        <a:lstStyle/>
        <a:p>
          <a:r>
            <a:rPr lang="en-GB"/>
            <a:t>Psychological contract</a:t>
          </a:r>
          <a:endParaRPr lang="en-US"/>
        </a:p>
      </dgm:t>
    </dgm:pt>
    <dgm:pt modelId="{56B4532F-96FF-4F7E-B26A-0A33BF523BEF}" type="parTrans" cxnId="{5E24D9C8-9CD3-4116-83A9-84AB10F773B3}">
      <dgm:prSet/>
      <dgm:spPr/>
      <dgm:t>
        <a:bodyPr/>
        <a:lstStyle/>
        <a:p>
          <a:endParaRPr lang="en-US"/>
        </a:p>
      </dgm:t>
    </dgm:pt>
    <dgm:pt modelId="{CED52DFE-CD4C-4D67-89D1-2D376810A36C}" type="sibTrans" cxnId="{5E24D9C8-9CD3-4116-83A9-84AB10F773B3}">
      <dgm:prSet/>
      <dgm:spPr/>
      <dgm:t>
        <a:bodyPr/>
        <a:lstStyle/>
        <a:p>
          <a:endParaRPr lang="en-US"/>
        </a:p>
      </dgm:t>
    </dgm:pt>
    <dgm:pt modelId="{7CE91AB7-51C5-4C37-847F-E8B302F2B391}">
      <dgm:prSet/>
      <dgm:spPr/>
      <dgm:t>
        <a:bodyPr/>
        <a:lstStyle/>
        <a:p>
          <a:r>
            <a:rPr lang="en-GB"/>
            <a:t>Personal ethics, standards and beliefs</a:t>
          </a:r>
          <a:endParaRPr lang="en-US"/>
        </a:p>
      </dgm:t>
    </dgm:pt>
    <dgm:pt modelId="{18234D87-B59B-42DF-937D-20C231B86236}" type="parTrans" cxnId="{6B03A847-F5E3-4D00-81FC-067975818917}">
      <dgm:prSet/>
      <dgm:spPr/>
      <dgm:t>
        <a:bodyPr/>
        <a:lstStyle/>
        <a:p>
          <a:endParaRPr lang="en-US"/>
        </a:p>
      </dgm:t>
    </dgm:pt>
    <dgm:pt modelId="{5E2788D0-8502-4036-A5A8-027CCBBDCF51}" type="sibTrans" cxnId="{6B03A847-F5E3-4D00-81FC-067975818917}">
      <dgm:prSet/>
      <dgm:spPr/>
      <dgm:t>
        <a:bodyPr/>
        <a:lstStyle/>
        <a:p>
          <a:endParaRPr lang="en-US"/>
        </a:p>
      </dgm:t>
    </dgm:pt>
    <dgm:pt modelId="{45C95E4B-8CE6-4822-B4A5-189EE167C0F0}">
      <dgm:prSet/>
      <dgm:spPr/>
      <dgm:t>
        <a:bodyPr/>
        <a:lstStyle/>
        <a:p>
          <a:r>
            <a:rPr lang="en-GB"/>
            <a:t>Cognitive biases</a:t>
          </a:r>
          <a:endParaRPr lang="en-US"/>
        </a:p>
      </dgm:t>
    </dgm:pt>
    <dgm:pt modelId="{18E39E3B-3D40-4FDA-875F-D9924EE92D06}" type="parTrans" cxnId="{0585858E-8581-4287-9B1A-0A34100A0413}">
      <dgm:prSet/>
      <dgm:spPr/>
      <dgm:t>
        <a:bodyPr/>
        <a:lstStyle/>
        <a:p>
          <a:endParaRPr lang="en-US"/>
        </a:p>
      </dgm:t>
    </dgm:pt>
    <dgm:pt modelId="{F82DDDAC-6456-4D85-82B7-B626A596BE14}" type="sibTrans" cxnId="{0585858E-8581-4287-9B1A-0A34100A0413}">
      <dgm:prSet/>
      <dgm:spPr/>
      <dgm:t>
        <a:bodyPr/>
        <a:lstStyle/>
        <a:p>
          <a:endParaRPr lang="en-US"/>
        </a:p>
      </dgm:t>
    </dgm:pt>
    <dgm:pt modelId="{13BB9A30-5986-4D3F-9A93-CAAA43829028}">
      <dgm:prSet/>
      <dgm:spPr/>
      <dgm:t>
        <a:bodyPr/>
        <a:lstStyle/>
        <a:p>
          <a:r>
            <a:rPr lang="en-GB"/>
            <a:t>Organisational values</a:t>
          </a:r>
          <a:endParaRPr lang="en-US"/>
        </a:p>
      </dgm:t>
    </dgm:pt>
    <dgm:pt modelId="{5663560D-435C-45B9-8037-75259AB945CC}" type="parTrans" cxnId="{74027957-DDDD-4E29-8CB6-1AB84B148A25}">
      <dgm:prSet/>
      <dgm:spPr/>
      <dgm:t>
        <a:bodyPr/>
        <a:lstStyle/>
        <a:p>
          <a:endParaRPr lang="en-US"/>
        </a:p>
      </dgm:t>
    </dgm:pt>
    <dgm:pt modelId="{68D73536-EE24-4E6A-8349-DC25A47A42F5}" type="sibTrans" cxnId="{74027957-DDDD-4E29-8CB6-1AB84B148A25}">
      <dgm:prSet/>
      <dgm:spPr/>
      <dgm:t>
        <a:bodyPr/>
        <a:lstStyle/>
        <a:p>
          <a:endParaRPr lang="en-US"/>
        </a:p>
      </dgm:t>
    </dgm:pt>
    <dgm:pt modelId="{A0E4C0C7-9D6F-4B45-B535-A3A78F83DD01}">
      <dgm:prSet/>
      <dgm:spPr/>
      <dgm:t>
        <a:bodyPr/>
        <a:lstStyle/>
        <a:p>
          <a:r>
            <a:rPr lang="en-GB"/>
            <a:t>Aligning personal and organisational values</a:t>
          </a:r>
          <a:endParaRPr lang="en-US"/>
        </a:p>
      </dgm:t>
    </dgm:pt>
    <dgm:pt modelId="{01821C1B-E5F6-4FC5-8BAE-94EBAA80B32F}" type="parTrans" cxnId="{241DC1E3-42F7-448C-87D1-54AEF0C7B058}">
      <dgm:prSet/>
      <dgm:spPr/>
      <dgm:t>
        <a:bodyPr/>
        <a:lstStyle/>
        <a:p>
          <a:endParaRPr lang="en-US"/>
        </a:p>
      </dgm:t>
    </dgm:pt>
    <dgm:pt modelId="{533BAF2E-633C-4A45-8187-2537F033C809}" type="sibTrans" cxnId="{241DC1E3-42F7-448C-87D1-54AEF0C7B058}">
      <dgm:prSet/>
      <dgm:spPr/>
      <dgm:t>
        <a:bodyPr/>
        <a:lstStyle/>
        <a:p>
          <a:endParaRPr lang="en-US"/>
        </a:p>
      </dgm:t>
    </dgm:pt>
    <dgm:pt modelId="{22C79200-811C-49FC-B59B-0471AECFA773}">
      <dgm:prSet/>
      <dgm:spPr/>
      <dgm:t>
        <a:bodyPr/>
        <a:lstStyle/>
        <a:p>
          <a:r>
            <a:rPr lang="en-GB"/>
            <a:t>The Barrett Model</a:t>
          </a:r>
          <a:endParaRPr lang="en-US"/>
        </a:p>
      </dgm:t>
    </dgm:pt>
    <dgm:pt modelId="{5F544E18-0AE1-4ED0-A0B4-1106AEAEE85B}" type="parTrans" cxnId="{12840FF6-33A3-4FAE-BED6-D099DFF925B9}">
      <dgm:prSet/>
      <dgm:spPr/>
      <dgm:t>
        <a:bodyPr/>
        <a:lstStyle/>
        <a:p>
          <a:endParaRPr lang="en-US"/>
        </a:p>
      </dgm:t>
    </dgm:pt>
    <dgm:pt modelId="{409CBA6C-1C03-4892-B240-B10824F8190D}" type="sibTrans" cxnId="{12840FF6-33A3-4FAE-BED6-D099DFF925B9}">
      <dgm:prSet/>
      <dgm:spPr/>
      <dgm:t>
        <a:bodyPr/>
        <a:lstStyle/>
        <a:p>
          <a:endParaRPr lang="en-US"/>
        </a:p>
      </dgm:t>
    </dgm:pt>
    <dgm:pt modelId="{5A5C0617-6252-4623-835B-D22F9A0044B3}">
      <dgm:prSet/>
      <dgm:spPr/>
      <dgm:t>
        <a:bodyPr/>
        <a:lstStyle/>
        <a:p>
          <a:r>
            <a:rPr lang="en-GB"/>
            <a:t>Exercise</a:t>
          </a:r>
          <a:endParaRPr lang="en-US"/>
        </a:p>
      </dgm:t>
    </dgm:pt>
    <dgm:pt modelId="{47599103-44C7-4E1F-8DAD-D89B9FDCD540}" type="parTrans" cxnId="{36B4A430-7EE4-4F95-853E-92546C707C79}">
      <dgm:prSet/>
      <dgm:spPr/>
      <dgm:t>
        <a:bodyPr/>
        <a:lstStyle/>
        <a:p>
          <a:endParaRPr lang="en-US"/>
        </a:p>
      </dgm:t>
    </dgm:pt>
    <dgm:pt modelId="{A6BEE93E-7E9F-48AA-A21F-E8C6878F7161}" type="sibTrans" cxnId="{36B4A430-7EE4-4F95-853E-92546C707C79}">
      <dgm:prSet/>
      <dgm:spPr/>
      <dgm:t>
        <a:bodyPr/>
        <a:lstStyle/>
        <a:p>
          <a:endParaRPr lang="en-US"/>
        </a:p>
      </dgm:t>
    </dgm:pt>
    <dgm:pt modelId="{5886EF65-EDA5-4E1F-80CD-35357A92F1B8}">
      <dgm:prSet/>
      <dgm:spPr/>
      <dgm:t>
        <a:bodyPr/>
        <a:lstStyle/>
        <a:p>
          <a:r>
            <a:rPr lang="en-GB"/>
            <a:t>Personal and professional ethics</a:t>
          </a:r>
          <a:endParaRPr lang="en-US"/>
        </a:p>
      </dgm:t>
    </dgm:pt>
    <dgm:pt modelId="{FEB624B1-0334-45D8-8389-68E2FA12451E}" type="parTrans" cxnId="{E647FA34-A82C-4CCE-8D90-B13EF0188B12}">
      <dgm:prSet/>
      <dgm:spPr/>
      <dgm:t>
        <a:bodyPr/>
        <a:lstStyle/>
        <a:p>
          <a:endParaRPr lang="en-US"/>
        </a:p>
      </dgm:t>
    </dgm:pt>
    <dgm:pt modelId="{0008AEA2-6B17-453A-A4B5-F15057D4DD04}" type="sibTrans" cxnId="{E647FA34-A82C-4CCE-8D90-B13EF0188B12}">
      <dgm:prSet/>
      <dgm:spPr/>
      <dgm:t>
        <a:bodyPr/>
        <a:lstStyle/>
        <a:p>
          <a:endParaRPr lang="en-US"/>
        </a:p>
      </dgm:t>
    </dgm:pt>
    <dgm:pt modelId="{C80E03A5-6870-48F9-89E7-9262CDB51056}" type="pres">
      <dgm:prSet presAssocID="{4D2754A6-4328-430A-9B9E-F06B60C7E3E0}" presName="diagram" presStyleCnt="0">
        <dgm:presLayoutVars>
          <dgm:dir/>
          <dgm:resizeHandles val="exact"/>
        </dgm:presLayoutVars>
      </dgm:prSet>
      <dgm:spPr/>
    </dgm:pt>
    <dgm:pt modelId="{38630144-0C6A-4DC8-A009-5A8CDD794201}" type="pres">
      <dgm:prSet presAssocID="{C667E25D-D89A-4BA9-AA27-2DCC3D231DB2}" presName="node" presStyleLbl="node1" presStyleIdx="0" presStyleCnt="11">
        <dgm:presLayoutVars>
          <dgm:bulletEnabled val="1"/>
        </dgm:presLayoutVars>
      </dgm:prSet>
      <dgm:spPr/>
    </dgm:pt>
    <dgm:pt modelId="{975D18AA-3278-4543-9108-BA8CE88BAC42}" type="pres">
      <dgm:prSet presAssocID="{0B7AFAB6-249E-42CD-9FCA-E83514D191AC}" presName="sibTrans" presStyleCnt="0"/>
      <dgm:spPr/>
    </dgm:pt>
    <dgm:pt modelId="{071F80B2-178A-47AE-BFF7-AC74DB131828}" type="pres">
      <dgm:prSet presAssocID="{62BEBD54-F07A-41FD-A33D-8B2D9FFD291C}" presName="node" presStyleLbl="node1" presStyleIdx="1" presStyleCnt="11">
        <dgm:presLayoutVars>
          <dgm:bulletEnabled val="1"/>
        </dgm:presLayoutVars>
      </dgm:prSet>
      <dgm:spPr/>
    </dgm:pt>
    <dgm:pt modelId="{0A4B5AE9-F861-49AE-AC5E-801A39FE1AD3}" type="pres">
      <dgm:prSet presAssocID="{CC33FF37-8A86-4777-8944-3E901C4CAB8A}" presName="sibTrans" presStyleCnt="0"/>
      <dgm:spPr/>
    </dgm:pt>
    <dgm:pt modelId="{493D1494-B170-4995-B97A-653015601C61}" type="pres">
      <dgm:prSet presAssocID="{6AD9832A-94D0-41C3-97C8-2642AD0067F1}" presName="node" presStyleLbl="node1" presStyleIdx="2" presStyleCnt="11">
        <dgm:presLayoutVars>
          <dgm:bulletEnabled val="1"/>
        </dgm:presLayoutVars>
      </dgm:prSet>
      <dgm:spPr/>
    </dgm:pt>
    <dgm:pt modelId="{A79A7CD1-327C-4C78-A58B-EBD96C280EB7}" type="pres">
      <dgm:prSet presAssocID="{C14ADC11-58A7-46C3-98AF-F33BEFE1F79E}" presName="sibTrans" presStyleCnt="0"/>
      <dgm:spPr/>
    </dgm:pt>
    <dgm:pt modelId="{08BA05BC-6999-485A-99AC-A5DA709020A3}" type="pres">
      <dgm:prSet presAssocID="{8A15F9B8-374F-47A3-A8DF-FB6ACF034AA7}" presName="node" presStyleLbl="node1" presStyleIdx="3" presStyleCnt="11">
        <dgm:presLayoutVars>
          <dgm:bulletEnabled val="1"/>
        </dgm:presLayoutVars>
      </dgm:prSet>
      <dgm:spPr/>
    </dgm:pt>
    <dgm:pt modelId="{5AFF9215-5429-4507-A09B-2C857FE1916F}" type="pres">
      <dgm:prSet presAssocID="{CED52DFE-CD4C-4D67-89D1-2D376810A36C}" presName="sibTrans" presStyleCnt="0"/>
      <dgm:spPr/>
    </dgm:pt>
    <dgm:pt modelId="{52536250-A51F-4DF6-95F8-3C72AAFA65C2}" type="pres">
      <dgm:prSet presAssocID="{7CE91AB7-51C5-4C37-847F-E8B302F2B391}" presName="node" presStyleLbl="node1" presStyleIdx="4" presStyleCnt="11">
        <dgm:presLayoutVars>
          <dgm:bulletEnabled val="1"/>
        </dgm:presLayoutVars>
      </dgm:prSet>
      <dgm:spPr/>
    </dgm:pt>
    <dgm:pt modelId="{9720F08C-4FDF-4196-A7F1-6A39FC3BBBAD}" type="pres">
      <dgm:prSet presAssocID="{5E2788D0-8502-4036-A5A8-027CCBBDCF51}" presName="sibTrans" presStyleCnt="0"/>
      <dgm:spPr/>
    </dgm:pt>
    <dgm:pt modelId="{B5F31157-724A-4221-807C-0FCD7D6BA088}" type="pres">
      <dgm:prSet presAssocID="{45C95E4B-8CE6-4822-B4A5-189EE167C0F0}" presName="node" presStyleLbl="node1" presStyleIdx="5" presStyleCnt="11">
        <dgm:presLayoutVars>
          <dgm:bulletEnabled val="1"/>
        </dgm:presLayoutVars>
      </dgm:prSet>
      <dgm:spPr/>
    </dgm:pt>
    <dgm:pt modelId="{F74CA9BC-9020-44D3-AC56-E501A70BFD33}" type="pres">
      <dgm:prSet presAssocID="{F82DDDAC-6456-4D85-82B7-B626A596BE14}" presName="sibTrans" presStyleCnt="0"/>
      <dgm:spPr/>
    </dgm:pt>
    <dgm:pt modelId="{0FDB46EC-B0F8-4B17-9092-56355CEA23A1}" type="pres">
      <dgm:prSet presAssocID="{13BB9A30-5986-4D3F-9A93-CAAA43829028}" presName="node" presStyleLbl="node1" presStyleIdx="6" presStyleCnt="11">
        <dgm:presLayoutVars>
          <dgm:bulletEnabled val="1"/>
        </dgm:presLayoutVars>
      </dgm:prSet>
      <dgm:spPr/>
    </dgm:pt>
    <dgm:pt modelId="{AD3C3810-36E9-42C6-8D6D-EE6BB72DAADC}" type="pres">
      <dgm:prSet presAssocID="{68D73536-EE24-4E6A-8349-DC25A47A42F5}" presName="sibTrans" presStyleCnt="0"/>
      <dgm:spPr/>
    </dgm:pt>
    <dgm:pt modelId="{5B6E788A-BE4B-4D73-AE87-E9DC6013F09E}" type="pres">
      <dgm:prSet presAssocID="{A0E4C0C7-9D6F-4B45-B535-A3A78F83DD01}" presName="node" presStyleLbl="node1" presStyleIdx="7" presStyleCnt="11">
        <dgm:presLayoutVars>
          <dgm:bulletEnabled val="1"/>
        </dgm:presLayoutVars>
      </dgm:prSet>
      <dgm:spPr/>
    </dgm:pt>
    <dgm:pt modelId="{FD5722F2-EFA3-4C29-AA8B-1A830D9C1DA5}" type="pres">
      <dgm:prSet presAssocID="{533BAF2E-633C-4A45-8187-2537F033C809}" presName="sibTrans" presStyleCnt="0"/>
      <dgm:spPr/>
    </dgm:pt>
    <dgm:pt modelId="{537EC906-AD9D-4B4C-AAF3-B0EE7307E6D7}" type="pres">
      <dgm:prSet presAssocID="{22C79200-811C-49FC-B59B-0471AECFA773}" presName="node" presStyleLbl="node1" presStyleIdx="8" presStyleCnt="11">
        <dgm:presLayoutVars>
          <dgm:bulletEnabled val="1"/>
        </dgm:presLayoutVars>
      </dgm:prSet>
      <dgm:spPr/>
    </dgm:pt>
    <dgm:pt modelId="{4819EA15-66FF-4D08-8931-428672D5DF29}" type="pres">
      <dgm:prSet presAssocID="{409CBA6C-1C03-4892-B240-B10824F8190D}" presName="sibTrans" presStyleCnt="0"/>
      <dgm:spPr/>
    </dgm:pt>
    <dgm:pt modelId="{88C68096-8AC1-4044-9824-C96F6D0B2B36}" type="pres">
      <dgm:prSet presAssocID="{5A5C0617-6252-4623-835B-D22F9A0044B3}" presName="node" presStyleLbl="node1" presStyleIdx="9" presStyleCnt="11">
        <dgm:presLayoutVars>
          <dgm:bulletEnabled val="1"/>
        </dgm:presLayoutVars>
      </dgm:prSet>
      <dgm:spPr/>
    </dgm:pt>
    <dgm:pt modelId="{D2835BC3-7012-4680-9FB9-DA6C4EBF1DC7}" type="pres">
      <dgm:prSet presAssocID="{A6BEE93E-7E9F-48AA-A21F-E8C6878F7161}" presName="sibTrans" presStyleCnt="0"/>
      <dgm:spPr/>
    </dgm:pt>
    <dgm:pt modelId="{423E8A39-C71D-4341-A1E3-FBE18DEA5FA0}" type="pres">
      <dgm:prSet presAssocID="{5886EF65-EDA5-4E1F-80CD-35357A92F1B8}" presName="node" presStyleLbl="node1" presStyleIdx="10" presStyleCnt="11">
        <dgm:presLayoutVars>
          <dgm:bulletEnabled val="1"/>
        </dgm:presLayoutVars>
      </dgm:prSet>
      <dgm:spPr/>
    </dgm:pt>
  </dgm:ptLst>
  <dgm:cxnLst>
    <dgm:cxn modelId="{9896DA08-16A3-4F51-8B83-E7C2D4B3EBCF}" type="presOf" srcId="{A0E4C0C7-9D6F-4B45-B535-A3A78F83DD01}" destId="{5B6E788A-BE4B-4D73-AE87-E9DC6013F09E}" srcOrd="0" destOrd="0" presId="urn:microsoft.com/office/officeart/2005/8/layout/default"/>
    <dgm:cxn modelId="{DE561E11-8EBC-4666-8D20-61F9EFF384C8}" type="presOf" srcId="{6AD9832A-94D0-41C3-97C8-2642AD0067F1}" destId="{493D1494-B170-4995-B97A-653015601C61}" srcOrd="0" destOrd="0" presId="urn:microsoft.com/office/officeart/2005/8/layout/default"/>
    <dgm:cxn modelId="{36B4A430-7EE4-4F95-853E-92546C707C79}" srcId="{4D2754A6-4328-430A-9B9E-F06B60C7E3E0}" destId="{5A5C0617-6252-4623-835B-D22F9A0044B3}" srcOrd="9" destOrd="0" parTransId="{47599103-44C7-4E1F-8DAD-D89B9FDCD540}" sibTransId="{A6BEE93E-7E9F-48AA-A21F-E8C6878F7161}"/>
    <dgm:cxn modelId="{E647FA34-A82C-4CCE-8D90-B13EF0188B12}" srcId="{4D2754A6-4328-430A-9B9E-F06B60C7E3E0}" destId="{5886EF65-EDA5-4E1F-80CD-35357A92F1B8}" srcOrd="10" destOrd="0" parTransId="{FEB624B1-0334-45D8-8389-68E2FA12451E}" sibTransId="{0008AEA2-6B17-453A-A4B5-F15057D4DD04}"/>
    <dgm:cxn modelId="{5622D665-6F29-45AA-9433-08547DFDB3CA}" type="presOf" srcId="{5886EF65-EDA5-4E1F-80CD-35357A92F1B8}" destId="{423E8A39-C71D-4341-A1E3-FBE18DEA5FA0}" srcOrd="0" destOrd="0" presId="urn:microsoft.com/office/officeart/2005/8/layout/default"/>
    <dgm:cxn modelId="{1DAA0667-DA99-4797-BAC6-ED01AC022740}" srcId="{4D2754A6-4328-430A-9B9E-F06B60C7E3E0}" destId="{6AD9832A-94D0-41C3-97C8-2642AD0067F1}" srcOrd="2" destOrd="0" parTransId="{C19941E9-88F1-4FBE-AA81-56B199E7F82F}" sibTransId="{C14ADC11-58A7-46C3-98AF-F33BEFE1F79E}"/>
    <dgm:cxn modelId="{6B03A847-F5E3-4D00-81FC-067975818917}" srcId="{4D2754A6-4328-430A-9B9E-F06B60C7E3E0}" destId="{7CE91AB7-51C5-4C37-847F-E8B302F2B391}" srcOrd="4" destOrd="0" parTransId="{18234D87-B59B-42DF-937D-20C231B86236}" sibTransId="{5E2788D0-8502-4036-A5A8-027CCBBDCF51}"/>
    <dgm:cxn modelId="{5FA9496C-F888-42B3-B5DD-F8E756CA85C9}" type="presOf" srcId="{C667E25D-D89A-4BA9-AA27-2DCC3D231DB2}" destId="{38630144-0C6A-4DC8-A009-5A8CDD794201}" srcOrd="0" destOrd="0" presId="urn:microsoft.com/office/officeart/2005/8/layout/default"/>
    <dgm:cxn modelId="{967BD354-D276-48A7-970E-8FD06307ECEE}" srcId="{4D2754A6-4328-430A-9B9E-F06B60C7E3E0}" destId="{C667E25D-D89A-4BA9-AA27-2DCC3D231DB2}" srcOrd="0" destOrd="0" parTransId="{A3EA0CD2-F0EA-4332-B78F-0CF6A9AB0C83}" sibTransId="{0B7AFAB6-249E-42CD-9FCA-E83514D191AC}"/>
    <dgm:cxn modelId="{74027957-DDDD-4E29-8CB6-1AB84B148A25}" srcId="{4D2754A6-4328-430A-9B9E-F06B60C7E3E0}" destId="{13BB9A30-5986-4D3F-9A93-CAAA43829028}" srcOrd="6" destOrd="0" parTransId="{5663560D-435C-45B9-8037-75259AB945CC}" sibTransId="{68D73536-EE24-4E6A-8349-DC25A47A42F5}"/>
    <dgm:cxn modelId="{180AC577-C5B6-4716-82BA-E2BCBB2D554B}" type="presOf" srcId="{4D2754A6-4328-430A-9B9E-F06B60C7E3E0}" destId="{C80E03A5-6870-48F9-89E7-9262CDB51056}" srcOrd="0" destOrd="0" presId="urn:microsoft.com/office/officeart/2005/8/layout/default"/>
    <dgm:cxn modelId="{31082D7C-1AA7-42EA-B279-1642B579468A}" type="presOf" srcId="{8A15F9B8-374F-47A3-A8DF-FB6ACF034AA7}" destId="{08BA05BC-6999-485A-99AC-A5DA709020A3}" srcOrd="0" destOrd="0" presId="urn:microsoft.com/office/officeart/2005/8/layout/default"/>
    <dgm:cxn modelId="{3A90367D-D2D7-481B-8574-B1500B3A746C}" srcId="{4D2754A6-4328-430A-9B9E-F06B60C7E3E0}" destId="{62BEBD54-F07A-41FD-A33D-8B2D9FFD291C}" srcOrd="1" destOrd="0" parTransId="{72B9CAEC-5652-41C5-8034-A14E60514D0D}" sibTransId="{CC33FF37-8A86-4777-8944-3E901C4CAB8A}"/>
    <dgm:cxn modelId="{DF97A98B-0CC6-4D8C-980A-636EF339355D}" type="presOf" srcId="{13BB9A30-5986-4D3F-9A93-CAAA43829028}" destId="{0FDB46EC-B0F8-4B17-9092-56355CEA23A1}" srcOrd="0" destOrd="0" presId="urn:microsoft.com/office/officeart/2005/8/layout/default"/>
    <dgm:cxn modelId="{0585858E-8581-4287-9B1A-0A34100A0413}" srcId="{4D2754A6-4328-430A-9B9E-F06B60C7E3E0}" destId="{45C95E4B-8CE6-4822-B4A5-189EE167C0F0}" srcOrd="5" destOrd="0" parTransId="{18E39E3B-3D40-4FDA-875F-D9924EE92D06}" sibTransId="{F82DDDAC-6456-4D85-82B7-B626A596BE14}"/>
    <dgm:cxn modelId="{06E978A3-9B96-4359-9109-F6C21E03E36D}" type="presOf" srcId="{45C95E4B-8CE6-4822-B4A5-189EE167C0F0}" destId="{B5F31157-724A-4221-807C-0FCD7D6BA088}" srcOrd="0" destOrd="0" presId="urn:microsoft.com/office/officeart/2005/8/layout/default"/>
    <dgm:cxn modelId="{B7699DB0-AC5C-41EC-9D03-11F9EF9865AF}" type="presOf" srcId="{7CE91AB7-51C5-4C37-847F-E8B302F2B391}" destId="{52536250-A51F-4DF6-95F8-3C72AAFA65C2}" srcOrd="0" destOrd="0" presId="urn:microsoft.com/office/officeart/2005/8/layout/default"/>
    <dgm:cxn modelId="{5E24D9C8-9CD3-4116-83A9-84AB10F773B3}" srcId="{4D2754A6-4328-430A-9B9E-F06B60C7E3E0}" destId="{8A15F9B8-374F-47A3-A8DF-FB6ACF034AA7}" srcOrd="3" destOrd="0" parTransId="{56B4532F-96FF-4F7E-B26A-0A33BF523BEF}" sibTransId="{CED52DFE-CD4C-4D67-89D1-2D376810A36C}"/>
    <dgm:cxn modelId="{D06405D9-3DF5-4373-B9A7-6811530D19F0}" type="presOf" srcId="{22C79200-811C-49FC-B59B-0471AECFA773}" destId="{537EC906-AD9D-4B4C-AAF3-B0EE7307E6D7}" srcOrd="0" destOrd="0" presId="urn:microsoft.com/office/officeart/2005/8/layout/default"/>
    <dgm:cxn modelId="{AA9AFDE0-2ADF-43B1-BDA9-12C6011048B2}" type="presOf" srcId="{62BEBD54-F07A-41FD-A33D-8B2D9FFD291C}" destId="{071F80B2-178A-47AE-BFF7-AC74DB131828}" srcOrd="0" destOrd="0" presId="urn:microsoft.com/office/officeart/2005/8/layout/default"/>
    <dgm:cxn modelId="{50B71FE1-1A68-4F90-B089-B5A322819303}" type="presOf" srcId="{5A5C0617-6252-4623-835B-D22F9A0044B3}" destId="{88C68096-8AC1-4044-9824-C96F6D0B2B36}" srcOrd="0" destOrd="0" presId="urn:microsoft.com/office/officeart/2005/8/layout/default"/>
    <dgm:cxn modelId="{241DC1E3-42F7-448C-87D1-54AEF0C7B058}" srcId="{4D2754A6-4328-430A-9B9E-F06B60C7E3E0}" destId="{A0E4C0C7-9D6F-4B45-B535-A3A78F83DD01}" srcOrd="7" destOrd="0" parTransId="{01821C1B-E5F6-4FC5-8BAE-94EBAA80B32F}" sibTransId="{533BAF2E-633C-4A45-8187-2537F033C809}"/>
    <dgm:cxn modelId="{12840FF6-33A3-4FAE-BED6-D099DFF925B9}" srcId="{4D2754A6-4328-430A-9B9E-F06B60C7E3E0}" destId="{22C79200-811C-49FC-B59B-0471AECFA773}" srcOrd="8" destOrd="0" parTransId="{5F544E18-0AE1-4ED0-A0B4-1106AEAEE85B}" sibTransId="{409CBA6C-1C03-4892-B240-B10824F8190D}"/>
    <dgm:cxn modelId="{63772AF4-E4B4-4757-9534-ED3EE7C7BBE3}" type="presParOf" srcId="{C80E03A5-6870-48F9-89E7-9262CDB51056}" destId="{38630144-0C6A-4DC8-A009-5A8CDD794201}" srcOrd="0" destOrd="0" presId="urn:microsoft.com/office/officeart/2005/8/layout/default"/>
    <dgm:cxn modelId="{38E561CF-9BD5-4ED2-BE49-8F7F64DC4006}" type="presParOf" srcId="{C80E03A5-6870-48F9-89E7-9262CDB51056}" destId="{975D18AA-3278-4543-9108-BA8CE88BAC42}" srcOrd="1" destOrd="0" presId="urn:microsoft.com/office/officeart/2005/8/layout/default"/>
    <dgm:cxn modelId="{F423DFBF-D378-4EF6-A8BC-04B281A93C85}" type="presParOf" srcId="{C80E03A5-6870-48F9-89E7-9262CDB51056}" destId="{071F80B2-178A-47AE-BFF7-AC74DB131828}" srcOrd="2" destOrd="0" presId="urn:microsoft.com/office/officeart/2005/8/layout/default"/>
    <dgm:cxn modelId="{13A27AB4-9A13-49F3-8C77-5547559428CD}" type="presParOf" srcId="{C80E03A5-6870-48F9-89E7-9262CDB51056}" destId="{0A4B5AE9-F861-49AE-AC5E-801A39FE1AD3}" srcOrd="3" destOrd="0" presId="urn:microsoft.com/office/officeart/2005/8/layout/default"/>
    <dgm:cxn modelId="{39F98F13-DC9A-4D40-974B-6CC7CA747F4F}" type="presParOf" srcId="{C80E03A5-6870-48F9-89E7-9262CDB51056}" destId="{493D1494-B170-4995-B97A-653015601C61}" srcOrd="4" destOrd="0" presId="urn:microsoft.com/office/officeart/2005/8/layout/default"/>
    <dgm:cxn modelId="{6A9B4AAC-8525-4791-93B7-6931EC4E8842}" type="presParOf" srcId="{C80E03A5-6870-48F9-89E7-9262CDB51056}" destId="{A79A7CD1-327C-4C78-A58B-EBD96C280EB7}" srcOrd="5" destOrd="0" presId="urn:microsoft.com/office/officeart/2005/8/layout/default"/>
    <dgm:cxn modelId="{84F5A1F5-3594-476C-A941-D58FE3AC3BCE}" type="presParOf" srcId="{C80E03A5-6870-48F9-89E7-9262CDB51056}" destId="{08BA05BC-6999-485A-99AC-A5DA709020A3}" srcOrd="6" destOrd="0" presId="urn:microsoft.com/office/officeart/2005/8/layout/default"/>
    <dgm:cxn modelId="{0848D52A-F136-4A4C-8EC8-673BAD10CDC4}" type="presParOf" srcId="{C80E03A5-6870-48F9-89E7-9262CDB51056}" destId="{5AFF9215-5429-4507-A09B-2C857FE1916F}" srcOrd="7" destOrd="0" presId="urn:microsoft.com/office/officeart/2005/8/layout/default"/>
    <dgm:cxn modelId="{D56E6C12-4070-4AB1-BBE4-C700FD2E5892}" type="presParOf" srcId="{C80E03A5-6870-48F9-89E7-9262CDB51056}" destId="{52536250-A51F-4DF6-95F8-3C72AAFA65C2}" srcOrd="8" destOrd="0" presId="urn:microsoft.com/office/officeart/2005/8/layout/default"/>
    <dgm:cxn modelId="{4965B4A6-1B05-4D8D-8B25-91E4C41B45C8}" type="presParOf" srcId="{C80E03A5-6870-48F9-89E7-9262CDB51056}" destId="{9720F08C-4FDF-4196-A7F1-6A39FC3BBBAD}" srcOrd="9" destOrd="0" presId="urn:microsoft.com/office/officeart/2005/8/layout/default"/>
    <dgm:cxn modelId="{450FB9D5-D654-4A16-B2DE-AB88C04E9BC8}" type="presParOf" srcId="{C80E03A5-6870-48F9-89E7-9262CDB51056}" destId="{B5F31157-724A-4221-807C-0FCD7D6BA088}" srcOrd="10" destOrd="0" presId="urn:microsoft.com/office/officeart/2005/8/layout/default"/>
    <dgm:cxn modelId="{7A45AC63-B3DB-4167-951E-8D12FC2AE358}" type="presParOf" srcId="{C80E03A5-6870-48F9-89E7-9262CDB51056}" destId="{F74CA9BC-9020-44D3-AC56-E501A70BFD33}" srcOrd="11" destOrd="0" presId="urn:microsoft.com/office/officeart/2005/8/layout/default"/>
    <dgm:cxn modelId="{736460C5-89D8-4C40-99EC-82DC84BCC6B0}" type="presParOf" srcId="{C80E03A5-6870-48F9-89E7-9262CDB51056}" destId="{0FDB46EC-B0F8-4B17-9092-56355CEA23A1}" srcOrd="12" destOrd="0" presId="urn:microsoft.com/office/officeart/2005/8/layout/default"/>
    <dgm:cxn modelId="{307D82CC-AEAF-4093-91A0-5D934AF4E9DC}" type="presParOf" srcId="{C80E03A5-6870-48F9-89E7-9262CDB51056}" destId="{AD3C3810-36E9-42C6-8D6D-EE6BB72DAADC}" srcOrd="13" destOrd="0" presId="urn:microsoft.com/office/officeart/2005/8/layout/default"/>
    <dgm:cxn modelId="{096BF2EE-A5DD-4851-8954-00940A13B4A1}" type="presParOf" srcId="{C80E03A5-6870-48F9-89E7-9262CDB51056}" destId="{5B6E788A-BE4B-4D73-AE87-E9DC6013F09E}" srcOrd="14" destOrd="0" presId="urn:microsoft.com/office/officeart/2005/8/layout/default"/>
    <dgm:cxn modelId="{5A5551F8-B421-4761-8E1A-7E5F52BB834D}" type="presParOf" srcId="{C80E03A5-6870-48F9-89E7-9262CDB51056}" destId="{FD5722F2-EFA3-4C29-AA8B-1A830D9C1DA5}" srcOrd="15" destOrd="0" presId="urn:microsoft.com/office/officeart/2005/8/layout/default"/>
    <dgm:cxn modelId="{CE9D59F2-674E-4787-A3AC-7C34FCC85EEE}" type="presParOf" srcId="{C80E03A5-6870-48F9-89E7-9262CDB51056}" destId="{537EC906-AD9D-4B4C-AAF3-B0EE7307E6D7}" srcOrd="16" destOrd="0" presId="urn:microsoft.com/office/officeart/2005/8/layout/default"/>
    <dgm:cxn modelId="{985C7B41-BB6B-439B-91CB-1F8D87B76EBE}" type="presParOf" srcId="{C80E03A5-6870-48F9-89E7-9262CDB51056}" destId="{4819EA15-66FF-4D08-8931-428672D5DF29}" srcOrd="17" destOrd="0" presId="urn:microsoft.com/office/officeart/2005/8/layout/default"/>
    <dgm:cxn modelId="{C25907FF-73B9-48A7-A0D1-54600D54D480}" type="presParOf" srcId="{C80E03A5-6870-48F9-89E7-9262CDB51056}" destId="{88C68096-8AC1-4044-9824-C96F6D0B2B36}" srcOrd="18" destOrd="0" presId="urn:microsoft.com/office/officeart/2005/8/layout/default"/>
    <dgm:cxn modelId="{BF75F6F9-E754-470A-860D-5D204B6285E9}" type="presParOf" srcId="{C80E03A5-6870-48F9-89E7-9262CDB51056}" destId="{D2835BC3-7012-4680-9FB9-DA6C4EBF1DC7}" srcOrd="19" destOrd="0" presId="urn:microsoft.com/office/officeart/2005/8/layout/default"/>
    <dgm:cxn modelId="{CB1982F8-23BD-485E-8403-10011CEB6079}" type="presParOf" srcId="{C80E03A5-6870-48F9-89E7-9262CDB51056}" destId="{423E8A39-C71D-4341-A1E3-FBE18DEA5FA0}"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30144-0C6A-4DC8-A009-5A8CDD794201}">
      <dsp:nvSpPr>
        <dsp:cNvPr id="0" name=""/>
        <dsp:cNvSpPr/>
      </dsp:nvSpPr>
      <dsp:spPr>
        <a:xfrm>
          <a:off x="2135" y="316961"/>
          <a:ext cx="1694401" cy="101664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Building a High Performance Culture</a:t>
          </a:r>
          <a:endParaRPr lang="en-US" sz="1700" kern="1200"/>
        </a:p>
      </dsp:txBody>
      <dsp:txXfrm>
        <a:off x="2135" y="316961"/>
        <a:ext cx="1694401" cy="1016640"/>
      </dsp:txXfrm>
    </dsp:sp>
    <dsp:sp modelId="{071F80B2-178A-47AE-BFF7-AC74DB131828}">
      <dsp:nvSpPr>
        <dsp:cNvPr id="0" name=""/>
        <dsp:cNvSpPr/>
      </dsp:nvSpPr>
      <dsp:spPr>
        <a:xfrm>
          <a:off x="1865977" y="316961"/>
          <a:ext cx="1694401" cy="101664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Discretionary effort</a:t>
          </a:r>
          <a:endParaRPr lang="en-US" sz="1700" kern="1200"/>
        </a:p>
      </dsp:txBody>
      <dsp:txXfrm>
        <a:off x="1865977" y="316961"/>
        <a:ext cx="1694401" cy="1016640"/>
      </dsp:txXfrm>
    </dsp:sp>
    <dsp:sp modelId="{493D1494-B170-4995-B97A-653015601C61}">
      <dsp:nvSpPr>
        <dsp:cNvPr id="0" name=""/>
        <dsp:cNvSpPr/>
      </dsp:nvSpPr>
      <dsp:spPr>
        <a:xfrm>
          <a:off x="3729818" y="316961"/>
          <a:ext cx="1694401" cy="101664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OCB’s</a:t>
          </a:r>
          <a:endParaRPr lang="en-US" sz="1700" kern="1200"/>
        </a:p>
      </dsp:txBody>
      <dsp:txXfrm>
        <a:off x="3729818" y="316961"/>
        <a:ext cx="1694401" cy="1016640"/>
      </dsp:txXfrm>
    </dsp:sp>
    <dsp:sp modelId="{08BA05BC-6999-485A-99AC-A5DA709020A3}">
      <dsp:nvSpPr>
        <dsp:cNvPr id="0" name=""/>
        <dsp:cNvSpPr/>
      </dsp:nvSpPr>
      <dsp:spPr>
        <a:xfrm>
          <a:off x="5593659" y="316961"/>
          <a:ext cx="1694401" cy="101664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Psychological contract</a:t>
          </a:r>
          <a:endParaRPr lang="en-US" sz="1700" kern="1200"/>
        </a:p>
      </dsp:txBody>
      <dsp:txXfrm>
        <a:off x="5593659" y="316961"/>
        <a:ext cx="1694401" cy="1016640"/>
      </dsp:txXfrm>
    </dsp:sp>
    <dsp:sp modelId="{52536250-A51F-4DF6-95F8-3C72AAFA65C2}">
      <dsp:nvSpPr>
        <dsp:cNvPr id="0" name=""/>
        <dsp:cNvSpPr/>
      </dsp:nvSpPr>
      <dsp:spPr>
        <a:xfrm>
          <a:off x="2135" y="1503042"/>
          <a:ext cx="1694401" cy="101664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Personal ethics, standards and beliefs</a:t>
          </a:r>
          <a:endParaRPr lang="en-US" sz="1700" kern="1200"/>
        </a:p>
      </dsp:txBody>
      <dsp:txXfrm>
        <a:off x="2135" y="1503042"/>
        <a:ext cx="1694401" cy="1016640"/>
      </dsp:txXfrm>
    </dsp:sp>
    <dsp:sp modelId="{B5F31157-724A-4221-807C-0FCD7D6BA088}">
      <dsp:nvSpPr>
        <dsp:cNvPr id="0" name=""/>
        <dsp:cNvSpPr/>
      </dsp:nvSpPr>
      <dsp:spPr>
        <a:xfrm>
          <a:off x="1865977" y="1503042"/>
          <a:ext cx="1694401" cy="101664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Cognitive biases</a:t>
          </a:r>
          <a:endParaRPr lang="en-US" sz="1700" kern="1200"/>
        </a:p>
      </dsp:txBody>
      <dsp:txXfrm>
        <a:off x="1865977" y="1503042"/>
        <a:ext cx="1694401" cy="1016640"/>
      </dsp:txXfrm>
    </dsp:sp>
    <dsp:sp modelId="{0FDB46EC-B0F8-4B17-9092-56355CEA23A1}">
      <dsp:nvSpPr>
        <dsp:cNvPr id="0" name=""/>
        <dsp:cNvSpPr/>
      </dsp:nvSpPr>
      <dsp:spPr>
        <a:xfrm>
          <a:off x="3729818" y="1503042"/>
          <a:ext cx="1694401" cy="1016640"/>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Organisational values</a:t>
          </a:r>
          <a:endParaRPr lang="en-US" sz="1700" kern="1200"/>
        </a:p>
      </dsp:txBody>
      <dsp:txXfrm>
        <a:off x="3729818" y="1503042"/>
        <a:ext cx="1694401" cy="1016640"/>
      </dsp:txXfrm>
    </dsp:sp>
    <dsp:sp modelId="{5B6E788A-BE4B-4D73-AE87-E9DC6013F09E}">
      <dsp:nvSpPr>
        <dsp:cNvPr id="0" name=""/>
        <dsp:cNvSpPr/>
      </dsp:nvSpPr>
      <dsp:spPr>
        <a:xfrm>
          <a:off x="5593659" y="1503042"/>
          <a:ext cx="1694401" cy="1016640"/>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Aligning personal and organisational values</a:t>
          </a:r>
          <a:endParaRPr lang="en-US" sz="1700" kern="1200"/>
        </a:p>
      </dsp:txBody>
      <dsp:txXfrm>
        <a:off x="5593659" y="1503042"/>
        <a:ext cx="1694401" cy="1016640"/>
      </dsp:txXfrm>
    </dsp:sp>
    <dsp:sp modelId="{537EC906-AD9D-4B4C-AAF3-B0EE7307E6D7}">
      <dsp:nvSpPr>
        <dsp:cNvPr id="0" name=""/>
        <dsp:cNvSpPr/>
      </dsp:nvSpPr>
      <dsp:spPr>
        <a:xfrm>
          <a:off x="934056" y="2689123"/>
          <a:ext cx="1694401" cy="1016640"/>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 Barrett Model</a:t>
          </a:r>
          <a:endParaRPr lang="en-US" sz="1700" kern="1200"/>
        </a:p>
      </dsp:txBody>
      <dsp:txXfrm>
        <a:off x="934056" y="2689123"/>
        <a:ext cx="1694401" cy="1016640"/>
      </dsp:txXfrm>
    </dsp:sp>
    <dsp:sp modelId="{88C68096-8AC1-4044-9824-C96F6D0B2B36}">
      <dsp:nvSpPr>
        <dsp:cNvPr id="0" name=""/>
        <dsp:cNvSpPr/>
      </dsp:nvSpPr>
      <dsp:spPr>
        <a:xfrm>
          <a:off x="2797897" y="2689123"/>
          <a:ext cx="1694401" cy="1016640"/>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Exercise</a:t>
          </a:r>
          <a:endParaRPr lang="en-US" sz="1700" kern="1200"/>
        </a:p>
      </dsp:txBody>
      <dsp:txXfrm>
        <a:off x="2797897" y="2689123"/>
        <a:ext cx="1694401" cy="1016640"/>
      </dsp:txXfrm>
    </dsp:sp>
    <dsp:sp modelId="{423E8A39-C71D-4341-A1E3-FBE18DEA5FA0}">
      <dsp:nvSpPr>
        <dsp:cNvPr id="0" name=""/>
        <dsp:cNvSpPr/>
      </dsp:nvSpPr>
      <dsp:spPr>
        <a:xfrm>
          <a:off x="4661739" y="2689123"/>
          <a:ext cx="1694401" cy="101664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Personal and professional ethics</a:t>
          </a:r>
          <a:endParaRPr lang="en-US" sz="1700" kern="1200"/>
        </a:p>
      </dsp:txBody>
      <dsp:txXfrm>
        <a:off x="4661739" y="2689123"/>
        <a:ext cx="1694401" cy="10166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a:defRPr sz="1200"/>
            </a:lvl1pPr>
          </a:lstStyle>
          <a:p>
            <a:fld id="{B5656C19-21FC-4538-BBBE-5B55A4F47161}" type="datetimeFigureOut">
              <a:rPr lang="en-GB" smtClean="0"/>
              <a:t>16/03/2021</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a:defRPr sz="1200"/>
            </a:lvl1pPr>
          </a:lstStyle>
          <a:p>
            <a:fld id="{183BB7C3-7158-4DEE-9E93-7CDAC5383D4D}" type="slidenum">
              <a:rPr lang="en-GB" smtClean="0"/>
              <a:t>‹#›</a:t>
            </a:fld>
            <a:endParaRPr lang="en-GB"/>
          </a:p>
        </p:txBody>
      </p:sp>
    </p:spTree>
    <p:extLst>
      <p:ext uri="{BB962C8B-B14F-4D97-AF65-F5344CB8AC3E}">
        <p14:creationId xmlns:p14="http://schemas.microsoft.com/office/powerpoint/2010/main" val="163735757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8BFC98-80BF-493D-9DC3-8101EE046BA5}"/>
              </a:ext>
            </a:extLst>
          </p:cNvPr>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0D1E9561-9144-44DE-9A75-5396FFFB6920}"/>
              </a:ext>
            </a:extLst>
          </p:cNvPr>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a:latin typeface="+mn-lt"/>
                <a:cs typeface="+mn-cs"/>
              </a:defRPr>
            </a:lvl1pPr>
          </a:lstStyle>
          <a:p>
            <a:pPr>
              <a:defRPr/>
            </a:pPr>
            <a:fld id="{9F88AE95-30A0-4662-89A1-186CD9599AFC}" type="datetimeFigureOut">
              <a:rPr lang="en-GB"/>
              <a:pPr>
                <a:defRPr/>
              </a:pPr>
              <a:t>16/03/2021</a:t>
            </a:fld>
            <a:endParaRPr lang="en-GB"/>
          </a:p>
        </p:txBody>
      </p:sp>
      <p:sp>
        <p:nvSpPr>
          <p:cNvPr id="4" name="Slide Image Placeholder 3">
            <a:extLst>
              <a:ext uri="{FF2B5EF4-FFF2-40B4-BE49-F238E27FC236}">
                <a16:creationId xmlns:a16="http://schemas.microsoft.com/office/drawing/2014/main" id="{AF016995-0EC6-4E00-97E6-EA8208D649A5}"/>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1FBF491-DF37-4C9B-8685-6C6FE6C4BD4B}"/>
              </a:ext>
            </a:extLst>
          </p:cNvPr>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78291DFD-781C-4008-BE42-4E5CE838C5D0}"/>
              </a:ext>
            </a:extLst>
          </p:cNvPr>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0730F3FB-10F1-4061-8729-3F48DAA03CE9}"/>
              </a:ext>
            </a:extLst>
          </p:cNvPr>
          <p:cNvSpPr>
            <a:spLocks noGrp="1"/>
          </p:cNvSpPr>
          <p:nvPr>
            <p:ph type="sldNum" sz="quarter" idx="5"/>
          </p:nvPr>
        </p:nvSpPr>
        <p:spPr>
          <a:xfrm>
            <a:off x="3777607" y="9264227"/>
            <a:ext cx="2889938" cy="48768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C6643B26-F7A6-4DBA-BFB2-D33BE6CA4821}"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verywellmind.com/what-is-the-actor-observer-bias-2794813" TargetMode="External"/><Relationship Id="rId13" Type="http://schemas.openxmlformats.org/officeDocument/2006/relationships/hyperlink" Target="https://www.verywellmind.com/what-is-the-optimism-bias-2795031" TargetMode="External"/><Relationship Id="rId3" Type="http://schemas.openxmlformats.org/officeDocument/2006/relationships/hyperlink" Target="https://www.verywellmind.com/what-is-a-confirmation-bias-2795024" TargetMode="External"/><Relationship Id="rId7" Type="http://schemas.openxmlformats.org/officeDocument/2006/relationships/hyperlink" Target="https://www.verywellmind.com/what-is-an-attentional-bias-2795027" TargetMode="External"/><Relationship Id="rId12" Type="http://schemas.openxmlformats.org/officeDocument/2006/relationships/hyperlink" Target="https://www.verywellmind.com/what-is-the-false-consensus-effect-2795030"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www.verywellmind.com/what-is-the-self-serving-bias-2795032" TargetMode="External"/><Relationship Id="rId11" Type="http://schemas.openxmlformats.org/officeDocument/2006/relationships/hyperlink" Target="https://www.verywellmind.com/what-is-the-misinformation-effect-2795353" TargetMode="External"/><Relationship Id="rId5" Type="http://schemas.openxmlformats.org/officeDocument/2006/relationships/hyperlink" Target="https://www.verywellmind.com/what-is-the-halo-effect-2795906" TargetMode="External"/><Relationship Id="rId10" Type="http://schemas.openxmlformats.org/officeDocument/2006/relationships/hyperlink" Target="https://www.verywellmind.com/what-is-the-anchoring-bias-2795029" TargetMode="External"/><Relationship Id="rId4" Type="http://schemas.openxmlformats.org/officeDocument/2006/relationships/hyperlink" Target="https://www.verywellmind.com/availability-heuristic-2794824" TargetMode="External"/><Relationship Id="rId9" Type="http://schemas.openxmlformats.org/officeDocument/2006/relationships/hyperlink" Target="https://www.verywellmind.com/what-is-functional-fixedness-2795484" TargetMode="External"/><Relationship Id="rId14" Type="http://schemas.openxmlformats.org/officeDocument/2006/relationships/hyperlink" Target="https://www.verywellmind.com/an-overview-of-the-dunning-kruger-effect-4160740"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D695DF-DD2C-4D2D-AF96-7590631D328A}" type="slidenum">
              <a:rPr lang="en-GB" smtClean="0"/>
              <a:t>1</a:t>
            </a:fld>
            <a:endParaRPr lang="en-GB"/>
          </a:p>
        </p:txBody>
      </p:sp>
    </p:spTree>
    <p:extLst>
      <p:ext uri="{BB962C8B-B14F-4D97-AF65-F5344CB8AC3E}">
        <p14:creationId xmlns:p14="http://schemas.microsoft.com/office/powerpoint/2010/main" val="2037438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2</a:t>
            </a:fld>
            <a:endParaRPr lang="en-GB" altLang="en-US"/>
          </a:p>
        </p:txBody>
      </p:sp>
    </p:spTree>
    <p:extLst>
      <p:ext uri="{BB962C8B-B14F-4D97-AF65-F5344CB8AC3E}">
        <p14:creationId xmlns:p14="http://schemas.microsoft.com/office/powerpoint/2010/main" val="266955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3</a:t>
            </a:fld>
            <a:endParaRPr lang="en-GB" altLang="en-US"/>
          </a:p>
        </p:txBody>
      </p:sp>
    </p:spTree>
    <p:extLst>
      <p:ext uri="{BB962C8B-B14F-4D97-AF65-F5344CB8AC3E}">
        <p14:creationId xmlns:p14="http://schemas.microsoft.com/office/powerpoint/2010/main" val="38318834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Holbeche</a:t>
            </a:r>
            <a:r>
              <a:rPr lang="en-GB" dirty="0"/>
              <a:t>, L. (2005). </a:t>
            </a:r>
            <a:r>
              <a:rPr lang="en-GB" i="1" dirty="0"/>
              <a:t>High Performance organization: creating dynamic stability and sustainable success</a:t>
            </a:r>
            <a:r>
              <a:rPr lang="en-GB" dirty="0"/>
              <a:t>. London: Routledge. </a:t>
            </a:r>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4</a:t>
            </a:fld>
            <a:endParaRPr lang="en-GB" altLang="en-US"/>
          </a:p>
        </p:txBody>
      </p:sp>
    </p:spTree>
    <p:extLst>
      <p:ext uri="{BB962C8B-B14F-4D97-AF65-F5344CB8AC3E}">
        <p14:creationId xmlns:p14="http://schemas.microsoft.com/office/powerpoint/2010/main" val="1729153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Job autonomy links</a:t>
            </a:r>
          </a:p>
          <a:p>
            <a:endParaRPr lang="en-GB" dirty="0"/>
          </a:p>
          <a:p>
            <a:r>
              <a:rPr lang="en-GB" sz="1200" b="1" i="0" kern="1200" dirty="0">
                <a:solidFill>
                  <a:schemeClr val="tx1"/>
                </a:solidFill>
                <a:effectLst/>
                <a:latin typeface="+mn-lt"/>
                <a:ea typeface="+mn-ea"/>
                <a:cs typeface="+mn-cs"/>
              </a:rPr>
              <a:t>Discretionary </a:t>
            </a:r>
            <a:r>
              <a:rPr lang="en-GB" sz="1200" b="1"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refers to the employee </a:t>
            </a:r>
            <a:r>
              <a:rPr lang="en-GB" sz="1200" b="1"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that is not directly or explicitly recognized by the formal reward system, and promotes the efficient and effective functioning of the organization</a:t>
            </a:r>
            <a:endParaRPr lang="en-GB" dirty="0"/>
          </a:p>
          <a:p>
            <a:endParaRPr lang="en-GB" dirty="0"/>
          </a:p>
          <a:p>
            <a:r>
              <a:rPr lang="en-GB" dirty="0"/>
              <a:t>Give and take relationship </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latin typeface="+mj-lt"/>
                <a:cs typeface="Arial" pitchFamily="34" charset="0"/>
              </a:rPr>
              <a:t>Closely linked to ‘organisational citizenship behaviour’ (OCB). Which we will come to later</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5</a:t>
            </a:fld>
            <a:endParaRPr lang="en-GB" altLang="en-US"/>
          </a:p>
        </p:txBody>
      </p:sp>
    </p:spTree>
    <p:extLst>
      <p:ext uri="{BB962C8B-B14F-4D97-AF65-F5344CB8AC3E}">
        <p14:creationId xmlns:p14="http://schemas.microsoft.com/office/powerpoint/2010/main" val="1119286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industrial and organizational psychology, organizational citizenship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(OCB) is a person's voluntary commitment within an organization or company that is not part of his or her contractual tasks. Organizational citizenship </a:t>
            </a:r>
            <a:r>
              <a:rPr lang="en-GB" sz="1200" b="0" i="0" kern="1200" dirty="0" err="1">
                <a:solidFill>
                  <a:schemeClr val="tx1"/>
                </a:solidFill>
                <a:effectLst/>
                <a:latin typeface="+mn-lt"/>
                <a:ea typeface="+mn-ea"/>
                <a:cs typeface="+mn-cs"/>
              </a:rPr>
              <a:t>behavior</a:t>
            </a:r>
            <a:r>
              <a:rPr lang="en-GB" sz="1200" b="0" i="0" kern="1200" dirty="0">
                <a:solidFill>
                  <a:schemeClr val="tx1"/>
                </a:solidFill>
                <a:effectLst/>
                <a:latin typeface="+mn-lt"/>
                <a:ea typeface="+mn-ea"/>
                <a:cs typeface="+mn-cs"/>
              </a:rPr>
              <a:t> has been studied since the late 1970s.</a:t>
            </a:r>
            <a:endParaRPr lang="en-GB" b="0"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6</a:t>
            </a:fld>
            <a:endParaRPr lang="en-GB" altLang="en-US"/>
          </a:p>
        </p:txBody>
      </p:sp>
    </p:spTree>
    <p:extLst>
      <p:ext uri="{BB962C8B-B14F-4D97-AF65-F5344CB8AC3E}">
        <p14:creationId xmlns:p14="http://schemas.microsoft.com/office/powerpoint/2010/main" val="39876919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r>
              <a:rPr lang="en-GB" sz="1200" b="0" i="0" kern="1200" dirty="0">
                <a:solidFill>
                  <a:schemeClr val="tx1"/>
                </a:solidFill>
                <a:effectLst/>
                <a:latin typeface="+mn-lt"/>
                <a:ea typeface="+mn-ea"/>
                <a:cs typeface="+mn-cs"/>
              </a:rPr>
              <a:t>On its own, the legal contract of employment offers a limited representation of the employment relationship, with workers contributing little to its terms beyond accepting them.</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1. In this sense, the psychological contract may be more influential. </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It’s intangible by nature, unlike the legal contract of employment signed by employers and workers. People’s perceptions of employers' obligations are often informal and imprecise.</a:t>
            </a:r>
          </a:p>
          <a:p>
            <a:pPr eaLnBrk="1" hangingPunct="1"/>
            <a:endParaRPr lang="en-GB" sz="1200" b="0" i="0" kern="1200" dirty="0">
              <a:solidFill>
                <a:schemeClr val="tx1"/>
              </a:solidFill>
              <a:effectLst/>
              <a:latin typeface="+mn-lt"/>
              <a:ea typeface="+mn-ea"/>
              <a:cs typeface="+mn-cs"/>
            </a:endParaRPr>
          </a:p>
          <a:p>
            <a:pPr eaLnBrk="1" hangingPunct="1"/>
            <a:r>
              <a:rPr lang="en-GB" sz="1200" b="0" i="0" kern="1200" dirty="0">
                <a:solidFill>
                  <a:schemeClr val="tx1"/>
                </a:solidFill>
                <a:effectLst/>
                <a:latin typeface="+mn-lt"/>
                <a:ea typeface="+mn-ea"/>
                <a:cs typeface="+mn-cs"/>
              </a:rPr>
              <a:t>The concept emerged in the early 1960s and is core to understanding the employment relationship. Although the notion of psychological contract describes the expectations of both employers and individual workers, the concept has been mainly studied from the perspective of the employee.</a:t>
            </a:r>
          </a:p>
          <a:p>
            <a:pPr eaLnBrk="1" hangingPunct="1"/>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Broadly, the psychological contract may cover the following aspects of the employment relationship:</a:t>
            </a:r>
          </a:p>
        </p:txBody>
      </p:sp>
      <p:sp>
        <p:nvSpPr>
          <p:cNvPr id="57348" name="Slide Number Placeholder 3"/>
          <p:cNvSpPr>
            <a:spLocks noGrp="1"/>
          </p:cNvSpPr>
          <p:nvPr>
            <p:ph type="sldNum" sz="quarter" idx="5"/>
          </p:nvPr>
        </p:nvSpPr>
        <p:spPr>
          <a:noFill/>
        </p:spPr>
        <p:txBody>
          <a:bodyPr/>
          <a:lstStyle/>
          <a:p>
            <a:fld id="{58E9F019-E6E2-4B27-A6A1-C13E69FB7F75}" type="slidenum">
              <a:rPr lang="en-GB"/>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p:spPr>
        <p:txBody>
          <a:bodyPr/>
          <a:lstStyle/>
          <a:p>
            <a:pPr eaLnBrk="1" hangingPunct="1"/>
            <a:r>
              <a:rPr lang="en-US" b="1" dirty="0"/>
              <a:t>What individual expectations might there be?</a:t>
            </a:r>
          </a:p>
        </p:txBody>
      </p:sp>
      <p:sp>
        <p:nvSpPr>
          <p:cNvPr id="59396" name="Slide Number Placeholder 3"/>
          <p:cNvSpPr>
            <a:spLocks noGrp="1"/>
          </p:cNvSpPr>
          <p:nvPr>
            <p:ph type="sldNum" sz="quarter" idx="5"/>
          </p:nvPr>
        </p:nvSpPr>
        <p:spPr>
          <a:noFill/>
        </p:spPr>
        <p:txBody>
          <a:bodyPr/>
          <a:lstStyle/>
          <a:p>
            <a:fld id="{B08CC182-AD05-4D97-8BC5-6AC5886263E8}" type="slidenum">
              <a:rPr lang="en-GB"/>
              <a:pPr/>
              <a:t>8</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US" b="1" dirty="0"/>
              <a:t>What organisational expectations might there be?</a:t>
            </a:r>
          </a:p>
          <a:p>
            <a:pPr eaLnBrk="1" hangingPunct="1"/>
            <a:endParaRPr lang="en-US" dirty="0"/>
          </a:p>
        </p:txBody>
      </p:sp>
      <p:sp>
        <p:nvSpPr>
          <p:cNvPr id="60420" name="Slide Number Placeholder 3"/>
          <p:cNvSpPr>
            <a:spLocks noGrp="1"/>
          </p:cNvSpPr>
          <p:nvPr>
            <p:ph type="sldNum" sz="quarter" idx="5"/>
          </p:nvPr>
        </p:nvSpPr>
        <p:spPr>
          <a:noFill/>
        </p:spPr>
        <p:txBody>
          <a:bodyPr/>
          <a:lstStyle/>
          <a:p>
            <a:fld id="{102951A5-E9F6-4FA7-8FFB-36DBEA750D70}" type="slidenum">
              <a:rPr lang="en-GB"/>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p:spPr>
        <p:txBody>
          <a:bodyPr/>
          <a:lstStyle/>
          <a:p>
            <a:pPr algn="just" eaLnBrk="1" hangingPunct="1"/>
            <a:r>
              <a:rPr lang="en-GB" sz="1200" b="0" i="0" u="sng" kern="1200" dirty="0">
                <a:solidFill>
                  <a:schemeClr val="tx1"/>
                </a:solidFill>
                <a:effectLst/>
                <a:latin typeface="+mn-lt"/>
                <a:ea typeface="+mn-ea"/>
                <a:cs typeface="+mn-cs"/>
              </a:rPr>
              <a:t>Commutation:</a:t>
            </a:r>
          </a:p>
          <a:p>
            <a:pPr algn="just" eaLnBrk="1" hangingPunct="1"/>
            <a:r>
              <a:rPr lang="en-GB" sz="1200" b="0" i="0" kern="1200" dirty="0">
                <a:solidFill>
                  <a:schemeClr val="tx1"/>
                </a:solidFill>
                <a:effectLst/>
                <a:latin typeface="+mn-lt"/>
                <a:ea typeface="+mn-ea"/>
                <a:cs typeface="+mn-cs"/>
              </a:rPr>
              <a:t>Since the contract itself is not formal and codified, it exists in a state of flux.  It is constantly developing based on communication between the employer and the employee.  While consistent communication positively impacts the psychological contract, a lack of communication can negatively impact the contract.  This includes conversations, voice tone, body language and even implication or inference between the two parties.</a:t>
            </a:r>
          </a:p>
          <a:p>
            <a:pPr algn="just" eaLnBrk="1" hangingPunct="1"/>
            <a:endParaRPr lang="en-GB" sz="1200" b="0" i="0" kern="1200" dirty="0">
              <a:solidFill>
                <a:schemeClr val="tx1"/>
              </a:solidFill>
              <a:effectLst/>
              <a:latin typeface="+mn-lt"/>
              <a:ea typeface="+mn-ea"/>
              <a:cs typeface="+mn-cs"/>
            </a:endParaRPr>
          </a:p>
          <a:p>
            <a:pPr algn="just" eaLnBrk="1" hangingPunct="1"/>
            <a:r>
              <a:rPr lang="en-GB" sz="1200" b="0" i="0" kern="1200" dirty="0">
                <a:solidFill>
                  <a:schemeClr val="tx1"/>
                </a:solidFill>
                <a:effectLst/>
                <a:latin typeface="+mn-lt"/>
                <a:ea typeface="+mn-ea"/>
                <a:cs typeface="+mn-cs"/>
              </a:rPr>
              <a:t>So, </a:t>
            </a:r>
            <a:r>
              <a:rPr lang="en-GB" sz="1200" b="1" i="0" kern="1200" dirty="0">
                <a:solidFill>
                  <a:schemeClr val="tx1"/>
                </a:solidFill>
                <a:effectLst/>
                <a:latin typeface="+mn-lt"/>
                <a:ea typeface="+mn-ea"/>
                <a:cs typeface="+mn-cs"/>
              </a:rPr>
              <a:t>both what?</a:t>
            </a:r>
            <a:r>
              <a:rPr lang="en-GB" sz="1200" b="0" i="0" kern="1200" dirty="0">
                <a:solidFill>
                  <a:schemeClr val="tx1"/>
                </a:solidFill>
                <a:effectLst/>
                <a:latin typeface="+mn-lt"/>
                <a:ea typeface="+mn-ea"/>
                <a:cs typeface="+mn-cs"/>
              </a:rPr>
              <a:t> Verbal and non-verbal.</a:t>
            </a:r>
          </a:p>
          <a:p>
            <a:pPr algn="just" eaLnBrk="1" hangingPunct="1"/>
            <a:endParaRPr lang="en-GB" sz="1200" b="0" i="0" kern="1200" dirty="0">
              <a:solidFill>
                <a:schemeClr val="tx1"/>
              </a:solidFill>
              <a:effectLst/>
              <a:latin typeface="+mn-lt"/>
              <a:ea typeface="+mn-ea"/>
              <a:cs typeface="+mn-cs"/>
            </a:endParaRPr>
          </a:p>
          <a:p>
            <a:pPr algn="just" eaLnBrk="1" hangingPunct="1"/>
            <a:r>
              <a:rPr lang="en-GB" sz="1200" b="0" i="0" kern="1200" dirty="0">
                <a:solidFill>
                  <a:schemeClr val="tx1"/>
                </a:solidFill>
                <a:effectLst/>
                <a:latin typeface="+mn-lt"/>
                <a:ea typeface="+mn-ea"/>
                <a:cs typeface="+mn-cs"/>
              </a:rPr>
              <a:t>Without effective two-way conversation, the contract between employee and employer (or even employee and employee) can become imbalanced and a “breach” can occur.  </a:t>
            </a:r>
          </a:p>
          <a:p>
            <a:pPr algn="just" eaLnBrk="1" hangingPunct="1"/>
            <a:endParaRPr lang="en-GB" sz="1200" b="0" i="0" kern="1200" dirty="0">
              <a:solidFill>
                <a:schemeClr val="tx1"/>
              </a:solidFill>
              <a:effectLst/>
              <a:latin typeface="+mn-lt"/>
              <a:ea typeface="+mn-ea"/>
              <a:cs typeface="+mn-cs"/>
            </a:endParaRPr>
          </a:p>
          <a:p>
            <a:pPr algn="just" eaLnBrk="1" hangingPunct="1"/>
            <a:r>
              <a:rPr lang="en-GB" sz="1200" b="0" i="0" u="sng" kern="1200" dirty="0">
                <a:solidFill>
                  <a:schemeClr val="tx1"/>
                </a:solidFill>
                <a:effectLst/>
                <a:latin typeface="+mn-lt"/>
                <a:ea typeface="+mn-ea"/>
                <a:cs typeface="+mn-cs"/>
              </a:rPr>
              <a:t>Appreciate and value diversity</a:t>
            </a:r>
          </a:p>
          <a:p>
            <a:pPr algn="just"/>
            <a:r>
              <a:rPr lang="en-GB" sz="1200" b="0" i="0" kern="1200" dirty="0">
                <a:solidFill>
                  <a:schemeClr val="tx1"/>
                </a:solidFill>
                <a:effectLst/>
                <a:latin typeface="+mn-lt"/>
                <a:ea typeface="+mn-ea"/>
                <a:cs typeface="+mn-cs"/>
              </a:rPr>
              <a:t>The benefit of a psychological contract versus a more codified contract is that it’s individually focused.  Every psychological contract is different because each employee is different.</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Don’t underestimate the impact of diversity.  This can make a huge impact on both the employee and the employer.</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Individual psychological contracts allow the employee to see their value and role within the business.  It also helps both sides avoid creating unrealistic expectations of one another.  And it allows for “amending” the terms of the contract if needed, which is done through regular communication.</a:t>
            </a:r>
          </a:p>
          <a:p>
            <a:pPr algn="just" eaLnBrk="1" hangingPunct="1"/>
            <a:endParaRPr lang="en-GB" sz="1200" b="0" i="0" u="sng" kern="1200" dirty="0">
              <a:solidFill>
                <a:schemeClr val="tx1"/>
              </a:solidFill>
              <a:effectLst/>
              <a:latin typeface="+mn-lt"/>
              <a:ea typeface="+mn-ea"/>
              <a:cs typeface="+mn-cs"/>
            </a:endParaRPr>
          </a:p>
          <a:p>
            <a:pPr algn="just" eaLnBrk="1" hangingPunct="1"/>
            <a:r>
              <a:rPr lang="en-GB" sz="1200" b="0" i="0" u="sng" kern="1200" dirty="0">
                <a:solidFill>
                  <a:schemeClr val="tx1"/>
                </a:solidFill>
                <a:effectLst/>
                <a:latin typeface="+mn-lt"/>
                <a:ea typeface="+mn-ea"/>
                <a:cs typeface="+mn-cs"/>
              </a:rPr>
              <a:t>Line Managers</a:t>
            </a:r>
          </a:p>
          <a:p>
            <a:pPr algn="just" eaLnBrk="1" hangingPunct="1"/>
            <a:r>
              <a:rPr lang="en-GB" sz="1200" b="0" i="0" kern="1200" dirty="0">
                <a:solidFill>
                  <a:schemeClr val="tx1"/>
                </a:solidFill>
                <a:effectLst/>
                <a:latin typeface="+mn-lt"/>
                <a:ea typeface="+mn-ea"/>
                <a:cs typeface="+mn-cs"/>
              </a:rPr>
              <a:t>Employees in large organisations do not identify any single person as the 'employer’, meaning line managers are important in making day-to-day decisions. </a:t>
            </a:r>
          </a:p>
          <a:p>
            <a:pPr algn="just" eaLnBrk="1" hangingPunct="1"/>
            <a:endParaRPr lang="en-GB" sz="1200" b="0" i="0" kern="1200" dirty="0">
              <a:solidFill>
                <a:schemeClr val="tx1"/>
              </a:solidFill>
              <a:effectLst/>
              <a:latin typeface="+mn-lt"/>
              <a:ea typeface="+mn-ea"/>
              <a:cs typeface="+mn-cs"/>
            </a:endParaRPr>
          </a:p>
          <a:p>
            <a:pPr algn="just" eaLnBrk="1" hangingPunct="1"/>
            <a:r>
              <a:rPr lang="en-GB" sz="1200" b="0" i="0" kern="1200" dirty="0">
                <a:solidFill>
                  <a:schemeClr val="tx1"/>
                </a:solidFill>
                <a:effectLst/>
                <a:latin typeface="+mn-lt"/>
                <a:ea typeface="+mn-ea"/>
                <a:cs typeface="+mn-cs"/>
              </a:rPr>
              <a:t>They need to be aware of, and sensitive to, the PC. </a:t>
            </a:r>
          </a:p>
          <a:p>
            <a:pPr algn="just" eaLnBrk="1" hangingPunct="1"/>
            <a:endParaRPr lang="en-GB" sz="1200" b="0" i="0" kern="1200" dirty="0">
              <a:solidFill>
                <a:schemeClr val="tx1"/>
              </a:solidFill>
              <a:effectLst/>
              <a:latin typeface="+mn-lt"/>
              <a:ea typeface="+mn-ea"/>
              <a:cs typeface="+mn-cs"/>
            </a:endParaRPr>
          </a:p>
          <a:p>
            <a:pPr algn="just" eaLnBrk="1" hangingPunct="1"/>
            <a:r>
              <a:rPr lang="en-GB" sz="1200" b="0" i="0" kern="1200" dirty="0">
                <a:solidFill>
                  <a:schemeClr val="tx1"/>
                </a:solidFill>
                <a:effectLst/>
                <a:latin typeface="+mn-lt"/>
                <a:ea typeface="+mn-ea"/>
                <a:cs typeface="+mn-cs"/>
              </a:rPr>
              <a:t>Employees may have little idea who, if anyone, is personally responsible for decisions affecting their welfare or the future of the business.</a:t>
            </a:r>
          </a:p>
          <a:p>
            <a:pPr algn="just" eaLnBrk="1" hangingPunct="1"/>
            <a:endParaRPr lang="en-GB" sz="1200" b="0" i="0" kern="1200" dirty="0">
              <a:solidFill>
                <a:schemeClr val="tx1"/>
              </a:solidFill>
              <a:effectLst/>
              <a:latin typeface="+mn-lt"/>
              <a:ea typeface="+mn-ea"/>
              <a:cs typeface="+mn-cs"/>
            </a:endParaRPr>
          </a:p>
          <a:p>
            <a:pPr algn="just" eaLnBrk="1" hangingPunct="1"/>
            <a:r>
              <a:rPr lang="en-GB" sz="1200" b="0" i="0" kern="1200" dirty="0">
                <a:solidFill>
                  <a:schemeClr val="tx1"/>
                </a:solidFill>
                <a:effectLst/>
                <a:latin typeface="+mn-lt"/>
                <a:ea typeface="+mn-ea"/>
                <a:cs typeface="+mn-cs"/>
              </a:rPr>
              <a:t>Unsurprisingly, attitude surveys confirm that employees’ experiences at work are strongly affected by the quality of line management, whom they see on a regular basis.</a:t>
            </a:r>
          </a:p>
          <a:p>
            <a:pPr algn="just" eaLnBrk="1" hangingPunct="1"/>
            <a:endParaRPr lang="en-GB" sz="1200" b="0" i="0" kern="1200" dirty="0">
              <a:solidFill>
                <a:schemeClr val="tx1"/>
              </a:solidFill>
              <a:effectLst/>
              <a:latin typeface="+mn-lt"/>
              <a:ea typeface="+mn-ea"/>
              <a:cs typeface="+mn-cs"/>
            </a:endParaRPr>
          </a:p>
          <a:p>
            <a:pPr algn="just" eaLnBrk="1" hangingPunct="1"/>
            <a:r>
              <a:rPr lang="en-GB" sz="1200" b="0" i="0" kern="1200" dirty="0">
                <a:solidFill>
                  <a:schemeClr val="tx1"/>
                </a:solidFill>
                <a:effectLst/>
                <a:latin typeface="+mn-lt"/>
                <a:ea typeface="+mn-ea"/>
                <a:cs typeface="+mn-cs"/>
              </a:rPr>
              <a:t>It is fair to say that for many employees the psychological contract is largely the deal they have with their direct line manager, particularly around working arrangements. Organisational justice is relevant here so that all employees believe they are getting a fair deal. </a:t>
            </a:r>
          </a:p>
          <a:p>
            <a:pPr algn="just" eaLnBrk="1" hangingPunct="1"/>
            <a:endParaRPr lang="en-GB" sz="1200" b="0" i="0" u="sng" kern="1200" dirty="0">
              <a:solidFill>
                <a:schemeClr val="tx1"/>
              </a:solidFill>
              <a:effectLst/>
              <a:latin typeface="+mn-lt"/>
              <a:ea typeface="+mn-ea"/>
              <a:cs typeface="+mn-cs"/>
            </a:endParaRPr>
          </a:p>
          <a:p>
            <a:pPr algn="just" eaLnBrk="1" hangingPunct="1"/>
            <a:r>
              <a:rPr lang="en-GB" sz="1200" b="0" i="0" u="sng" kern="1200" dirty="0">
                <a:solidFill>
                  <a:schemeClr val="tx1"/>
                </a:solidFill>
                <a:effectLst/>
                <a:latin typeface="+mn-lt"/>
                <a:ea typeface="+mn-ea"/>
                <a:cs typeface="+mn-cs"/>
              </a:rPr>
              <a:t>Effective use of HR</a:t>
            </a:r>
          </a:p>
          <a:p>
            <a:pPr eaLnBrk="1" hangingPunct="1"/>
            <a:r>
              <a:rPr lang="en-US" u="none" dirty="0"/>
              <a:t>Play ‘middle man’ between management and employees to ensure both sides are aware of others expectations</a:t>
            </a:r>
          </a:p>
        </p:txBody>
      </p:sp>
      <p:sp>
        <p:nvSpPr>
          <p:cNvPr id="58372" name="Slide Number Placeholder 3"/>
          <p:cNvSpPr>
            <a:spLocks noGrp="1"/>
          </p:cNvSpPr>
          <p:nvPr>
            <p:ph type="sldNum" sz="quarter" idx="5"/>
          </p:nvPr>
        </p:nvSpPr>
        <p:spPr>
          <a:noFill/>
        </p:spPr>
        <p:txBody>
          <a:bodyPr/>
          <a:lstStyle/>
          <a:p>
            <a:fld id="{EACD120A-1BCA-49A0-A793-00823A4423B1}" type="slidenum">
              <a:rPr lang="en-GB"/>
              <a:pPr/>
              <a:t>10</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breach is the result of a psychological contract gone wrong. </a:t>
            </a:r>
          </a:p>
          <a:p>
            <a:r>
              <a:rPr lang="en-GB" sz="1200" b="0" i="0" kern="1200" dirty="0">
                <a:solidFill>
                  <a:schemeClr val="tx1"/>
                </a:solidFill>
                <a:effectLst/>
                <a:latin typeface="+mn-lt"/>
                <a:ea typeface="+mn-ea"/>
                <a:cs typeface="+mn-cs"/>
              </a:rPr>
              <a:t>Those include:</a:t>
            </a:r>
          </a:p>
          <a:p>
            <a:r>
              <a:rPr lang="en-GB" sz="1200" b="0" i="0" kern="1200" dirty="0">
                <a:solidFill>
                  <a:schemeClr val="tx1"/>
                </a:solidFill>
                <a:effectLst/>
                <a:latin typeface="+mn-lt"/>
                <a:ea typeface="+mn-ea"/>
                <a:cs typeface="+mn-cs"/>
              </a:rPr>
              <a:t>Pay – promised increases were not fulfilled</a:t>
            </a:r>
          </a:p>
          <a:p>
            <a:r>
              <a:rPr lang="en-GB" sz="1200" b="0" i="0" kern="1200" dirty="0">
                <a:solidFill>
                  <a:schemeClr val="tx1"/>
                </a:solidFill>
                <a:effectLst/>
                <a:latin typeface="+mn-lt"/>
                <a:ea typeface="+mn-ea"/>
                <a:cs typeface="+mn-cs"/>
              </a:rPr>
              <a:t>Promotion – a promised promotion doesn’t happen in the expected timeframe</a:t>
            </a:r>
          </a:p>
          <a:p>
            <a:r>
              <a:rPr lang="en-GB" sz="1200" b="0" i="0" kern="1200" dirty="0">
                <a:solidFill>
                  <a:schemeClr val="tx1"/>
                </a:solidFill>
                <a:effectLst/>
                <a:latin typeface="+mn-lt"/>
                <a:ea typeface="+mn-ea"/>
                <a:cs typeface="+mn-cs"/>
              </a:rPr>
              <a:t>Type of work – important responsibilities of the employee were misrepresented</a:t>
            </a:r>
          </a:p>
          <a:p>
            <a:r>
              <a:rPr lang="en-GB" sz="1200" b="0" i="0" kern="1200" dirty="0">
                <a:solidFill>
                  <a:schemeClr val="tx1"/>
                </a:solidFill>
                <a:effectLst/>
                <a:latin typeface="+mn-lt"/>
                <a:ea typeface="+mn-ea"/>
                <a:cs typeface="+mn-cs"/>
              </a:rPr>
              <a:t>Training – Employee doesn’t receive the promised training</a:t>
            </a:r>
          </a:p>
          <a:p>
            <a:r>
              <a:rPr lang="en-GB" sz="1200" b="0" i="0" kern="1200" dirty="0">
                <a:solidFill>
                  <a:schemeClr val="tx1"/>
                </a:solidFill>
                <a:effectLst/>
                <a:latin typeface="+mn-lt"/>
                <a:ea typeface="+mn-ea"/>
                <a:cs typeface="+mn-cs"/>
              </a:rPr>
              <a:t>Feedback – Promised performance reviews were inadequate or absent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What happens when breach occurs?</a:t>
            </a:r>
          </a:p>
          <a:p>
            <a:r>
              <a:rPr lang="en-GB" sz="1200" b="0" i="0" kern="1200" dirty="0">
                <a:solidFill>
                  <a:schemeClr val="tx1"/>
                </a:solidFill>
                <a:effectLst/>
                <a:latin typeface="+mn-lt"/>
                <a:ea typeface="+mn-ea"/>
                <a:cs typeface="+mn-cs"/>
              </a:rPr>
              <a:t>Typically, employers will see negative emotions from the employee such as anger, betrayal, or sadness.  Also, the relationship between the two suffers because there is a lack of trust and respect.  Commitment on the part of the employee is reduced.  There is less job satisfaction.  There may also be a withdrawal of behaviour.  For instance, the employee is less willing to work hard, to share ideas, and to be a good work citizen. Remember, OCB is important for a high performance culture.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Managers need to remember: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Employment relationships may deteriorate despite management’s best efforts: nevertheless it is managers’ job to take responsibility for maintaining them.</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Preventing breach in the first place is better than trying to repair the damage afterwards.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Where breach cannot be avoided, it may be better to spend time negotiating or renegotiating the deal, rather than focusing too much on delivery.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Interventions aimed to build resilience skills will help individuals cope better with contract breaches.</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11</a:t>
            </a:fld>
            <a:endParaRPr lang="en-GB" altLang="en-US"/>
          </a:p>
        </p:txBody>
      </p:sp>
    </p:spTree>
    <p:extLst>
      <p:ext uri="{BB962C8B-B14F-4D97-AF65-F5344CB8AC3E}">
        <p14:creationId xmlns:p14="http://schemas.microsoft.com/office/powerpoint/2010/main" val="964530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will impact an employees’ expectations in the psychological contract, and in turn their commitment to the organisation, and so, their contribution to a high performance culture. </a:t>
            </a:r>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12</a:t>
            </a:fld>
            <a:endParaRPr lang="en-GB" altLang="en-US"/>
          </a:p>
        </p:txBody>
      </p:sp>
    </p:spTree>
    <p:extLst>
      <p:ext uri="{BB962C8B-B14F-4D97-AF65-F5344CB8AC3E}">
        <p14:creationId xmlns:p14="http://schemas.microsoft.com/office/powerpoint/2010/main" val="12564079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each entitled to our own personal world view. But, when it comes to interpreting information and making objective sense of reality, human brains are hard-wired to make all kinds of mental mistakes that can impact our ability to make rational judgments.</a:t>
            </a:r>
          </a:p>
          <a:p>
            <a:endParaRPr lang="en-GB" dirty="0"/>
          </a:p>
          <a:p>
            <a:r>
              <a:rPr lang="en-GB" dirty="0"/>
              <a:t>So, a cognitive bias is… </a:t>
            </a:r>
          </a:p>
          <a:p>
            <a:endParaRPr lang="en-GB" dirty="0"/>
          </a:p>
          <a:p>
            <a:r>
              <a:rPr lang="en-GB" dirty="0"/>
              <a:t>In total, there are 180+ cognitive biases that impact how we process data, think critically, and perceive reality.</a:t>
            </a:r>
          </a:p>
          <a:p>
            <a:endParaRPr lang="en-GB" dirty="0"/>
          </a:p>
          <a:p>
            <a:pPr fontAlgn="base"/>
            <a:r>
              <a:rPr lang="en-GB" sz="1200" b="0" i="0" u="sng" kern="1200" dirty="0">
                <a:solidFill>
                  <a:schemeClr val="tx1"/>
                </a:solidFill>
                <a:effectLst/>
                <a:latin typeface="+mn-lt"/>
                <a:ea typeface="+mn-ea"/>
                <a:cs typeface="+mn-cs"/>
                <a:hlinkClick r:id="rId3"/>
              </a:rPr>
              <a:t>Confirmation Bias</a:t>
            </a:r>
            <a:r>
              <a:rPr lang="en-GB" sz="1200" b="0" i="0" kern="1200" dirty="0">
                <a:solidFill>
                  <a:schemeClr val="tx1"/>
                </a:solidFill>
                <a:effectLst/>
                <a:latin typeface="+mn-lt"/>
                <a:ea typeface="+mn-ea"/>
                <a:cs typeface="+mn-cs"/>
              </a:rPr>
              <a:t>: This is favouring information that conforms to your existing beliefs and discounting evidence that does not conform.</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4"/>
              </a:rPr>
              <a:t>Availability Heuristic</a:t>
            </a:r>
            <a:r>
              <a:rPr lang="en-GB" sz="1200" b="0" i="0" kern="1200" dirty="0">
                <a:solidFill>
                  <a:schemeClr val="tx1"/>
                </a:solidFill>
                <a:effectLst/>
                <a:latin typeface="+mn-lt"/>
                <a:ea typeface="+mn-ea"/>
                <a:cs typeface="+mn-cs"/>
              </a:rPr>
              <a:t>: This is placing greater value on information that comes to your mind quickly. You give greater credence to this information and tend to overestimate the probability and likelihood of similar things happening in the future.</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5"/>
              </a:rPr>
              <a:t>Halo Effect</a:t>
            </a:r>
            <a:r>
              <a:rPr lang="en-GB" sz="1200" b="0" i="0" kern="1200" dirty="0">
                <a:solidFill>
                  <a:schemeClr val="tx1"/>
                </a:solidFill>
                <a:effectLst/>
                <a:latin typeface="+mn-lt"/>
                <a:ea typeface="+mn-ea"/>
                <a:cs typeface="+mn-cs"/>
              </a:rPr>
              <a:t>: Your overall impression of a person influences how you feel and think about his or her character. This especially applies to physical attractiveness influencing how you rate their other qualities.</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6"/>
              </a:rPr>
              <a:t>Self-Serving Bias</a:t>
            </a:r>
            <a:r>
              <a:rPr lang="en-GB" sz="1200" b="0" i="0" kern="1200" dirty="0">
                <a:solidFill>
                  <a:schemeClr val="tx1"/>
                </a:solidFill>
                <a:effectLst/>
                <a:latin typeface="+mn-lt"/>
                <a:ea typeface="+mn-ea"/>
                <a:cs typeface="+mn-cs"/>
              </a:rPr>
              <a:t>: This is the tendency to blame external forces when bad things happen and give yourself credit when good things happen. When you win a poker hand it is due to your skill at reading the other players and knowing the odds, while when you lose it is due to getting dealt a poor hand.</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7"/>
              </a:rPr>
              <a:t>Attentional Bias</a:t>
            </a:r>
            <a:r>
              <a:rPr lang="en-GB" sz="1200" b="0" i="0" kern="1200" dirty="0">
                <a:solidFill>
                  <a:schemeClr val="tx1"/>
                </a:solidFill>
                <a:effectLst/>
                <a:latin typeface="+mn-lt"/>
                <a:ea typeface="+mn-ea"/>
                <a:cs typeface="+mn-cs"/>
              </a:rPr>
              <a:t>: This is the tendency to pay attention to some things while simultaneously ignoring others. When making a decision on which car to buy, you may pay attention to the look and feel of the exterior and interior, but ignore the safety record and gas mileage.</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8"/>
              </a:rPr>
              <a:t>Actor-Observer Bias</a:t>
            </a:r>
            <a:r>
              <a:rPr lang="en-GB" sz="1200" b="0" i="0" kern="1200" dirty="0">
                <a:solidFill>
                  <a:schemeClr val="tx1"/>
                </a:solidFill>
                <a:effectLst/>
                <a:latin typeface="+mn-lt"/>
                <a:ea typeface="+mn-ea"/>
                <a:cs typeface="+mn-cs"/>
              </a:rPr>
              <a:t>: This is the tendency to attribute your own actions to external causes while attributing other people's </a:t>
            </a:r>
            <a:r>
              <a:rPr lang="en-GB" sz="1200" b="0" i="0" kern="1200" dirty="0" err="1">
                <a:solidFill>
                  <a:schemeClr val="tx1"/>
                </a:solidFill>
                <a:effectLst/>
                <a:latin typeface="+mn-lt"/>
                <a:ea typeface="+mn-ea"/>
                <a:cs typeface="+mn-cs"/>
              </a:rPr>
              <a:t>behaviors</a:t>
            </a:r>
            <a:r>
              <a:rPr lang="en-GB" sz="1200" b="0" i="0" kern="1200" dirty="0">
                <a:solidFill>
                  <a:schemeClr val="tx1"/>
                </a:solidFill>
                <a:effectLst/>
                <a:latin typeface="+mn-lt"/>
                <a:ea typeface="+mn-ea"/>
                <a:cs typeface="+mn-cs"/>
              </a:rPr>
              <a:t> to internal causes. You attribute your high cholesterol level to genetics while you consider others to have a high level due to poor diet and lack of exercise.</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9"/>
              </a:rPr>
              <a:t>Functional Fixedness</a:t>
            </a:r>
            <a:r>
              <a:rPr lang="en-GB" sz="1200" b="0" i="0" kern="1200" dirty="0">
                <a:solidFill>
                  <a:schemeClr val="tx1"/>
                </a:solidFill>
                <a:effectLst/>
                <a:latin typeface="+mn-lt"/>
                <a:ea typeface="+mn-ea"/>
                <a:cs typeface="+mn-cs"/>
              </a:rPr>
              <a:t>: This is the tendency to see objects as only working in a particular way. If you don't have a hammer, you never consider that a big wrench can also be used to drive a nail into the wall. You may think you don't need thumbtacks because you have no corkboard on which to tack things, but not consider their other uses. This could extend to people's functions, such as not realizing a personal assistant has skills to be in a leadership role.</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10"/>
              </a:rPr>
              <a:t>Anchoring Bias</a:t>
            </a:r>
            <a:r>
              <a:rPr lang="en-GB" sz="1200" b="0" i="0" kern="1200" dirty="0">
                <a:solidFill>
                  <a:schemeClr val="tx1"/>
                </a:solidFill>
                <a:effectLst/>
                <a:latin typeface="+mn-lt"/>
                <a:ea typeface="+mn-ea"/>
                <a:cs typeface="+mn-cs"/>
              </a:rPr>
              <a:t>: This is the tendency to rely too heavily on the very first piece of information you learn. If you learn the average price for a car is a certain value, you will think any amount below that is a good deal, perhaps not searching for better deals. You can use this bias to set the expectations of others by putting the first information on the table for consideration.</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11"/>
              </a:rPr>
              <a:t>Misinformation Effect</a:t>
            </a:r>
            <a:r>
              <a:rPr lang="en-GB" sz="1200" b="0" i="0" kern="1200" dirty="0">
                <a:solidFill>
                  <a:schemeClr val="tx1"/>
                </a:solidFill>
                <a:effectLst/>
                <a:latin typeface="+mn-lt"/>
                <a:ea typeface="+mn-ea"/>
                <a:cs typeface="+mn-cs"/>
              </a:rPr>
              <a:t>: This is the tendency for post-event information to interfere with the memory of the original event. It is easy to have your memory influenced by what you hear about the event from others. Knowledge of this effect has led to a mistrust of eyewitness information.</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12"/>
              </a:rPr>
              <a:t>False Consensus Effect</a:t>
            </a:r>
            <a:r>
              <a:rPr lang="en-GB" sz="1200" b="0" i="0" kern="1200" dirty="0">
                <a:solidFill>
                  <a:schemeClr val="tx1"/>
                </a:solidFill>
                <a:effectLst/>
                <a:latin typeface="+mn-lt"/>
                <a:ea typeface="+mn-ea"/>
                <a:cs typeface="+mn-cs"/>
              </a:rPr>
              <a:t>: This is the tendency to overestimate how much other people agree with you.</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13"/>
              </a:rPr>
              <a:t>Optimism Bias</a:t>
            </a:r>
            <a:r>
              <a:rPr lang="en-GB" sz="1200" b="0" i="0" kern="1200" dirty="0">
                <a:solidFill>
                  <a:schemeClr val="tx1"/>
                </a:solidFill>
                <a:effectLst/>
                <a:latin typeface="+mn-lt"/>
                <a:ea typeface="+mn-ea"/>
                <a:cs typeface="+mn-cs"/>
              </a:rPr>
              <a:t>: This bias leads you to believe that you are less likely to suffer from misfortune and more likely to attain success than your peers.</a:t>
            </a:r>
          </a:p>
          <a:p>
            <a:pPr fontAlgn="base"/>
            <a:endParaRPr lang="en-GB" sz="1200" b="0" i="0" kern="1200" dirty="0">
              <a:solidFill>
                <a:schemeClr val="tx1"/>
              </a:solidFill>
              <a:effectLst/>
              <a:latin typeface="+mn-lt"/>
              <a:ea typeface="+mn-ea"/>
              <a:cs typeface="+mn-cs"/>
            </a:endParaRPr>
          </a:p>
          <a:p>
            <a:pPr fontAlgn="base"/>
            <a:r>
              <a:rPr lang="en-GB" sz="1200" b="0" i="0" u="sng" kern="1200" dirty="0">
                <a:solidFill>
                  <a:schemeClr val="tx1"/>
                </a:solidFill>
                <a:effectLst/>
                <a:latin typeface="+mn-lt"/>
                <a:ea typeface="+mn-ea"/>
                <a:cs typeface="+mn-cs"/>
                <a:hlinkClick r:id="rId14"/>
              </a:rPr>
              <a:t>The Dunning-Kruger Effect</a:t>
            </a:r>
            <a:r>
              <a:rPr lang="en-GB" sz="1200" b="0" i="0" kern="1200" dirty="0">
                <a:solidFill>
                  <a:schemeClr val="tx1"/>
                </a:solidFill>
                <a:effectLst/>
                <a:latin typeface="+mn-lt"/>
                <a:ea typeface="+mn-ea"/>
                <a:cs typeface="+mn-cs"/>
              </a:rPr>
              <a:t>: This is when people believe that they are smarter and more capable than they really are when they can't recognize their own incompetence.</a:t>
            </a:r>
          </a:p>
          <a:p>
            <a:endParaRPr lang="en-GB" dirty="0"/>
          </a:p>
          <a:p>
            <a:endParaRPr lang="en-GB" dirty="0"/>
          </a:p>
          <a:p>
            <a:r>
              <a:rPr lang="en-GB" dirty="0"/>
              <a:t>Cognitive biases, then, impact personal values, and so, the PC.</a:t>
            </a:r>
          </a:p>
          <a:p>
            <a:endParaRPr lang="en-GB" dirty="0"/>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13</a:t>
            </a:fld>
            <a:endParaRPr lang="en-GB" altLang="en-US"/>
          </a:p>
        </p:txBody>
      </p:sp>
    </p:spTree>
    <p:extLst>
      <p:ext uri="{BB962C8B-B14F-4D97-AF65-F5344CB8AC3E}">
        <p14:creationId xmlns:p14="http://schemas.microsoft.com/office/powerpoint/2010/main" val="31560542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t>Organisational values are defined as essential tenets and guiding principles, not specific cultural or operating practices.</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sz="1200" b="0"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b="0" dirty="0"/>
              <a:t>Some of the most common values found in organisations are: integrity; respect; customer focus; quality; creative/ innovative; accountability and fairness</a:t>
            </a:r>
            <a:r>
              <a:rPr lang="en-GB" altLang="en-US" sz="1100" b="0" dirty="0"/>
              <a:t>.</a:t>
            </a:r>
            <a:endParaRPr lang="en-US" altLang="en-US" sz="1100" b="0" dirty="0"/>
          </a:p>
          <a:p>
            <a:endParaRPr lang="en-GB" dirty="0"/>
          </a:p>
          <a:p>
            <a:pPr marL="0" indent="0" eaLnBrk="1" hangingPunct="1">
              <a:buFont typeface="Arial" panose="020B0604020202020204" pitchFamily="34" charset="0"/>
              <a:buNone/>
            </a:pPr>
            <a:endParaRPr lang="en-GB" altLang="en-US" sz="1200" dirty="0"/>
          </a:p>
          <a:p>
            <a:pPr marL="342900" indent="-342900" eaLnBrk="1" hangingPunct="1">
              <a:buFont typeface="Arial" panose="020B0604020202020204" pitchFamily="34" charset="0"/>
              <a:buChar char="•"/>
            </a:pPr>
            <a:r>
              <a:rPr lang="en-GB" sz="1200" dirty="0">
                <a:latin typeface="Arial" charset="0"/>
                <a:cs typeface="Arial" charset="0"/>
              </a:rPr>
              <a:t>Aligning individuals and companies values can help to create “win – win” outcome as individuals find meaning to their work and organisations get a committed work force that functions well.</a:t>
            </a:r>
            <a:endParaRPr lang="en-US" sz="1200" dirty="0">
              <a:latin typeface="Arial" charset="0"/>
              <a:cs typeface="Arial" charset="0"/>
            </a:endParaRP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14</a:t>
            </a:fld>
            <a:endParaRPr lang="en-GB" altLang="en-US"/>
          </a:p>
        </p:txBody>
      </p:sp>
    </p:spTree>
    <p:extLst>
      <p:ext uri="{BB962C8B-B14F-4D97-AF65-F5344CB8AC3E}">
        <p14:creationId xmlns:p14="http://schemas.microsoft.com/office/powerpoint/2010/main" val="2243959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Values stand at the very core of human decision‐making. When we work in an organisation whose culture aligns with our personal values, we feel liberated. We are able to bring our full selves to work. We not only bring our energy, our creativity, and our enthusiasm, we also bring our commitment to the well‐being of our associates and the success of the organisation. Unleashing this energy is tantamount to liberating the corporate soul.  </a:t>
            </a:r>
          </a:p>
          <a:p>
            <a:endParaRPr lang="en-GB" dirty="0"/>
          </a:p>
          <a:p>
            <a:r>
              <a:rPr lang="en-GB" dirty="0"/>
              <a:t>Values can be positive or fear-based (limiting). For example, honesty, trust and accountability are positive values, whereas blame, revenge and manipulation are potentially limiting, or fear-based, values.</a:t>
            </a:r>
          </a:p>
          <a:p>
            <a:endParaRPr lang="en-GB" dirty="0"/>
          </a:p>
          <a:p>
            <a:r>
              <a:rPr lang="en-GB" dirty="0"/>
              <a:t>When our beliefs or behaviours are out of alignment with what is really important to us - our values, we lack authenticity.</a:t>
            </a:r>
          </a:p>
          <a:p>
            <a:endParaRPr lang="en-GB" dirty="0"/>
          </a:p>
          <a:p>
            <a:r>
              <a:rPr lang="en-GB" dirty="0"/>
              <a:t>Every human being on the planet grows and develops within seven well defined areas. These areas are defined in the Barrett Seven Levels of Consciousness Model.</a:t>
            </a:r>
          </a:p>
          <a:p>
            <a:endParaRPr lang="en-GB" dirty="0"/>
          </a:p>
          <a:p>
            <a:r>
              <a:rPr lang="en-GB" dirty="0"/>
              <a:t>Each area focuses on a particular need that is common to all people. The level of growth and development of an individual depends on their ability to satisfy these needs.</a:t>
            </a:r>
          </a:p>
          <a:p>
            <a:endParaRPr lang="en-GB" dirty="0"/>
          </a:p>
          <a:p>
            <a:r>
              <a:rPr lang="en-GB" dirty="0"/>
              <a:t>At different times you may find that you focus more on some levels and less on others, in response to changing life conditions.</a:t>
            </a:r>
          </a:p>
          <a:p>
            <a:endParaRPr lang="en-GB" dirty="0"/>
          </a:p>
          <a:p>
            <a:r>
              <a:rPr lang="en-GB" dirty="0"/>
              <a:t>It is important to understand that in terms of the seven areas higher is not better.</a:t>
            </a:r>
          </a:p>
          <a:p>
            <a:endParaRPr lang="en-GB" dirty="0"/>
          </a:p>
          <a:p>
            <a:r>
              <a:rPr lang="en-GB" dirty="0"/>
              <a:t>The lower levels 1-3 are more basic survival needs (similar to Maslow).</a:t>
            </a:r>
          </a:p>
          <a:p>
            <a:endParaRPr lang="en-GB" dirty="0"/>
          </a:p>
          <a:p>
            <a:r>
              <a:rPr lang="en-GB" dirty="0"/>
              <a:t>4 is the transformation, transforming from basic survival needs to a more positive approach, growth needs. </a:t>
            </a:r>
          </a:p>
          <a:p>
            <a:endParaRPr lang="en-GB" dirty="0"/>
          </a:p>
          <a:p>
            <a:r>
              <a:rPr lang="en-GB" dirty="0"/>
              <a:t>This model applies to organisations too – look at resources on Moodle. </a:t>
            </a:r>
          </a:p>
          <a:p>
            <a:endParaRPr lang="en-GB" dirty="0"/>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15</a:t>
            </a:fld>
            <a:endParaRPr lang="en-GB" altLang="en-US"/>
          </a:p>
        </p:txBody>
      </p:sp>
    </p:spTree>
    <p:extLst>
      <p:ext uri="{BB962C8B-B14F-4D97-AF65-F5344CB8AC3E}">
        <p14:creationId xmlns:p14="http://schemas.microsoft.com/office/powerpoint/2010/main" val="3076399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endParaRPr lang="en-GB" baseline="0" dirty="0"/>
          </a:p>
          <a:p>
            <a:endParaRPr lang="en-GB" baseline="0" dirty="0"/>
          </a:p>
          <a:p>
            <a:r>
              <a:rPr lang="en-GB" dirty="0"/>
              <a:t>An explanation of how you would need to behave to fit in with cultural norms and be successful in the organisation.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16</a:t>
            </a:fld>
            <a:endParaRPr lang="en-GB" altLang="en-US"/>
          </a:p>
        </p:txBody>
      </p:sp>
    </p:spTree>
    <p:extLst>
      <p:ext uri="{BB962C8B-B14F-4D97-AF65-F5344CB8AC3E}">
        <p14:creationId xmlns:p14="http://schemas.microsoft.com/office/powerpoint/2010/main" val="275932800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How easy is that? What degree of self awareness do people need?</a:t>
            </a:r>
          </a:p>
          <a:p>
            <a:pPr marL="228600" indent="-228600">
              <a:buAutoNum type="arabicPeriod"/>
            </a:pPr>
            <a:r>
              <a:rPr lang="en-GB" dirty="0"/>
              <a:t>What about bringing your full self to work? Is this possible to do?</a:t>
            </a:r>
          </a:p>
          <a:p>
            <a:pPr marL="228600" indent="-228600">
              <a:buAutoNum type="arabicPeriod"/>
            </a:pPr>
            <a:endParaRPr lang="en-GB" dirty="0"/>
          </a:p>
          <a:p>
            <a:pPr algn="just" eaLnBrk="1" hangingPunct="1"/>
            <a:r>
              <a:rPr lang="en-US" altLang="en-US" sz="1200" dirty="0">
                <a:latin typeface="Verdana" panose="020B0604030504040204" pitchFamily="34" charset="0"/>
              </a:rPr>
              <a:t>One of the problems with our attitudes is we often ignore any information which is not consistent with them—we become selective in the way we perceive and respond to events and issues—and lose our ‘objectivity’ about the world. </a:t>
            </a:r>
          </a:p>
          <a:p>
            <a:pPr algn="just" eaLnBrk="1" hangingPunct="1"/>
            <a:endParaRPr lang="en-US" altLang="en-US" sz="1200" dirty="0">
              <a:latin typeface="Verdana" panose="020B0604030504040204" pitchFamily="34" charset="0"/>
            </a:endParaRPr>
          </a:p>
          <a:p>
            <a:pPr algn="just" eaLnBrk="1" hangingPunct="1"/>
            <a:r>
              <a:rPr lang="en-US" altLang="en-US" sz="1200" dirty="0">
                <a:latin typeface="Verdana" panose="020B0604030504040204" pitchFamily="34" charset="0"/>
              </a:rPr>
              <a:t>We need to develop an insight into our attitudes in order to reduce the risk of making decisions at work based on our unconscious, pre-existing perceptions, allowing us work more professional.</a:t>
            </a:r>
          </a:p>
          <a:p>
            <a:pPr marL="0" indent="0">
              <a:buNone/>
            </a:pPr>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17</a:t>
            </a:fld>
            <a:endParaRPr lang="en-GB" altLang="en-US"/>
          </a:p>
        </p:txBody>
      </p:sp>
    </p:spTree>
    <p:extLst>
      <p:ext uri="{BB962C8B-B14F-4D97-AF65-F5344CB8AC3E}">
        <p14:creationId xmlns:p14="http://schemas.microsoft.com/office/powerpoint/2010/main" val="11096814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Witches of Glum exercise.</a:t>
            </a:r>
            <a:r>
              <a:rPr lang="en-GB" baseline="0" dirty="0"/>
              <a:t>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18</a:t>
            </a:fld>
            <a:endParaRPr lang="en-GB" altLang="en-US"/>
          </a:p>
        </p:txBody>
      </p:sp>
    </p:spTree>
    <p:extLst>
      <p:ext uri="{BB962C8B-B14F-4D97-AF65-F5344CB8AC3E}">
        <p14:creationId xmlns:p14="http://schemas.microsoft.com/office/powerpoint/2010/main" val="42586334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WEF (2017)</a:t>
            </a:r>
          </a:p>
          <a:p>
            <a:endParaRPr lang="en-GB" dirty="0"/>
          </a:p>
          <a:p>
            <a:r>
              <a:rPr lang="en-GB" dirty="0"/>
              <a:t>When it comes to success, it’s easy to think that people blessed with brains are inevitably going to leave the rest of us in the dust. But new research from Stanford University will change your mind (and your attitude).</a:t>
            </a:r>
          </a:p>
          <a:p>
            <a:endParaRPr lang="en-GB" dirty="0"/>
          </a:p>
          <a:p>
            <a:r>
              <a:rPr lang="en-GB" dirty="0"/>
              <a:t>Psychologist Carol Dweck has spent her entire career studying attitude and performance, and her latest study shows that your attitude is a better predictor of your success than your IQ.</a:t>
            </a:r>
          </a:p>
          <a:p>
            <a:endParaRPr lang="en-GB" dirty="0"/>
          </a:p>
          <a:p>
            <a:r>
              <a:rPr lang="en-GB" dirty="0" err="1"/>
              <a:t>Dweck</a:t>
            </a:r>
            <a:r>
              <a:rPr lang="en-GB" dirty="0"/>
              <a:t> found that people’s core attitudes fall into one of two categories: a fixed </a:t>
            </a:r>
            <a:r>
              <a:rPr lang="en-GB" dirty="0" err="1"/>
              <a:t>mindset</a:t>
            </a:r>
            <a:r>
              <a:rPr lang="en-GB" dirty="0"/>
              <a:t> or a growth </a:t>
            </a:r>
            <a:r>
              <a:rPr lang="en-GB" dirty="0" err="1"/>
              <a:t>mindset</a:t>
            </a:r>
            <a:r>
              <a:rPr lang="en-GB" dirty="0"/>
              <a:t>.</a:t>
            </a:r>
          </a:p>
          <a:p>
            <a:endParaRPr lang="en-GB" dirty="0"/>
          </a:p>
          <a:p>
            <a:r>
              <a:rPr lang="en-GB" dirty="0"/>
              <a:t>With a fixed </a:t>
            </a:r>
            <a:r>
              <a:rPr lang="en-GB" dirty="0" err="1"/>
              <a:t>mindset</a:t>
            </a:r>
            <a:r>
              <a:rPr lang="en-GB" dirty="0"/>
              <a:t>, you believe you are who you are and you cannot change. This creates problems when you’re challenged because anything that appears to be more than you can</a:t>
            </a:r>
          </a:p>
          <a:p>
            <a:endParaRPr lang="en-GB" dirty="0"/>
          </a:p>
          <a:p>
            <a:r>
              <a:rPr lang="en-GB" dirty="0"/>
              <a:t>People with a growth </a:t>
            </a:r>
            <a:r>
              <a:rPr lang="en-GB" dirty="0" err="1"/>
              <a:t>mindset</a:t>
            </a:r>
            <a:r>
              <a:rPr lang="en-GB" dirty="0"/>
              <a:t> believe that they can improve with effort. They outperform those with a fixed </a:t>
            </a:r>
            <a:r>
              <a:rPr lang="en-GB" dirty="0" err="1"/>
              <a:t>mindset</a:t>
            </a:r>
            <a:r>
              <a:rPr lang="en-GB" dirty="0"/>
              <a:t>, even when they have a lower IQ, because they embrace challenges, treating them as opportunities to learn something new.</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19</a:t>
            </a:fld>
            <a:endParaRPr lang="en-GB" altLang="en-US"/>
          </a:p>
        </p:txBody>
      </p:sp>
    </p:spTree>
    <p:extLst>
      <p:ext uri="{BB962C8B-B14F-4D97-AF65-F5344CB8AC3E}">
        <p14:creationId xmlns:p14="http://schemas.microsoft.com/office/powerpoint/2010/main" val="23173470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a:t>In some cases, personal and professional ethics may clash and cause a moral conflict. For example: </a:t>
            </a:r>
          </a:p>
          <a:p>
            <a:pPr marL="548640" indent="-411480" eaLnBrk="1" fontAlgn="auto" hangingPunct="1">
              <a:spcAft>
                <a:spcPts val="0"/>
              </a:spcAft>
              <a:buClr>
                <a:schemeClr val="tx1">
                  <a:shade val="95000"/>
                </a:schemeClr>
              </a:buClr>
              <a:buFont typeface="Wingdings 2"/>
              <a:buNone/>
              <a:defRPr/>
            </a:pPr>
            <a:r>
              <a:rPr lang="en-US" dirty="0"/>
              <a:t>	</a:t>
            </a:r>
          </a:p>
          <a:p>
            <a:pPr marL="548640" indent="-411480" eaLnBrk="1" fontAlgn="auto" hangingPunct="1">
              <a:spcAft>
                <a:spcPts val="0"/>
              </a:spcAft>
              <a:buClr>
                <a:schemeClr val="tx1">
                  <a:shade val="95000"/>
                </a:schemeClr>
              </a:buClr>
              <a:buFont typeface="Wingdings 2"/>
              <a:buNone/>
              <a:defRPr/>
            </a:pPr>
            <a:r>
              <a:rPr lang="en-US" sz="1100" dirty="0"/>
              <a:t>A police officer may personally believe that a law that he is required to enforce is wrong. However, under the Code of Conduct for the Police, he is required to obey all lawful and reasonable instructions to enforce that law.</a:t>
            </a:r>
          </a:p>
          <a:p>
            <a:pPr marL="548640" indent="-411480" eaLnBrk="1" fontAlgn="auto" hangingPunct="1">
              <a:spcAft>
                <a:spcPts val="0"/>
              </a:spcAft>
              <a:buClr>
                <a:schemeClr val="tx1">
                  <a:shade val="95000"/>
                </a:schemeClr>
              </a:buClr>
              <a:buFont typeface="Wingdings 2"/>
              <a:buNone/>
              <a:defRPr/>
            </a:pPr>
            <a:endParaRPr lang="en-US" dirty="0"/>
          </a:p>
          <a:p>
            <a:pPr marL="137160" indent="0" eaLnBrk="1" fontAlgn="auto" hangingPunct="1">
              <a:spcAft>
                <a:spcPts val="0"/>
              </a:spcAft>
              <a:buClr>
                <a:schemeClr val="tx1">
                  <a:shade val="95000"/>
                </a:schemeClr>
              </a:buClr>
              <a:buFont typeface="Wingdings 2"/>
              <a:buNone/>
              <a:defRPr/>
            </a:pPr>
            <a:r>
              <a:rPr lang="en-US" dirty="0"/>
              <a:t>More often than not people at work resolve moral conflicts by drawing a line between their professional and individual roles.</a:t>
            </a:r>
          </a:p>
          <a:p>
            <a:endParaRPr lang="en-GB" dirty="0"/>
          </a:p>
          <a:p>
            <a:r>
              <a:rPr lang="en-GB" dirty="0"/>
              <a:t>Specific diffuse framework week 3</a:t>
            </a:r>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20</a:t>
            </a:fld>
            <a:endParaRPr lang="en-GB" altLang="en-US"/>
          </a:p>
        </p:txBody>
      </p:sp>
    </p:spTree>
    <p:extLst>
      <p:ext uri="{BB962C8B-B14F-4D97-AF65-F5344CB8AC3E}">
        <p14:creationId xmlns:p14="http://schemas.microsoft.com/office/powerpoint/2010/main" val="19085738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latin typeface="Verdana" panose="020B0604030504040204" pitchFamily="34" charset="0"/>
              </a:rPr>
              <a:t>In other words, personal ethics are standards by which a person judges </a:t>
            </a:r>
            <a:r>
              <a:rPr lang="en-US" altLang="en-US" sz="1200" dirty="0" err="1">
                <a:latin typeface="Verdana" panose="020B0604030504040204" pitchFamily="34" charset="0"/>
              </a:rPr>
              <a:t>behaviour</a:t>
            </a:r>
            <a:r>
              <a:rPr lang="en-US" altLang="en-US" sz="1200" dirty="0">
                <a:latin typeface="Verdana" panose="020B0604030504040204" pitchFamily="34" charset="0"/>
              </a:rPr>
              <a:t> as being ‘right’ or ‘wrong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21</a:t>
            </a:fld>
            <a:endParaRPr lang="en-GB" altLang="en-US"/>
          </a:p>
        </p:txBody>
      </p:sp>
    </p:spTree>
    <p:extLst>
      <p:ext uri="{BB962C8B-B14F-4D97-AF65-F5344CB8AC3E}">
        <p14:creationId xmlns:p14="http://schemas.microsoft.com/office/powerpoint/2010/main" val="39919423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indent="0" eaLnBrk="1" fontAlgn="auto" hangingPunct="1">
              <a:spcAft>
                <a:spcPts val="0"/>
              </a:spcAft>
              <a:buClr>
                <a:schemeClr val="tx1">
                  <a:shade val="95000"/>
                </a:schemeClr>
              </a:buClr>
              <a:buFont typeface="Wingdings 2"/>
              <a:buNone/>
              <a:defRPr/>
            </a:pPr>
            <a:r>
              <a:rPr lang="en-US" dirty="0"/>
              <a:t>Ethical principles underpin all professional codes of conduct. &amp; may differ depending on the profession; for example, medical practitioners will differ from those that relate to lawyers or real estate agents. </a:t>
            </a:r>
          </a:p>
          <a:p>
            <a:pPr marL="137160" indent="0" eaLnBrk="1" fontAlgn="auto" hangingPunct="1">
              <a:spcAft>
                <a:spcPts val="0"/>
              </a:spcAft>
              <a:buClr>
                <a:schemeClr val="tx1">
                  <a:shade val="95000"/>
                </a:schemeClr>
              </a:buClr>
              <a:buFont typeface="Wingdings 2"/>
              <a:buNone/>
              <a:defRPr/>
            </a:pPr>
            <a:endParaRPr lang="en-US" dirty="0"/>
          </a:p>
          <a:p>
            <a:pPr marL="137160" indent="0" eaLnBrk="1" fontAlgn="auto" hangingPunct="1">
              <a:spcAft>
                <a:spcPts val="0"/>
              </a:spcAft>
              <a:buClr>
                <a:schemeClr val="tx1">
                  <a:shade val="95000"/>
                </a:schemeClr>
              </a:buClr>
              <a:buFont typeface="Wingdings 2"/>
              <a:buNone/>
              <a:defRPr/>
            </a:pPr>
            <a:r>
              <a:rPr lang="en-US" dirty="0"/>
              <a:t>However, there are some universal ethical principles that apply across all professions, including: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22</a:t>
            </a:fld>
            <a:endParaRPr lang="en-GB" altLang="en-US"/>
          </a:p>
        </p:txBody>
      </p:sp>
    </p:spTree>
    <p:extLst>
      <p:ext uri="{BB962C8B-B14F-4D97-AF65-F5344CB8AC3E}">
        <p14:creationId xmlns:p14="http://schemas.microsoft.com/office/powerpoint/2010/main" val="33483461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37160" marR="0" lvl="0" indent="0" algn="l" defTabSz="914400" rtl="0" eaLnBrk="1" fontAlgn="auto" latinLnBrk="0" hangingPunct="1">
              <a:lnSpc>
                <a:spcPct val="100000"/>
              </a:lnSpc>
              <a:spcBef>
                <a:spcPct val="30000"/>
              </a:spcBef>
              <a:spcAft>
                <a:spcPts val="0"/>
              </a:spcAft>
              <a:buClr>
                <a:schemeClr val="tx1">
                  <a:shade val="95000"/>
                </a:schemeClr>
              </a:buClr>
              <a:buSzTx/>
              <a:buFont typeface="Wingdings 2"/>
              <a:buNone/>
              <a:tabLst/>
              <a:defRPr/>
            </a:pPr>
            <a:r>
              <a:rPr lang="en-US" sz="1200" dirty="0">
                <a:solidFill>
                  <a:schemeClr val="tx1"/>
                </a:solidFill>
              </a:rPr>
              <a:t>Professional codes of conduct draw on these professional ethical principles as the basis for required standards of </a:t>
            </a:r>
            <a:r>
              <a:rPr lang="en-US" sz="1200" dirty="0" err="1">
                <a:solidFill>
                  <a:schemeClr val="tx1"/>
                </a:solidFill>
              </a:rPr>
              <a:t>behaviour</a:t>
            </a:r>
            <a:r>
              <a:rPr lang="en-US" sz="1200" dirty="0">
                <a:solidFill>
                  <a:schemeClr val="tx1"/>
                </a:solidFill>
              </a:rPr>
              <a:t> for members of a profession. They also seek to set out the expectations that the profession and society have of its members.</a:t>
            </a:r>
          </a:p>
          <a:p>
            <a:pPr marL="137160" marR="0" lvl="0" indent="0" algn="l" defTabSz="914400" rtl="0" eaLnBrk="1" fontAlgn="auto" latinLnBrk="0" hangingPunct="1">
              <a:lnSpc>
                <a:spcPct val="100000"/>
              </a:lnSpc>
              <a:spcBef>
                <a:spcPct val="30000"/>
              </a:spcBef>
              <a:spcAft>
                <a:spcPts val="0"/>
              </a:spcAft>
              <a:buClr>
                <a:schemeClr val="tx1">
                  <a:shade val="95000"/>
                </a:schemeClr>
              </a:buClr>
              <a:buSzTx/>
              <a:buFont typeface="Wingdings 2"/>
              <a:buNone/>
              <a:tabLst/>
              <a:defRPr/>
            </a:pPr>
            <a:endParaRPr lang="en-US" sz="1200" dirty="0">
              <a:solidFill>
                <a:schemeClr val="tx1"/>
              </a:solidFill>
            </a:endParaRPr>
          </a:p>
          <a:p>
            <a:pPr marL="137160" marR="0" lvl="0" indent="0" algn="l" defTabSz="914400" rtl="0" eaLnBrk="1" fontAlgn="auto" latinLnBrk="0" hangingPunct="1">
              <a:lnSpc>
                <a:spcPct val="100000"/>
              </a:lnSpc>
              <a:spcBef>
                <a:spcPct val="30000"/>
              </a:spcBef>
              <a:spcAft>
                <a:spcPts val="0"/>
              </a:spcAft>
              <a:buClr>
                <a:schemeClr val="tx1">
                  <a:shade val="95000"/>
                </a:schemeClr>
              </a:buClr>
              <a:buSzTx/>
              <a:buFont typeface="Wingdings 2"/>
              <a:buNone/>
              <a:tabLst/>
              <a:defRPr/>
            </a:pPr>
            <a:r>
              <a:rPr lang="en-US" sz="1200" dirty="0">
                <a:solidFill>
                  <a:schemeClr val="tx1"/>
                </a:solidFill>
              </a:rPr>
              <a:t>The intention of codes of conduct is to provide guidelines for the minimum standard of appropriate </a:t>
            </a:r>
            <a:r>
              <a:rPr lang="en-US" sz="1200" dirty="0" err="1">
                <a:solidFill>
                  <a:schemeClr val="tx1"/>
                </a:solidFill>
              </a:rPr>
              <a:t>behaviour</a:t>
            </a:r>
            <a:r>
              <a:rPr lang="en-US" sz="1200" dirty="0">
                <a:solidFill>
                  <a:schemeClr val="tx1"/>
                </a:solidFill>
              </a:rPr>
              <a:t> in a professional context. </a:t>
            </a:r>
          </a:p>
          <a:p>
            <a:pPr marL="137160" indent="0" eaLnBrk="1" fontAlgn="auto" hangingPunct="1">
              <a:spcAft>
                <a:spcPts val="0"/>
              </a:spcAft>
              <a:buClr>
                <a:schemeClr val="tx1">
                  <a:shade val="95000"/>
                </a:schemeClr>
              </a:buClr>
              <a:buFont typeface="Wingdings 2"/>
              <a:buNone/>
              <a:defRPr/>
            </a:pPr>
            <a:endParaRPr lang="en-US" sz="1200" dirty="0">
              <a:solidFill>
                <a:schemeClr val="bg1"/>
              </a:solidFill>
            </a:endParaRPr>
          </a:p>
          <a:p>
            <a:pPr marL="137160" indent="0" eaLnBrk="1" fontAlgn="auto" hangingPunct="1">
              <a:spcAft>
                <a:spcPts val="0"/>
              </a:spcAft>
              <a:buClr>
                <a:schemeClr val="tx1">
                  <a:shade val="95000"/>
                </a:schemeClr>
              </a:buClr>
              <a:buFont typeface="Wingdings 2"/>
              <a:buNone/>
              <a:defRPr/>
            </a:pPr>
            <a:endParaRPr lang="en-US" sz="1200" dirty="0">
              <a:solidFill>
                <a:schemeClr val="bg1"/>
              </a:solidFill>
            </a:endParaRPr>
          </a:p>
          <a:p>
            <a:pPr marL="137160" indent="0" eaLnBrk="1" fontAlgn="auto" hangingPunct="1">
              <a:spcAft>
                <a:spcPts val="0"/>
              </a:spcAft>
              <a:buClr>
                <a:schemeClr val="tx1">
                  <a:shade val="95000"/>
                </a:schemeClr>
              </a:buClr>
              <a:buFont typeface="Wingdings 2"/>
              <a:buNone/>
              <a:defRPr/>
            </a:pPr>
            <a:r>
              <a:rPr lang="en-US" sz="1200" dirty="0">
                <a:solidFill>
                  <a:schemeClr val="bg1"/>
                </a:solidFill>
              </a:rPr>
              <a:t>Professional codes of conduct provide benefits to: </a:t>
            </a:r>
          </a:p>
          <a:p>
            <a:pPr marL="548640" indent="-411480" eaLnBrk="1" fontAlgn="auto" hangingPunct="1">
              <a:spcAft>
                <a:spcPts val="0"/>
              </a:spcAft>
              <a:buClr>
                <a:schemeClr val="tx1">
                  <a:shade val="95000"/>
                </a:schemeClr>
              </a:buClr>
              <a:buFont typeface="Wingdings 2"/>
              <a:buNone/>
              <a:defRPr/>
            </a:pPr>
            <a:r>
              <a:rPr lang="en-US" sz="1200" dirty="0">
                <a:solidFill>
                  <a:schemeClr val="bg1"/>
                </a:solidFill>
              </a:rPr>
              <a:t>• build public confidence in the profession’s trustworthiness </a:t>
            </a:r>
          </a:p>
          <a:p>
            <a:pPr marL="548640" indent="-411480" eaLnBrk="1" fontAlgn="auto" hangingPunct="1">
              <a:spcAft>
                <a:spcPts val="0"/>
              </a:spcAft>
              <a:buClr>
                <a:schemeClr val="tx1">
                  <a:shade val="95000"/>
                </a:schemeClr>
              </a:buClr>
              <a:buFont typeface="Wingdings 2"/>
              <a:buNone/>
              <a:defRPr/>
            </a:pPr>
            <a:r>
              <a:rPr lang="en-US" sz="1200" dirty="0">
                <a:solidFill>
                  <a:schemeClr val="bg1"/>
                </a:solidFill>
              </a:rPr>
              <a:t>• clients can get transparency and certainty about how their affairs will be handled </a:t>
            </a:r>
          </a:p>
          <a:p>
            <a:pPr marL="548640" indent="-411480" eaLnBrk="1" fontAlgn="auto" hangingPunct="1">
              <a:spcAft>
                <a:spcPts val="0"/>
              </a:spcAft>
              <a:buClr>
                <a:schemeClr val="tx1">
                  <a:shade val="95000"/>
                </a:schemeClr>
              </a:buClr>
              <a:buFont typeface="Wingdings 2"/>
              <a:buNone/>
              <a:defRPr/>
            </a:pPr>
            <a:r>
              <a:rPr lang="en-US" sz="1200" dirty="0">
                <a:solidFill>
                  <a:schemeClr val="bg1"/>
                </a:solidFill>
              </a:rPr>
              <a:t>• members of the profession have a supporting framework for resisting pressure to act inappropriately. </a:t>
            </a:r>
          </a:p>
          <a:p>
            <a:pPr marL="548640" indent="-411480" eaLnBrk="1" fontAlgn="auto" hangingPunct="1">
              <a:spcAft>
                <a:spcPts val="0"/>
              </a:spcAft>
              <a:buClr>
                <a:schemeClr val="tx1">
                  <a:shade val="95000"/>
                </a:schemeClr>
              </a:buClr>
              <a:buFont typeface="Wingdings 2"/>
              <a:buNone/>
              <a:defRPr/>
            </a:pPr>
            <a:r>
              <a:rPr lang="en-US" sz="1200" dirty="0">
                <a:solidFill>
                  <a:schemeClr val="bg1"/>
                </a:solidFill>
              </a:rPr>
              <a:t>• the profession as a whole, as they provide a common understanding of acceptable practice which builds collegiality and allows for fairer disciplinary procedures </a:t>
            </a:r>
          </a:p>
          <a:p>
            <a:endParaRPr lang="en-GB" dirty="0"/>
          </a:p>
        </p:txBody>
      </p:sp>
      <p:sp>
        <p:nvSpPr>
          <p:cNvPr id="4" name="Slide Number Placeholder 3"/>
          <p:cNvSpPr>
            <a:spLocks noGrp="1"/>
          </p:cNvSpPr>
          <p:nvPr>
            <p:ph type="sldNum" sz="quarter" idx="10"/>
          </p:nvPr>
        </p:nvSpPr>
        <p:spPr/>
        <p:txBody>
          <a:bodyPr/>
          <a:lstStyle/>
          <a:p>
            <a:fld id="{C6643B26-F7A6-4DBA-BFB2-D33BE6CA4821}" type="slidenum">
              <a:rPr lang="en-GB" altLang="en-US" smtClean="0"/>
              <a:pPr/>
              <a:t>23</a:t>
            </a:fld>
            <a:endParaRPr lang="en-GB" altLang="en-US"/>
          </a:p>
        </p:txBody>
      </p:sp>
    </p:spTree>
    <p:extLst>
      <p:ext uri="{BB962C8B-B14F-4D97-AF65-F5344CB8AC3E}">
        <p14:creationId xmlns:p14="http://schemas.microsoft.com/office/powerpoint/2010/main" val="241803498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6643B26-F7A6-4DBA-BFB2-D33BE6CA4821}" type="slidenum">
              <a:rPr lang="en-GB" altLang="en-US" smtClean="0"/>
              <a:pPr/>
              <a:t>24</a:t>
            </a:fld>
            <a:endParaRPr lang="en-GB" altLang="en-US"/>
          </a:p>
        </p:txBody>
      </p:sp>
    </p:spTree>
    <p:extLst>
      <p:ext uri="{BB962C8B-B14F-4D97-AF65-F5344CB8AC3E}">
        <p14:creationId xmlns:p14="http://schemas.microsoft.com/office/powerpoint/2010/main" val="98516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9144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0000"/>
                    <a:lumOff val="10000"/>
                  </a:schemeClr>
                </a:solidFill>
              </a:defRPr>
            </a:lvl1pPr>
            <a:lvl2pPr marL="457189" indent="0" algn="ctr">
              <a:buNone/>
              <a:defRPr sz="1600"/>
            </a:lvl2pPr>
            <a:lvl3pPr marL="914377" indent="0" algn="ctr">
              <a:buNone/>
              <a:defRPr sz="16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pPr>
              <a:defRPr/>
            </a:pPr>
            <a:fld id="{B4CB6B42-4A1C-42A0-BEE0-78A9D282983D}"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r>
              <a:rPr lang="en-GB"/>
              <a:t>TSD50011011</a:t>
            </a:r>
          </a:p>
        </p:txBody>
      </p:sp>
      <p:sp>
        <p:nvSpPr>
          <p:cNvPr id="6" name="Slide Number Placeholder 5"/>
          <p:cNvSpPr>
            <a:spLocks noGrp="1"/>
          </p:cNvSpPr>
          <p:nvPr>
            <p:ph type="sldNum" sz="quarter" idx="12"/>
          </p:nvPr>
        </p:nvSpPr>
        <p:spPr/>
        <p:txBody>
          <a:bodyPr/>
          <a:lstStyle/>
          <a:p>
            <a:fld id="{613E44B1-C2AE-4C25-9CD7-7CCAF8D6BB5D}" type="slidenum">
              <a:rPr lang="en-GB" altLang="en-US" smtClean="0"/>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9740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569C268-EFDB-4C2F-B4CC-8294582000CE}"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r>
              <a:rPr lang="en-GB"/>
              <a:t>TSD50011011</a:t>
            </a:r>
          </a:p>
        </p:txBody>
      </p:sp>
      <p:sp>
        <p:nvSpPr>
          <p:cNvPr id="6" name="Slide Number Placeholder 5"/>
          <p:cNvSpPr>
            <a:spLocks noGrp="1"/>
          </p:cNvSpPr>
          <p:nvPr>
            <p:ph type="sldNum" sz="quarter" idx="12"/>
          </p:nvPr>
        </p:nvSpPr>
        <p:spPr/>
        <p:txBody>
          <a:bodyPr/>
          <a:lstStyle/>
          <a:p>
            <a:fld id="{6DA5739A-AE90-41A2-8784-2E0E5CD5D62E}" type="slidenum">
              <a:rPr lang="en-GB" altLang="en-US" smtClean="0"/>
              <a:pPr/>
              <a:t>‹#›</a:t>
            </a:fld>
            <a:endParaRPr lang="en-GB" altLang="en-US"/>
          </a:p>
        </p:txBody>
      </p:sp>
    </p:spTree>
    <p:extLst>
      <p:ext uri="{BB962C8B-B14F-4D97-AF65-F5344CB8AC3E}">
        <p14:creationId xmlns:p14="http://schemas.microsoft.com/office/powerpoint/2010/main" val="16230498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9144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457189" indent="0">
              <a:buNone/>
              <a:defRPr sz="1600">
                <a:solidFill>
                  <a:schemeClr val="tx1">
                    <a:tint val="75000"/>
                  </a:schemeClr>
                </a:solidFill>
              </a:defRPr>
            </a:lvl2pPr>
            <a:lvl3pPr marL="914377" indent="0">
              <a:buNone/>
              <a:defRPr sz="1600">
                <a:solidFill>
                  <a:schemeClr val="tx1">
                    <a:tint val="75000"/>
                  </a:schemeClr>
                </a:solidFill>
              </a:defRPr>
            </a:lvl3pPr>
            <a:lvl4pPr marL="1371566" indent="0">
              <a:buNone/>
              <a:defRPr sz="1400">
                <a:solidFill>
                  <a:schemeClr val="tx1">
                    <a:tint val="75000"/>
                  </a:schemeClr>
                </a:solidFill>
              </a:defRPr>
            </a:lvl4pPr>
            <a:lvl5pPr marL="1828754" indent="0">
              <a:buNone/>
              <a:defRPr sz="1400">
                <a:solidFill>
                  <a:schemeClr val="tx1">
                    <a:tint val="75000"/>
                  </a:schemeClr>
                </a:solidFill>
              </a:defRPr>
            </a:lvl5pPr>
            <a:lvl6pPr marL="2285943" indent="0">
              <a:buNone/>
              <a:defRPr sz="1400">
                <a:solidFill>
                  <a:schemeClr val="tx1">
                    <a:tint val="75000"/>
                  </a:schemeClr>
                </a:solidFill>
              </a:defRPr>
            </a:lvl6pPr>
            <a:lvl7pPr marL="2743131" indent="0">
              <a:buNone/>
              <a:defRPr sz="1400">
                <a:solidFill>
                  <a:schemeClr val="tx1">
                    <a:tint val="75000"/>
                  </a:schemeClr>
                </a:solidFill>
              </a:defRPr>
            </a:lvl7pPr>
            <a:lvl8pPr marL="3200320" indent="0">
              <a:buNone/>
              <a:defRPr sz="1400">
                <a:solidFill>
                  <a:schemeClr val="tx1">
                    <a:tint val="75000"/>
                  </a:schemeClr>
                </a:solidFill>
              </a:defRPr>
            </a:lvl8pPr>
            <a:lvl9pPr marL="3657509"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fld id="{267C15E5-F5E2-4DA7-8800-29609ABE386D}"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DA99552E-1074-446D-8E88-8A413AEFB863}" type="slidenum">
              <a:rPr lang="en-GB" altLang="en-US" smtClean="0"/>
              <a:pPr/>
              <a:t>‹#›</a:t>
            </a:fld>
            <a:endParaRPr lang="en-GB" altLang="en-US"/>
          </a:p>
        </p:txBody>
      </p:sp>
      <p:cxnSp>
        <p:nvCxnSpPr>
          <p:cNvPr id="8" name="Straight Connector 7"/>
          <p:cNvCxnSpPr/>
          <p:nvPr/>
        </p:nvCxnSpPr>
        <p:spPr>
          <a:xfrm flipV="1">
            <a:off x="629013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4084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F83EBCCF-F5B8-4643-A0E5-5C9F0567C7EA}" type="datetime1">
              <a:rPr lang="en-GB" smtClean="0"/>
              <a:pPr>
                <a:defRPr/>
              </a:pPr>
              <a:t>16/03/2021</a:t>
            </a:fld>
            <a:endParaRPr lang="en-GB"/>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0F178957-827C-445B-B401-E26D82BD4A2E}" type="slidenum">
              <a:rPr lang="en-GB" altLang="en-US" smtClean="0"/>
              <a:pPr/>
              <a:t>‹#›</a:t>
            </a:fld>
            <a:endParaRPr lang="en-GB" altLang="en-US"/>
          </a:p>
        </p:txBody>
      </p:sp>
    </p:spTree>
    <p:extLst>
      <p:ext uri="{BB962C8B-B14F-4D97-AF65-F5344CB8AC3E}">
        <p14:creationId xmlns:p14="http://schemas.microsoft.com/office/powerpoint/2010/main" val="10546715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2">
                    <a:lumMod val="75000"/>
                  </a:schemeClr>
                </a:solidFill>
                <a:latin typeface="+mn-lt"/>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2">
                    <a:lumMod val="75000"/>
                  </a:schemeClr>
                </a:solidFill>
                <a:latin typeface="+mn-lt"/>
                <a:ea typeface="+mn-ea"/>
                <a:cs typeface="+mn-cs"/>
              </a:defRPr>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marL="0" lvl="0" indent="0" algn="l" defTabSz="914377"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46967B6-4265-4F4F-A305-E93F0F908AE2}" type="datetime1">
              <a:rPr lang="en-GB" smtClean="0"/>
              <a:pPr>
                <a:defRPr/>
              </a:pPr>
              <a:t>16/03/2021</a:t>
            </a:fld>
            <a:endParaRPr lang="en-GB"/>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61B498F2-8252-48C3-BB25-63F03DAC0A56}" type="slidenum">
              <a:rPr lang="en-GB" altLang="en-US" smtClean="0"/>
              <a:pPr/>
              <a:t>‹#›</a:t>
            </a:fld>
            <a:endParaRPr lang="en-GB" altLang="en-US"/>
          </a:p>
        </p:txBody>
      </p:sp>
    </p:spTree>
    <p:extLst>
      <p:ext uri="{BB962C8B-B14F-4D97-AF65-F5344CB8AC3E}">
        <p14:creationId xmlns:p14="http://schemas.microsoft.com/office/powerpoint/2010/main" val="4256497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9CD9F659-5D61-480C-B75E-997CF9ECDFB2}" type="datetime1">
              <a:rPr lang="en-GB" smtClean="0"/>
              <a:pPr>
                <a:defRPr/>
              </a:pPr>
              <a:t>16/03/2021</a:t>
            </a:fld>
            <a:endParaRPr lang="en-GB"/>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1131791A-1B96-45BD-97AE-BCDD2F885E12}" type="slidenum">
              <a:rPr lang="en-GB" altLang="en-US" smtClean="0"/>
              <a:pPr/>
              <a:t>‹#›</a:t>
            </a:fld>
            <a:endParaRPr lang="en-GB" altLang="en-US"/>
          </a:p>
        </p:txBody>
      </p:sp>
    </p:spTree>
    <p:extLst>
      <p:ext uri="{BB962C8B-B14F-4D97-AF65-F5344CB8AC3E}">
        <p14:creationId xmlns:p14="http://schemas.microsoft.com/office/powerpoint/2010/main" val="3669963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F1D60E83-AC1D-4D57-9F73-5C81139CF090}" type="datetime1">
              <a:rPr lang="en-GB" smtClean="0"/>
              <a:pPr>
                <a:defRPr/>
              </a:pPr>
              <a:t>16/03/2021</a:t>
            </a:fld>
            <a:endParaRPr lang="en-GB"/>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4DB1113F-17E8-4F13-B73A-CC10FC4B3136}" type="slidenum">
              <a:rPr lang="en-GB" altLang="en-US" smtClean="0"/>
              <a:pPr/>
              <a:t>‹#›</a:t>
            </a:fld>
            <a:endParaRPr lang="en-GB" altLang="en-US"/>
          </a:p>
        </p:txBody>
      </p:sp>
    </p:spTree>
    <p:extLst>
      <p:ext uri="{BB962C8B-B14F-4D97-AF65-F5344CB8AC3E}">
        <p14:creationId xmlns:p14="http://schemas.microsoft.com/office/powerpoint/2010/main" val="20789270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189" indent="0">
              <a:buNone/>
              <a:defRPr sz="1200"/>
            </a:lvl2pPr>
            <a:lvl3pPr marL="914377" indent="0">
              <a:buNone/>
              <a:defRPr sz="1000"/>
            </a:lvl3pPr>
            <a:lvl4pPr marL="1371566" indent="0">
              <a:buNone/>
              <a:defRPr sz="900"/>
            </a:lvl4pPr>
            <a:lvl5pPr marL="1828754" indent="0">
              <a:buNone/>
              <a:defRPr sz="900"/>
            </a:lvl5pPr>
            <a:lvl6pPr marL="2285943" indent="0">
              <a:buNone/>
              <a:defRPr sz="900"/>
            </a:lvl6pPr>
            <a:lvl7pPr marL="2743131" indent="0">
              <a:buNone/>
              <a:defRPr sz="900"/>
            </a:lvl7pPr>
            <a:lvl8pPr marL="3200320" indent="0">
              <a:buNone/>
              <a:defRPr sz="900"/>
            </a:lvl8pPr>
            <a:lvl9pPr marL="3657509"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E979FD40-5E8F-4D3E-ADDC-BED0E6730DFE}" type="datetime1">
              <a:rPr lang="en-GB" smtClean="0"/>
              <a:pPr>
                <a:defRPr/>
              </a:pPr>
              <a:t>16/03/2021</a:t>
            </a:fld>
            <a:endParaRPr lang="en-GB"/>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18ACF00-3DD0-4CE1-9E43-7B8F6FC72754}" type="slidenum">
              <a:rPr lang="en-GB" altLang="en-US" smtClean="0"/>
              <a:pPr/>
              <a:t>‹#›</a:t>
            </a:fld>
            <a:endParaRPr lang="en-GB" altLang="en-US"/>
          </a:p>
        </p:txBody>
      </p:sp>
    </p:spTree>
    <p:extLst>
      <p:ext uri="{BB962C8B-B14F-4D97-AF65-F5344CB8AC3E}">
        <p14:creationId xmlns:p14="http://schemas.microsoft.com/office/powerpoint/2010/main" val="4161547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2">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0000"/>
                    <a:lumOff val="10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4FD0A25F-A97C-474F-8C0A-A30B98CB50F6}" type="datetime1">
              <a:rPr lang="en-GB" smtClean="0"/>
              <a:pPr>
                <a:defRPr/>
              </a:pPr>
              <a:t>16/03/2021</a:t>
            </a:fld>
            <a:endParaRPr lang="en-GB"/>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E8C06CD-503A-408B-8599-C2C78CA36088}" type="slidenum">
              <a:rPr lang="en-GB" altLang="en-US" smtClean="0"/>
              <a:pPr/>
              <a:t>‹#›</a:t>
            </a:fld>
            <a:endParaRPr lang="en-GB" altLang="en-US"/>
          </a:p>
        </p:txBody>
      </p:sp>
      <p:cxnSp>
        <p:nvCxnSpPr>
          <p:cNvPr id="9" name="Straight Connector 8"/>
          <p:cNvCxnSpPr/>
          <p:nvPr/>
        </p:nvCxnSpPr>
        <p:spPr>
          <a:xfrm flipV="1">
            <a:off x="629013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00131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40F8D5F5-FD43-4C0F-9FAC-B0F0C05C5409}"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EF088ECF-54A5-449A-99AC-5B0AFEA6499E}" type="slidenum">
              <a:rPr lang="en-GB" altLang="en-US" smtClean="0"/>
              <a:pPr/>
              <a:t>‹#›</a:t>
            </a:fld>
            <a:endParaRPr lang="en-GB" altLang="en-US"/>
          </a:p>
        </p:txBody>
      </p:sp>
    </p:spTree>
    <p:extLst>
      <p:ext uri="{BB962C8B-B14F-4D97-AF65-F5344CB8AC3E}">
        <p14:creationId xmlns:p14="http://schemas.microsoft.com/office/powerpoint/2010/main" val="1863297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AA52699E-C47B-4253-A294-9F708589E45C}" type="datetime1">
              <a:rPr lang="en-GB" smtClean="0"/>
              <a:pPr>
                <a:defRPr/>
              </a:pPr>
              <a:t>16/03/2021</a:t>
            </a:fld>
            <a:endParaRPr lang="en-GB"/>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42FD6F38-1EF5-4440-B552-89FA2FFCFA0D}" type="slidenum">
              <a:rPr lang="en-GB" altLang="en-US" smtClean="0"/>
              <a:pPr/>
              <a:t>‹#›</a:t>
            </a:fld>
            <a:endParaRPr lang="en-GB" altLang="en-US"/>
          </a:p>
        </p:txBody>
      </p:sp>
      <p:cxnSp>
        <p:nvCxnSpPr>
          <p:cNvPr id="7" name="Straight Connector 6"/>
          <p:cNvCxnSpPr/>
          <p:nvPr/>
        </p:nvCxnSpPr>
        <p:spPr>
          <a:xfrm rot="5400000" flipV="1">
            <a:off x="7543800" y="173563"/>
            <a:ext cx="0" cy="6858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718997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pPr>
              <a:defRPr/>
            </a:pPr>
            <a:fld id="{EFD0A9AD-AA6F-4229-A7B7-1CBDAA680C8F}" type="datetime1">
              <a:rPr lang="en-GB" smtClean="0"/>
              <a:pPr>
                <a:defRPr/>
              </a:pPr>
              <a:t>16/03/2021</a:t>
            </a:fld>
            <a:endParaRPr lang="en-GB"/>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pPr>
              <a:defRPr/>
            </a:pPr>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72B74AF6-6C7D-47A0-89FF-2B6981B7205D}" type="slidenum">
              <a:rPr lang="en-GB" altLang="en-US" smtClean="0"/>
              <a:pPr/>
              <a:t>‹#›</a:t>
            </a:fld>
            <a:endParaRPr lang="en-GB" altLang="en-US"/>
          </a:p>
        </p:txBody>
      </p:sp>
      <p:cxnSp>
        <p:nvCxnSpPr>
          <p:cNvPr id="7" name="Straight Connector 6"/>
          <p:cNvCxnSpPr/>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20491076"/>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Lst>
  <p:hf sldNum="0" hdr="0" dt="0"/>
  <p:txStyles>
    <p:titleStyle>
      <a:lvl1pPr algn="l" defTabSz="914377" rtl="0" eaLnBrk="1" latinLnBrk="0" hangingPunct="1">
        <a:lnSpc>
          <a:spcPct val="80000"/>
        </a:lnSpc>
        <a:spcBef>
          <a:spcPct val="0"/>
        </a:spcBef>
        <a:buNone/>
        <a:defRPr sz="4400" kern="1200" cap="all" spc="100" baseline="0">
          <a:solidFill>
            <a:schemeClr val="tx1">
              <a:lumMod val="90000"/>
              <a:lumOff val="10000"/>
            </a:schemeClr>
          </a:solidFill>
          <a:latin typeface="+mj-lt"/>
          <a:ea typeface="+mj-ea"/>
          <a:cs typeface="+mj-cs"/>
        </a:defRPr>
      </a:lvl1pPr>
    </p:titleStyle>
    <p:bodyStyle>
      <a:lvl1pPr marL="91440" indent="-91440" algn="l" defTabSz="914377"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600" kern="1200">
          <a:solidFill>
            <a:schemeClr val="tx1"/>
          </a:solidFill>
          <a:latin typeface="+mn-lt"/>
          <a:ea typeface="+mn-ea"/>
          <a:cs typeface="+mn-cs"/>
        </a:defRPr>
      </a:lvl2pPr>
      <a:lvl3pPr marL="4480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3pPr>
      <a:lvl4pPr marL="59436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4pPr>
      <a:lvl5pPr marL="77724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5pPr>
      <a:lvl6pPr marL="914400"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6pPr>
      <a:lvl7pPr marL="1060704"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7pPr>
      <a:lvl8pPr marL="1216152"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8pPr>
      <a:lvl9pPr marL="1362456" indent="-137157" algn="l" defTabSz="914377" rtl="0" eaLnBrk="1" latinLnBrk="0" hangingPunct="1">
        <a:lnSpc>
          <a:spcPct val="90000"/>
        </a:lnSpc>
        <a:spcBef>
          <a:spcPts val="200"/>
        </a:spcBef>
        <a:spcAft>
          <a:spcPts val="400"/>
        </a:spcAft>
        <a:buClr>
          <a:schemeClr val="accent2"/>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valuescentre.com/our-products/products-individuals/personal-values-assessment-pva"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8T_jwq9ph8k"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9">
            <a:extLst>
              <a:ext uri="{FF2B5EF4-FFF2-40B4-BE49-F238E27FC236}">
                <a16:creationId xmlns:a16="http://schemas.microsoft.com/office/drawing/2014/main" id="{B0AD926A-6A49-4FAF-A392-4534F4E939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Light bulb on green grass">
            <a:extLst>
              <a:ext uri="{FF2B5EF4-FFF2-40B4-BE49-F238E27FC236}">
                <a16:creationId xmlns:a16="http://schemas.microsoft.com/office/drawing/2014/main" id="{10A5FE05-CDEC-4D3E-9F5B-2B522F6F7B81}"/>
              </a:ext>
            </a:extLst>
          </p:cNvPr>
          <p:cNvPicPr>
            <a:picLocks noChangeAspect="1"/>
          </p:cNvPicPr>
          <p:nvPr/>
        </p:nvPicPr>
        <p:blipFill rotWithShape="1">
          <a:blip r:embed="rId3"/>
          <a:srcRect r="19091" b="9091"/>
          <a:stretch/>
        </p:blipFill>
        <p:spPr>
          <a:xfrm>
            <a:off x="20" y="10"/>
            <a:ext cx="9143980" cy="6857990"/>
          </a:xfrm>
          <a:prstGeom prst="rect">
            <a:avLst/>
          </a:prstGeom>
        </p:spPr>
      </p:pic>
      <p:sp>
        <p:nvSpPr>
          <p:cNvPr id="17" name="Rectangle 11">
            <a:extLst>
              <a:ext uri="{FF2B5EF4-FFF2-40B4-BE49-F238E27FC236}">
                <a16:creationId xmlns:a16="http://schemas.microsoft.com/office/drawing/2014/main" id="{83986255-7116-4744-B8BB-E9165717A1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664199" cy="6858000"/>
          </a:xfrm>
          <a:prstGeom prst="rect">
            <a:avLst/>
          </a:prstGeom>
          <a:solidFill>
            <a:schemeClr val="accent2">
              <a:lumMod val="75000"/>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8096" y="585216"/>
            <a:ext cx="4505270" cy="1499616"/>
          </a:xfrm>
        </p:spPr>
        <p:txBody>
          <a:bodyPr vert="horz" lIns="91440" tIns="45720" rIns="91440" bIns="45720" rtlCol="0" anchor="ctr">
            <a:normAutofit/>
          </a:bodyPr>
          <a:lstStyle/>
          <a:p>
            <a:pPr algn="l" defTabSz="914400"/>
            <a:br>
              <a:rPr lang="en-US" sz="2000" b="1" spc="100">
                <a:solidFill>
                  <a:srgbClr val="FFFFFF"/>
                </a:solidFill>
              </a:rPr>
            </a:br>
            <a:r>
              <a:rPr lang="en-US" sz="2000" b="1" spc="100">
                <a:solidFill>
                  <a:srgbClr val="FFFFFF"/>
                </a:solidFill>
              </a:rPr>
              <a:t>BMSW5105_CARD:</a:t>
            </a:r>
            <a:br>
              <a:rPr lang="en-US" sz="2000" b="1" spc="100">
                <a:solidFill>
                  <a:srgbClr val="FFFFFF"/>
                </a:solidFill>
              </a:rPr>
            </a:br>
            <a:r>
              <a:rPr lang="en-US" sz="2000" b="1" spc="100">
                <a:solidFill>
                  <a:srgbClr val="FFFFFF"/>
                </a:solidFill>
              </a:rPr>
              <a:t>Workplace Culture and its Impact on Organisational Efficiency</a:t>
            </a:r>
            <a:br>
              <a:rPr lang="en-US" sz="2000" spc="100">
                <a:solidFill>
                  <a:srgbClr val="FFFFFF"/>
                </a:solidFill>
              </a:rPr>
            </a:br>
            <a:endParaRPr lang="en-US" sz="2000" spc="100">
              <a:solidFill>
                <a:srgbClr val="FFFFFF"/>
              </a:solidFill>
            </a:endParaRPr>
          </a:p>
        </p:txBody>
      </p:sp>
      <p:cxnSp>
        <p:nvCxnSpPr>
          <p:cNvPr id="18" name="Straight Connector 13">
            <a:extLst>
              <a:ext uri="{FF2B5EF4-FFF2-40B4-BE49-F238E27FC236}">
                <a16:creationId xmlns:a16="http://schemas.microsoft.com/office/drawing/2014/main" id="{DA45B6EA-FF30-4453-A5A2-F3B9D7F4AD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768096" y="2286000"/>
            <a:ext cx="4505270" cy="4023360"/>
          </a:xfrm>
        </p:spPr>
        <p:txBody>
          <a:bodyPr vert="horz" lIns="45720" tIns="45720" rIns="45720" bIns="45720" rtlCol="0">
            <a:normAutofit/>
          </a:bodyPr>
          <a:lstStyle/>
          <a:p>
            <a:pPr defTabSz="914400">
              <a:lnSpc>
                <a:spcPct val="90000"/>
              </a:lnSpc>
            </a:pPr>
            <a:endParaRPr lang="en-US">
              <a:solidFill>
                <a:srgbClr val="FFFFFF"/>
              </a:solidFill>
            </a:endParaRPr>
          </a:p>
          <a:p>
            <a:pPr defTabSz="914400">
              <a:lnSpc>
                <a:spcPct val="90000"/>
              </a:lnSpc>
            </a:pPr>
            <a:r>
              <a:rPr lang="en-US">
                <a:solidFill>
                  <a:srgbClr val="FFFFFF"/>
                </a:solidFill>
              </a:rPr>
              <a:t> </a:t>
            </a:r>
          </a:p>
          <a:p>
            <a:pPr defTabSz="914400">
              <a:lnSpc>
                <a:spcPct val="90000"/>
              </a:lnSpc>
            </a:pPr>
            <a:endParaRPr lang="en-US">
              <a:solidFill>
                <a:srgbClr val="FFFFFF"/>
              </a:solidFill>
            </a:endParaRPr>
          </a:p>
          <a:p>
            <a:pPr defTabSz="914400">
              <a:lnSpc>
                <a:spcPct val="90000"/>
              </a:lnSpc>
            </a:pPr>
            <a:endParaRPr lang="en-US">
              <a:solidFill>
                <a:srgbClr val="FFFFFF"/>
              </a:solidFill>
            </a:endParaRPr>
          </a:p>
        </p:txBody>
      </p:sp>
    </p:spTree>
    <p:extLst>
      <p:ext uri="{BB962C8B-B14F-4D97-AF65-F5344CB8AC3E}">
        <p14:creationId xmlns:p14="http://schemas.microsoft.com/office/powerpoint/2010/main" val="2081174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C7FC3-4FC4-4D1C-BC7F-7B4AB18F3AD0}"/>
              </a:ext>
            </a:extLst>
          </p:cNvPr>
          <p:cNvSpPr>
            <a:spLocks noGrp="1"/>
          </p:cNvSpPr>
          <p:nvPr>
            <p:ph type="title"/>
          </p:nvPr>
        </p:nvSpPr>
        <p:spPr>
          <a:xfrm>
            <a:off x="768096" y="585216"/>
            <a:ext cx="7747254" cy="1499616"/>
          </a:xfrm>
        </p:spPr>
        <p:txBody>
          <a:bodyPr>
            <a:normAutofit/>
          </a:bodyPr>
          <a:lstStyle/>
          <a:p>
            <a:r>
              <a:rPr lang="en-GB" b="1">
                <a:solidFill>
                  <a:srgbClr val="FFFFFF"/>
                </a:solidFill>
              </a:rPr>
              <a:t>Recap  </a:t>
            </a:r>
          </a:p>
        </p:txBody>
      </p:sp>
      <p:cxnSp>
        <p:nvCxnSpPr>
          <p:cNvPr id="7" name="Straight Connector 11">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E2861C8-775D-4B60-882E-C6F796A44FFA}"/>
              </a:ext>
            </a:extLst>
          </p:cNvPr>
          <p:cNvSpPr>
            <a:spLocks noGrp="1"/>
          </p:cNvSpPr>
          <p:nvPr>
            <p:ph idx="1"/>
          </p:nvPr>
        </p:nvSpPr>
        <p:spPr>
          <a:xfrm>
            <a:off x="768096" y="2286000"/>
            <a:ext cx="7747254" cy="3862971"/>
          </a:xfrm>
        </p:spPr>
        <p:txBody>
          <a:bodyPr>
            <a:normAutofit/>
          </a:bodyPr>
          <a:lstStyle/>
          <a:p>
            <a:r>
              <a:rPr lang="en-GB">
                <a:solidFill>
                  <a:srgbClr val="FFFFFF"/>
                </a:solidFill>
              </a:rPr>
              <a:t>Internal factors</a:t>
            </a:r>
          </a:p>
          <a:p>
            <a:r>
              <a:rPr lang="en-GB">
                <a:solidFill>
                  <a:srgbClr val="FFFFFF"/>
                </a:solidFill>
              </a:rPr>
              <a:t>Workplace layout</a:t>
            </a:r>
          </a:p>
          <a:p>
            <a:r>
              <a:rPr lang="en-GB">
                <a:solidFill>
                  <a:srgbClr val="FFFFFF"/>
                </a:solidFill>
              </a:rPr>
              <a:t>Rules and policies in an organisation</a:t>
            </a:r>
          </a:p>
          <a:p>
            <a:r>
              <a:rPr lang="en-GB">
                <a:solidFill>
                  <a:srgbClr val="FFFFFF"/>
                </a:solidFill>
              </a:rPr>
              <a:t>Organisational structure </a:t>
            </a:r>
          </a:p>
          <a:p>
            <a:r>
              <a:rPr lang="en-GB">
                <a:solidFill>
                  <a:srgbClr val="FFFFFF"/>
                </a:solidFill>
              </a:rPr>
              <a:t>Flexible working arrangements</a:t>
            </a:r>
          </a:p>
          <a:p>
            <a:r>
              <a:rPr lang="en-GB">
                <a:solidFill>
                  <a:srgbClr val="FFFFFF"/>
                </a:solidFill>
              </a:rPr>
              <a:t>Changing face of the workforce</a:t>
            </a:r>
          </a:p>
        </p:txBody>
      </p:sp>
    </p:spTree>
    <p:extLst>
      <p:ext uri="{BB962C8B-B14F-4D97-AF65-F5344CB8AC3E}">
        <p14:creationId xmlns:p14="http://schemas.microsoft.com/office/powerpoint/2010/main" val="307979858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1E706-560B-44D3-866B-05FA09828420}"/>
              </a:ext>
            </a:extLst>
          </p:cNvPr>
          <p:cNvSpPr>
            <a:spLocks noGrp="1"/>
          </p:cNvSpPr>
          <p:nvPr>
            <p:ph type="title"/>
          </p:nvPr>
        </p:nvSpPr>
        <p:spPr>
          <a:xfrm>
            <a:off x="723591" y="804333"/>
            <a:ext cx="2476809" cy="5249334"/>
          </a:xfrm>
        </p:spPr>
        <p:txBody>
          <a:bodyPr>
            <a:normAutofit/>
          </a:bodyPr>
          <a:lstStyle/>
          <a:p>
            <a:pPr algn="r"/>
            <a:r>
              <a:rPr lang="en-GB" sz="4100" b="1">
                <a:solidFill>
                  <a:srgbClr val="FFFFFF"/>
                </a:solidFill>
              </a:rPr>
              <a:t> Structure of Lecture  </a:t>
            </a:r>
          </a:p>
        </p:txBody>
      </p:sp>
      <p:sp>
        <p:nvSpPr>
          <p:cNvPr id="3" name="Content Placeholder 2">
            <a:extLst>
              <a:ext uri="{FF2B5EF4-FFF2-40B4-BE49-F238E27FC236}">
                <a16:creationId xmlns:a16="http://schemas.microsoft.com/office/drawing/2014/main" id="{5CA80266-2855-4E43-8DBE-EC78C1D70831}"/>
              </a:ext>
            </a:extLst>
          </p:cNvPr>
          <p:cNvSpPr>
            <a:spLocks noGrp="1"/>
          </p:cNvSpPr>
          <p:nvPr>
            <p:ph idx="1"/>
          </p:nvPr>
        </p:nvSpPr>
        <p:spPr>
          <a:xfrm>
            <a:off x="3832411" y="804333"/>
            <a:ext cx="4610377" cy="5249334"/>
          </a:xfrm>
        </p:spPr>
        <p:txBody>
          <a:bodyPr numCol="2" anchor="ctr">
            <a:normAutofit/>
          </a:bodyPr>
          <a:lstStyle/>
          <a:p>
            <a:r>
              <a:rPr lang="en-GB"/>
              <a:t>Building a High Performance Culture</a:t>
            </a:r>
          </a:p>
          <a:p>
            <a:r>
              <a:rPr lang="en-GB"/>
              <a:t>Discretionary effort</a:t>
            </a:r>
          </a:p>
          <a:p>
            <a:r>
              <a:rPr lang="en-GB"/>
              <a:t>OCB’s</a:t>
            </a:r>
          </a:p>
          <a:p>
            <a:r>
              <a:rPr lang="en-GB"/>
              <a:t>Psychological contract</a:t>
            </a:r>
          </a:p>
          <a:p>
            <a:r>
              <a:rPr lang="en-GB"/>
              <a:t>Personal ethics, standards and beliefs</a:t>
            </a:r>
          </a:p>
          <a:p>
            <a:r>
              <a:rPr lang="en-GB"/>
              <a:t>Cognitive biases</a:t>
            </a:r>
          </a:p>
          <a:p>
            <a:r>
              <a:rPr lang="en-GB"/>
              <a:t>Organisational values</a:t>
            </a:r>
          </a:p>
          <a:p>
            <a:r>
              <a:rPr lang="en-GB"/>
              <a:t>Aligning personal and organisational values</a:t>
            </a:r>
          </a:p>
          <a:p>
            <a:r>
              <a:rPr lang="en-GB"/>
              <a:t>The Barrett Model</a:t>
            </a:r>
          </a:p>
          <a:p>
            <a:r>
              <a:rPr lang="en-GB"/>
              <a:t>Exercise</a:t>
            </a:r>
          </a:p>
          <a:p>
            <a:r>
              <a:rPr lang="en-GB"/>
              <a:t>Personal and professional ethics</a:t>
            </a:r>
          </a:p>
          <a:p>
            <a:endParaRPr lang="en-GB" dirty="0"/>
          </a:p>
        </p:txBody>
      </p:sp>
      <p:sp>
        <p:nvSpPr>
          <p:cNvPr id="4" name="Footer Placeholder 3">
            <a:extLst>
              <a:ext uri="{FF2B5EF4-FFF2-40B4-BE49-F238E27FC236}">
                <a16:creationId xmlns:a16="http://schemas.microsoft.com/office/drawing/2014/main" id="{AFDCFC2E-4EB4-4A92-B832-1AB971A292FB}"/>
              </a:ext>
            </a:extLst>
          </p:cNvPr>
          <p:cNvSpPr>
            <a:spLocks noGrp="1"/>
          </p:cNvSpPr>
          <p:nvPr>
            <p:ph type="ftr" sz="quarter" idx="11"/>
          </p:nvPr>
        </p:nvSpPr>
        <p:spPr>
          <a:xfrm>
            <a:off x="3632199" y="6470704"/>
            <a:ext cx="4426093" cy="274320"/>
          </a:xfrm>
          <a:prstGeom prst="rect">
            <a:avLst/>
          </a:prstGeom>
        </p:spPr>
        <p:txBody>
          <a:bodyPr>
            <a:normAutofit/>
          </a:bodyPr>
          <a:lstStyle/>
          <a:p>
            <a:pPr>
              <a:spcAft>
                <a:spcPts val="600"/>
              </a:spcAft>
              <a:defRPr/>
            </a:pPr>
            <a:r>
              <a:rPr lang="en-GB"/>
              <a:t>TSD50011011</a:t>
            </a:r>
          </a:p>
        </p:txBody>
      </p:sp>
    </p:spTree>
    <p:extLst>
      <p:ext uri="{BB962C8B-B14F-4D97-AF65-F5344CB8AC3E}">
        <p14:creationId xmlns:p14="http://schemas.microsoft.com/office/powerpoint/2010/main" val="3590162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6051821" cy="1499616"/>
          </a:xfrm>
        </p:spPr>
        <p:txBody>
          <a:bodyPr>
            <a:normAutofit/>
          </a:bodyPr>
          <a:lstStyle/>
          <a:p>
            <a:r>
              <a:rPr lang="en-GB" b="1">
                <a:solidFill>
                  <a:srgbClr val="FFFFFF"/>
                </a:solidFill>
              </a:rPr>
              <a:t>Building a High Performance Culture</a:t>
            </a:r>
          </a:p>
        </p:txBody>
      </p:sp>
      <p:cxnSp>
        <p:nvCxnSpPr>
          <p:cNvPr id="11" name="Straight Connector 10">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p:cNvSpPr>
            <a:spLocks noGrp="1"/>
          </p:cNvSpPr>
          <p:nvPr>
            <p:ph idx="1"/>
          </p:nvPr>
        </p:nvSpPr>
        <p:spPr>
          <a:xfrm>
            <a:off x="768096" y="2286000"/>
            <a:ext cx="6055614" cy="3862971"/>
          </a:xfrm>
        </p:spPr>
        <p:txBody>
          <a:bodyPr numCol="2">
            <a:normAutofit/>
          </a:bodyPr>
          <a:lstStyle/>
          <a:p>
            <a:pPr marL="0" indent="0">
              <a:buNone/>
            </a:pPr>
            <a:r>
              <a:rPr lang="en-GB" b="1">
                <a:solidFill>
                  <a:srgbClr val="FFFFFF"/>
                </a:solidFill>
              </a:rPr>
              <a:t>Holbeche (2005):</a:t>
            </a:r>
          </a:p>
          <a:p>
            <a:pPr lvl="1"/>
            <a:r>
              <a:rPr lang="en-GB">
                <a:solidFill>
                  <a:srgbClr val="FFFFFF"/>
                </a:solidFill>
              </a:rPr>
              <a:t>Build a positive psychological contract</a:t>
            </a:r>
          </a:p>
          <a:p>
            <a:pPr lvl="1"/>
            <a:r>
              <a:rPr lang="en-GB">
                <a:solidFill>
                  <a:srgbClr val="FFFFFF"/>
                </a:solidFill>
              </a:rPr>
              <a:t>Do not promise more than you can deliver</a:t>
            </a:r>
          </a:p>
          <a:p>
            <a:pPr lvl="1"/>
            <a:r>
              <a:rPr lang="en-GB">
                <a:solidFill>
                  <a:srgbClr val="FFFFFF"/>
                </a:solidFill>
              </a:rPr>
              <a:t>Become a values-based organisation</a:t>
            </a:r>
          </a:p>
          <a:p>
            <a:pPr lvl="1"/>
            <a:r>
              <a:rPr lang="en-GB">
                <a:solidFill>
                  <a:srgbClr val="FFFFFF"/>
                </a:solidFill>
              </a:rPr>
              <a:t> Involve everyone in change management</a:t>
            </a:r>
          </a:p>
          <a:p>
            <a:pPr lvl="1"/>
            <a:endParaRPr lang="en-GB">
              <a:solidFill>
                <a:srgbClr val="FFFFFF"/>
              </a:solidFill>
            </a:endParaRPr>
          </a:p>
          <a:p>
            <a:pPr lvl="1"/>
            <a:endParaRPr lang="en-GB">
              <a:solidFill>
                <a:srgbClr val="FFFFFF"/>
              </a:solidFill>
            </a:endParaRPr>
          </a:p>
          <a:p>
            <a:pPr lvl="1"/>
            <a:r>
              <a:rPr lang="en-GB">
                <a:solidFill>
                  <a:srgbClr val="FFFFFF"/>
                </a:solidFill>
              </a:rPr>
              <a:t>Encourage innovation and creativity</a:t>
            </a:r>
          </a:p>
          <a:p>
            <a:pPr lvl="1"/>
            <a:r>
              <a:rPr lang="en-GB">
                <a:solidFill>
                  <a:srgbClr val="FFFFFF"/>
                </a:solidFill>
              </a:rPr>
              <a:t>Break down silos</a:t>
            </a:r>
          </a:p>
          <a:p>
            <a:pPr lvl="1"/>
            <a:r>
              <a:rPr lang="en-GB">
                <a:solidFill>
                  <a:srgbClr val="FFFFFF"/>
                </a:solidFill>
              </a:rPr>
              <a:t>Unleash, rather than constrain, employee potential</a:t>
            </a:r>
          </a:p>
          <a:p>
            <a:pPr lvl="1"/>
            <a:r>
              <a:rPr lang="en-GB">
                <a:solidFill>
                  <a:srgbClr val="FFFFFF"/>
                </a:solidFill>
              </a:rPr>
              <a:t>Encourage discretionary behaviour</a:t>
            </a:r>
          </a:p>
          <a:p>
            <a:pPr lvl="1"/>
            <a:endParaRPr lang="en-GB">
              <a:solidFill>
                <a:srgbClr val="FFFFFF"/>
              </a:solidFill>
            </a:endParaRPr>
          </a:p>
          <a:p>
            <a:pPr lvl="1"/>
            <a:endParaRPr lang="en-GB">
              <a:solidFill>
                <a:srgbClr val="FFFFFF"/>
              </a:solidFill>
            </a:endParaRPr>
          </a:p>
          <a:p>
            <a:pPr lvl="1"/>
            <a:endParaRPr lang="en-GB">
              <a:solidFill>
                <a:srgbClr val="FFFFFF"/>
              </a:solidFill>
            </a:endParaRPr>
          </a:p>
          <a:p>
            <a:pPr lvl="1"/>
            <a:endParaRPr lang="en-GB">
              <a:solidFill>
                <a:srgbClr val="FFFFFF"/>
              </a:solidFill>
            </a:endParaRPr>
          </a:p>
          <a:p>
            <a:endParaRPr lang="en-GB">
              <a:solidFill>
                <a:srgbClr val="FFFFFF"/>
              </a:solidFill>
            </a:endParaRPr>
          </a:p>
        </p:txBody>
      </p:sp>
      <p:sp>
        <p:nvSpPr>
          <p:cNvPr id="6" name="Rectangle 12">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3235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585216"/>
            <a:ext cx="6051821" cy="1499616"/>
          </a:xfrm>
        </p:spPr>
        <p:txBody>
          <a:bodyPr>
            <a:normAutofit/>
          </a:bodyPr>
          <a:lstStyle/>
          <a:p>
            <a:r>
              <a:rPr lang="en-GB" sz="3700" b="1">
                <a:solidFill>
                  <a:srgbClr val="FFFFFF"/>
                </a:solidFill>
                <a:latin typeface="Arial" pitchFamily="34" charset="0"/>
                <a:cs typeface="Arial" pitchFamily="34" charset="0"/>
              </a:rPr>
              <a:t>What is Discretionary Behaviour? </a:t>
            </a:r>
            <a:endParaRPr lang="en-US" sz="3700" b="1">
              <a:solidFill>
                <a:srgbClr val="FFFFFF"/>
              </a:solidFill>
              <a:latin typeface="Arial" pitchFamily="34" charset="0"/>
              <a:cs typeface="Arial" pitchFamily="34" charset="0"/>
            </a:endParaRPr>
          </a:p>
        </p:txBody>
      </p:sp>
      <p:cxnSp>
        <p:nvCxnSpPr>
          <p:cNvPr id="17" name="Straight Connector 16">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768096" y="2286000"/>
            <a:ext cx="6055614" cy="3862971"/>
          </a:xfrm>
        </p:spPr>
        <p:txBody>
          <a:bodyPr>
            <a:normAutofit/>
          </a:bodyPr>
          <a:lstStyle/>
          <a:p>
            <a:r>
              <a:rPr lang="en-GB">
                <a:solidFill>
                  <a:srgbClr val="FFFFFF"/>
                </a:solidFill>
                <a:latin typeface="+mj-lt"/>
                <a:cs typeface="Arial" pitchFamily="34" charset="0"/>
              </a:rPr>
              <a:t>The degree of choice people have over how they perform their tasks and responsibilities, it is something which is given voluntarily and cannot be forced</a:t>
            </a:r>
          </a:p>
          <a:p>
            <a:r>
              <a:rPr lang="en-GB">
                <a:solidFill>
                  <a:srgbClr val="FFFFFF"/>
                </a:solidFill>
                <a:latin typeface="+mj-lt"/>
                <a:cs typeface="Arial" pitchFamily="34" charset="0"/>
              </a:rPr>
              <a:t>Associated with working beyond contract, going the extra mile</a:t>
            </a:r>
          </a:p>
          <a:p>
            <a:r>
              <a:rPr lang="en-GB">
                <a:solidFill>
                  <a:srgbClr val="FFFFFF"/>
                </a:solidFill>
                <a:latin typeface="+mj-lt"/>
                <a:cs typeface="Arial" pitchFamily="34" charset="0"/>
              </a:rPr>
              <a:t>Closely linked to ‘organisational citizenship behaviour’ (OCB).</a:t>
            </a:r>
          </a:p>
          <a:p>
            <a:pPr>
              <a:buNone/>
            </a:pPr>
            <a:r>
              <a:rPr lang="en-GB">
                <a:solidFill>
                  <a:srgbClr val="FFFFFF"/>
                </a:solidFill>
                <a:latin typeface="Arial" pitchFamily="34" charset="0"/>
                <a:cs typeface="Arial" pitchFamily="34" charset="0"/>
              </a:rPr>
              <a:t> </a:t>
            </a:r>
          </a:p>
          <a:p>
            <a:endParaRPr lang="en-US">
              <a:solidFill>
                <a:srgbClr val="FFFFFF"/>
              </a:solidFill>
              <a:latin typeface="Arial" pitchFamily="34" charset="0"/>
              <a:cs typeface="Arial" pitchFamily="34" charset="0"/>
            </a:endParaRPr>
          </a:p>
        </p:txBody>
      </p:sp>
      <p:sp>
        <p:nvSpPr>
          <p:cNvPr id="19" name="Rectangle 18">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D67C2-D3FB-4EB7-BCE6-ED5344A43BB8}"/>
              </a:ext>
            </a:extLst>
          </p:cNvPr>
          <p:cNvSpPr>
            <a:spLocks noGrp="1"/>
          </p:cNvSpPr>
          <p:nvPr>
            <p:ph type="title"/>
          </p:nvPr>
        </p:nvSpPr>
        <p:spPr>
          <a:xfrm>
            <a:off x="768096" y="585216"/>
            <a:ext cx="6051821" cy="1499616"/>
          </a:xfrm>
        </p:spPr>
        <p:txBody>
          <a:bodyPr>
            <a:normAutofit/>
          </a:bodyPr>
          <a:lstStyle/>
          <a:p>
            <a:r>
              <a:rPr lang="en-GB" sz="3700" b="1">
                <a:solidFill>
                  <a:srgbClr val="FFFFFF"/>
                </a:solidFill>
              </a:rPr>
              <a:t>Organisational Citizenship Behaviour (OCB)</a:t>
            </a: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B36145-C9B3-4C75-A71A-4A98F6940FEB}"/>
              </a:ext>
            </a:extLst>
          </p:cNvPr>
          <p:cNvSpPr>
            <a:spLocks noGrp="1"/>
          </p:cNvSpPr>
          <p:nvPr>
            <p:ph idx="1"/>
          </p:nvPr>
        </p:nvSpPr>
        <p:spPr>
          <a:xfrm>
            <a:off x="768096" y="2286000"/>
            <a:ext cx="6055614" cy="3862971"/>
          </a:xfrm>
        </p:spPr>
        <p:txBody>
          <a:bodyPr numCol="2">
            <a:normAutofit/>
          </a:bodyPr>
          <a:lstStyle/>
          <a:p>
            <a:r>
              <a:rPr lang="en-GB">
                <a:solidFill>
                  <a:srgbClr val="FFFFFF"/>
                </a:solidFill>
              </a:rPr>
              <a:t>Helping and co-operating with others</a:t>
            </a:r>
          </a:p>
          <a:p>
            <a:r>
              <a:rPr lang="en-GB">
                <a:solidFill>
                  <a:srgbClr val="FFFFFF"/>
                </a:solidFill>
              </a:rPr>
              <a:t>Showing consideration, courtesy and tact in relation to others</a:t>
            </a:r>
          </a:p>
          <a:p>
            <a:r>
              <a:rPr lang="en-GB">
                <a:solidFill>
                  <a:srgbClr val="FFFFFF"/>
                </a:solidFill>
              </a:rPr>
              <a:t>General support for the organisation</a:t>
            </a:r>
          </a:p>
          <a:p>
            <a:r>
              <a:rPr lang="en-GB">
                <a:solidFill>
                  <a:srgbClr val="FFFFFF"/>
                </a:solidFill>
              </a:rPr>
              <a:t>Putting in extra effort despite individual conditions</a:t>
            </a:r>
          </a:p>
          <a:p>
            <a:r>
              <a:rPr lang="en-GB">
                <a:solidFill>
                  <a:srgbClr val="FFFFFF"/>
                </a:solidFill>
              </a:rPr>
              <a:t>Making suggestions for improvements</a:t>
            </a:r>
          </a:p>
          <a:p>
            <a:r>
              <a:rPr lang="en-GB">
                <a:solidFill>
                  <a:srgbClr val="FFFFFF"/>
                </a:solidFill>
              </a:rPr>
              <a:t>Attending meetings</a:t>
            </a:r>
          </a:p>
          <a:p>
            <a:r>
              <a:rPr lang="en-GB">
                <a:solidFill>
                  <a:srgbClr val="FFFFFF"/>
                </a:solidFill>
              </a:rPr>
              <a:t>Keeping up to date with developments in organisations</a:t>
            </a:r>
          </a:p>
          <a:p>
            <a:r>
              <a:rPr lang="en-GB">
                <a:solidFill>
                  <a:srgbClr val="FFFFFF"/>
                </a:solidFill>
              </a:rPr>
              <a:t>Participating in activities that help the image of the organisation</a:t>
            </a:r>
          </a:p>
          <a:p>
            <a:r>
              <a:rPr lang="en-GB">
                <a:solidFill>
                  <a:srgbClr val="FFFFFF"/>
                </a:solidFill>
              </a:rPr>
              <a:t>Result from feelings of reciprocity –as a result of perceived fair treatment from employer</a:t>
            </a: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12910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532" name="Rectangle 2"/>
          <p:cNvSpPr>
            <a:spLocks noGrp="1" noChangeArrowheads="1"/>
          </p:cNvSpPr>
          <p:nvPr>
            <p:ph type="title"/>
          </p:nvPr>
        </p:nvSpPr>
        <p:spPr>
          <a:xfrm>
            <a:off x="768096" y="585216"/>
            <a:ext cx="6013704" cy="1499616"/>
          </a:xfrm>
        </p:spPr>
        <p:txBody>
          <a:bodyPr>
            <a:normAutofit/>
          </a:bodyPr>
          <a:lstStyle/>
          <a:p>
            <a:pPr eaLnBrk="1" hangingPunct="1"/>
            <a:r>
              <a:rPr lang="en-GB" b="1"/>
              <a:t>The Psychological Contract</a:t>
            </a:r>
          </a:p>
        </p:txBody>
      </p:sp>
      <p:sp>
        <p:nvSpPr>
          <p:cNvPr id="22533" name="Rectangle 3"/>
          <p:cNvSpPr>
            <a:spLocks noGrp="1" noChangeArrowheads="1"/>
          </p:cNvSpPr>
          <p:nvPr>
            <p:ph idx="1"/>
          </p:nvPr>
        </p:nvSpPr>
        <p:spPr>
          <a:xfrm>
            <a:off x="768096" y="2286000"/>
            <a:ext cx="6013703" cy="4023360"/>
          </a:xfrm>
        </p:spPr>
        <p:txBody>
          <a:bodyPr>
            <a:normAutofit/>
          </a:bodyPr>
          <a:lstStyle/>
          <a:p>
            <a:r>
              <a:rPr lang="en-GB" sz="1400"/>
              <a:t>It describes the perceptions of the relationship between employers and workers and influences how people behave from day to day</a:t>
            </a:r>
          </a:p>
          <a:p>
            <a:r>
              <a:rPr lang="en-GB" sz="1400"/>
              <a:t>At its core, the psychological contract is built on the everyday actions and statements made by one party – and how they are perceived and interpreted by the other. </a:t>
            </a:r>
          </a:p>
          <a:p>
            <a:endParaRPr lang="en-GB" sz="1400"/>
          </a:p>
          <a:p>
            <a:r>
              <a:rPr lang="en-GB" sz="1400"/>
              <a:t>Job security</a:t>
            </a:r>
          </a:p>
          <a:p>
            <a:r>
              <a:rPr lang="en-GB" sz="1400"/>
              <a:t>Career prospects</a:t>
            </a:r>
          </a:p>
          <a:p>
            <a:r>
              <a:rPr lang="en-GB" sz="1400"/>
              <a:t>Training and development</a:t>
            </a:r>
          </a:p>
          <a:p>
            <a:r>
              <a:rPr lang="en-GB" sz="1400"/>
              <a:t>Perceived fairness of pay and benefits</a:t>
            </a:r>
          </a:p>
          <a:p>
            <a:r>
              <a:rPr lang="en-GB" sz="1400"/>
              <a:t>Manager support</a:t>
            </a:r>
          </a:p>
          <a:p>
            <a:r>
              <a:rPr lang="en-GB" sz="1400"/>
              <a:t>Employer’s reputation and impact on the society</a:t>
            </a:r>
          </a:p>
          <a:p>
            <a:pPr marL="0" indent="0">
              <a:buNone/>
            </a:pPr>
            <a:endParaRPr lang="en-GB" sz="1400"/>
          </a:p>
        </p:txBody>
      </p:sp>
      <p:sp>
        <p:nvSpPr>
          <p:cNvPr id="74" name="Rectangle 73">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53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53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53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1547664" y="0"/>
            <a:ext cx="6707088" cy="1496481"/>
          </a:xfrm>
        </p:spPr>
        <p:txBody>
          <a:bodyPr>
            <a:normAutofit/>
          </a:bodyPr>
          <a:lstStyle/>
          <a:p>
            <a:pPr eaLnBrk="1" hangingPunct="1"/>
            <a:r>
              <a:rPr lang="en-GB" sz="4000" b="1" dirty="0"/>
              <a:t>Individuals’ Expectations</a:t>
            </a:r>
          </a:p>
        </p:txBody>
      </p:sp>
      <p:pic>
        <p:nvPicPr>
          <p:cNvPr id="6" name="Picture 2" descr="V:\Powerpoint\PE_UK\PE501-MULLINS\Final Files\GIf\ch01\M01NF004A.gif"/>
          <p:cNvPicPr>
            <a:picLocks noChangeAspect="1" noChangeArrowheads="1"/>
          </p:cNvPicPr>
          <p:nvPr/>
        </p:nvPicPr>
        <p:blipFill>
          <a:blip r:embed="rId3" cstate="print"/>
          <a:srcRect/>
          <a:stretch>
            <a:fillRect/>
          </a:stretch>
        </p:blipFill>
        <p:spPr bwMode="auto">
          <a:xfrm>
            <a:off x="467544" y="1040983"/>
            <a:ext cx="8490255" cy="546353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259632" y="404664"/>
            <a:ext cx="8229600" cy="1143000"/>
          </a:xfrm>
        </p:spPr>
        <p:txBody>
          <a:bodyPr>
            <a:normAutofit/>
          </a:bodyPr>
          <a:lstStyle/>
          <a:p>
            <a:pPr eaLnBrk="1" hangingPunct="1"/>
            <a:r>
              <a:rPr lang="en-GB" sz="4000" b="1" dirty="0"/>
              <a:t>Organisational Expectations</a:t>
            </a:r>
          </a:p>
        </p:txBody>
      </p:sp>
      <p:pic>
        <p:nvPicPr>
          <p:cNvPr id="6" name="Picture 2" descr="V:\Powerpoint\PE_UK\PE501-MULLINS\Final Files\GIf\ch01\M01NF004B.gif"/>
          <p:cNvPicPr>
            <a:picLocks noChangeAspect="1" noChangeArrowheads="1"/>
          </p:cNvPicPr>
          <p:nvPr/>
        </p:nvPicPr>
        <p:blipFill>
          <a:blip r:embed="rId3" cstate="print"/>
          <a:srcRect/>
          <a:stretch>
            <a:fillRect/>
          </a:stretch>
        </p:blipFill>
        <p:spPr bwMode="auto">
          <a:xfrm>
            <a:off x="81305" y="1424858"/>
            <a:ext cx="9171215" cy="474044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6" name="Rectangle 2"/>
          <p:cNvSpPr>
            <a:spLocks noGrp="1" noChangeArrowheads="1"/>
          </p:cNvSpPr>
          <p:nvPr>
            <p:ph type="title"/>
          </p:nvPr>
        </p:nvSpPr>
        <p:spPr>
          <a:xfrm>
            <a:off x="768096" y="585216"/>
            <a:ext cx="7747254" cy="1499616"/>
          </a:xfrm>
        </p:spPr>
        <p:txBody>
          <a:bodyPr>
            <a:normAutofit/>
          </a:bodyPr>
          <a:lstStyle/>
          <a:p>
            <a:pPr eaLnBrk="1" hangingPunct="1"/>
            <a:r>
              <a:rPr lang="en-GB" b="1">
                <a:solidFill>
                  <a:srgbClr val="FFFFFF"/>
                </a:solidFill>
              </a:rPr>
              <a:t>Balancing Expectations</a:t>
            </a:r>
          </a:p>
        </p:txBody>
      </p:sp>
      <p:cxnSp>
        <p:nvCxnSpPr>
          <p:cNvPr id="78" name="Straight Connector 77">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3557" name="Rectangle 3"/>
          <p:cNvSpPr>
            <a:spLocks noGrp="1" noChangeArrowheads="1"/>
          </p:cNvSpPr>
          <p:nvPr>
            <p:ph idx="1"/>
          </p:nvPr>
        </p:nvSpPr>
        <p:spPr>
          <a:xfrm>
            <a:off x="768096" y="2286000"/>
            <a:ext cx="7747254" cy="3862971"/>
          </a:xfrm>
        </p:spPr>
        <p:txBody>
          <a:bodyPr>
            <a:normAutofit/>
          </a:bodyPr>
          <a:lstStyle/>
          <a:p>
            <a:pPr eaLnBrk="1" hangingPunct="1"/>
            <a:r>
              <a:rPr lang="en-GB">
                <a:solidFill>
                  <a:srgbClr val="FFFFFF"/>
                </a:solidFill>
              </a:rPr>
              <a:t>Communication</a:t>
            </a:r>
          </a:p>
          <a:p>
            <a:pPr eaLnBrk="1" hangingPunct="1"/>
            <a:r>
              <a:rPr lang="en-GB">
                <a:solidFill>
                  <a:srgbClr val="FFFFFF"/>
                </a:solidFill>
              </a:rPr>
              <a:t>Appreciate and value diversity </a:t>
            </a:r>
          </a:p>
          <a:p>
            <a:pPr eaLnBrk="1" hangingPunct="1"/>
            <a:r>
              <a:rPr lang="en-GB">
                <a:solidFill>
                  <a:srgbClr val="FFFFFF"/>
                </a:solidFill>
              </a:rPr>
              <a:t>Line managers</a:t>
            </a:r>
          </a:p>
          <a:p>
            <a:pPr eaLnBrk="1" hangingPunct="1"/>
            <a:r>
              <a:rPr lang="en-GB">
                <a:solidFill>
                  <a:srgbClr val="FFFFFF"/>
                </a:solidFill>
              </a:rPr>
              <a:t>Effective use of HR</a:t>
            </a:r>
          </a:p>
          <a:p>
            <a:pPr eaLnBrk="1" hangingPunct="1"/>
            <a:endParaRPr lang="en-GB">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55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55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55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10B37-9CC6-4643-B91E-75ADEBFAABE2}"/>
              </a:ext>
            </a:extLst>
          </p:cNvPr>
          <p:cNvSpPr>
            <a:spLocks noGrp="1"/>
          </p:cNvSpPr>
          <p:nvPr>
            <p:ph type="title"/>
          </p:nvPr>
        </p:nvSpPr>
        <p:spPr>
          <a:xfrm>
            <a:off x="768096" y="585216"/>
            <a:ext cx="6051821" cy="1499616"/>
          </a:xfrm>
        </p:spPr>
        <p:txBody>
          <a:bodyPr>
            <a:normAutofit/>
          </a:bodyPr>
          <a:lstStyle/>
          <a:p>
            <a:r>
              <a:rPr lang="en-GB" b="1">
                <a:solidFill>
                  <a:srgbClr val="FFFFFF"/>
                </a:solidFill>
              </a:rPr>
              <a:t>Breaches in the Psychological Contract</a:t>
            </a:r>
          </a:p>
        </p:txBody>
      </p:sp>
      <p:cxnSp>
        <p:nvCxnSpPr>
          <p:cNvPr id="11" name="Straight Connector 10">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03C0E4-EA98-4226-AECC-9AA452FC8051}"/>
              </a:ext>
            </a:extLst>
          </p:cNvPr>
          <p:cNvSpPr>
            <a:spLocks noGrp="1"/>
          </p:cNvSpPr>
          <p:nvPr>
            <p:ph idx="1"/>
          </p:nvPr>
        </p:nvSpPr>
        <p:spPr>
          <a:xfrm>
            <a:off x="768096" y="2286000"/>
            <a:ext cx="6055614" cy="3862971"/>
          </a:xfrm>
        </p:spPr>
        <p:txBody>
          <a:bodyPr>
            <a:normAutofit/>
          </a:bodyPr>
          <a:lstStyle/>
          <a:p>
            <a:pPr marL="0" indent="0">
              <a:buNone/>
            </a:pPr>
            <a:r>
              <a:rPr lang="en-GB">
                <a:solidFill>
                  <a:srgbClr val="FFFFFF"/>
                </a:solidFill>
              </a:rPr>
              <a:t>A breach occurs when one party perceives the other as failing to fulfil promises:</a:t>
            </a:r>
          </a:p>
          <a:p>
            <a:pPr lvl="1"/>
            <a:r>
              <a:rPr lang="en-GB">
                <a:solidFill>
                  <a:srgbClr val="FFFFFF"/>
                </a:solidFill>
              </a:rPr>
              <a:t>Pay</a:t>
            </a:r>
          </a:p>
          <a:p>
            <a:pPr lvl="1"/>
            <a:r>
              <a:rPr lang="en-GB">
                <a:solidFill>
                  <a:srgbClr val="FFFFFF"/>
                </a:solidFill>
              </a:rPr>
              <a:t>Promotion</a:t>
            </a:r>
          </a:p>
          <a:p>
            <a:pPr lvl="1"/>
            <a:r>
              <a:rPr lang="en-GB">
                <a:solidFill>
                  <a:srgbClr val="FFFFFF"/>
                </a:solidFill>
              </a:rPr>
              <a:t>Type of work</a:t>
            </a:r>
          </a:p>
          <a:p>
            <a:pPr lvl="1"/>
            <a:r>
              <a:rPr lang="en-GB">
                <a:solidFill>
                  <a:srgbClr val="FFFFFF"/>
                </a:solidFill>
              </a:rPr>
              <a:t>Training</a:t>
            </a:r>
          </a:p>
          <a:p>
            <a:pPr lvl="1"/>
            <a:r>
              <a:rPr lang="en-GB">
                <a:solidFill>
                  <a:srgbClr val="FFFFFF"/>
                </a:solidFill>
              </a:rPr>
              <a:t>Feedback</a:t>
            </a:r>
          </a:p>
        </p:txBody>
      </p:sp>
      <p:sp>
        <p:nvSpPr>
          <p:cNvPr id="4" name="Footer Placeholder 3">
            <a:extLst>
              <a:ext uri="{FF2B5EF4-FFF2-40B4-BE49-F238E27FC236}">
                <a16:creationId xmlns:a16="http://schemas.microsoft.com/office/drawing/2014/main" id="{6F273762-54F4-4133-8BCA-064FDF149320}"/>
              </a:ext>
            </a:extLst>
          </p:cNvPr>
          <p:cNvSpPr>
            <a:spLocks noGrp="1"/>
          </p:cNvSpPr>
          <p:nvPr>
            <p:ph type="ftr" sz="quarter" idx="11"/>
          </p:nvPr>
        </p:nvSpPr>
        <p:spPr>
          <a:xfrm>
            <a:off x="733825" y="6470704"/>
            <a:ext cx="3838175" cy="274320"/>
          </a:xfrm>
        </p:spPr>
        <p:txBody>
          <a:bodyPr>
            <a:normAutofit/>
          </a:bodyPr>
          <a:lstStyle/>
          <a:p>
            <a:pPr algn="l">
              <a:spcAft>
                <a:spcPts val="600"/>
              </a:spcAft>
              <a:defRPr/>
            </a:pPr>
            <a:r>
              <a:rPr lang="en-GB"/>
              <a:t>TSD50011011</a:t>
            </a:r>
          </a:p>
        </p:txBody>
      </p:sp>
      <p:sp>
        <p:nvSpPr>
          <p:cNvPr id="13" name="Rectangle 12">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34879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D84960AC-1CD6-452A-B5F4-2186E3FD74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E94CB-EB15-46EA-BE94-D6627812C0F7}"/>
              </a:ext>
            </a:extLst>
          </p:cNvPr>
          <p:cNvSpPr>
            <a:spLocks noGrp="1"/>
          </p:cNvSpPr>
          <p:nvPr>
            <p:ph type="title"/>
          </p:nvPr>
        </p:nvSpPr>
        <p:spPr>
          <a:xfrm>
            <a:off x="768096" y="585216"/>
            <a:ext cx="7747254" cy="1499616"/>
          </a:xfrm>
        </p:spPr>
        <p:txBody>
          <a:bodyPr vert="horz" lIns="91440" tIns="45720" rIns="91440" bIns="45720" rtlCol="0" anchor="ctr">
            <a:normAutofit/>
          </a:bodyPr>
          <a:lstStyle/>
          <a:p>
            <a:pPr defTabSz="914400" fontAlgn="auto">
              <a:spcAft>
                <a:spcPts val="0"/>
              </a:spcAft>
              <a:defRPr/>
            </a:pPr>
            <a:r>
              <a:rPr lang="en-US" sz="3500" b="1">
                <a:solidFill>
                  <a:srgbClr val="FFFFFF"/>
                </a:solidFill>
              </a:rPr>
              <a:t>Personal ethics, standards and beliefs</a:t>
            </a:r>
            <a:br>
              <a:rPr lang="en-US" sz="3500" b="1">
                <a:solidFill>
                  <a:srgbClr val="FFFFFF"/>
                </a:solidFill>
              </a:rPr>
            </a:br>
            <a:endParaRPr lang="en-US" sz="3500" b="1">
              <a:solidFill>
                <a:srgbClr val="FFFFFF"/>
              </a:solidFill>
            </a:endParaRPr>
          </a:p>
        </p:txBody>
      </p:sp>
      <p:cxnSp>
        <p:nvCxnSpPr>
          <p:cNvPr id="17" name="Straight Connector 16">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3">
            <a:extLst>
              <a:ext uri="{FF2B5EF4-FFF2-40B4-BE49-F238E27FC236}">
                <a16:creationId xmlns:a16="http://schemas.microsoft.com/office/drawing/2014/main" id="{E557F3B9-2A01-412B-95D3-686F890C7F1C}"/>
              </a:ext>
            </a:extLst>
          </p:cNvPr>
          <p:cNvSpPr>
            <a:spLocks noGrp="1"/>
          </p:cNvSpPr>
          <p:nvPr>
            <p:ph sz="half" idx="1"/>
          </p:nvPr>
        </p:nvSpPr>
        <p:spPr>
          <a:xfrm>
            <a:off x="768096" y="2286000"/>
            <a:ext cx="7747254" cy="3862971"/>
          </a:xfrm>
        </p:spPr>
        <p:txBody>
          <a:bodyPr vert="horz" lIns="45720" tIns="45720" rIns="45720" bIns="45720" rtlCol="0">
            <a:normAutofit/>
          </a:bodyPr>
          <a:lstStyle/>
          <a:p>
            <a:pPr marL="548640" indent="-411480" defTabSz="914400" fontAlgn="auto">
              <a:spcAft>
                <a:spcPts val="0"/>
              </a:spcAft>
              <a:buFont typeface="Wingdings 2"/>
              <a:buChar char=""/>
              <a:defRPr/>
            </a:pPr>
            <a:r>
              <a:rPr lang="en-US">
                <a:solidFill>
                  <a:srgbClr val="FFFFFF"/>
                </a:solidFill>
              </a:rPr>
              <a:t>Values are stable long-lasting beliefs about what is important to a person.</a:t>
            </a:r>
          </a:p>
          <a:p>
            <a:pPr marL="548640" indent="-411480" defTabSz="914400" fontAlgn="auto">
              <a:spcAft>
                <a:spcPts val="0"/>
              </a:spcAft>
              <a:buFont typeface="Wingdings 2"/>
              <a:buChar char=""/>
              <a:defRPr/>
            </a:pPr>
            <a:r>
              <a:rPr lang="en-US">
                <a:solidFill>
                  <a:srgbClr val="FFFFFF"/>
                </a:solidFill>
              </a:rPr>
              <a:t> They become standards by which people order their lives and make their choices.</a:t>
            </a:r>
          </a:p>
          <a:p>
            <a:pPr marL="548640" indent="-411480" defTabSz="914400" fontAlgn="auto">
              <a:spcAft>
                <a:spcPts val="0"/>
              </a:spcAft>
              <a:buFont typeface="Wingdings 2"/>
              <a:buChar char=""/>
              <a:defRPr/>
            </a:pPr>
            <a:r>
              <a:rPr lang="en-US">
                <a:solidFill>
                  <a:srgbClr val="FFFFFF"/>
                </a:solidFill>
              </a:rPr>
              <a:t>A belief will develop into a value when the person’s commitment to it grows and they see it as being important.</a:t>
            </a:r>
          </a:p>
          <a:p>
            <a:pPr marL="548640" indent="-411480" defTabSz="914400" fontAlgn="auto">
              <a:spcAft>
                <a:spcPts val="0"/>
              </a:spcAft>
              <a:buFont typeface="Wingdings 2"/>
              <a:buChar char=""/>
              <a:defRPr/>
            </a:pPr>
            <a:endParaRPr lang="en-US">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B8919E-C29D-4550-8AFA-7CE62747E46A}"/>
              </a:ext>
            </a:extLst>
          </p:cNvPr>
          <p:cNvSpPr>
            <a:spLocks noGrp="1"/>
          </p:cNvSpPr>
          <p:nvPr>
            <p:ph type="title"/>
          </p:nvPr>
        </p:nvSpPr>
        <p:spPr>
          <a:xfrm>
            <a:off x="768096" y="585216"/>
            <a:ext cx="6051821" cy="1499616"/>
          </a:xfrm>
        </p:spPr>
        <p:txBody>
          <a:bodyPr>
            <a:normAutofit/>
          </a:bodyPr>
          <a:lstStyle/>
          <a:p>
            <a:r>
              <a:rPr lang="en-GB" b="1">
                <a:solidFill>
                  <a:srgbClr val="FFFFFF"/>
                </a:solidFill>
              </a:rPr>
              <a:t>Cognitive Biases</a:t>
            </a:r>
          </a:p>
        </p:txBody>
      </p:sp>
      <p:cxnSp>
        <p:nvCxnSpPr>
          <p:cNvPr id="15"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F4BAA4D-5641-40D1-8D10-189DB3E809E9}"/>
              </a:ext>
            </a:extLst>
          </p:cNvPr>
          <p:cNvSpPr>
            <a:spLocks noGrp="1"/>
          </p:cNvSpPr>
          <p:nvPr>
            <p:ph idx="1"/>
          </p:nvPr>
        </p:nvSpPr>
        <p:spPr>
          <a:xfrm>
            <a:off x="768096" y="2286000"/>
            <a:ext cx="6055614" cy="3862971"/>
          </a:xfrm>
        </p:spPr>
        <p:txBody>
          <a:bodyPr numCol="2">
            <a:normAutofit/>
          </a:bodyPr>
          <a:lstStyle/>
          <a:p>
            <a:r>
              <a:rPr lang="en-GB" sz="1400" dirty="0">
                <a:solidFill>
                  <a:srgbClr val="FFFFFF"/>
                </a:solidFill>
              </a:rPr>
              <a:t>A cognitive bias is a systematic error in thinking that affects the decisions and judgments that people make</a:t>
            </a:r>
          </a:p>
          <a:p>
            <a:r>
              <a:rPr lang="en-GB" sz="1400" dirty="0">
                <a:solidFill>
                  <a:srgbClr val="FFFFFF"/>
                </a:solidFill>
              </a:rPr>
              <a:t>A type of error in thinking that occurs when people are processing and interpreting information in the world around them</a:t>
            </a:r>
          </a:p>
          <a:p>
            <a:endParaRPr lang="en-GB" sz="1400" dirty="0">
              <a:solidFill>
                <a:srgbClr val="FFFFFF"/>
              </a:solidFill>
            </a:endParaRPr>
          </a:p>
          <a:p>
            <a:endParaRPr lang="en-GB" sz="1400" dirty="0">
              <a:solidFill>
                <a:srgbClr val="FFFFFF"/>
              </a:solidFill>
            </a:endParaRPr>
          </a:p>
          <a:p>
            <a:endParaRPr lang="en-GB" sz="1400" dirty="0">
              <a:solidFill>
                <a:srgbClr val="FFFFFF"/>
              </a:solidFill>
            </a:endParaRPr>
          </a:p>
          <a:p>
            <a:endParaRPr lang="en-GB" sz="1400" dirty="0">
              <a:solidFill>
                <a:srgbClr val="FFFFFF"/>
              </a:solidFill>
            </a:endParaRPr>
          </a:p>
          <a:p>
            <a:endParaRPr lang="en-GB" sz="1400" dirty="0">
              <a:solidFill>
                <a:srgbClr val="FFFFFF"/>
              </a:solidFill>
            </a:endParaRPr>
          </a:p>
          <a:p>
            <a:pPr lvl="1"/>
            <a:r>
              <a:rPr lang="en-GB" sz="1400" dirty="0">
                <a:solidFill>
                  <a:srgbClr val="FFFFFF"/>
                </a:solidFill>
              </a:rPr>
              <a:t>Confirmation bias</a:t>
            </a:r>
          </a:p>
          <a:p>
            <a:pPr lvl="1"/>
            <a:r>
              <a:rPr lang="en-GB" sz="1400" dirty="0">
                <a:solidFill>
                  <a:srgbClr val="FFFFFF"/>
                </a:solidFill>
              </a:rPr>
              <a:t>Availability heuristic</a:t>
            </a:r>
          </a:p>
          <a:p>
            <a:pPr lvl="1"/>
            <a:r>
              <a:rPr lang="en-GB" sz="1400" dirty="0">
                <a:solidFill>
                  <a:srgbClr val="FFFFFF"/>
                </a:solidFill>
              </a:rPr>
              <a:t>Halo effect</a:t>
            </a:r>
          </a:p>
          <a:p>
            <a:pPr lvl="1"/>
            <a:r>
              <a:rPr lang="en-GB" sz="1400" dirty="0">
                <a:solidFill>
                  <a:srgbClr val="FFFFFF"/>
                </a:solidFill>
              </a:rPr>
              <a:t>Self-serving bias</a:t>
            </a:r>
          </a:p>
          <a:p>
            <a:pPr lvl="1"/>
            <a:r>
              <a:rPr lang="en-GB" sz="1400" dirty="0">
                <a:solidFill>
                  <a:srgbClr val="FFFFFF"/>
                </a:solidFill>
              </a:rPr>
              <a:t>Attentional bias</a:t>
            </a:r>
          </a:p>
          <a:p>
            <a:pPr lvl="1"/>
            <a:r>
              <a:rPr lang="en-GB" sz="1400" dirty="0">
                <a:solidFill>
                  <a:srgbClr val="FFFFFF"/>
                </a:solidFill>
              </a:rPr>
              <a:t>Actor-Observer bias</a:t>
            </a:r>
          </a:p>
          <a:p>
            <a:pPr lvl="1"/>
            <a:r>
              <a:rPr lang="en-GB" sz="1400" dirty="0">
                <a:solidFill>
                  <a:srgbClr val="FFFFFF"/>
                </a:solidFill>
              </a:rPr>
              <a:t>Functional fixedness</a:t>
            </a:r>
          </a:p>
          <a:p>
            <a:pPr lvl="1"/>
            <a:r>
              <a:rPr lang="en-GB" sz="1400" dirty="0">
                <a:solidFill>
                  <a:srgbClr val="FFFFFF"/>
                </a:solidFill>
              </a:rPr>
              <a:t>Anchoring bias</a:t>
            </a:r>
          </a:p>
          <a:p>
            <a:pPr lvl="1"/>
            <a:r>
              <a:rPr lang="en-GB" sz="1400" dirty="0">
                <a:solidFill>
                  <a:srgbClr val="FFFFFF"/>
                </a:solidFill>
              </a:rPr>
              <a:t>Misinformation effect</a:t>
            </a:r>
          </a:p>
          <a:p>
            <a:pPr lvl="1"/>
            <a:r>
              <a:rPr lang="en-GB" sz="1400" dirty="0">
                <a:solidFill>
                  <a:srgbClr val="FFFFFF"/>
                </a:solidFill>
              </a:rPr>
              <a:t>False consensus effect </a:t>
            </a:r>
          </a:p>
          <a:p>
            <a:pPr lvl="1"/>
            <a:r>
              <a:rPr lang="en-GB" sz="1400" dirty="0">
                <a:solidFill>
                  <a:srgbClr val="FFFFFF"/>
                </a:solidFill>
              </a:rPr>
              <a:t>Optimism bias</a:t>
            </a:r>
          </a:p>
          <a:p>
            <a:pPr lvl="1"/>
            <a:r>
              <a:rPr lang="en-GB" sz="1400" dirty="0">
                <a:solidFill>
                  <a:srgbClr val="FFFFFF"/>
                </a:solidFill>
              </a:rPr>
              <a:t>The Dunning-Kruger Effect</a:t>
            </a:r>
          </a:p>
        </p:txBody>
      </p:sp>
      <p:sp>
        <p:nvSpPr>
          <p:cNvPr id="16"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7630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15" end="15"/>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3">
                                            <p:txEl>
                                              <p:pRg st="17" end="17"/>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nodeType="clickEffect">
                                  <p:stCondLst>
                                    <p:cond delay="0"/>
                                  </p:stCondLst>
                                  <p:childTnLst>
                                    <p:set>
                                      <p:cBhvr>
                                        <p:cTn id="56" dur="1" fill="hold">
                                          <p:stCondLst>
                                            <p:cond delay="0"/>
                                          </p:stCondLst>
                                        </p:cTn>
                                        <p:tgtEl>
                                          <p:spTgt spid="3">
                                            <p:txEl>
                                              <p:pRg st="18" end="1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84960AC-1CD6-452A-B5F4-2186E3FD74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C7B86C-DC5D-4793-B845-8B9D789C56F3}"/>
              </a:ext>
            </a:extLst>
          </p:cNvPr>
          <p:cNvSpPr>
            <a:spLocks noGrp="1"/>
          </p:cNvSpPr>
          <p:nvPr>
            <p:ph type="title"/>
          </p:nvPr>
        </p:nvSpPr>
        <p:spPr>
          <a:xfrm>
            <a:off x="768096" y="585216"/>
            <a:ext cx="6013704" cy="1499616"/>
          </a:xfrm>
        </p:spPr>
        <p:txBody>
          <a:bodyPr vert="horz" lIns="91440" tIns="45720" rIns="91440" bIns="45720" rtlCol="0" anchor="ctr">
            <a:normAutofit/>
          </a:bodyPr>
          <a:lstStyle/>
          <a:p>
            <a:pPr defTabSz="914400">
              <a:defRPr/>
            </a:pPr>
            <a:r>
              <a:rPr lang="en-US" sz="5000" b="1"/>
              <a:t>Organisational Values</a:t>
            </a:r>
          </a:p>
        </p:txBody>
      </p:sp>
      <p:sp>
        <p:nvSpPr>
          <p:cNvPr id="5" name="TextBox 4">
            <a:extLst>
              <a:ext uri="{FF2B5EF4-FFF2-40B4-BE49-F238E27FC236}">
                <a16:creationId xmlns:a16="http://schemas.microsoft.com/office/drawing/2014/main" id="{45B4FCD3-6B87-4A1F-ACA8-F97F254B8D35}"/>
              </a:ext>
            </a:extLst>
          </p:cNvPr>
          <p:cNvSpPr txBox="1"/>
          <p:nvPr/>
        </p:nvSpPr>
        <p:spPr>
          <a:xfrm>
            <a:off x="768096" y="2286000"/>
            <a:ext cx="6013703" cy="4023360"/>
          </a:xfrm>
          <a:prstGeom prst="rect">
            <a:avLst/>
          </a:prstGeom>
        </p:spPr>
        <p:style>
          <a:lnRef idx="1">
            <a:schemeClr val="accent1"/>
          </a:lnRef>
          <a:fillRef idx="3">
            <a:schemeClr val="accent1"/>
          </a:fillRef>
          <a:effectRef idx="2">
            <a:schemeClr val="accent1"/>
          </a:effectRef>
          <a:fontRef idx="minor">
            <a:schemeClr val="lt1"/>
          </a:fontRef>
        </p:style>
        <p:txBody>
          <a:bodyPr vert="horz" lIns="45720" tIns="45720" rIns="45720" bIns="45720" rtlCol="0">
            <a:normAutofit/>
          </a:bodyPr>
          <a:lstStyle/>
          <a:p>
            <a:pPr defTabSz="914400">
              <a:lnSpc>
                <a:spcPct val="90000"/>
              </a:lnSpc>
              <a:spcAft>
                <a:spcPts val="600"/>
              </a:spcAft>
              <a:buClr>
                <a:schemeClr val="accent2"/>
              </a:buClr>
              <a:defRPr/>
            </a:pPr>
            <a:r>
              <a:rPr lang="en-US">
                <a:solidFill>
                  <a:schemeClr val="tx1"/>
                </a:solidFill>
              </a:rPr>
              <a:t>Value led organisations outperform others:</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Growth in revenue</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Higher rate of job creation</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Growth in stocks is higher</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Profit performance is higher</a:t>
            </a:r>
          </a:p>
          <a:p>
            <a:pPr marL="342900" indent="-342900" defTabSz="914400">
              <a:lnSpc>
                <a:spcPct val="90000"/>
              </a:lnSpc>
              <a:spcAft>
                <a:spcPts val="600"/>
              </a:spcAft>
              <a:buClr>
                <a:schemeClr val="accent2"/>
              </a:buClr>
              <a:buFont typeface="Arial" panose="020B0604020202020204" pitchFamily="34" charset="0"/>
              <a:buChar char="•"/>
              <a:defRPr/>
            </a:pPr>
            <a:r>
              <a:rPr lang="en-US">
                <a:solidFill>
                  <a:schemeClr val="tx1"/>
                </a:solidFill>
              </a:rPr>
              <a:t>Turn over is lower</a:t>
            </a:r>
          </a:p>
          <a:p>
            <a:pPr marL="342900" indent="-342900" defTabSz="914400">
              <a:lnSpc>
                <a:spcPct val="90000"/>
              </a:lnSpc>
              <a:spcAft>
                <a:spcPts val="600"/>
              </a:spcAft>
              <a:buClr>
                <a:schemeClr val="accent2"/>
              </a:buClr>
              <a:buFont typeface="Arial" panose="020B0604020202020204" pitchFamily="34" charset="0"/>
              <a:buChar char="•"/>
              <a:defRPr/>
            </a:pPr>
            <a:endParaRPr lang="en-US">
              <a:solidFill>
                <a:schemeClr val="tx1"/>
              </a:solidFill>
            </a:endParaRPr>
          </a:p>
          <a:p>
            <a:pPr defTabSz="914400">
              <a:lnSpc>
                <a:spcPct val="90000"/>
              </a:lnSpc>
              <a:spcAft>
                <a:spcPts val="600"/>
              </a:spcAft>
              <a:buClr>
                <a:schemeClr val="accent2"/>
              </a:buClr>
              <a:defRPr/>
            </a:pPr>
            <a:r>
              <a:rPr lang="en-US">
                <a:solidFill>
                  <a:schemeClr val="tx1"/>
                </a:solidFill>
              </a:rPr>
              <a:t>Kotter and Heskett (cited in Dearlove and Coomber,1999)  </a:t>
            </a:r>
          </a:p>
          <a:p>
            <a:pPr defTabSz="914400">
              <a:lnSpc>
                <a:spcPct val="90000"/>
              </a:lnSpc>
              <a:spcAft>
                <a:spcPts val="600"/>
              </a:spcAft>
              <a:buClr>
                <a:schemeClr val="accent2"/>
              </a:buClr>
              <a:defRPr/>
            </a:pPr>
            <a:endParaRPr lang="en-US">
              <a:solidFill>
                <a:schemeClr val="tx1"/>
              </a:solidFill>
            </a:endParaRPr>
          </a:p>
          <a:p>
            <a:pPr defTabSz="914400">
              <a:lnSpc>
                <a:spcPct val="90000"/>
              </a:lnSpc>
              <a:spcAft>
                <a:spcPts val="600"/>
              </a:spcAft>
              <a:buClr>
                <a:schemeClr val="accent2"/>
              </a:buClr>
              <a:defRPr/>
            </a:pPr>
            <a:r>
              <a:rPr lang="en-US">
                <a:solidFill>
                  <a:schemeClr val="tx1"/>
                </a:solidFill>
              </a:rPr>
              <a:t>Being a value led organisation also attracts people who have the same values and keep people who feel fully committed</a:t>
            </a:r>
          </a:p>
          <a:p>
            <a:pPr defTabSz="914400">
              <a:lnSpc>
                <a:spcPct val="90000"/>
              </a:lnSpc>
              <a:spcAft>
                <a:spcPts val="600"/>
              </a:spcAft>
              <a:buClr>
                <a:schemeClr val="accent2"/>
              </a:buClr>
              <a:defRPr/>
            </a:pPr>
            <a:endParaRPr lang="en-US">
              <a:solidFill>
                <a:schemeClr val="tx1"/>
              </a:solidFill>
            </a:endParaRPr>
          </a:p>
          <a:p>
            <a:pPr defTabSz="914400">
              <a:lnSpc>
                <a:spcPct val="90000"/>
              </a:lnSpc>
              <a:spcAft>
                <a:spcPts val="600"/>
              </a:spcAft>
              <a:buClr>
                <a:schemeClr val="accent2"/>
              </a:buClr>
              <a:defRPr/>
            </a:pPr>
            <a:endParaRPr lang="en-US">
              <a:solidFill>
                <a:schemeClr val="tx1"/>
              </a:solidFill>
            </a:endParaRPr>
          </a:p>
        </p:txBody>
      </p:sp>
      <p:sp>
        <p:nvSpPr>
          <p:cNvPr id="12" name="Rectangle 11">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9247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536" y="2140446"/>
            <a:ext cx="2520280" cy="1360562"/>
          </a:xfrm>
        </p:spPr>
        <p:txBody>
          <a:bodyPr>
            <a:normAutofit fontScale="90000"/>
          </a:bodyPr>
          <a:lstStyle/>
          <a:p>
            <a:pPr algn="ctr"/>
            <a:r>
              <a:rPr lang="en-GB" sz="4000" b="1" dirty="0"/>
              <a:t>The</a:t>
            </a:r>
            <a:br>
              <a:rPr lang="en-GB" sz="4000" b="1" dirty="0"/>
            </a:br>
            <a:r>
              <a:rPr lang="en-GB" sz="4000" b="1" dirty="0"/>
              <a:t>Barrett Model</a:t>
            </a:r>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835696" y="116632"/>
            <a:ext cx="7161923" cy="6610248"/>
          </a:xfrm>
        </p:spPr>
      </p:pic>
      <p:sp>
        <p:nvSpPr>
          <p:cNvPr id="4" name="Footer Placeholder 3"/>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1594690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880BE9B-2849-495A-AB0E-E80D71B32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52452"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1F192-4355-4DF1-9820-5AC017D183F0}"/>
              </a:ext>
            </a:extLst>
          </p:cNvPr>
          <p:cNvSpPr>
            <a:spLocks noGrp="1"/>
          </p:cNvSpPr>
          <p:nvPr>
            <p:ph type="title"/>
          </p:nvPr>
        </p:nvSpPr>
        <p:spPr>
          <a:xfrm>
            <a:off x="232529" y="640080"/>
            <a:ext cx="2572391" cy="5613236"/>
          </a:xfrm>
        </p:spPr>
        <p:txBody>
          <a:bodyPr anchor="ctr">
            <a:normAutofit/>
          </a:bodyPr>
          <a:lstStyle/>
          <a:p>
            <a:r>
              <a:rPr lang="en-GB" b="1">
                <a:solidFill>
                  <a:srgbClr val="FFFFFF"/>
                </a:solidFill>
              </a:rPr>
              <a:t>Assessing Your Own Values</a:t>
            </a:r>
          </a:p>
        </p:txBody>
      </p:sp>
      <p:sp>
        <p:nvSpPr>
          <p:cNvPr id="3" name="Content Placeholder 2">
            <a:extLst>
              <a:ext uri="{FF2B5EF4-FFF2-40B4-BE49-F238E27FC236}">
                <a16:creationId xmlns:a16="http://schemas.microsoft.com/office/drawing/2014/main" id="{9418AA03-817D-48D3-B524-5DAFB480DDF9}"/>
              </a:ext>
            </a:extLst>
          </p:cNvPr>
          <p:cNvSpPr>
            <a:spLocks noGrp="1"/>
          </p:cNvSpPr>
          <p:nvPr>
            <p:ph idx="1"/>
          </p:nvPr>
        </p:nvSpPr>
        <p:spPr>
          <a:xfrm>
            <a:off x="3524863" y="640080"/>
            <a:ext cx="5379104" cy="3745107"/>
          </a:xfrm>
        </p:spPr>
        <p:txBody>
          <a:bodyPr>
            <a:normAutofit/>
          </a:bodyPr>
          <a:lstStyle/>
          <a:p>
            <a:r>
              <a:rPr lang="en-GB" sz="1400">
                <a:hlinkClick r:id="rId3"/>
              </a:rPr>
              <a:t>https://www.valuescentre.com/our-products/products-individuals/personal-values-assessment-pva</a:t>
            </a:r>
            <a:endParaRPr lang="en-GB" sz="1400"/>
          </a:p>
          <a:p>
            <a:pPr marL="0" indent="0">
              <a:buNone/>
            </a:pPr>
            <a:endParaRPr lang="en-GB" sz="1400"/>
          </a:p>
          <a:p>
            <a:r>
              <a:rPr lang="en-GB" sz="1400"/>
              <a:t>Complete the assessment at home</a:t>
            </a:r>
          </a:p>
          <a:p>
            <a:r>
              <a:rPr lang="en-GB" sz="1400"/>
              <a:t>Identify 10 values that best describe you</a:t>
            </a:r>
          </a:p>
          <a:p>
            <a:r>
              <a:rPr lang="en-GB" sz="1400"/>
              <a:t>You can use the report in Assignment Two</a:t>
            </a:r>
          </a:p>
          <a:p>
            <a:r>
              <a:rPr lang="en-GB" sz="1400"/>
              <a:t>Compare your values with those for the chosen organisation</a:t>
            </a:r>
          </a:p>
          <a:p>
            <a:r>
              <a:rPr lang="en-GB" sz="1400"/>
              <a:t>Is there a conflict between your values and that of the organisation?</a:t>
            </a:r>
          </a:p>
          <a:p>
            <a:r>
              <a:rPr lang="en-GB" sz="1400"/>
              <a:t>How will you need to behave to ensure that you fit in with the cultural norms and be successful in the organisation?</a:t>
            </a:r>
          </a:p>
          <a:p>
            <a:endParaRPr lang="en-GB" sz="1400"/>
          </a:p>
        </p:txBody>
      </p:sp>
      <p:pic>
        <p:nvPicPr>
          <p:cNvPr id="8" name="Graphic 7" descr="Presentation with Checklist">
            <a:extLst>
              <a:ext uri="{FF2B5EF4-FFF2-40B4-BE49-F238E27FC236}">
                <a16:creationId xmlns:a16="http://schemas.microsoft.com/office/drawing/2014/main" id="{6DEB8FA5-88B9-4DC7-B8F7-EF8CAE8C42C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374430" y="4553084"/>
            <a:ext cx="1685977" cy="1685977"/>
          </a:xfrm>
          <a:prstGeom prst="rect">
            <a:avLst/>
          </a:prstGeom>
        </p:spPr>
      </p:pic>
      <p:sp>
        <p:nvSpPr>
          <p:cNvPr id="4" name="Footer Placeholder 3">
            <a:extLst>
              <a:ext uri="{FF2B5EF4-FFF2-40B4-BE49-F238E27FC236}">
                <a16:creationId xmlns:a16="http://schemas.microsoft.com/office/drawing/2014/main" id="{2EEE5444-2571-4C95-AF9C-E096F6E6DC94}"/>
              </a:ext>
            </a:extLst>
          </p:cNvPr>
          <p:cNvSpPr>
            <a:spLocks noGrp="1"/>
          </p:cNvSpPr>
          <p:nvPr>
            <p:ph type="ftr" sz="quarter" idx="11"/>
          </p:nvPr>
        </p:nvSpPr>
        <p:spPr>
          <a:xfrm>
            <a:off x="3632199" y="6470704"/>
            <a:ext cx="4426093" cy="274320"/>
          </a:xfrm>
        </p:spPr>
        <p:txBody>
          <a:bodyPr>
            <a:normAutofit/>
          </a:bodyPr>
          <a:lstStyle/>
          <a:p>
            <a:pPr>
              <a:spcAft>
                <a:spcPts val="600"/>
              </a:spcAft>
              <a:defRPr/>
            </a:pPr>
            <a:r>
              <a:rPr lang="en-GB"/>
              <a:t>TSD50011011</a:t>
            </a:r>
          </a:p>
        </p:txBody>
      </p:sp>
    </p:spTree>
    <p:extLst>
      <p:ext uri="{BB962C8B-B14F-4D97-AF65-F5344CB8AC3E}">
        <p14:creationId xmlns:p14="http://schemas.microsoft.com/office/powerpoint/2010/main" val="1379174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5" name="Straight Connector 74">
            <a:extLst>
              <a:ext uri="{FF2B5EF4-FFF2-40B4-BE49-F238E27FC236}">
                <a16:creationId xmlns:a16="http://schemas.microsoft.com/office/drawing/2014/main" id="{B0AD926A-6A49-4FAF-A392-4534F4E939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28676" name="Rectangle 5">
            <a:extLst>
              <a:ext uri="{FF2B5EF4-FFF2-40B4-BE49-F238E27FC236}">
                <a16:creationId xmlns:a16="http://schemas.microsoft.com/office/drawing/2014/main" id="{C9632070-E7D8-4EDE-A8F2-2363D82A5401}"/>
              </a:ext>
            </a:extLst>
          </p:cNvPr>
          <p:cNvSpPr>
            <a:spLocks noChangeArrowheads="1"/>
          </p:cNvSpPr>
          <p:nvPr/>
        </p:nvSpPr>
        <p:spPr bwMode="auto">
          <a:xfrm>
            <a:off x="768096" y="585216"/>
            <a:ext cx="4550113" cy="1499616"/>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eaLnBrk="1" hangingPunct="1">
              <a:lnSpc>
                <a:spcPct val="80000"/>
              </a:lnSpc>
              <a:spcBef>
                <a:spcPct val="0"/>
              </a:spcBef>
              <a:spcAft>
                <a:spcPts val="600"/>
              </a:spcAft>
            </a:pPr>
            <a:r>
              <a:rPr lang="en-US" altLang="en-US" sz="5000" b="1" cap="all" spc="100">
                <a:solidFill>
                  <a:schemeClr val="tx1">
                    <a:lumMod val="90000"/>
                    <a:lumOff val="10000"/>
                  </a:schemeClr>
                </a:solidFill>
                <a:latin typeface="+mj-lt"/>
                <a:ea typeface="+mj-ea"/>
                <a:cs typeface="+mj-cs"/>
              </a:rPr>
              <a:t>The Problem with Attitudes</a:t>
            </a:r>
          </a:p>
        </p:txBody>
      </p:sp>
      <p:sp>
        <p:nvSpPr>
          <p:cNvPr id="28677" name="Rectangle 6">
            <a:extLst>
              <a:ext uri="{FF2B5EF4-FFF2-40B4-BE49-F238E27FC236}">
                <a16:creationId xmlns:a16="http://schemas.microsoft.com/office/drawing/2014/main" id="{922CC017-FB46-4FEE-84D4-D9EE7EB61B1B}"/>
              </a:ext>
            </a:extLst>
          </p:cNvPr>
          <p:cNvSpPr>
            <a:spLocks noChangeArrowheads="1"/>
          </p:cNvSpPr>
          <p:nvPr/>
        </p:nvSpPr>
        <p:spPr bwMode="auto">
          <a:xfrm>
            <a:off x="768096" y="2286000"/>
            <a:ext cx="4550113" cy="402336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eaLnBrk="1" hangingPunct="1">
              <a:lnSpc>
                <a:spcPct val="90000"/>
              </a:lnSpc>
              <a:spcAft>
                <a:spcPts val="600"/>
              </a:spcAft>
              <a:buClr>
                <a:schemeClr val="accent2"/>
              </a:buClr>
            </a:pPr>
            <a:r>
              <a:rPr lang="en-US" altLang="en-US">
                <a:latin typeface="+mn-lt"/>
                <a:cs typeface="+mn-cs"/>
              </a:rPr>
              <a:t>To work effectively it is critical to understand your own values and beliefs.</a:t>
            </a:r>
          </a:p>
          <a:p>
            <a:pPr defTabSz="914400" eaLnBrk="1" hangingPunct="1">
              <a:lnSpc>
                <a:spcPct val="90000"/>
              </a:lnSpc>
              <a:spcAft>
                <a:spcPts val="600"/>
              </a:spcAft>
              <a:buClr>
                <a:schemeClr val="accent2"/>
              </a:buClr>
            </a:pPr>
            <a:endParaRPr lang="en-US" altLang="en-US">
              <a:latin typeface="+mn-lt"/>
              <a:cs typeface="+mn-cs"/>
            </a:endParaRPr>
          </a:p>
          <a:p>
            <a:pPr defTabSz="914400" eaLnBrk="1" hangingPunct="1">
              <a:lnSpc>
                <a:spcPct val="90000"/>
              </a:lnSpc>
              <a:spcAft>
                <a:spcPts val="600"/>
              </a:spcAft>
              <a:buClr>
                <a:schemeClr val="accent2"/>
              </a:buClr>
            </a:pPr>
            <a:r>
              <a:rPr lang="en-US" altLang="en-US">
                <a:latin typeface="+mn-lt"/>
                <a:cs typeface="+mn-cs"/>
              </a:rPr>
              <a:t>In order to remain professional, it is necessary to leave our personal values out of the professional relationship.</a:t>
            </a:r>
          </a:p>
          <a:p>
            <a:pPr defTabSz="914400" eaLnBrk="1" hangingPunct="1">
              <a:lnSpc>
                <a:spcPct val="90000"/>
              </a:lnSpc>
              <a:spcAft>
                <a:spcPts val="600"/>
              </a:spcAft>
              <a:buClr>
                <a:schemeClr val="accent2"/>
              </a:buClr>
            </a:pPr>
            <a:endParaRPr lang="en-US" altLang="en-US">
              <a:latin typeface="+mn-lt"/>
              <a:cs typeface="+mn-cs"/>
            </a:endParaRPr>
          </a:p>
        </p:txBody>
      </p:sp>
      <p:pic>
        <p:nvPicPr>
          <p:cNvPr id="28679" name="Picture 28678">
            <a:extLst>
              <a:ext uri="{FF2B5EF4-FFF2-40B4-BE49-F238E27FC236}">
                <a16:creationId xmlns:a16="http://schemas.microsoft.com/office/drawing/2014/main" id="{5135342F-6B18-4F18-87D2-0BD5FA610BF0}"/>
              </a:ext>
            </a:extLst>
          </p:cNvPr>
          <p:cNvPicPr>
            <a:picLocks noChangeAspect="1"/>
          </p:cNvPicPr>
          <p:nvPr/>
        </p:nvPicPr>
        <p:blipFill rotWithShape="1">
          <a:blip r:embed="rId3"/>
          <a:srcRect l="19774" r="29486"/>
          <a:stretch/>
        </p:blipFill>
        <p:spPr>
          <a:xfrm>
            <a:off x="5664199" y="10"/>
            <a:ext cx="3479800" cy="68579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67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6013704" cy="1499616"/>
          </a:xfrm>
        </p:spPr>
        <p:txBody>
          <a:bodyPr>
            <a:normAutofit/>
          </a:bodyPr>
          <a:lstStyle/>
          <a:p>
            <a:r>
              <a:rPr lang="en-GB" b="1"/>
              <a:t>Exercise</a:t>
            </a:r>
            <a:endParaRPr lang="en-GB" b="1" dirty="0"/>
          </a:p>
        </p:txBody>
      </p:sp>
      <p:sp>
        <p:nvSpPr>
          <p:cNvPr id="3" name="Content Placeholder 2"/>
          <p:cNvSpPr>
            <a:spLocks noGrp="1"/>
          </p:cNvSpPr>
          <p:nvPr>
            <p:ph idx="1"/>
          </p:nvPr>
        </p:nvSpPr>
        <p:spPr>
          <a:xfrm>
            <a:off x="768096" y="2286000"/>
            <a:ext cx="6013703" cy="4023360"/>
          </a:xfrm>
        </p:spPr>
        <p:txBody>
          <a:bodyPr>
            <a:normAutofit/>
          </a:bodyPr>
          <a:lstStyle/>
          <a:p>
            <a:r>
              <a:rPr lang="en-GB" dirty="0"/>
              <a:t>Listen to the extract and tick true or false to the following statements. </a:t>
            </a:r>
          </a:p>
          <a:p>
            <a:endParaRPr lang="en-GB" dirty="0"/>
          </a:p>
          <a:p>
            <a:r>
              <a:rPr lang="en-GB" dirty="0">
                <a:hlinkClick r:id="rId3"/>
              </a:rPr>
              <a:t>https://www.youtube.com/watch?v=8T_jwq9ph8k</a:t>
            </a:r>
            <a:endParaRPr lang="en-GB" dirty="0"/>
          </a:p>
          <a:p>
            <a:pPr marL="0" indent="0">
              <a:buNone/>
            </a:pPr>
            <a:endParaRPr lang="en-GB" dirty="0"/>
          </a:p>
        </p:txBody>
      </p:sp>
      <p:sp>
        <p:nvSpPr>
          <p:cNvPr id="9" name="Rectangle 8">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3908071"/>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4394539"/>
            <a:ext cx="1715190" cy="202972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p:cNvSpPr>
            <a:spLocks noGrp="1"/>
          </p:cNvSpPr>
          <p:nvPr>
            <p:ph type="ftr" sz="quarter" idx="11"/>
          </p:nvPr>
        </p:nvSpPr>
        <p:spPr>
          <a:xfrm>
            <a:off x="3632199" y="6470704"/>
            <a:ext cx="4426093" cy="274320"/>
          </a:xfrm>
        </p:spPr>
        <p:txBody>
          <a:bodyPr>
            <a:normAutofit/>
          </a:bodyPr>
          <a:lstStyle/>
          <a:p>
            <a:pPr>
              <a:spcAft>
                <a:spcPts val="600"/>
              </a:spcAft>
              <a:defRPr/>
            </a:pPr>
            <a:r>
              <a:rPr lang="en-GB"/>
              <a:t>TSD50011011</a:t>
            </a:r>
          </a:p>
        </p:txBody>
      </p:sp>
    </p:spTree>
    <p:extLst>
      <p:ext uri="{BB962C8B-B14F-4D97-AF65-F5344CB8AC3E}">
        <p14:creationId xmlns:p14="http://schemas.microsoft.com/office/powerpoint/2010/main" val="1366097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rotWithShape="1">
          <a:blip r:embed="rId3">
            <a:extLst>
              <a:ext uri="{28A0092B-C50C-407E-A947-70E740481C1C}">
                <a14:useLocalDpi xmlns:a14="http://schemas.microsoft.com/office/drawing/2010/main" val="0"/>
              </a:ext>
            </a:extLst>
          </a:blip>
          <a:srcRect l="6674" r="10266" b="5558"/>
          <a:stretch/>
        </p:blipFill>
        <p:spPr>
          <a:xfrm>
            <a:off x="424965" y="434159"/>
            <a:ext cx="8539523" cy="5947169"/>
          </a:xfrm>
        </p:spPr>
      </p:pic>
      <p:sp>
        <p:nvSpPr>
          <p:cNvPr id="4" name="Footer Placeholder 3"/>
          <p:cNvSpPr>
            <a:spLocks noGrp="1"/>
          </p:cNvSpPr>
          <p:nvPr>
            <p:ph type="ftr" sz="quarter" idx="11"/>
          </p:nvPr>
        </p:nvSpPr>
        <p:spPr/>
        <p:txBody>
          <a:bodyPr/>
          <a:lstStyle/>
          <a:p>
            <a:pPr>
              <a:defRPr/>
            </a:pPr>
            <a:r>
              <a:rPr lang="en-GB"/>
              <a:t>TSD50011011</a:t>
            </a:r>
          </a:p>
        </p:txBody>
      </p:sp>
    </p:spTree>
    <p:extLst>
      <p:ext uri="{BB962C8B-B14F-4D97-AF65-F5344CB8AC3E}">
        <p14:creationId xmlns:p14="http://schemas.microsoft.com/office/powerpoint/2010/main" val="13725658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23C44-ED73-4B76-A5A0-2A84C7624AEC}"/>
              </a:ext>
            </a:extLst>
          </p:cNvPr>
          <p:cNvSpPr>
            <a:spLocks noGrp="1"/>
          </p:cNvSpPr>
          <p:nvPr>
            <p:ph type="title"/>
          </p:nvPr>
        </p:nvSpPr>
        <p:spPr>
          <a:xfrm>
            <a:off x="768096" y="585216"/>
            <a:ext cx="6051821" cy="1499616"/>
          </a:xfrm>
        </p:spPr>
        <p:txBody>
          <a:bodyPr>
            <a:normAutofit/>
          </a:bodyPr>
          <a:lstStyle/>
          <a:p>
            <a:pPr eaLnBrk="1" fontAlgn="auto" hangingPunct="1">
              <a:spcAft>
                <a:spcPts val="0"/>
              </a:spcAft>
              <a:defRPr/>
            </a:pPr>
            <a:r>
              <a:rPr lang="en-US" sz="3100" b="1">
                <a:solidFill>
                  <a:srgbClr val="FFFFFF"/>
                </a:solidFill>
              </a:rPr>
              <a:t>The Difference between Personal and Professional Ethics </a:t>
            </a:r>
            <a:br>
              <a:rPr lang="en-US" sz="3100" b="1">
                <a:solidFill>
                  <a:srgbClr val="FFFFFF"/>
                </a:solidFill>
              </a:rPr>
            </a:br>
            <a:endParaRPr lang="en-US" sz="3100" b="1">
              <a:solidFill>
                <a:srgbClr val="FFFFFF"/>
              </a:solidFill>
            </a:endParaRP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960C92-6A57-4A43-8880-F2656D08A591}"/>
              </a:ext>
            </a:extLst>
          </p:cNvPr>
          <p:cNvSpPr>
            <a:spLocks noGrp="1"/>
          </p:cNvSpPr>
          <p:nvPr>
            <p:ph idx="1"/>
          </p:nvPr>
        </p:nvSpPr>
        <p:spPr>
          <a:xfrm>
            <a:off x="768096" y="2286000"/>
            <a:ext cx="6055614" cy="3862971"/>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a:solidFill>
                  <a:srgbClr val="FFFFFF"/>
                </a:solidFill>
              </a:rPr>
              <a:t>Personal ethics refers to the ethics that a person identifies with in respect to people and situations that they deal with in everyday life. </a:t>
            </a:r>
          </a:p>
          <a:p>
            <a:pPr marL="548640" indent="-411480" eaLnBrk="1" fontAlgn="auto" hangingPunct="1">
              <a:spcAft>
                <a:spcPts val="0"/>
              </a:spcAft>
              <a:buClr>
                <a:schemeClr val="tx1">
                  <a:shade val="95000"/>
                </a:schemeClr>
              </a:buClr>
              <a:buFont typeface="Wingdings 2"/>
              <a:buChar char=""/>
              <a:defRPr/>
            </a:pPr>
            <a:r>
              <a:rPr lang="en-US">
                <a:solidFill>
                  <a:srgbClr val="FFFFFF"/>
                </a:solidFill>
              </a:rPr>
              <a:t>Professional ethics refers to the ethics that a person must adhere to in respect of their interactions and business dealings in their professional life. </a:t>
            </a:r>
          </a:p>
          <a:p>
            <a:pPr marL="548640" indent="-411480" eaLnBrk="1" fontAlgn="auto" hangingPunct="1">
              <a:spcAft>
                <a:spcPts val="0"/>
              </a:spcAft>
              <a:buClr>
                <a:schemeClr val="tx1">
                  <a:shade val="95000"/>
                </a:schemeClr>
              </a:buClr>
              <a:buFont typeface="Wingdings 2"/>
              <a:buChar char=""/>
              <a:defRPr/>
            </a:pPr>
            <a:endParaRPr lang="en-US">
              <a:solidFill>
                <a:srgbClr val="FFFFFF"/>
              </a:solidFill>
            </a:endParaRPr>
          </a:p>
          <a:p>
            <a:pPr marL="137160" indent="0" eaLnBrk="1" fontAlgn="auto" hangingPunct="1">
              <a:spcAft>
                <a:spcPts val="0"/>
              </a:spcAft>
              <a:buClr>
                <a:schemeClr val="tx1">
                  <a:shade val="95000"/>
                </a:schemeClr>
              </a:buClr>
              <a:buNone/>
              <a:defRPr/>
            </a:pPr>
            <a:endParaRPr lang="en-US">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F72856-790A-479C-AB6D-8A1151D2F883}"/>
              </a:ext>
            </a:extLst>
          </p:cNvPr>
          <p:cNvSpPr>
            <a:spLocks noGrp="1"/>
          </p:cNvSpPr>
          <p:nvPr>
            <p:ph type="title"/>
          </p:nvPr>
        </p:nvSpPr>
        <p:spPr>
          <a:xfrm>
            <a:off x="768096" y="585216"/>
            <a:ext cx="7747254" cy="1499616"/>
          </a:xfrm>
        </p:spPr>
        <p:txBody>
          <a:bodyPr vert="horz" lIns="91440" tIns="45720" rIns="91440" bIns="45720" rtlCol="0" anchor="ctr">
            <a:normAutofit/>
          </a:bodyPr>
          <a:lstStyle/>
          <a:p>
            <a:pPr defTabSz="914400" fontAlgn="auto">
              <a:spcAft>
                <a:spcPts val="0"/>
              </a:spcAft>
              <a:defRPr/>
            </a:pPr>
            <a:r>
              <a:rPr lang="en-US" sz="5000" b="1">
                <a:solidFill>
                  <a:srgbClr val="FFFFFF"/>
                </a:solidFill>
              </a:rPr>
              <a:t>Personal Ethics </a:t>
            </a:r>
            <a:br>
              <a:rPr lang="en-US" sz="5000" b="1">
                <a:solidFill>
                  <a:srgbClr val="FFFFFF"/>
                </a:solidFill>
              </a:rPr>
            </a:br>
            <a:endParaRPr lang="en-US" sz="5000" b="1">
              <a:solidFill>
                <a:srgbClr val="FFFFFF"/>
              </a:solidFill>
            </a:endParaRPr>
          </a:p>
        </p:txBody>
      </p:sp>
      <p:cxnSp>
        <p:nvCxnSpPr>
          <p:cNvPr id="76" name="Straight Connector 75">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9699" name="Rectangle 4">
            <a:extLst>
              <a:ext uri="{FF2B5EF4-FFF2-40B4-BE49-F238E27FC236}">
                <a16:creationId xmlns:a16="http://schemas.microsoft.com/office/drawing/2014/main" id="{11DA46A8-0299-41C7-9EC5-10B1C17EAB5C}"/>
              </a:ext>
            </a:extLst>
          </p:cNvPr>
          <p:cNvSpPr>
            <a:spLocks noChangeArrowheads="1"/>
          </p:cNvSpPr>
          <p:nvPr/>
        </p:nvSpPr>
        <p:spPr bwMode="auto">
          <a:xfrm>
            <a:off x="768096" y="2286000"/>
            <a:ext cx="7747254" cy="386297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45720" tIns="45720" rIns="45720" bIns="45720" rtlCol="0">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eaLnBrk="1" hangingPunct="1">
              <a:lnSpc>
                <a:spcPct val="90000"/>
              </a:lnSpc>
              <a:spcAft>
                <a:spcPts val="600"/>
              </a:spcAft>
              <a:buClr>
                <a:schemeClr val="accent2"/>
              </a:buClr>
            </a:pPr>
            <a:r>
              <a:rPr lang="en-US" altLang="en-US">
                <a:solidFill>
                  <a:srgbClr val="FFFFFF"/>
                </a:solidFill>
                <a:latin typeface="+mn-lt"/>
                <a:cs typeface="+mn-cs"/>
              </a:rPr>
              <a:t>As with beliefs and values, personal ethics can differ widely from person to person. </a:t>
            </a:r>
          </a:p>
          <a:p>
            <a:pPr defTabSz="914400" eaLnBrk="1" hangingPunct="1">
              <a:lnSpc>
                <a:spcPct val="90000"/>
              </a:lnSpc>
              <a:spcAft>
                <a:spcPts val="600"/>
              </a:spcAft>
              <a:buClr>
                <a:schemeClr val="accent2"/>
              </a:buClr>
            </a:pPr>
            <a:endParaRPr lang="en-US" altLang="en-US">
              <a:solidFill>
                <a:srgbClr val="FFFFFF"/>
              </a:solidFill>
              <a:latin typeface="+mn-lt"/>
              <a:cs typeface="+mn-cs"/>
            </a:endParaRPr>
          </a:p>
          <a:p>
            <a:pPr defTabSz="914400" eaLnBrk="1" hangingPunct="1">
              <a:lnSpc>
                <a:spcPct val="90000"/>
              </a:lnSpc>
              <a:spcAft>
                <a:spcPts val="600"/>
              </a:spcAft>
              <a:buClr>
                <a:schemeClr val="accent2"/>
              </a:buClr>
            </a:pPr>
            <a:r>
              <a:rPr lang="en-US" altLang="en-US">
                <a:solidFill>
                  <a:srgbClr val="FFFFFF"/>
                </a:solidFill>
                <a:latin typeface="+mn-lt"/>
                <a:cs typeface="+mn-cs"/>
              </a:rPr>
              <a:t>Ethical expectations often take the form of principles such as: </a:t>
            </a:r>
          </a:p>
          <a:p>
            <a:pPr defTabSz="914400" eaLnBrk="1" hangingPunct="1">
              <a:lnSpc>
                <a:spcPct val="90000"/>
              </a:lnSpc>
              <a:spcAft>
                <a:spcPts val="600"/>
              </a:spcAft>
              <a:buClr>
                <a:schemeClr val="accent2"/>
              </a:buClr>
            </a:pPr>
            <a:endParaRPr lang="en-US" altLang="en-US">
              <a:solidFill>
                <a:srgbClr val="FFFFFF"/>
              </a:solidFill>
              <a:latin typeface="+mn-lt"/>
              <a:cs typeface="+mn-cs"/>
            </a:endParaRPr>
          </a:p>
          <a:p>
            <a:pPr defTabSz="914400" eaLnBrk="1" hangingPunct="1">
              <a:lnSpc>
                <a:spcPct val="90000"/>
              </a:lnSpc>
              <a:spcAft>
                <a:spcPts val="600"/>
              </a:spcAft>
              <a:buClr>
                <a:schemeClr val="accent2"/>
              </a:buClr>
            </a:pPr>
            <a:r>
              <a:rPr lang="en-US" altLang="en-US">
                <a:solidFill>
                  <a:srgbClr val="FFFFFF"/>
                </a:solidFill>
                <a:latin typeface="+mn-lt"/>
                <a:cs typeface="+mn-cs"/>
              </a:rPr>
              <a:t>• Concern for the well-being of others </a:t>
            </a:r>
          </a:p>
          <a:p>
            <a:pPr defTabSz="914400" eaLnBrk="1" hangingPunct="1">
              <a:lnSpc>
                <a:spcPct val="90000"/>
              </a:lnSpc>
              <a:spcAft>
                <a:spcPts val="600"/>
              </a:spcAft>
              <a:buClr>
                <a:schemeClr val="accent2"/>
              </a:buClr>
            </a:pPr>
            <a:r>
              <a:rPr lang="en-US" altLang="en-US">
                <a:solidFill>
                  <a:srgbClr val="FFFFFF"/>
                </a:solidFill>
                <a:latin typeface="+mn-lt"/>
                <a:cs typeface="+mn-cs"/>
              </a:rPr>
              <a:t>• Respect for others </a:t>
            </a:r>
          </a:p>
          <a:p>
            <a:pPr defTabSz="914400" eaLnBrk="1" hangingPunct="1">
              <a:lnSpc>
                <a:spcPct val="90000"/>
              </a:lnSpc>
              <a:spcAft>
                <a:spcPts val="600"/>
              </a:spcAft>
              <a:buClr>
                <a:schemeClr val="accent2"/>
              </a:buClr>
            </a:pPr>
            <a:r>
              <a:rPr lang="en-US" altLang="en-US">
                <a:solidFill>
                  <a:srgbClr val="FFFFFF"/>
                </a:solidFill>
                <a:latin typeface="+mn-lt"/>
                <a:cs typeface="+mn-cs"/>
              </a:rPr>
              <a:t>• Trustworthiness and honesty </a:t>
            </a:r>
          </a:p>
          <a:p>
            <a:pPr defTabSz="914400" eaLnBrk="1" hangingPunct="1">
              <a:lnSpc>
                <a:spcPct val="90000"/>
              </a:lnSpc>
              <a:spcAft>
                <a:spcPts val="600"/>
              </a:spcAft>
              <a:buClr>
                <a:schemeClr val="accent2"/>
              </a:buClr>
            </a:pPr>
            <a:r>
              <a:rPr lang="en-US" altLang="en-US">
                <a:solidFill>
                  <a:srgbClr val="FFFFFF"/>
                </a:solidFill>
                <a:latin typeface="+mn-lt"/>
                <a:cs typeface="+mn-cs"/>
              </a:rPr>
              <a:t>• Compliance with the law </a:t>
            </a:r>
          </a:p>
          <a:p>
            <a:pPr defTabSz="914400" eaLnBrk="1" hangingPunct="1">
              <a:lnSpc>
                <a:spcPct val="90000"/>
              </a:lnSpc>
              <a:spcAft>
                <a:spcPts val="600"/>
              </a:spcAft>
              <a:buClr>
                <a:schemeClr val="accent2"/>
              </a:buClr>
            </a:pPr>
            <a:r>
              <a:rPr lang="en-US" altLang="en-US">
                <a:solidFill>
                  <a:srgbClr val="FFFFFF"/>
                </a:solidFill>
                <a:latin typeface="+mn-lt"/>
                <a:cs typeface="+mn-cs"/>
              </a:rPr>
              <a:t>• Preventing harm to others</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969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969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9699">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9699">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C82E0D7-37D0-4C31-B2DA-233C8F10C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321732"/>
            <a:ext cx="6823143" cy="6148972"/>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E90CB1-6194-4B99-8484-DE37CADBC3E5}"/>
              </a:ext>
            </a:extLst>
          </p:cNvPr>
          <p:cNvSpPr>
            <a:spLocks noGrp="1"/>
          </p:cNvSpPr>
          <p:nvPr>
            <p:ph type="title"/>
          </p:nvPr>
        </p:nvSpPr>
        <p:spPr>
          <a:xfrm>
            <a:off x="768096" y="585216"/>
            <a:ext cx="6051821" cy="1499616"/>
          </a:xfrm>
        </p:spPr>
        <p:txBody>
          <a:bodyPr>
            <a:normAutofit/>
          </a:bodyPr>
          <a:lstStyle/>
          <a:p>
            <a:pPr eaLnBrk="1" fontAlgn="auto" hangingPunct="1">
              <a:spcAft>
                <a:spcPts val="0"/>
              </a:spcAft>
              <a:defRPr/>
            </a:pPr>
            <a:r>
              <a:rPr lang="en-US" b="1">
                <a:solidFill>
                  <a:srgbClr val="FFFFFF"/>
                </a:solidFill>
              </a:rPr>
              <a:t>Professional Ethics</a:t>
            </a:r>
            <a:br>
              <a:rPr lang="en-US">
                <a:solidFill>
                  <a:srgbClr val="FFFFFF"/>
                </a:solidFill>
              </a:rPr>
            </a:br>
            <a:endParaRPr lang="en-US">
              <a:solidFill>
                <a:srgbClr val="FFFFFF"/>
              </a:solidFill>
            </a:endParaRPr>
          </a:p>
        </p:txBody>
      </p:sp>
      <p:cxnSp>
        <p:nvCxnSpPr>
          <p:cNvPr id="10" name="Straight Connector 9">
            <a:extLst>
              <a:ext uri="{FF2B5EF4-FFF2-40B4-BE49-F238E27FC236}">
                <a16:creationId xmlns:a16="http://schemas.microsoft.com/office/drawing/2014/main" id="{1AD3A364-FD48-4C42-B623-DAD0C3ED6B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515DD67-7FD3-49F7-A8A6-9C43308FA7FE}"/>
              </a:ext>
            </a:extLst>
          </p:cNvPr>
          <p:cNvSpPr>
            <a:spLocks noGrp="1"/>
          </p:cNvSpPr>
          <p:nvPr>
            <p:ph idx="1"/>
          </p:nvPr>
        </p:nvSpPr>
        <p:spPr>
          <a:xfrm>
            <a:off x="768096" y="2286000"/>
            <a:ext cx="6055614" cy="3862971"/>
          </a:xfrm>
        </p:spPr>
        <p:txBody>
          <a:bodyPr numCol="2">
            <a:normAutofit/>
          </a:bodyPr>
          <a:lstStyle/>
          <a:p>
            <a:pPr marL="137160" indent="0" eaLnBrk="1" fontAlgn="auto" hangingPunct="1">
              <a:spcAft>
                <a:spcPts val="0"/>
              </a:spcAft>
              <a:buClr>
                <a:schemeClr val="tx1">
                  <a:shade val="95000"/>
                </a:schemeClr>
              </a:buClr>
              <a:buNone/>
              <a:defRPr/>
            </a:pPr>
            <a:r>
              <a:rPr lang="en-US" dirty="0">
                <a:solidFill>
                  <a:srgbClr val="FFFFFF"/>
                </a:solidFill>
              </a:rPr>
              <a:t>Professional ethics are principles that govern the </a:t>
            </a:r>
            <a:r>
              <a:rPr lang="en-US" dirty="0" err="1">
                <a:solidFill>
                  <a:srgbClr val="FFFFFF"/>
                </a:solidFill>
              </a:rPr>
              <a:t>behaviour</a:t>
            </a:r>
            <a:r>
              <a:rPr lang="en-US" dirty="0">
                <a:solidFill>
                  <a:srgbClr val="FFFFFF"/>
                </a:solidFill>
              </a:rPr>
              <a:t> of a person or group in a business environment.</a:t>
            </a:r>
          </a:p>
          <a:p>
            <a:pPr marL="137160" indent="0" eaLnBrk="1" fontAlgn="auto" hangingPunct="1">
              <a:spcAft>
                <a:spcPts val="0"/>
              </a:spcAft>
              <a:buClr>
                <a:schemeClr val="tx1">
                  <a:shade val="95000"/>
                </a:schemeClr>
              </a:buClr>
              <a:buNone/>
              <a:defRPr/>
            </a:pPr>
            <a:r>
              <a:rPr lang="en-US" dirty="0">
                <a:solidFill>
                  <a:srgbClr val="FFFFFF"/>
                </a:solidFill>
              </a:rPr>
              <a:t>Like values, professional ethics provide rules on how a person should act towards other people and institutions in such an environment. </a:t>
            </a:r>
          </a:p>
          <a:p>
            <a:pPr marL="548640" indent="-411480" eaLnBrk="1" fontAlgn="auto" hangingPunct="1">
              <a:spcAft>
                <a:spcPts val="0"/>
              </a:spcAft>
              <a:buClr>
                <a:schemeClr val="tx1">
                  <a:shade val="95000"/>
                </a:schemeClr>
              </a:buClr>
              <a:buFont typeface="Wingdings 2" panose="05020102010507070707" pitchFamily="18" charset="2"/>
              <a:buNone/>
              <a:defRPr/>
            </a:pPr>
            <a:endParaRPr lang="en-US" b="1" dirty="0">
              <a:solidFill>
                <a:srgbClr val="FFFFFF"/>
              </a:solidFill>
            </a:endParaRPr>
          </a:p>
          <a:p>
            <a:pPr marL="548640" indent="-411480" eaLnBrk="1" fontAlgn="auto" hangingPunct="1">
              <a:spcAft>
                <a:spcPts val="0"/>
              </a:spcAft>
              <a:buClr>
                <a:schemeClr val="tx1">
                  <a:shade val="95000"/>
                </a:schemeClr>
              </a:buClr>
              <a:buFont typeface="Wingdings 2" panose="05020102010507070707" pitchFamily="18" charset="2"/>
              <a:buNone/>
              <a:defRPr/>
            </a:pPr>
            <a:endParaRPr lang="en-US" b="1" dirty="0">
              <a:solidFill>
                <a:srgbClr val="FFFFFF"/>
              </a:solidFill>
            </a:endParaRPr>
          </a:p>
          <a:p>
            <a:pPr marL="548640" indent="-411480" eaLnBrk="1" fontAlgn="auto" hangingPunct="1">
              <a:spcAft>
                <a:spcPts val="0"/>
              </a:spcAft>
              <a:buClr>
                <a:schemeClr val="tx1">
                  <a:shade val="95000"/>
                </a:schemeClr>
              </a:buClr>
              <a:buFont typeface="Wingdings 2" panose="05020102010507070707" pitchFamily="18" charset="2"/>
              <a:buNone/>
              <a:defRPr/>
            </a:pPr>
            <a:r>
              <a:rPr lang="en-US" b="1" dirty="0">
                <a:solidFill>
                  <a:srgbClr val="FFFFFF"/>
                </a:solidFill>
              </a:rPr>
              <a:t>Ethical principles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honesty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trustworthiness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loyalty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respect for others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adherence to the law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doing good and avoiding harm to others </a:t>
            </a:r>
          </a:p>
          <a:p>
            <a:pPr marL="548640" indent="-411480" eaLnBrk="1" fontAlgn="auto" hangingPunct="1">
              <a:spcAft>
                <a:spcPts val="0"/>
              </a:spcAft>
              <a:buClr>
                <a:schemeClr val="tx1">
                  <a:shade val="95000"/>
                </a:schemeClr>
              </a:buClr>
              <a:buFont typeface="Wingdings 2"/>
              <a:buNone/>
              <a:defRPr/>
            </a:pPr>
            <a:r>
              <a:rPr lang="en-US" dirty="0">
                <a:solidFill>
                  <a:srgbClr val="FFFFFF"/>
                </a:solidFill>
              </a:rPr>
              <a:t>• accountability</a:t>
            </a:r>
          </a:p>
          <a:p>
            <a:pPr marL="548640" indent="-411480" eaLnBrk="1" fontAlgn="auto" hangingPunct="1">
              <a:spcAft>
                <a:spcPts val="0"/>
              </a:spcAft>
              <a:buClr>
                <a:schemeClr val="tx1">
                  <a:shade val="95000"/>
                </a:schemeClr>
              </a:buClr>
              <a:buFont typeface="Wingdings 2"/>
              <a:buChar char=""/>
              <a:defRPr/>
            </a:pPr>
            <a:endParaRPr lang="en-US" dirty="0">
              <a:solidFill>
                <a:srgbClr val="FFFFFF"/>
              </a:solidFill>
            </a:endParaRPr>
          </a:p>
        </p:txBody>
      </p:sp>
      <p:sp>
        <p:nvSpPr>
          <p:cNvPr id="12" name="Rectangle 11">
            <a:extLst>
              <a:ext uri="{FF2B5EF4-FFF2-40B4-BE49-F238E27FC236}">
                <a16:creationId xmlns:a16="http://schemas.microsoft.com/office/drawing/2014/main" id="{F9F40211-4307-4706-AE59-83AC153FB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7511" y="325601"/>
            <a:ext cx="1715190" cy="614510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8" y="321731"/>
            <a:ext cx="8663391"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E5E343-DABC-404A-AAFB-5E63B7415EB8}"/>
              </a:ext>
            </a:extLst>
          </p:cNvPr>
          <p:cNvSpPr>
            <a:spLocks noGrp="1"/>
          </p:cNvSpPr>
          <p:nvPr>
            <p:ph type="title"/>
          </p:nvPr>
        </p:nvSpPr>
        <p:spPr>
          <a:xfrm>
            <a:off x="768096" y="585216"/>
            <a:ext cx="7747254" cy="1499616"/>
          </a:xfrm>
        </p:spPr>
        <p:txBody>
          <a:bodyPr>
            <a:normAutofit/>
          </a:bodyPr>
          <a:lstStyle/>
          <a:p>
            <a:pPr eaLnBrk="1" fontAlgn="auto" hangingPunct="1">
              <a:spcAft>
                <a:spcPts val="0"/>
              </a:spcAft>
              <a:defRPr/>
            </a:pPr>
            <a:r>
              <a:rPr lang="en-US" b="1">
                <a:solidFill>
                  <a:srgbClr val="FFFFFF"/>
                </a:solidFill>
              </a:rPr>
              <a:t>Codes of Conduct </a:t>
            </a:r>
            <a:br>
              <a:rPr lang="en-US" b="1">
                <a:solidFill>
                  <a:srgbClr val="FFFFFF"/>
                </a:solidFill>
              </a:rPr>
            </a:br>
            <a:endParaRPr lang="en-US" b="1">
              <a:solidFill>
                <a:srgbClr val="FFFFFF"/>
              </a:solidFill>
            </a:endParaRPr>
          </a:p>
        </p:txBody>
      </p:sp>
      <p:cxnSp>
        <p:nvCxnSpPr>
          <p:cNvPr id="12" name="Straight Connector 11">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5BE43B-D633-4655-97DF-311E60BE72CB}"/>
              </a:ext>
            </a:extLst>
          </p:cNvPr>
          <p:cNvSpPr>
            <a:spLocks noGrp="1"/>
          </p:cNvSpPr>
          <p:nvPr>
            <p:ph idx="1"/>
          </p:nvPr>
        </p:nvSpPr>
        <p:spPr>
          <a:xfrm>
            <a:off x="768096" y="2286000"/>
            <a:ext cx="7747254" cy="3862971"/>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US">
                <a:solidFill>
                  <a:srgbClr val="FFFFFF"/>
                </a:solidFill>
              </a:rPr>
              <a:t>Professional codes of conduct draw on professional ethical principles </a:t>
            </a:r>
          </a:p>
          <a:p>
            <a:pPr marL="548640" indent="-411480" eaLnBrk="1" fontAlgn="auto" hangingPunct="1">
              <a:spcAft>
                <a:spcPts val="0"/>
              </a:spcAft>
              <a:buClr>
                <a:schemeClr val="tx1">
                  <a:shade val="95000"/>
                </a:schemeClr>
              </a:buClr>
              <a:buFont typeface="Wingdings 2"/>
              <a:buChar char=""/>
              <a:defRPr/>
            </a:pPr>
            <a:r>
              <a:rPr lang="en-US">
                <a:solidFill>
                  <a:srgbClr val="FFFFFF"/>
                </a:solidFill>
              </a:rPr>
              <a:t>Codes of conduct sit alongside the general law of the land and the personal values of members of the profession. </a:t>
            </a:r>
          </a:p>
          <a:p>
            <a:pPr marL="137160" indent="0" eaLnBrk="1" fontAlgn="auto" hangingPunct="1">
              <a:spcAft>
                <a:spcPts val="0"/>
              </a:spcAft>
              <a:buClr>
                <a:schemeClr val="tx1">
                  <a:shade val="95000"/>
                </a:schemeClr>
              </a:buClr>
              <a:buNone/>
              <a:defRPr/>
            </a:pPr>
            <a:endParaRPr lang="en-US">
              <a:solidFill>
                <a:srgbClr val="FFFFFF"/>
              </a:solidFill>
            </a:endParaRPr>
          </a:p>
          <a:p>
            <a:pPr marL="137160" indent="0">
              <a:buClr>
                <a:schemeClr val="tx1">
                  <a:shade val="95000"/>
                </a:schemeClr>
              </a:buClr>
              <a:buNone/>
              <a:defRPr/>
            </a:pPr>
            <a:r>
              <a:rPr lang="en-US">
                <a:solidFill>
                  <a:srgbClr val="FFFFFF"/>
                </a:solidFill>
              </a:rPr>
              <a:t>Professional codes of conduct provide benefits to: </a:t>
            </a:r>
          </a:p>
          <a:p>
            <a:pPr marL="480060">
              <a:buClr>
                <a:schemeClr val="tx1">
                  <a:shade val="95000"/>
                </a:schemeClr>
              </a:buClr>
              <a:defRPr/>
            </a:pPr>
            <a:r>
              <a:rPr lang="en-US">
                <a:solidFill>
                  <a:srgbClr val="FFFFFF"/>
                </a:solidFill>
              </a:rPr>
              <a:t>Public</a:t>
            </a:r>
          </a:p>
          <a:p>
            <a:pPr marL="480060">
              <a:buClr>
                <a:schemeClr val="tx1">
                  <a:shade val="95000"/>
                </a:schemeClr>
              </a:buClr>
              <a:defRPr/>
            </a:pPr>
            <a:r>
              <a:rPr lang="en-US">
                <a:solidFill>
                  <a:srgbClr val="FFFFFF"/>
                </a:solidFill>
              </a:rPr>
              <a:t>Clients</a:t>
            </a:r>
          </a:p>
          <a:p>
            <a:pPr marL="480060">
              <a:buClr>
                <a:schemeClr val="tx1">
                  <a:shade val="95000"/>
                </a:schemeClr>
              </a:buClr>
              <a:defRPr/>
            </a:pPr>
            <a:r>
              <a:rPr lang="en-US">
                <a:solidFill>
                  <a:srgbClr val="FFFFFF"/>
                </a:solidFill>
              </a:rPr>
              <a:t>Members of profession</a:t>
            </a:r>
          </a:p>
          <a:p>
            <a:pPr marL="480060">
              <a:buClr>
                <a:schemeClr val="tx1">
                  <a:shade val="95000"/>
                </a:schemeClr>
              </a:buClr>
              <a:defRPr/>
            </a:pPr>
            <a:r>
              <a:rPr lang="en-US">
                <a:solidFill>
                  <a:srgbClr val="FFFFFF"/>
                </a:solidFill>
              </a:rPr>
              <a:t>Profession as a whole</a:t>
            </a:r>
          </a:p>
          <a:p>
            <a:pPr marL="548640" indent="-411480" eaLnBrk="1" fontAlgn="auto" hangingPunct="1">
              <a:spcAft>
                <a:spcPts val="0"/>
              </a:spcAft>
              <a:buClr>
                <a:schemeClr val="tx1">
                  <a:shade val="95000"/>
                </a:schemeClr>
              </a:buClr>
              <a:buFont typeface="Wingdings 2"/>
              <a:buChar char=""/>
              <a:defRPr/>
            </a:pPr>
            <a:endParaRPr lang="en-US">
              <a:solidFill>
                <a:srgbClr val="FFFFFF"/>
              </a:solidFill>
            </a:endParaRPr>
          </a:p>
          <a:p>
            <a:pPr marL="548640" indent="-411480" eaLnBrk="1" fontAlgn="auto" hangingPunct="1">
              <a:spcAft>
                <a:spcPts val="0"/>
              </a:spcAft>
              <a:buClr>
                <a:schemeClr val="tx1">
                  <a:shade val="95000"/>
                </a:schemeClr>
              </a:buClr>
              <a:buFont typeface="Wingdings 2"/>
              <a:buNone/>
              <a:defRPr/>
            </a:pPr>
            <a:endParaRPr lang="en-US">
              <a:solidFill>
                <a:srgbClr val="FFFFFF"/>
              </a:solidFill>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1E706-560B-44D3-866B-05FA09828420}"/>
              </a:ext>
            </a:extLst>
          </p:cNvPr>
          <p:cNvSpPr>
            <a:spLocks noGrp="1"/>
          </p:cNvSpPr>
          <p:nvPr>
            <p:ph type="title"/>
          </p:nvPr>
        </p:nvSpPr>
        <p:spPr>
          <a:xfrm>
            <a:off x="768096" y="585216"/>
            <a:ext cx="7290054" cy="1499616"/>
          </a:xfrm>
        </p:spPr>
        <p:txBody>
          <a:bodyPr>
            <a:normAutofit/>
          </a:bodyPr>
          <a:lstStyle/>
          <a:p>
            <a:r>
              <a:rPr lang="en-GB" b="1" dirty="0"/>
              <a:t> Summary of Lecture</a:t>
            </a:r>
          </a:p>
        </p:txBody>
      </p:sp>
      <p:sp>
        <p:nvSpPr>
          <p:cNvPr id="4" name="Footer Placeholder 3">
            <a:extLst>
              <a:ext uri="{FF2B5EF4-FFF2-40B4-BE49-F238E27FC236}">
                <a16:creationId xmlns:a16="http://schemas.microsoft.com/office/drawing/2014/main" id="{AFDCFC2E-4EB4-4A92-B832-1AB971A292FB}"/>
              </a:ext>
            </a:extLst>
          </p:cNvPr>
          <p:cNvSpPr>
            <a:spLocks noGrp="1"/>
          </p:cNvSpPr>
          <p:nvPr>
            <p:ph type="ftr" sz="quarter" idx="11"/>
          </p:nvPr>
        </p:nvSpPr>
        <p:spPr>
          <a:xfrm>
            <a:off x="3632199" y="6470704"/>
            <a:ext cx="4426093" cy="274320"/>
          </a:xfrm>
        </p:spPr>
        <p:txBody>
          <a:bodyPr>
            <a:normAutofit/>
          </a:bodyPr>
          <a:lstStyle/>
          <a:p>
            <a:pPr>
              <a:spcAft>
                <a:spcPts val="600"/>
              </a:spcAft>
              <a:defRPr/>
            </a:pPr>
            <a:r>
              <a:rPr lang="en-GB"/>
              <a:t>TSD50011011</a:t>
            </a:r>
          </a:p>
        </p:txBody>
      </p:sp>
      <p:graphicFrame>
        <p:nvGraphicFramePr>
          <p:cNvPr id="6" name="Content Placeholder 2">
            <a:extLst>
              <a:ext uri="{FF2B5EF4-FFF2-40B4-BE49-F238E27FC236}">
                <a16:creationId xmlns:a16="http://schemas.microsoft.com/office/drawing/2014/main" id="{8F5EAB99-1676-4069-BC34-F4872D830F8F}"/>
              </a:ext>
            </a:extLst>
          </p:cNvPr>
          <p:cNvGraphicFramePr>
            <a:graphicFrameLocks noGrp="1"/>
          </p:cNvGraphicFramePr>
          <p:nvPr>
            <p:ph idx="1"/>
            <p:extLst>
              <p:ext uri="{D42A27DB-BD31-4B8C-83A1-F6EECF244321}">
                <p14:modId xmlns:p14="http://schemas.microsoft.com/office/powerpoint/2010/main" val="3018328813"/>
              </p:ext>
            </p:extLst>
          </p:nvPr>
        </p:nvGraphicFramePr>
        <p:xfrm>
          <a:off x="767953" y="2286000"/>
          <a:ext cx="7290197" cy="4022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44119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3560</Words>
  <Application>Microsoft Office PowerPoint</Application>
  <PresentationFormat>On-screen Show (4:3)</PresentationFormat>
  <Paragraphs>370</Paragraphs>
  <Slides>24</Slides>
  <Notes>24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Arial</vt:lpstr>
      <vt:lpstr>Calibri</vt:lpstr>
      <vt:lpstr>Tw Cen MT</vt:lpstr>
      <vt:lpstr>Tw Cen MT Condensed</vt:lpstr>
      <vt:lpstr>Verdana</vt:lpstr>
      <vt:lpstr>Wingdings 2</vt:lpstr>
      <vt:lpstr>Wingdings 3</vt:lpstr>
      <vt:lpstr>Integral</vt:lpstr>
      <vt:lpstr> BMSW5105_CARD: Workplace Culture and its Impact on Organisational Efficiency </vt:lpstr>
      <vt:lpstr>Recap  </vt:lpstr>
      <vt:lpstr> Structure of Lecture  </vt:lpstr>
      <vt:lpstr>Building a High Performance Culture</vt:lpstr>
      <vt:lpstr>What is Discretionary Behaviour? </vt:lpstr>
      <vt:lpstr>Organisational Citizenship Behaviour (OCB)</vt:lpstr>
      <vt:lpstr>The Psychological Contract</vt:lpstr>
      <vt:lpstr>Individuals’ Expectations</vt:lpstr>
      <vt:lpstr>Organisational Expectations</vt:lpstr>
      <vt:lpstr>Balancing Expectations</vt:lpstr>
      <vt:lpstr>Breaches in the Psychological Contract</vt:lpstr>
      <vt:lpstr>Personal ethics, standards and beliefs </vt:lpstr>
      <vt:lpstr>Cognitive Biases</vt:lpstr>
      <vt:lpstr>Organisational Values</vt:lpstr>
      <vt:lpstr>The Barrett Model</vt:lpstr>
      <vt:lpstr>Assessing Your Own Values</vt:lpstr>
      <vt:lpstr>PowerPoint Presentation</vt:lpstr>
      <vt:lpstr>Exercise</vt:lpstr>
      <vt:lpstr>PowerPoint Presentation</vt:lpstr>
      <vt:lpstr>The Difference between Personal and Professional Ethics  </vt:lpstr>
      <vt:lpstr>Personal Ethics  </vt:lpstr>
      <vt:lpstr>Professional Ethics </vt:lpstr>
      <vt:lpstr>Codes of Conduct  </vt:lpstr>
      <vt:lpstr> Summary of Lecture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Values &amp; Beliefs</dc:title>
  <dc:creator>Andrew Maund</dc:creator>
  <cp:lastModifiedBy>Marie Pitson</cp:lastModifiedBy>
  <cp:revision>159</cp:revision>
  <dcterms:created xsi:type="dcterms:W3CDTF">2014-02-11T12:45:58Z</dcterms:created>
  <dcterms:modified xsi:type="dcterms:W3CDTF">2021-03-16T08:13:05Z</dcterms:modified>
</cp:coreProperties>
</file>