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82"/>
  </p:notesMasterIdLst>
  <p:sldIdLst>
    <p:sldId id="256" r:id="rId5"/>
    <p:sldId id="262" r:id="rId6"/>
    <p:sldId id="263" r:id="rId7"/>
    <p:sldId id="264" r:id="rId8"/>
    <p:sldId id="266" r:id="rId9"/>
    <p:sldId id="265" r:id="rId10"/>
    <p:sldId id="267" r:id="rId11"/>
    <p:sldId id="268" r:id="rId12"/>
    <p:sldId id="269" r:id="rId13"/>
    <p:sldId id="271" r:id="rId14"/>
    <p:sldId id="275" r:id="rId15"/>
    <p:sldId id="273" r:id="rId16"/>
    <p:sldId id="277" r:id="rId17"/>
    <p:sldId id="278" r:id="rId18"/>
    <p:sldId id="279" r:id="rId19"/>
    <p:sldId id="280" r:id="rId20"/>
    <p:sldId id="281" r:id="rId21"/>
    <p:sldId id="282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290" r:id="rId30"/>
    <p:sldId id="291" r:id="rId31"/>
    <p:sldId id="292" r:id="rId32"/>
    <p:sldId id="293" r:id="rId33"/>
    <p:sldId id="294" r:id="rId34"/>
    <p:sldId id="295" r:id="rId35"/>
    <p:sldId id="296" r:id="rId36"/>
    <p:sldId id="297" r:id="rId37"/>
    <p:sldId id="298" r:id="rId38"/>
    <p:sldId id="299" r:id="rId39"/>
    <p:sldId id="300" r:id="rId40"/>
    <p:sldId id="301" r:id="rId41"/>
    <p:sldId id="302" r:id="rId42"/>
    <p:sldId id="303" r:id="rId43"/>
    <p:sldId id="304" r:id="rId44"/>
    <p:sldId id="305" r:id="rId45"/>
    <p:sldId id="306" r:id="rId46"/>
    <p:sldId id="307" r:id="rId47"/>
    <p:sldId id="308" r:id="rId48"/>
    <p:sldId id="309" r:id="rId49"/>
    <p:sldId id="310" r:id="rId50"/>
    <p:sldId id="311" r:id="rId51"/>
    <p:sldId id="312" r:id="rId52"/>
    <p:sldId id="313" r:id="rId53"/>
    <p:sldId id="314" r:id="rId54"/>
    <p:sldId id="315" r:id="rId55"/>
    <p:sldId id="316" r:id="rId56"/>
    <p:sldId id="317" r:id="rId57"/>
    <p:sldId id="318" r:id="rId58"/>
    <p:sldId id="319" r:id="rId59"/>
    <p:sldId id="320" r:id="rId60"/>
    <p:sldId id="321" r:id="rId61"/>
    <p:sldId id="322" r:id="rId62"/>
    <p:sldId id="323" r:id="rId63"/>
    <p:sldId id="324" r:id="rId64"/>
    <p:sldId id="325" r:id="rId65"/>
    <p:sldId id="326" r:id="rId66"/>
    <p:sldId id="327" r:id="rId67"/>
    <p:sldId id="328" r:id="rId68"/>
    <p:sldId id="329" r:id="rId69"/>
    <p:sldId id="330" r:id="rId70"/>
    <p:sldId id="331" r:id="rId71"/>
    <p:sldId id="332" r:id="rId72"/>
    <p:sldId id="333" r:id="rId73"/>
    <p:sldId id="334" r:id="rId74"/>
    <p:sldId id="335" r:id="rId75"/>
    <p:sldId id="337" r:id="rId76"/>
    <p:sldId id="338" r:id="rId77"/>
    <p:sldId id="339" r:id="rId78"/>
    <p:sldId id="340" r:id="rId79"/>
    <p:sldId id="341" r:id="rId80"/>
    <p:sldId id="342" r:id="rId8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45" autoAdjust="0"/>
    <p:restoredTop sz="94660"/>
  </p:normalViewPr>
  <p:slideViewPr>
    <p:cSldViewPr>
      <p:cViewPr varScale="1">
        <p:scale>
          <a:sx n="68" d="100"/>
          <a:sy n="68" d="100"/>
        </p:scale>
        <p:origin x="693" y="3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76" Type="http://schemas.openxmlformats.org/officeDocument/2006/relationships/slide" Target="slides/slide72.xml"/><Relationship Id="rId84" Type="http://schemas.openxmlformats.org/officeDocument/2006/relationships/viewProps" Target="viewProps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openxmlformats.org/officeDocument/2006/relationships/notesMaster" Target="notesMasters/notesMaster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slide" Target="slides/slide76.xml"/><Relationship Id="rId85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2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7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8.jpe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youtube.com/watch?v=BxXJLzu89Og" TargetMode="External"/><Relationship Id="rId4" Type="http://schemas.openxmlformats.org/officeDocument/2006/relationships/hyperlink" Target="https://www.youtube.com/watch?v=KwqF075Aza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</a:t>
            </a:r>
            <a:r>
              <a:rPr lang="es-ES_tradnl" b="1" dirty="0" smtClean="0"/>
              <a:t>Ferriz</a:t>
            </a:r>
            <a:r>
              <a:rPr lang="es-ES_tradnl" b="1" dirty="0" smtClean="0"/>
              <a:t>-</a:t>
            </a:r>
            <a:r>
              <a:rPr lang="es-ES_tradnl" b="1" dirty="0" smtClean="0"/>
              <a:t>Papi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2428124" y="3091056"/>
            <a:ext cx="421089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4.</a:t>
            </a:r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FOUNDATIONS</a:t>
            </a:r>
          </a:p>
          <a:p>
            <a:pPr algn="ctr"/>
            <a:r>
              <a:rPr lang="en-US" sz="4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</a:t>
            </a:r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.1 </a:t>
            </a:r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Introduction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77082" y="458134"/>
            <a:ext cx="8712968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MODERN AND TRADITIONAL CONSTRUCTION</a:t>
            </a:r>
          </a:p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MANAGING THE DESIGN AND CONSTRUCTION PROCESS/</a:t>
            </a:r>
          </a:p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CIVIL ENGINEERING TECHNOLOGY</a:t>
            </a:r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1872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INTRODUCTION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55576" y="1628800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Objective:</a:t>
            </a:r>
          </a:p>
          <a:p>
            <a:r>
              <a:rPr lang="en-GB" dirty="0" smtClean="0"/>
              <a:t>Transmit loads to the ground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275856" y="4581128"/>
            <a:ext cx="3312368" cy="1152128"/>
          </a:xfrm>
          <a:prstGeom prst="rect">
            <a:avLst/>
          </a:prstGeom>
          <a:pattFill prst="divot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4716016" y="2780928"/>
            <a:ext cx="432048" cy="1800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Down Arrow 5"/>
          <p:cNvSpPr/>
          <p:nvPr/>
        </p:nvSpPr>
        <p:spPr>
          <a:xfrm>
            <a:off x="4788024" y="3140968"/>
            <a:ext cx="288032" cy="14401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Arrow Connector 13"/>
          <p:cNvCxnSpPr/>
          <p:nvPr/>
        </p:nvCxnSpPr>
        <p:spPr>
          <a:xfrm flipH="1">
            <a:off x="3995936" y="4725144"/>
            <a:ext cx="576064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>
            <a:off x="4499992" y="4725144"/>
            <a:ext cx="288032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4932040" y="4725144"/>
            <a:ext cx="0" cy="3617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5076056" y="4725144"/>
            <a:ext cx="288032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5326394" y="4725144"/>
            <a:ext cx="54175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3275856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>
            <a:off x="3491880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3707904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>
            <a:off x="3923928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4139952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>
            <a:off x="4355976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>
            <a:off x="4572000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>
            <a:off x="4788024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>
            <a:off x="5004048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>
            <a:off x="5220072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>
            <a:off x="5436096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>
            <a:off x="5652120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5868144" y="5733748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>
            <a:off x="6084168" y="5733748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6300192" y="5733748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6516216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4696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682849" y="656561"/>
            <a:ext cx="1872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INTRODUCTION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55576" y="1628800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EXERCISE</a:t>
            </a:r>
          </a:p>
          <a:p>
            <a:r>
              <a:rPr lang="en-GB" dirty="0" smtClean="0"/>
              <a:t>A column transmits a vertical load of 200 </a:t>
            </a:r>
            <a:r>
              <a:rPr lang="en-GB" dirty="0" err="1" smtClean="0"/>
              <a:t>kN</a:t>
            </a:r>
            <a:r>
              <a:rPr lang="en-GB" dirty="0" smtClean="0"/>
              <a:t> to one square foundation. If the permissible bearing pressure of the soil is 0.15 N/mm</a:t>
            </a:r>
            <a:r>
              <a:rPr lang="en-GB" baseline="30000" dirty="0" smtClean="0"/>
              <a:t>2</a:t>
            </a:r>
            <a:r>
              <a:rPr lang="en-GB" dirty="0" smtClean="0"/>
              <a:t>, calculate the horizontal surface needed to distribute this load.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275856" y="4581128"/>
            <a:ext cx="3312368" cy="1152128"/>
          </a:xfrm>
          <a:prstGeom prst="rect">
            <a:avLst/>
          </a:prstGeom>
          <a:pattFill prst="divot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4716016" y="2780928"/>
            <a:ext cx="432048" cy="1800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Down Arrow 5"/>
          <p:cNvSpPr/>
          <p:nvPr/>
        </p:nvSpPr>
        <p:spPr>
          <a:xfrm>
            <a:off x="4788024" y="3140968"/>
            <a:ext cx="288032" cy="14401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Arrow Connector 13"/>
          <p:cNvCxnSpPr/>
          <p:nvPr/>
        </p:nvCxnSpPr>
        <p:spPr>
          <a:xfrm flipH="1">
            <a:off x="3995936" y="4725144"/>
            <a:ext cx="576064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>
            <a:off x="4499992" y="4725144"/>
            <a:ext cx="288032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4932040" y="4725144"/>
            <a:ext cx="0" cy="3617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5076056" y="4725144"/>
            <a:ext cx="288032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5326394" y="4725144"/>
            <a:ext cx="54175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3275856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>
            <a:off x="3491880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3707904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>
            <a:off x="3923928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4139952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>
            <a:off x="4355976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>
            <a:off x="4572000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>
            <a:off x="4788024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>
            <a:off x="5004048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>
            <a:off x="5220072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>
            <a:off x="5436096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>
            <a:off x="5652120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5868144" y="5733748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>
            <a:off x="6084168" y="5733748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6300192" y="5733748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6516216" y="5733256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4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4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4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4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964385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682849" y="656561"/>
            <a:ext cx="1872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INTRODUCTION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275856" y="4581128"/>
            <a:ext cx="3312368" cy="1152128"/>
          </a:xfrm>
          <a:prstGeom prst="rect">
            <a:avLst/>
          </a:prstGeom>
          <a:pattFill prst="divot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4716016" y="2780928"/>
            <a:ext cx="432048" cy="1800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Down Arrow 5"/>
          <p:cNvSpPr/>
          <p:nvPr/>
        </p:nvSpPr>
        <p:spPr>
          <a:xfrm>
            <a:off x="4788024" y="3140968"/>
            <a:ext cx="288032" cy="14401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ight Arrow 4"/>
          <p:cNvSpPr/>
          <p:nvPr/>
        </p:nvSpPr>
        <p:spPr>
          <a:xfrm flipH="1">
            <a:off x="5245622" y="4239914"/>
            <a:ext cx="129614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Curved Down Arrow 12"/>
          <p:cNvSpPr/>
          <p:nvPr/>
        </p:nvSpPr>
        <p:spPr>
          <a:xfrm>
            <a:off x="4355976" y="3717032"/>
            <a:ext cx="1224136" cy="52288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9" y="1628800"/>
            <a:ext cx="30970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It is not so easy…</a:t>
            </a:r>
            <a:endParaRPr lang="en-GB" sz="2400" dirty="0"/>
          </a:p>
        </p:txBody>
      </p:sp>
      <p:sp>
        <p:nvSpPr>
          <p:cNvPr id="14" name="TextBox 13"/>
          <p:cNvSpPr txBox="1"/>
          <p:nvPr/>
        </p:nvSpPr>
        <p:spPr>
          <a:xfrm>
            <a:off x="1547664" y="2420888"/>
            <a:ext cx="252028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Dead loads</a:t>
            </a:r>
          </a:p>
          <a:p>
            <a:r>
              <a:rPr lang="en-GB" sz="2000" dirty="0" smtClean="0"/>
              <a:t>Imposed loads</a:t>
            </a:r>
          </a:p>
          <a:p>
            <a:r>
              <a:rPr lang="en-GB" sz="2000" dirty="0" smtClean="0"/>
              <a:t>Wind </a:t>
            </a:r>
          </a:p>
          <a:p>
            <a:r>
              <a:rPr lang="en-GB" sz="2000" dirty="0" smtClean="0"/>
              <a:t>Snow</a:t>
            </a:r>
          </a:p>
          <a:p>
            <a:r>
              <a:rPr lang="en-GB" sz="2000" dirty="0" smtClean="0"/>
              <a:t>Etc.</a:t>
            </a:r>
            <a:endParaRPr lang="en-GB" sz="2000" dirty="0"/>
          </a:p>
        </p:txBody>
      </p:sp>
      <p:sp>
        <p:nvSpPr>
          <p:cNvPr id="15" name="TextBox 14"/>
          <p:cNvSpPr txBox="1"/>
          <p:nvPr/>
        </p:nvSpPr>
        <p:spPr>
          <a:xfrm>
            <a:off x="1547664" y="5679460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Different soils</a:t>
            </a:r>
          </a:p>
          <a:p>
            <a:r>
              <a:rPr lang="en-GB" sz="2000" dirty="0" smtClean="0"/>
              <a:t>Bearing capacity</a:t>
            </a:r>
            <a:endParaRPr lang="en-GB" sz="2000" dirty="0"/>
          </a:p>
        </p:txBody>
      </p:sp>
      <p:grpSp>
        <p:nvGrpSpPr>
          <p:cNvPr id="16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95584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682849" y="656561"/>
            <a:ext cx="1872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INTRODUCTION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9" y="1162756"/>
            <a:ext cx="5905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Transmission of loads to the ground</a:t>
            </a:r>
            <a:endParaRPr lang="en-GB" sz="2400" dirty="0"/>
          </a:p>
        </p:txBody>
      </p:sp>
      <p:pic>
        <p:nvPicPr>
          <p:cNvPr id="1026" name="Picture 2" descr="http://210.42.35.80/G2S/eWebEditor/uploadfile/2013042021013001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84337"/>
            <a:ext cx="4131634" cy="5191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Box 29"/>
          <p:cNvSpPr txBox="1"/>
          <p:nvPr/>
        </p:nvSpPr>
        <p:spPr>
          <a:xfrm>
            <a:off x="696922" y="1761284"/>
            <a:ext cx="22909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Pressure Bulb</a:t>
            </a:r>
            <a:endParaRPr lang="en-GB" sz="2400" b="1" dirty="0"/>
          </a:p>
        </p:txBody>
      </p:sp>
      <p:sp>
        <p:nvSpPr>
          <p:cNvPr id="1024" name="TextBox 1023"/>
          <p:cNvSpPr txBox="1"/>
          <p:nvPr/>
        </p:nvSpPr>
        <p:spPr>
          <a:xfrm>
            <a:off x="1727684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Depth</a:t>
            </a:r>
            <a:endParaRPr lang="en-GB" dirty="0"/>
          </a:p>
        </p:txBody>
      </p:sp>
      <p:sp>
        <p:nvSpPr>
          <p:cNvPr id="1025" name="TextBox 1024"/>
          <p:cNvSpPr txBox="1"/>
          <p:nvPr/>
        </p:nvSpPr>
        <p:spPr>
          <a:xfrm>
            <a:off x="6221288" y="5426640"/>
            <a:ext cx="28064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Pressure bulb for vertical stress in an specific soil</a:t>
            </a:r>
          </a:p>
          <a:p>
            <a:r>
              <a:rPr lang="en-GB" dirty="0" smtClean="0"/>
              <a:t>(plate loading test example)</a:t>
            </a:r>
            <a:endParaRPr lang="en-GB" dirty="0"/>
          </a:p>
        </p:txBody>
      </p:sp>
      <p:grpSp>
        <p:nvGrpSpPr>
          <p:cNvPr id="13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599697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682849" y="656561"/>
            <a:ext cx="1872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INTRODUCTION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9" y="1162756"/>
            <a:ext cx="5905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Transmission of loads to the ground</a:t>
            </a:r>
            <a:endParaRPr lang="en-GB" sz="2400" dirty="0"/>
          </a:p>
        </p:txBody>
      </p:sp>
      <p:pic>
        <p:nvPicPr>
          <p:cNvPr id="1028" name="Picture 4" descr="http://2.bp.blogspot.com/-Lso5M6wv-Yc/TvALQ6ImvnI/AAAAAAAAEaI/Blcj_X50Gig/s1600/earth+pressure+-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6410" y="1761284"/>
            <a:ext cx="5904656" cy="487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7" name="TextBox 1026"/>
          <p:cNvSpPr txBox="1"/>
          <p:nvPr/>
        </p:nvSpPr>
        <p:spPr>
          <a:xfrm>
            <a:off x="678486" y="1749060"/>
            <a:ext cx="18772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Depth affection</a:t>
            </a:r>
            <a:endParaRPr lang="en-GB" sz="2000" b="1" dirty="0"/>
          </a:p>
        </p:txBody>
      </p:sp>
      <p:grpSp>
        <p:nvGrpSpPr>
          <p:cNvPr id="13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02661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682849" y="656561"/>
            <a:ext cx="1872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INTRODUCTION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9" y="1162756"/>
            <a:ext cx="5905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Transmission of loads to the ground</a:t>
            </a:r>
            <a:endParaRPr lang="en-GB" sz="2400" dirty="0"/>
          </a:p>
        </p:txBody>
      </p:sp>
      <p:sp>
        <p:nvSpPr>
          <p:cNvPr id="1027" name="TextBox 1026"/>
          <p:cNvSpPr txBox="1"/>
          <p:nvPr/>
        </p:nvSpPr>
        <p:spPr>
          <a:xfrm>
            <a:off x="678486" y="1749060"/>
            <a:ext cx="31734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Pressure bulb overlapping</a:t>
            </a:r>
            <a:endParaRPr lang="en-GB" sz="2000" b="1" dirty="0"/>
          </a:p>
        </p:txBody>
      </p:sp>
      <p:grpSp>
        <p:nvGrpSpPr>
          <p:cNvPr id="14" name="Group 13"/>
          <p:cNvGrpSpPr/>
          <p:nvPr/>
        </p:nvGrpSpPr>
        <p:grpSpPr>
          <a:xfrm>
            <a:off x="1259632" y="4293096"/>
            <a:ext cx="6696744" cy="2808312"/>
            <a:chOff x="863588" y="3501008"/>
            <a:chExt cx="6696744" cy="2808312"/>
          </a:xfrm>
        </p:grpSpPr>
        <p:sp>
          <p:nvSpPr>
            <p:cNvPr id="4" name="Rectangle 3"/>
            <p:cNvSpPr/>
            <p:nvPr/>
          </p:nvSpPr>
          <p:spPr>
            <a:xfrm>
              <a:off x="1763688" y="3501008"/>
              <a:ext cx="1656184" cy="3600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Rectangle 4"/>
            <p:cNvSpPr/>
            <p:nvPr/>
          </p:nvSpPr>
          <p:spPr>
            <a:xfrm>
              <a:off x="4932040" y="3501008"/>
              <a:ext cx="1728192" cy="36004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3" name="Group 12"/>
            <p:cNvGrpSpPr/>
            <p:nvPr/>
          </p:nvGrpSpPr>
          <p:grpSpPr>
            <a:xfrm>
              <a:off x="863588" y="3861048"/>
              <a:ext cx="3528392" cy="2448272"/>
              <a:chOff x="863588" y="3861048"/>
              <a:chExt cx="3528392" cy="2448272"/>
            </a:xfrm>
          </p:grpSpPr>
          <p:sp>
            <p:nvSpPr>
              <p:cNvPr id="6" name="Arc 5"/>
              <p:cNvSpPr/>
              <p:nvPr/>
            </p:nvSpPr>
            <p:spPr>
              <a:xfrm>
                <a:off x="2447764" y="3861048"/>
                <a:ext cx="1944216" cy="2448272"/>
              </a:xfrm>
              <a:prstGeom prst="arc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5" name="Arc 14"/>
              <p:cNvSpPr/>
              <p:nvPr/>
            </p:nvSpPr>
            <p:spPr>
              <a:xfrm flipH="1">
                <a:off x="863588" y="3861048"/>
                <a:ext cx="1800200" cy="2448272"/>
              </a:xfrm>
              <a:prstGeom prst="arc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17" name="Group 16"/>
            <p:cNvGrpSpPr/>
            <p:nvPr/>
          </p:nvGrpSpPr>
          <p:grpSpPr>
            <a:xfrm>
              <a:off x="4031940" y="3844159"/>
              <a:ext cx="3528392" cy="2448272"/>
              <a:chOff x="863588" y="3861048"/>
              <a:chExt cx="3528392" cy="2448272"/>
            </a:xfrm>
          </p:grpSpPr>
          <p:sp>
            <p:nvSpPr>
              <p:cNvPr id="18" name="Arc 17"/>
              <p:cNvSpPr/>
              <p:nvPr/>
            </p:nvSpPr>
            <p:spPr>
              <a:xfrm>
                <a:off x="2447764" y="3861048"/>
                <a:ext cx="1944216" cy="2448272"/>
              </a:xfrm>
              <a:prstGeom prst="arc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" name="Arc 18"/>
              <p:cNvSpPr/>
              <p:nvPr/>
            </p:nvSpPr>
            <p:spPr>
              <a:xfrm flipH="1">
                <a:off x="863588" y="3861048"/>
                <a:ext cx="1800200" cy="2448272"/>
              </a:xfrm>
              <a:prstGeom prst="arc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sp>
        <p:nvSpPr>
          <p:cNvPr id="16" name="Rectangle 15"/>
          <p:cNvSpPr/>
          <p:nvPr/>
        </p:nvSpPr>
        <p:spPr>
          <a:xfrm>
            <a:off x="2843808" y="3645024"/>
            <a:ext cx="2160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6048164" y="3645024"/>
            <a:ext cx="2160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1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2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498224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682849" y="656561"/>
            <a:ext cx="1872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INTRODUCTION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9" y="1162756"/>
            <a:ext cx="5905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Transmission of loads to the ground</a:t>
            </a:r>
            <a:endParaRPr lang="en-GB" sz="2400" dirty="0"/>
          </a:p>
        </p:txBody>
      </p:sp>
      <p:sp>
        <p:nvSpPr>
          <p:cNvPr id="1027" name="TextBox 1026"/>
          <p:cNvSpPr txBox="1"/>
          <p:nvPr/>
        </p:nvSpPr>
        <p:spPr>
          <a:xfrm>
            <a:off x="678486" y="1749060"/>
            <a:ext cx="18772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Settlements</a:t>
            </a:r>
            <a:endParaRPr lang="en-GB" sz="2000" b="1" dirty="0"/>
          </a:p>
        </p:txBody>
      </p:sp>
      <p:sp>
        <p:nvSpPr>
          <p:cNvPr id="3" name="Rectangle 2"/>
          <p:cNvSpPr/>
          <p:nvPr/>
        </p:nvSpPr>
        <p:spPr>
          <a:xfrm>
            <a:off x="3203848" y="3212976"/>
            <a:ext cx="24482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4283968" y="2149170"/>
            <a:ext cx="288032" cy="10638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2987824" y="2996952"/>
            <a:ext cx="0" cy="64807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5868144" y="2996952"/>
            <a:ext cx="0" cy="64807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678486" y="4276782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Under control</a:t>
            </a:r>
          </a:p>
          <a:p>
            <a:r>
              <a:rPr lang="en-GB" dirty="0" smtClean="0"/>
              <a:t>We know they are going to happen and we calculate the foundation according to it</a:t>
            </a:r>
          </a:p>
          <a:p>
            <a:endParaRPr lang="en-GB" sz="2400" dirty="0"/>
          </a:p>
          <a:p>
            <a:r>
              <a:rPr lang="en-GB" sz="2400" dirty="0" smtClean="0"/>
              <a:t>Not controlled</a:t>
            </a:r>
          </a:p>
          <a:p>
            <a:r>
              <a:rPr lang="en-GB" dirty="0" smtClean="0"/>
              <a:t>Unpredictable. We don’t know what will happen</a:t>
            </a:r>
            <a:endParaRPr lang="en-GB" dirty="0"/>
          </a:p>
        </p:txBody>
      </p:sp>
      <p:grpSp>
        <p:nvGrpSpPr>
          <p:cNvPr id="16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486814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682849" y="656561"/>
            <a:ext cx="1872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INTRODUCTION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9" y="1162756"/>
            <a:ext cx="5905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Transmission of loads to the ground</a:t>
            </a:r>
            <a:endParaRPr lang="en-GB" sz="2400" dirty="0"/>
          </a:p>
        </p:txBody>
      </p:sp>
      <p:sp>
        <p:nvSpPr>
          <p:cNvPr id="1027" name="TextBox 1026"/>
          <p:cNvSpPr txBox="1"/>
          <p:nvPr/>
        </p:nvSpPr>
        <p:spPr>
          <a:xfrm>
            <a:off x="678486" y="1749060"/>
            <a:ext cx="18772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Settlements</a:t>
            </a:r>
            <a:endParaRPr lang="en-GB" sz="2000" b="1" dirty="0"/>
          </a:p>
        </p:txBody>
      </p:sp>
      <p:grpSp>
        <p:nvGrpSpPr>
          <p:cNvPr id="5" name="Group 4"/>
          <p:cNvGrpSpPr/>
          <p:nvPr/>
        </p:nvGrpSpPr>
        <p:grpSpPr>
          <a:xfrm>
            <a:off x="1115616" y="2802199"/>
            <a:ext cx="2880320" cy="1495854"/>
            <a:chOff x="2987824" y="2149170"/>
            <a:chExt cx="2880320" cy="1495854"/>
          </a:xfrm>
        </p:grpSpPr>
        <p:sp>
          <p:nvSpPr>
            <p:cNvPr id="3" name="Rectangle 2"/>
            <p:cNvSpPr/>
            <p:nvPr/>
          </p:nvSpPr>
          <p:spPr>
            <a:xfrm>
              <a:off x="3203848" y="3212976"/>
              <a:ext cx="2448272" cy="43204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Rectangle 3"/>
            <p:cNvSpPr/>
            <p:nvPr/>
          </p:nvSpPr>
          <p:spPr>
            <a:xfrm>
              <a:off x="4283968" y="2149170"/>
              <a:ext cx="288032" cy="1063806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6" name="Straight Arrow Connector 5"/>
            <p:cNvCxnSpPr/>
            <p:nvPr/>
          </p:nvCxnSpPr>
          <p:spPr>
            <a:xfrm>
              <a:off x="2987824" y="2996952"/>
              <a:ext cx="0" cy="648072"/>
            </a:xfrm>
            <a:prstGeom prst="straightConnector1">
              <a:avLst/>
            </a:prstGeom>
            <a:ln w="28575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/>
            <p:nvPr/>
          </p:nvCxnSpPr>
          <p:spPr>
            <a:xfrm>
              <a:off x="5868144" y="2996952"/>
              <a:ext cx="0" cy="648072"/>
            </a:xfrm>
            <a:prstGeom prst="straightConnector1">
              <a:avLst/>
            </a:prstGeom>
            <a:ln w="28575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16" name="Rectangle 15"/>
          <p:cNvSpPr/>
          <p:nvPr/>
        </p:nvSpPr>
        <p:spPr>
          <a:xfrm>
            <a:off x="1331640" y="4082029"/>
            <a:ext cx="2448272" cy="432048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7" name="Group 16"/>
          <p:cNvGrpSpPr/>
          <p:nvPr/>
        </p:nvGrpSpPr>
        <p:grpSpPr>
          <a:xfrm>
            <a:off x="4860032" y="2802199"/>
            <a:ext cx="2664296" cy="1495854"/>
            <a:chOff x="2987824" y="2149170"/>
            <a:chExt cx="2664296" cy="1495854"/>
          </a:xfrm>
        </p:grpSpPr>
        <p:sp>
          <p:nvSpPr>
            <p:cNvPr id="18" name="Rectangle 17"/>
            <p:cNvSpPr/>
            <p:nvPr/>
          </p:nvSpPr>
          <p:spPr>
            <a:xfrm>
              <a:off x="3203848" y="3212976"/>
              <a:ext cx="2448272" cy="43204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4283968" y="2149170"/>
              <a:ext cx="288032" cy="1063806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0" name="Straight Arrow Connector 19"/>
            <p:cNvCxnSpPr/>
            <p:nvPr/>
          </p:nvCxnSpPr>
          <p:spPr>
            <a:xfrm>
              <a:off x="2987824" y="2996952"/>
              <a:ext cx="0" cy="648072"/>
            </a:xfrm>
            <a:prstGeom prst="straightConnector1">
              <a:avLst/>
            </a:prstGeom>
            <a:ln w="28575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22" name="Rectangle 21"/>
          <p:cNvSpPr/>
          <p:nvPr/>
        </p:nvSpPr>
        <p:spPr>
          <a:xfrm rot="21300000">
            <a:off x="5076055" y="3971874"/>
            <a:ext cx="2448272" cy="432048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439652" y="5043783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Equal settlement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076056" y="5177193"/>
            <a:ext cx="2448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Differential settlement</a:t>
            </a:r>
            <a:endParaRPr lang="en-GB" dirty="0"/>
          </a:p>
        </p:txBody>
      </p:sp>
      <p:grpSp>
        <p:nvGrpSpPr>
          <p:cNvPr id="23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2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276770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ttp://4.bp.blogspot.com/-W0KujSW49As/UWcTk9cc1vI/AAAAAAAAIME/1d1dP6gVSm8/s1600/3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05064"/>
            <a:ext cx="6541486" cy="2757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682849" y="656561"/>
            <a:ext cx="1872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INTRODUCTION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4098" name="Picture 2" descr="https://qph.is.quoracdn.net/main-qimg-c8b94d42489d43dd0a31750ad097f716?convert_to_webp=tru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1" y="723675"/>
            <a:ext cx="2880320" cy="3079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s://kshitija.files.wordpress.com/2006/04/250px-Leaning_Tower_of_Pis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717148"/>
            <a:ext cx="2316777" cy="3085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814854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682849" y="656561"/>
            <a:ext cx="1872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INTRODUCTION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8194" name="Picture 2" descr="http://www.fhwa.dot.gov/publications/research/infrastructure/structures/11030/images/fig22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51422"/>
            <a:ext cx="6984776" cy="2887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www.geerassociation.org/GEER_Post%20EQ%20Reports/Baja%20California_2010/Baja10_Ch05_clip_image002_000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276500"/>
            <a:ext cx="3317778" cy="234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nisee.berkeley.edu/taiwan/mahin/day02/images/full/29WuRiverB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98" b="35202"/>
          <a:stretch/>
        </p:blipFill>
        <p:spPr bwMode="auto">
          <a:xfrm>
            <a:off x="3519751" y="4276500"/>
            <a:ext cx="5514877" cy="234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923922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682849" y="656561"/>
            <a:ext cx="1872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INTRODUCTION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259632" y="1576163"/>
            <a:ext cx="6552728" cy="466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/>
              <a:t>For a good foundation design:</a:t>
            </a:r>
          </a:p>
          <a:p>
            <a:pPr>
              <a:spcAft>
                <a:spcPts val="1800"/>
              </a:spcAft>
            </a:pPr>
            <a:endParaRPr lang="en-GB" sz="2400" dirty="0" smtClean="0"/>
          </a:p>
          <a:p>
            <a:pPr marL="285750" indent="-285750">
              <a:spcAft>
                <a:spcPts val="1800"/>
              </a:spcAft>
              <a:buFontTx/>
              <a:buChar char="-"/>
            </a:pPr>
            <a:r>
              <a:rPr lang="en-GB" sz="2400" dirty="0" smtClean="0"/>
              <a:t>Geotechnical study to know bearing capacity</a:t>
            </a:r>
          </a:p>
          <a:p>
            <a:pPr marL="285750" indent="-285750">
              <a:spcAft>
                <a:spcPts val="1800"/>
              </a:spcAft>
              <a:buFontTx/>
              <a:buChar char="-"/>
            </a:pPr>
            <a:r>
              <a:rPr lang="en-GB" sz="2400" dirty="0" smtClean="0"/>
              <a:t>Study of bearing capacity for all affected layers</a:t>
            </a:r>
          </a:p>
          <a:p>
            <a:pPr marL="285750" indent="-285750">
              <a:spcAft>
                <a:spcPts val="1800"/>
              </a:spcAft>
              <a:buFontTx/>
              <a:buChar char="-"/>
            </a:pPr>
            <a:r>
              <a:rPr lang="en-GB" sz="2400" dirty="0" smtClean="0"/>
              <a:t>Decide about the bearing layer and depth</a:t>
            </a:r>
          </a:p>
          <a:p>
            <a:pPr marL="285750" indent="-285750">
              <a:spcAft>
                <a:spcPts val="1800"/>
              </a:spcAft>
              <a:buFontTx/>
              <a:buChar char="-"/>
            </a:pPr>
            <a:r>
              <a:rPr lang="en-GB" sz="2400" dirty="0" smtClean="0"/>
              <a:t>Decide about the type and shape of foundation</a:t>
            </a:r>
          </a:p>
          <a:p>
            <a:pPr marL="285750" indent="-285750">
              <a:spcAft>
                <a:spcPts val="1800"/>
              </a:spcAft>
              <a:buFontTx/>
              <a:buChar char="-"/>
            </a:pPr>
            <a:r>
              <a:rPr lang="en-GB" sz="2400" dirty="0" smtClean="0"/>
              <a:t>Foundation always embedded in bearing layer</a:t>
            </a:r>
          </a:p>
          <a:p>
            <a:pPr marL="285750" indent="-285750">
              <a:spcAft>
                <a:spcPts val="1800"/>
              </a:spcAft>
              <a:buFontTx/>
              <a:buChar char="-"/>
            </a:pPr>
            <a:endParaRPr lang="en-GB" sz="2400" dirty="0"/>
          </a:p>
        </p:txBody>
      </p:sp>
      <p:grpSp>
        <p:nvGrpSpPr>
          <p:cNvPr id="13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90614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2593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TYPES OF FOUNDATION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259632" y="1576163"/>
            <a:ext cx="6552728" cy="50629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/>
              <a:t>Types of foundation</a:t>
            </a:r>
          </a:p>
          <a:p>
            <a:pPr>
              <a:spcAft>
                <a:spcPts val="1800"/>
              </a:spcAft>
            </a:pPr>
            <a:endParaRPr lang="en-GB" sz="2400" dirty="0"/>
          </a:p>
          <a:p>
            <a:pPr lvl="1">
              <a:spcAft>
                <a:spcPts val="1800"/>
              </a:spcAft>
            </a:pPr>
            <a:r>
              <a:rPr lang="en-GB" sz="2400" dirty="0" smtClean="0"/>
              <a:t>Shallow foundations</a:t>
            </a:r>
          </a:p>
          <a:p>
            <a:pPr lvl="3">
              <a:spcAft>
                <a:spcPts val="600"/>
              </a:spcAft>
            </a:pPr>
            <a:r>
              <a:rPr lang="en-GB" dirty="0" smtClean="0"/>
              <a:t>Not more than 5 m deep</a:t>
            </a:r>
          </a:p>
          <a:p>
            <a:pPr lvl="3">
              <a:spcAft>
                <a:spcPts val="600"/>
              </a:spcAft>
            </a:pPr>
            <a:r>
              <a:rPr lang="en-GB" dirty="0" smtClean="0"/>
              <a:t>Not special equipment for earthworks</a:t>
            </a:r>
            <a:endParaRPr lang="en-GB" dirty="0"/>
          </a:p>
          <a:p>
            <a:pPr lvl="1">
              <a:spcAft>
                <a:spcPts val="1800"/>
              </a:spcAft>
            </a:pPr>
            <a:endParaRPr lang="en-GB" sz="2400" dirty="0" smtClean="0"/>
          </a:p>
          <a:p>
            <a:pPr lvl="1">
              <a:spcAft>
                <a:spcPts val="1800"/>
              </a:spcAft>
            </a:pPr>
            <a:r>
              <a:rPr lang="en-GB" sz="2400" dirty="0" smtClean="0"/>
              <a:t>Deep foundations</a:t>
            </a:r>
          </a:p>
          <a:p>
            <a:pPr lvl="3">
              <a:spcAft>
                <a:spcPts val="600"/>
              </a:spcAft>
            </a:pPr>
            <a:r>
              <a:rPr lang="en-GB" dirty="0" smtClean="0"/>
              <a:t>More than 5 m deep</a:t>
            </a:r>
          </a:p>
          <a:p>
            <a:pPr lvl="3">
              <a:spcAft>
                <a:spcPts val="600"/>
              </a:spcAft>
            </a:pPr>
            <a:r>
              <a:rPr lang="en-GB" dirty="0" smtClean="0"/>
              <a:t>Special equipment required</a:t>
            </a:r>
            <a:r>
              <a:rPr lang="en-GB" sz="2400" dirty="0" smtClean="0"/>
              <a:t> </a:t>
            </a:r>
          </a:p>
          <a:p>
            <a:pPr marL="285750" indent="-285750">
              <a:spcAft>
                <a:spcPts val="1800"/>
              </a:spcAft>
              <a:buFontTx/>
              <a:buChar char="-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727847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2593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31640" y="2132856"/>
            <a:ext cx="6552728" cy="346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/>
              <a:t>Types of shallow foundations</a:t>
            </a:r>
          </a:p>
          <a:p>
            <a:pPr>
              <a:spcAft>
                <a:spcPts val="1800"/>
              </a:spcAft>
            </a:pPr>
            <a:endParaRPr lang="en-GB" sz="2400" dirty="0"/>
          </a:p>
          <a:p>
            <a:pPr lvl="3">
              <a:spcAft>
                <a:spcPts val="1800"/>
              </a:spcAft>
            </a:pPr>
            <a:r>
              <a:rPr lang="en-GB" sz="2400" dirty="0" smtClean="0"/>
              <a:t>Pad foundations</a:t>
            </a:r>
          </a:p>
          <a:p>
            <a:pPr lvl="3">
              <a:spcAft>
                <a:spcPts val="1800"/>
              </a:spcAft>
            </a:pPr>
            <a:r>
              <a:rPr lang="en-GB" sz="2400" dirty="0" smtClean="0"/>
              <a:t>Strip foundations</a:t>
            </a:r>
          </a:p>
          <a:p>
            <a:pPr lvl="3">
              <a:spcAft>
                <a:spcPts val="1800"/>
              </a:spcAft>
            </a:pPr>
            <a:r>
              <a:rPr lang="en-GB" sz="2400" dirty="0" smtClean="0"/>
              <a:t>Raft foundations</a:t>
            </a:r>
          </a:p>
          <a:p>
            <a:pPr marL="285750" indent="-285750">
              <a:spcAft>
                <a:spcPts val="1800"/>
              </a:spcAft>
              <a:buFontTx/>
              <a:buChar char="-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83102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97029" y="1430540"/>
            <a:ext cx="37451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EXERCISE 1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28055" y="2276872"/>
            <a:ext cx="777758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For the 3 types of shallow foundations, write the following information:</a:t>
            </a:r>
          </a:p>
          <a:p>
            <a:endParaRPr lang="en-GB" dirty="0"/>
          </a:p>
          <a:p>
            <a:pPr marL="742950" lvl="1" indent="-285750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Shape</a:t>
            </a:r>
          </a:p>
          <a:p>
            <a:pPr marL="742950" lvl="1" indent="-285750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When it is used</a:t>
            </a:r>
          </a:p>
          <a:p>
            <a:pPr marL="742950" lvl="1" indent="-285750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Loads transmitted to the ground</a:t>
            </a:r>
          </a:p>
          <a:p>
            <a:pPr marL="742950" lvl="1" indent="-285750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Main Reinforcement</a:t>
            </a:r>
          </a:p>
          <a:p>
            <a:pPr marL="742950" lvl="1" indent="-285750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Additional reinforcement if needed</a:t>
            </a:r>
          </a:p>
          <a:p>
            <a:pPr marL="742950" lvl="1" indent="-285750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Reinforcement to shear force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82849" y="656561"/>
            <a:ext cx="2593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</a:t>
            </a:r>
            <a:endParaRPr lang="en-GB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24898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PAD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9" y="1583231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/>
              <a:t>Pad foundations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2564904"/>
            <a:ext cx="417646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Concrete dices of squared surface</a:t>
            </a:r>
          </a:p>
          <a:p>
            <a:r>
              <a:rPr lang="en-GB" dirty="0" smtClean="0"/>
              <a:t>Upper surface – flat or pyramidal</a:t>
            </a:r>
          </a:p>
          <a:p>
            <a:r>
              <a:rPr lang="en-GB" dirty="0" smtClean="0"/>
              <a:t>Thickness – to support shear force</a:t>
            </a:r>
          </a:p>
          <a:p>
            <a:r>
              <a:rPr lang="en-GB" dirty="0" smtClean="0"/>
              <a:t>Steel reinforcement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usually at the bottom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in both directions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 smtClean="0"/>
              <a:t>Suitable for nearly all soils except loose sands and gravels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0152" y="2780928"/>
            <a:ext cx="187220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732240" y="1916832"/>
            <a:ext cx="288032" cy="86409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940152" y="5373216"/>
            <a:ext cx="187220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rapezoid 13"/>
          <p:cNvSpPr/>
          <p:nvPr/>
        </p:nvSpPr>
        <p:spPr>
          <a:xfrm>
            <a:off x="5940152" y="5013175"/>
            <a:ext cx="1872208" cy="360041"/>
          </a:xfrm>
          <a:prstGeom prst="trapezoid">
            <a:avLst>
              <a:gd name="adj" fmla="val 14827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732240" y="4149079"/>
            <a:ext cx="288032" cy="86409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3232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PAD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9" y="1583231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/>
              <a:t>Pad foundations</a:t>
            </a:r>
            <a:endParaRPr lang="en-GB" sz="2400" dirty="0"/>
          </a:p>
        </p:txBody>
      </p:sp>
      <p:pic>
        <p:nvPicPr>
          <p:cNvPr id="16" name="Picture 15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841227"/>
            <a:ext cx="2954911" cy="3932483"/>
          </a:xfrm>
          <a:prstGeom prst="rect">
            <a:avLst/>
          </a:prstGeom>
        </p:spPr>
      </p:pic>
      <p:pic>
        <p:nvPicPr>
          <p:cNvPr id="17" name="Picture 16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4789075"/>
            <a:ext cx="2954911" cy="1736269"/>
          </a:xfrm>
          <a:prstGeom prst="rect">
            <a:avLst/>
          </a:prstGeom>
        </p:spPr>
      </p:pic>
      <p:pic>
        <p:nvPicPr>
          <p:cNvPr id="19" name="Picture 18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256" y="2379235"/>
            <a:ext cx="2880320" cy="4131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8291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PAD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9" y="1345330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/>
              <a:t>Different situations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610841" y="5475014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CENTRAL LOAD</a:t>
            </a:r>
            <a:endParaRPr lang="en-GB" b="1" dirty="0"/>
          </a:p>
        </p:txBody>
      </p:sp>
      <p:sp>
        <p:nvSpPr>
          <p:cNvPr id="5" name="Rectangle 4"/>
          <p:cNvSpPr/>
          <p:nvPr/>
        </p:nvSpPr>
        <p:spPr>
          <a:xfrm>
            <a:off x="682849" y="3855580"/>
            <a:ext cx="3096344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051001" y="2775505"/>
            <a:ext cx="360040" cy="10800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" name="Straight Arrow Connector 14"/>
          <p:cNvCxnSpPr/>
          <p:nvPr/>
        </p:nvCxnSpPr>
        <p:spPr>
          <a:xfrm>
            <a:off x="2231021" y="2123609"/>
            <a:ext cx="0" cy="108936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7" name="Picture 16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66"/>
          <a:stretch/>
        </p:blipFill>
        <p:spPr bwMode="auto">
          <a:xfrm>
            <a:off x="5508104" y="1674259"/>
            <a:ext cx="2664296" cy="331236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5364088" y="544509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ECCENTRIC LOAD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4506684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PAD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9" y="1345330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/>
              <a:t>Different situations</a:t>
            </a:r>
            <a:endParaRPr lang="en-GB" sz="2400" dirty="0"/>
          </a:p>
        </p:txBody>
      </p:sp>
      <p:pic>
        <p:nvPicPr>
          <p:cNvPr id="18" name="Picture 17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8397" y="2276872"/>
            <a:ext cx="5505450" cy="422084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732240" y="198884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USE OF TIE BEAMS</a:t>
            </a:r>
            <a:endParaRPr lang="en-GB" b="1" dirty="0"/>
          </a:p>
        </p:txBody>
      </p:sp>
      <p:sp>
        <p:nvSpPr>
          <p:cNvPr id="13" name="12 CuadroTexto"/>
          <p:cNvSpPr txBox="1"/>
          <p:nvPr/>
        </p:nvSpPr>
        <p:spPr>
          <a:xfrm>
            <a:off x="2771800" y="2996952"/>
            <a:ext cx="18722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600" dirty="0" smtClean="0"/>
              <a:t>BENDING MOMENT</a:t>
            </a:r>
            <a:endParaRPr lang="es-ES" sz="1600" dirty="0"/>
          </a:p>
        </p:txBody>
      </p:sp>
      <p:sp>
        <p:nvSpPr>
          <p:cNvPr id="14" name="13 CuadroTexto"/>
          <p:cNvSpPr txBox="1"/>
          <p:nvPr/>
        </p:nvSpPr>
        <p:spPr>
          <a:xfrm>
            <a:off x="3203848" y="6381328"/>
            <a:ext cx="17281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600" dirty="0" smtClean="0"/>
              <a:t>DEFORMATION</a:t>
            </a:r>
            <a:endParaRPr lang="es-ES" sz="1600" dirty="0"/>
          </a:p>
        </p:txBody>
      </p:sp>
    </p:spTree>
    <p:extLst>
      <p:ext uri="{BB962C8B-B14F-4D97-AF65-F5344CB8AC3E}">
        <p14:creationId xmlns:p14="http://schemas.microsoft.com/office/powerpoint/2010/main" val="12512608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PAD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9" y="1345330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/>
              <a:t>Different situations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6732240" y="198884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USE OF TIE BEAMS</a:t>
            </a:r>
            <a:endParaRPr lang="en-GB" b="1" dirty="0"/>
          </a:p>
        </p:txBody>
      </p:sp>
      <p:pic>
        <p:nvPicPr>
          <p:cNvPr id="13" name="Picture 12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868" y="3016076"/>
            <a:ext cx="7272808" cy="3625287"/>
          </a:xfrm>
          <a:prstGeom prst="rect">
            <a:avLst/>
          </a:prstGeom>
        </p:spPr>
      </p:pic>
      <p:sp>
        <p:nvSpPr>
          <p:cNvPr id="3" name="Rectangle 20"/>
          <p:cNvSpPr>
            <a:spLocks noChangeArrowheads="1"/>
          </p:cNvSpPr>
          <p:nvPr/>
        </p:nvSpPr>
        <p:spPr bwMode="auto">
          <a:xfrm>
            <a:off x="3484234" y="4005064"/>
            <a:ext cx="2016586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kumimoji="0" lang="en-GB" altLang="en-US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Main reinforcement</a:t>
            </a:r>
            <a:endParaRPr kumimoji="0" lang="en-US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4644008" y="4509120"/>
            <a:ext cx="1224136" cy="115212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10222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PAD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9" y="1345330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/>
              <a:t>Different situations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5741193" y="2089329"/>
            <a:ext cx="29887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USE OF CANTILEVER BEAMS</a:t>
            </a:r>
            <a:endParaRPr lang="en-GB" b="1" dirty="0"/>
          </a:p>
        </p:txBody>
      </p:sp>
      <p:pic>
        <p:nvPicPr>
          <p:cNvPr id="13" name="Picture 12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456" y="2713315"/>
            <a:ext cx="8820471" cy="329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1332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PAD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9" y="1345330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/>
              <a:t>Different situations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5183560" y="1806995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COMBINED PAD FOUNDATIONS</a:t>
            </a:r>
            <a:endParaRPr lang="en-GB" b="1" dirty="0"/>
          </a:p>
        </p:txBody>
      </p:sp>
      <p:pic>
        <p:nvPicPr>
          <p:cNvPr id="14" name="Picture 13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063"/>
          <a:stretch/>
        </p:blipFill>
        <p:spPr>
          <a:xfrm>
            <a:off x="700983" y="1931634"/>
            <a:ext cx="2946580" cy="4661691"/>
          </a:xfrm>
          <a:prstGeom prst="rect">
            <a:avLst/>
          </a:prstGeom>
        </p:spPr>
      </p:pic>
      <p:pic>
        <p:nvPicPr>
          <p:cNvPr id="15" name="Picture 14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798"/>
          <a:stretch/>
        </p:blipFill>
        <p:spPr>
          <a:xfrm>
            <a:off x="3665323" y="2712736"/>
            <a:ext cx="5254716" cy="383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1770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PAD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9" y="1345330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/>
              <a:t>Reinforcement to shear force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1547664" y="2204864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 smtClean="0"/>
              <a:t>Increasing the concrete section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Introducing shear force reinforcement</a:t>
            </a:r>
            <a:endParaRPr lang="en-GB" dirty="0"/>
          </a:p>
        </p:txBody>
      </p:sp>
      <p:pic>
        <p:nvPicPr>
          <p:cNvPr id="14" name="Picture 13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64"/>
          <a:stretch>
            <a:fillRect/>
          </a:stretch>
        </p:blipFill>
        <p:spPr>
          <a:xfrm>
            <a:off x="1979712" y="3249064"/>
            <a:ext cx="4104456" cy="3348288"/>
          </a:xfrm>
          <a:prstGeom prst="rect">
            <a:avLst/>
          </a:prstGeom>
        </p:spPr>
      </p:pic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5739317" y="5104015"/>
            <a:ext cx="1476375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Distribution of load P</a:t>
            </a:r>
            <a:endParaRPr kumimoji="0" lang="en-US" altLang="en-US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7"/>
          <p:cNvSpPr>
            <a:spLocks noChangeArrowheads="1"/>
          </p:cNvSpPr>
          <p:nvPr/>
        </p:nvSpPr>
        <p:spPr bwMode="auto">
          <a:xfrm>
            <a:off x="5940152" y="5645849"/>
            <a:ext cx="1476375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Cracking plane</a:t>
            </a:r>
            <a:endParaRPr kumimoji="0" lang="en-US" altLang="en-US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61168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PAD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9" y="1345330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/>
              <a:t>Reinforcement to shear force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1547664" y="2204864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 smtClean="0"/>
              <a:t>Increasing the concrete section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Introducing shear force reinforcement</a:t>
            </a:r>
            <a:endParaRPr lang="en-GB" dirty="0"/>
          </a:p>
        </p:txBody>
      </p:sp>
      <p:pic>
        <p:nvPicPr>
          <p:cNvPr id="13" name="Picture 12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45" b="5490"/>
          <a:stretch>
            <a:fillRect/>
          </a:stretch>
        </p:blipFill>
        <p:spPr>
          <a:xfrm>
            <a:off x="2483768" y="3220712"/>
            <a:ext cx="3888432" cy="337405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909619" y="371703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</a:t>
            </a:r>
            <a:r>
              <a:rPr lang="en-GB" dirty="0" smtClean="0"/>
              <a:t>inks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5206801" y="3347700"/>
            <a:ext cx="15912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Column reinforcement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1115616" y="5445224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Increasing section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6315925" y="4648068"/>
            <a:ext cx="1839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Shear reinforcement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6084168" y="5211570"/>
            <a:ext cx="1839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Foundation reinforcement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6088473" y="6091555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spacers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5776584" y="6409205"/>
            <a:ext cx="1675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Blind concrete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33257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PAD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3074" name="Picture 2" descr="http://www.detallesconstructivos.net/sites/default/files/isolate_pad_steel_column_shallow_foundations_spread_footing_zapata_aislada_sapata_isolada_semelle_isole_plinto_isolato_concreto_armado_dwg_cad_detail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4" t="4104" r="42340" b="53380"/>
          <a:stretch/>
        </p:blipFill>
        <p:spPr bwMode="auto">
          <a:xfrm>
            <a:off x="1691680" y="1602224"/>
            <a:ext cx="6048672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95149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STRIP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13" name="Picture 12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4" b="3419"/>
          <a:stretch>
            <a:fillRect/>
          </a:stretch>
        </p:blipFill>
        <p:spPr>
          <a:xfrm>
            <a:off x="5508104" y="2420888"/>
            <a:ext cx="2736329" cy="3319636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82849" y="1759285"/>
            <a:ext cx="49685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For walls and columns</a:t>
            </a:r>
          </a:p>
          <a:p>
            <a:r>
              <a:rPr lang="en-GB" sz="2000" dirty="0" smtClean="0"/>
              <a:t>More distribution of loads</a:t>
            </a:r>
          </a:p>
          <a:p>
            <a:r>
              <a:rPr lang="en-GB" sz="2000" dirty="0" smtClean="0"/>
              <a:t>Less transmission of loads</a:t>
            </a:r>
          </a:p>
          <a:p>
            <a:endParaRPr lang="en-GB" sz="2000" dirty="0" smtClean="0"/>
          </a:p>
          <a:p>
            <a:r>
              <a:rPr lang="en-GB" sz="2000" dirty="0" smtClean="0"/>
              <a:t>For most subsoils and light structural loadings</a:t>
            </a:r>
          </a:p>
          <a:p>
            <a:r>
              <a:rPr lang="en-GB" sz="2000" dirty="0" smtClean="0"/>
              <a:t>Typical foundation for dwellings</a:t>
            </a:r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2994468" y="5128969"/>
            <a:ext cx="3527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 smtClean="0"/>
              <a:t>Main reinforcement</a:t>
            </a:r>
          </a:p>
          <a:p>
            <a:pPr marL="342900" indent="-342900">
              <a:buAutoNum type="arabicPeriod"/>
            </a:pPr>
            <a:r>
              <a:rPr lang="en-GB" dirty="0" smtClean="0"/>
              <a:t>Secondary reinforcement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99275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STRIP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9" y="1759285"/>
            <a:ext cx="4968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Important to study deformation</a:t>
            </a:r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682849" y="2429024"/>
            <a:ext cx="65746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A wall will transmit similar loads along the foundation</a:t>
            </a:r>
          </a:p>
          <a:p>
            <a:r>
              <a:rPr lang="en-GB" sz="2000" dirty="0" smtClean="0"/>
              <a:t>Different columns will transmit punctual loads</a:t>
            </a:r>
            <a:endParaRPr lang="en-GB" sz="2000" dirty="0"/>
          </a:p>
        </p:txBody>
      </p:sp>
      <p:pic>
        <p:nvPicPr>
          <p:cNvPr id="14" name="Picture 13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96" r="3827"/>
          <a:stretch/>
        </p:blipFill>
        <p:spPr bwMode="auto">
          <a:xfrm>
            <a:off x="1403648" y="3406539"/>
            <a:ext cx="6192688" cy="309267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1461004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STRIP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13" name="Picture 12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849" y="1772816"/>
            <a:ext cx="7561559" cy="4464496"/>
          </a:xfrm>
          <a:prstGeom prst="rect">
            <a:avLst/>
          </a:prstGeom>
        </p:spPr>
      </p:pic>
      <p:sp>
        <p:nvSpPr>
          <p:cNvPr id="4" name="Rectangle 37"/>
          <p:cNvSpPr>
            <a:spLocks noChangeArrowheads="1"/>
          </p:cNvSpPr>
          <p:nvPr/>
        </p:nvSpPr>
        <p:spPr bwMode="auto">
          <a:xfrm>
            <a:off x="7620520" y="4581128"/>
            <a:ext cx="1247775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kumimoji="0" lang="en-GB" altLang="en-US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Foundation</a:t>
            </a:r>
            <a:endParaRPr kumimoji="0" lang="en-US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 37"/>
          <p:cNvSpPr>
            <a:spLocks noChangeArrowheads="1"/>
          </p:cNvSpPr>
          <p:nvPr/>
        </p:nvSpPr>
        <p:spPr bwMode="auto">
          <a:xfrm>
            <a:off x="4267993" y="6093296"/>
            <a:ext cx="1744167" cy="2868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kumimoji="0" lang="en-GB" altLang="en-US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Reinforcement</a:t>
            </a:r>
            <a:endParaRPr kumimoji="0" lang="en-US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Rectangle 37"/>
          <p:cNvSpPr>
            <a:spLocks noChangeArrowheads="1"/>
          </p:cNvSpPr>
          <p:nvPr/>
        </p:nvSpPr>
        <p:spPr bwMode="auto">
          <a:xfrm>
            <a:off x="179512" y="3212976"/>
            <a:ext cx="1744167" cy="2868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kumimoji="0" lang="en-GB" altLang="en-US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Column</a:t>
            </a:r>
            <a:endParaRPr kumimoji="0" lang="en-US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41536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STRIP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16" name="Rectangle 37"/>
          <p:cNvSpPr>
            <a:spLocks noChangeArrowheads="1"/>
          </p:cNvSpPr>
          <p:nvPr/>
        </p:nvSpPr>
        <p:spPr bwMode="auto">
          <a:xfrm>
            <a:off x="323528" y="1296047"/>
            <a:ext cx="8262664" cy="612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kumimoji="0" lang="en-GB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 that case,</a:t>
            </a:r>
            <a:r>
              <a:rPr kumimoji="0" lang="en-GB" altLang="en-US" sz="2000" b="0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the easiest solution is to construct a beam</a:t>
            </a:r>
            <a:endParaRPr kumimoji="0" lang="en-US" alt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4" name="Picture 13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46" b="4878"/>
          <a:stretch>
            <a:fillRect/>
          </a:stretch>
        </p:blipFill>
        <p:spPr>
          <a:xfrm>
            <a:off x="971600" y="1908399"/>
            <a:ext cx="7056784" cy="4211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6529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STRIP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16" name="Rectangle 37"/>
          <p:cNvSpPr>
            <a:spLocks noChangeArrowheads="1"/>
          </p:cNvSpPr>
          <p:nvPr/>
        </p:nvSpPr>
        <p:spPr bwMode="auto">
          <a:xfrm>
            <a:off x="323528" y="1296047"/>
            <a:ext cx="8262664" cy="612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kumimoji="0" lang="en-GB" alt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 that case,</a:t>
            </a:r>
            <a:r>
              <a:rPr kumimoji="0" lang="en-GB" altLang="en-US" sz="2000" b="0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the easiest solution is to construct a beam</a:t>
            </a:r>
            <a:endParaRPr kumimoji="0" lang="en-US" alt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3" name="Picture 12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9" b="2119"/>
          <a:stretch>
            <a:fillRect/>
          </a:stretch>
        </p:blipFill>
        <p:spPr>
          <a:xfrm>
            <a:off x="307917" y="2476254"/>
            <a:ext cx="8711099" cy="4112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1106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RAFT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8" y="1391497"/>
            <a:ext cx="684147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Distribution of loads over the whole area of the site</a:t>
            </a:r>
          </a:p>
          <a:p>
            <a:r>
              <a:rPr lang="en-GB" sz="2000" dirty="0" smtClean="0"/>
              <a:t>Loads transmitted are considerably reduced</a:t>
            </a:r>
          </a:p>
          <a:p>
            <a:endParaRPr lang="en-GB" sz="2000" dirty="0" smtClean="0"/>
          </a:p>
          <a:p>
            <a:r>
              <a:rPr lang="en-GB" sz="2000" dirty="0" smtClean="0"/>
              <a:t>Useful for heavy loads and/or low bearing capacity</a:t>
            </a:r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689744" y="5805264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Reinforcement in both directions and both sides</a:t>
            </a:r>
            <a:endParaRPr lang="en-GB" sz="2000" dirty="0"/>
          </a:p>
        </p:txBody>
      </p:sp>
      <p:pic>
        <p:nvPicPr>
          <p:cNvPr id="13" name="Picture 12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848" y="2997446"/>
            <a:ext cx="7632848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4432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RAFT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2848" y="1391497"/>
            <a:ext cx="68414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Columns transfer punctual loads</a:t>
            </a:r>
            <a:endParaRPr lang="en-GB" sz="2000" dirty="0"/>
          </a:p>
        </p:txBody>
      </p:sp>
      <p:pic>
        <p:nvPicPr>
          <p:cNvPr id="14" name="Picture 13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421128"/>
            <a:ext cx="8137624" cy="4013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14918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RAFT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13" name="Picture 12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69"/>
          <a:stretch>
            <a:fillRect/>
          </a:stretch>
        </p:blipFill>
        <p:spPr>
          <a:xfrm>
            <a:off x="682848" y="1296047"/>
            <a:ext cx="6049392" cy="5082635"/>
          </a:xfrm>
          <a:prstGeom prst="rect">
            <a:avLst/>
          </a:prstGeom>
        </p:spPr>
      </p:pic>
      <p:sp>
        <p:nvSpPr>
          <p:cNvPr id="3" name="Rectangle 46"/>
          <p:cNvSpPr>
            <a:spLocks noChangeArrowheads="1"/>
          </p:cNvSpPr>
          <p:nvPr/>
        </p:nvSpPr>
        <p:spPr bwMode="auto">
          <a:xfrm>
            <a:off x="5739801" y="1095227"/>
            <a:ext cx="1762125" cy="29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kumimoji="0" lang="en-GB" altLang="en-US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Distribution reinforcement</a:t>
            </a:r>
            <a:endParaRPr kumimoji="0" lang="en-US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47"/>
          <p:cNvSpPr>
            <a:spLocks noChangeArrowheads="1"/>
          </p:cNvSpPr>
          <p:nvPr/>
        </p:nvSpPr>
        <p:spPr bwMode="auto">
          <a:xfrm>
            <a:off x="6620863" y="3858985"/>
            <a:ext cx="1762125" cy="29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kumimoji="0" lang="en-GB" altLang="en-US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Additional reinforcement</a:t>
            </a:r>
            <a:endParaRPr kumimoji="0" lang="en-US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48"/>
          <p:cNvSpPr>
            <a:spLocks noChangeArrowheads="1"/>
          </p:cNvSpPr>
          <p:nvPr/>
        </p:nvSpPr>
        <p:spPr bwMode="auto">
          <a:xfrm>
            <a:off x="6620864" y="5949281"/>
            <a:ext cx="2397014" cy="288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lang="en-GB" altLang="en-US" sz="2400" b="1" dirty="0" smtClean="0">
                <a:solidFill>
                  <a:srgbClr val="000000"/>
                </a:solidFill>
                <a:latin typeface="Calibri" panose="020F0502020204030204" pitchFamily="34" charset="0"/>
              </a:rPr>
              <a:t>BOTTOM</a:t>
            </a:r>
            <a:r>
              <a:rPr kumimoji="0" lang="en-GB" altLang="en-US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PLANE</a:t>
            </a:r>
            <a:endParaRPr kumimoji="0" lang="en-US" altLang="en-US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20620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49"/>
          <a:stretch>
            <a:fillRect/>
          </a:stretch>
        </p:blipFill>
        <p:spPr>
          <a:xfrm>
            <a:off x="675125" y="1325060"/>
            <a:ext cx="6034087" cy="5053622"/>
          </a:xfrm>
          <a:prstGeom prst="rect">
            <a:avLst/>
          </a:prstGeom>
        </p:spPr>
      </p:pic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RAFT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3" name="Rectangle 46"/>
          <p:cNvSpPr>
            <a:spLocks noChangeArrowheads="1"/>
          </p:cNvSpPr>
          <p:nvPr/>
        </p:nvSpPr>
        <p:spPr bwMode="auto">
          <a:xfrm>
            <a:off x="5739801" y="1095227"/>
            <a:ext cx="1762125" cy="29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kumimoji="0" lang="en-GB" altLang="en-US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Distribution reinforcement</a:t>
            </a:r>
            <a:endParaRPr kumimoji="0" lang="en-US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47"/>
          <p:cNvSpPr>
            <a:spLocks noChangeArrowheads="1"/>
          </p:cNvSpPr>
          <p:nvPr/>
        </p:nvSpPr>
        <p:spPr bwMode="auto">
          <a:xfrm>
            <a:off x="6620863" y="3858985"/>
            <a:ext cx="1762125" cy="29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kumimoji="0" lang="en-GB" altLang="en-US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Additional reinforcement</a:t>
            </a:r>
            <a:endParaRPr kumimoji="0" lang="en-US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48"/>
          <p:cNvSpPr>
            <a:spLocks noChangeArrowheads="1"/>
          </p:cNvSpPr>
          <p:nvPr/>
        </p:nvSpPr>
        <p:spPr bwMode="auto">
          <a:xfrm>
            <a:off x="6620864" y="5949281"/>
            <a:ext cx="2397014" cy="288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lang="en-GB" altLang="en-US" sz="2400" b="1" dirty="0" smtClean="0">
                <a:solidFill>
                  <a:srgbClr val="000000"/>
                </a:solidFill>
                <a:latin typeface="Calibri" panose="020F0502020204030204" pitchFamily="34" charset="0"/>
              </a:rPr>
              <a:t>UPPE</a:t>
            </a:r>
            <a:r>
              <a:rPr kumimoji="0" lang="en-GB" altLang="en-US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 PLANE</a:t>
            </a:r>
            <a:endParaRPr kumimoji="0" lang="en-US" altLang="en-US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03271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RAFT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3" name="Rectangle 46"/>
          <p:cNvSpPr>
            <a:spLocks noChangeArrowheads="1"/>
          </p:cNvSpPr>
          <p:nvPr/>
        </p:nvSpPr>
        <p:spPr bwMode="auto">
          <a:xfrm>
            <a:off x="682849" y="1133991"/>
            <a:ext cx="3608511" cy="324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lang="en-GB" altLang="en-US" sz="20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Reinforcement to shear force</a:t>
            </a:r>
            <a:endParaRPr kumimoji="0" lang="en-US" alt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3" name="Picture 12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82"/>
          <a:stretch>
            <a:fillRect/>
          </a:stretch>
        </p:blipFill>
        <p:spPr>
          <a:xfrm>
            <a:off x="539552" y="1700808"/>
            <a:ext cx="8064896" cy="4645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8672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10"/>
          <a:stretch>
            <a:fillRect/>
          </a:stretch>
        </p:blipFill>
        <p:spPr>
          <a:xfrm>
            <a:off x="539552" y="1844824"/>
            <a:ext cx="8064896" cy="4501877"/>
          </a:xfrm>
          <a:prstGeom prst="rect">
            <a:avLst/>
          </a:prstGeom>
        </p:spPr>
      </p:pic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4825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FOUNDATIONS. RAFT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3" name="Rectangle 46"/>
          <p:cNvSpPr>
            <a:spLocks noChangeArrowheads="1"/>
          </p:cNvSpPr>
          <p:nvPr/>
        </p:nvSpPr>
        <p:spPr bwMode="auto">
          <a:xfrm>
            <a:off x="682849" y="1133991"/>
            <a:ext cx="3608511" cy="324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lang="en-GB" altLang="en-US" sz="20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Reinforcement to shear force</a:t>
            </a:r>
            <a:endParaRPr kumimoji="0" lang="en-US" alt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398907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43608" y="3356992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CAN YOU EXPLAIN WHAT YOU SEE?</a:t>
            </a:r>
            <a:endParaRPr lang="en-GB"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697029" y="1430540"/>
            <a:ext cx="37451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EXERCISE 1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82849" y="656561"/>
            <a:ext cx="2593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grpSp>
        <p:nvGrpSpPr>
          <p:cNvPr id="6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5495099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:\Juanan\Mi despacho\Mediopie\Clientes\Promociones Gonzalez\Atrium I\Fotos ATRIUM\2003\abril\VTA290403\042900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4240481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:\Juanan\Mi despacho\Mediopie\Clientes\Promociones Gonzalez\Atrium I\Fotos ATRIUM\2003\abril\VTA220403\DSC000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7711849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:\Juanan\Mi despacho\Mediopie\Clientes\Promociones Gonzalez\Atrium I\Fotos ATRIUM\2003\julio\VTA180703\071800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1869557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:\Juanan\Mi despacho\Mediopie\Clientes\Promociones Gonzalez\Atrium I\Fotos ATRIUM\2003\abril\VTA100403\041000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2119436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:\Juanan\Mi despacho\Mediopie\Clientes\Promociones Gonzalez\Atrium I\Fotos ATRIUM\2003\mayo\VTA050503\0505002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0741033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:\Juanan\Mi despacho\Mediopie\Clientes\Promociones Gonzalez\Atrium I\Fotos ATRIUM\2003\junio\VTA170603\061700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8481420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:\Juanan\Mi despacho\Mediopie\Clientes\Promociones Gonzalez\Atrium I\Fotos ATRIUM\2003\mayo\VTA190503\051900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5007393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:\Juanan\Mi despacho\Mediopie\Clientes\Promociones Gonzalez\Aguilera\Dirección de Obra\Fotos\2007\Enero\19 30-01-07\DSC000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5863875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:\Juanan\Mi despacho\Mediopie\Clientes\Promociones Gonzalez\Aguilera\Dirección de Obra\Fotos\2007\Enero\260107\DSC030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7798301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:\Juanan\Mi despacho\Mediopie\Clientes\Promociones Gonzalez\Aguilera\Dirección de Obra\Fotos\2007\Enero\260107\DSC0301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4550286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:\Juanan\Mi despacho\Mediopie\Clientes\Promociones Gonzalez\Aguilera\Dirección de Obra\Fotos\2007\Enero\19 30-01-07\DSC000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3113426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builderbill-diy-help.com/image-files/fabric-poured-pa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04" y="1296047"/>
            <a:ext cx="5143500" cy="331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rhinobldg.com/wp-content/uploads/2015/03/piers-with-perimeter-wall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52" b="14657"/>
          <a:stretch/>
        </p:blipFill>
        <p:spPr bwMode="auto">
          <a:xfrm>
            <a:off x="362331" y="4064785"/>
            <a:ext cx="5145773" cy="2639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7 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6148" name="Picture 4" descr="http://blackandwhiteltd.net/gallery/albums/TolentConstruction/Pad_Foundation_Unit_6.sized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4628" y="2130601"/>
            <a:ext cx="3810000" cy="304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073872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:\Juanan\Mi despacho\Mediopie\Clientes\FEMPA\Dirección de Obra\Fotos\FEMPA 31-10--06\FEMPA 31-10--06 0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0126793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:\Juanan\Mi despacho\Mediopie\Clientes\Promociones Gonzalez\Bonalba\Dirección de Obra\Fotos\2005\agosto\VSTA 08-08-05\DSC00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3287553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:\Juanan\Mi despacho\Mediopie\Clientes\Promociones Gonzalez\Bonalba\Dirección de Obra\Fotos\2005\agosto\VSTA 19-08-05\DSC0011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5543400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:\Juanan\Mi despacho\Mediopie\Clientes\Promociones Gonzalez\Bonalba\Dirección de Obra\Fotos\2005\agosto\VSTA 19-08-05\DSC001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0763340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:\Juanan\Mi despacho\Mediopie\Clientes\Promociones Gonzalez\Bonalba\Dirección de Obra\Fotos\2005\agosto\VSTA 19-08-05\DSC001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0333676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F:\Juanan\Mi despacho\Mediopie\Clientes\Promociones Gonzalez\Bonalba\Dirección de Obra\Fotos\2005\agosto\VSTA 19-08-05\DSC0012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6659895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F:\Juanan\Mi despacho\Mediopie\Clientes\Promociones Gonzalez\Bonalba\Dirección de Obra\Fotos\2005\agosto\VSTA 19-08-05\DSC0012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5656224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Juanan\Mi despacho\Mediopie\Clientes\Promociones Gonzalez\Bonalba\Dirección de Obra\Fotos\2005\agosto\VSTA 08-08-05\DSC001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9398764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:\Juanan\Mi despacho\Mediopie\Clientes\Promociones Gonzalez\Bonalba\Dirección de Obra\Fotos\2005\agosto\VSTA 08-08-05\DSC001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0709412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:\Juanan\Mi despacho\Mediopie\Clientes\Promociones Gonzalez\Bonalba\Dirección de Obra\Fotos\2005\agosto\VSTA 08-08-05\DSC001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914085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F:\Juanan\Mi despacho\Mediopie\Clientes\Promociones Gonzalez\Tabarca 6ª fase\Fotos\año 2003\junio\VTA090603\DSC00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2347446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:\Juanan\Mi despacho\Mediopie\Clientes\Promociones Gonzalez\Tabarca 6ª fase\Fotos\año 2003\junio\VTA160603\DSC00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2043264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F:\Juanan\Mi despacho\Mediopie\Clientes\Promociones Gonzalez\Tabarca 6ª fase\Fotos\año 2003\junio\VTA160603\DSC00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7162790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F:\Juanan\Mi despacho\Mediopie\Clientes\Promociones Gonzalez\Tabarca 6ª fase\Fotos\año 2003\junio\VTA160603\DSC000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0"/>
            <a:ext cx="51435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86678198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F:\Juanan\Mi despacho\Mediopie\Clientes\Promociones Gonzalez\Tabarca 6ª fase\Fotos\año 2003\agosto\VTA010803\DSC00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9775590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F:\Juanan\Mi despacho\Mediopie\Clientes\Promociones Gonzalez\Tabarca 6ª fase\Fotos\año 2003\agosto\VTA010803\DSC00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9537851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F:\Juanan\Mi despacho\Mediopie\Clientes\Promociones Gonzalez\Tabarca 6ª fase\Fotos\año 2003\agosto\VTA010803\DSC00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4275628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F:\Juanan\Mi despacho\Mediopie\Clientes\Promociones Gonzalez\Tabarca 6ª fase\Fotos\año 2003\agosto\VTA010803\DSC000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4603480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F:\Juanan\Mi despacho\Mediopie\Clientes\Promociones Gonzalez\Tabarca 6ª fase\Fotos\año 2003\agosto\VTA060803\DSC00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4415727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:\Juanan\Mi despacho\Mediopie\Clientes\Promociones Gonzalez\Tabarca 6ª fase\Fotos\año 2003\agosto\VTA060803\DSC000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400224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http://210.42.35.80/G2S/eWebEditor/uploadfile/2013042021013001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294885"/>
            <a:ext cx="2835489" cy="3563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97029" y="1430540"/>
            <a:ext cx="37451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EXERCISE 3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07761" y="2016844"/>
            <a:ext cx="77775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Answer the following questions:</a:t>
            </a:r>
          </a:p>
          <a:p>
            <a:endParaRPr lang="en-GB" dirty="0"/>
          </a:p>
          <a:p>
            <a:pPr marL="342900" indent="-342900">
              <a:spcAft>
                <a:spcPts val="1200"/>
              </a:spcAft>
              <a:buAutoNum type="arabicPeriod"/>
            </a:pPr>
            <a:r>
              <a:rPr lang="en-GB" dirty="0" smtClean="0"/>
              <a:t>Supposing the ground can have a pressure bulb like this, which is the minimum distance between two pads to avoid any overlapping?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82849" y="656561"/>
            <a:ext cx="2593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</a:t>
            </a:r>
            <a:endParaRPr lang="en-GB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729732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97029" y="1430540"/>
            <a:ext cx="37451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EXERCISE 3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07761" y="2016844"/>
            <a:ext cx="7777583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Answer the following questions:</a:t>
            </a:r>
          </a:p>
          <a:p>
            <a:endParaRPr lang="en-GB" dirty="0"/>
          </a:p>
          <a:p>
            <a:pPr marL="342900" indent="-342900">
              <a:spcAft>
                <a:spcPts val="1200"/>
              </a:spcAft>
              <a:buFont typeface="+mj-lt"/>
              <a:buAutoNum type="arabicPeriod" startAt="2"/>
            </a:pPr>
            <a:r>
              <a:rPr lang="en-GB" dirty="0"/>
              <a:t>We have a high-rise building and the bearing capacity of the soil is not very high. Which is the best solution for a shallow foundation?</a:t>
            </a:r>
          </a:p>
          <a:p>
            <a:pPr marL="342900" indent="-342900">
              <a:spcAft>
                <a:spcPts val="1200"/>
              </a:spcAft>
              <a:buAutoNum type="arabicPeriod" startAt="2"/>
            </a:pPr>
            <a:r>
              <a:rPr lang="en-GB" dirty="0"/>
              <a:t>With a granular soil, what kind of foundation would you use?</a:t>
            </a:r>
          </a:p>
          <a:p>
            <a:pPr marL="342900" indent="-342900">
              <a:spcAft>
                <a:spcPts val="1200"/>
              </a:spcAft>
              <a:buAutoNum type="arabicPeriod" startAt="2"/>
            </a:pPr>
            <a:r>
              <a:rPr lang="en-GB" dirty="0"/>
              <a:t>What type of shallow foundation does have the largest depth affection? </a:t>
            </a:r>
            <a:endParaRPr lang="en-GB" dirty="0" smtClean="0"/>
          </a:p>
          <a:p>
            <a:pPr marL="342900" indent="-342900">
              <a:spcAft>
                <a:spcPts val="1200"/>
              </a:spcAft>
              <a:buAutoNum type="arabicPeriod" startAt="2"/>
            </a:pPr>
            <a:r>
              <a:rPr lang="en-GB" dirty="0" smtClean="0"/>
              <a:t>Draw a pad foundation with an eccentric load, put the reinforcement needed and explain how to balance it.</a:t>
            </a:r>
          </a:p>
          <a:p>
            <a:pPr marL="342900" indent="-342900">
              <a:spcAft>
                <a:spcPts val="1200"/>
              </a:spcAft>
              <a:buAutoNum type="arabicPeriod" startAt="2"/>
            </a:pPr>
            <a:r>
              <a:rPr lang="en-GB" dirty="0" smtClean="0"/>
              <a:t>Explain 3 solutions for reinforcement to absorb shear force in a raft foundation.</a:t>
            </a:r>
          </a:p>
          <a:p>
            <a:pPr marL="342900" indent="-342900">
              <a:spcAft>
                <a:spcPts val="1200"/>
              </a:spcAft>
              <a:buAutoNum type="arabicPeriod" startAt="2"/>
            </a:pPr>
            <a:r>
              <a:rPr lang="en-GB" dirty="0" smtClean="0"/>
              <a:t>Explain how to reinforce a cantilever beam.</a:t>
            </a:r>
          </a:p>
          <a:p>
            <a:pPr marL="342900" indent="-342900">
              <a:spcAft>
                <a:spcPts val="1200"/>
              </a:spcAft>
              <a:buAutoNum type="arabicPeriod" startAt="2"/>
            </a:pPr>
            <a:r>
              <a:rPr lang="en-GB" dirty="0" smtClean="0"/>
              <a:t>Explain how to solve any construction joint when concreting a foundation.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82849" y="656561"/>
            <a:ext cx="2593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SHALLOW FOUNDATIONS</a:t>
            </a:r>
            <a:endParaRPr lang="en-GB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71265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2593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TYPES OF FOUNDATION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259632" y="1576163"/>
            <a:ext cx="6552728" cy="50629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/>
              <a:t>Types of foundation</a:t>
            </a:r>
          </a:p>
          <a:p>
            <a:pPr>
              <a:spcAft>
                <a:spcPts val="1800"/>
              </a:spcAft>
            </a:pPr>
            <a:endParaRPr lang="en-GB" sz="2400" dirty="0"/>
          </a:p>
          <a:p>
            <a:pPr lvl="1">
              <a:spcAft>
                <a:spcPts val="1800"/>
              </a:spcAft>
            </a:pPr>
            <a:r>
              <a:rPr lang="en-GB" sz="2400" dirty="0" smtClean="0"/>
              <a:t>Shallow foundations</a:t>
            </a:r>
          </a:p>
          <a:p>
            <a:pPr lvl="3">
              <a:spcAft>
                <a:spcPts val="600"/>
              </a:spcAft>
            </a:pPr>
            <a:r>
              <a:rPr lang="en-GB" dirty="0" smtClean="0"/>
              <a:t>Not more than 5 m deep</a:t>
            </a:r>
          </a:p>
          <a:p>
            <a:pPr lvl="3">
              <a:spcAft>
                <a:spcPts val="600"/>
              </a:spcAft>
            </a:pPr>
            <a:r>
              <a:rPr lang="en-GB" dirty="0" smtClean="0"/>
              <a:t>Not special equipment for earthworks</a:t>
            </a:r>
            <a:endParaRPr lang="en-GB" dirty="0"/>
          </a:p>
          <a:p>
            <a:pPr lvl="1">
              <a:spcAft>
                <a:spcPts val="1800"/>
              </a:spcAft>
            </a:pPr>
            <a:endParaRPr lang="en-GB" sz="2400" dirty="0" smtClean="0"/>
          </a:p>
          <a:p>
            <a:pPr lvl="1">
              <a:spcAft>
                <a:spcPts val="1800"/>
              </a:spcAft>
            </a:pPr>
            <a:r>
              <a:rPr lang="en-GB" sz="2400" dirty="0" smtClean="0"/>
              <a:t>Deep foundations</a:t>
            </a:r>
          </a:p>
          <a:p>
            <a:pPr lvl="3">
              <a:spcAft>
                <a:spcPts val="600"/>
              </a:spcAft>
            </a:pPr>
            <a:r>
              <a:rPr lang="en-GB" dirty="0" smtClean="0"/>
              <a:t>More than 5 m deep</a:t>
            </a:r>
          </a:p>
          <a:p>
            <a:pPr lvl="3">
              <a:spcAft>
                <a:spcPts val="600"/>
              </a:spcAft>
            </a:pPr>
            <a:r>
              <a:rPr lang="en-GB" dirty="0" smtClean="0"/>
              <a:t>Special equipment required</a:t>
            </a:r>
            <a:r>
              <a:rPr lang="en-GB" sz="2400" dirty="0" smtClean="0"/>
              <a:t> </a:t>
            </a:r>
          </a:p>
          <a:p>
            <a:pPr marL="285750" indent="-285750">
              <a:spcAft>
                <a:spcPts val="1800"/>
              </a:spcAft>
              <a:buFontTx/>
              <a:buChar char="-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81820862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2593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DEEP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403648" y="1576163"/>
            <a:ext cx="65527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/>
              <a:t>Types of deep foundations</a:t>
            </a:r>
          </a:p>
          <a:p>
            <a:pPr>
              <a:spcAft>
                <a:spcPts val="1800"/>
              </a:spcAft>
            </a:pPr>
            <a:endParaRPr lang="en-GB" sz="2400" dirty="0"/>
          </a:p>
          <a:p>
            <a:pPr lvl="3">
              <a:spcAft>
                <a:spcPts val="1800"/>
              </a:spcAft>
            </a:pPr>
            <a:r>
              <a:rPr lang="en-GB" sz="2400" dirty="0" smtClean="0"/>
              <a:t>Piles</a:t>
            </a:r>
          </a:p>
          <a:p>
            <a:pPr lvl="3">
              <a:spcAft>
                <a:spcPts val="1800"/>
              </a:spcAft>
            </a:pPr>
            <a:r>
              <a:rPr lang="en-GB" sz="2400" dirty="0" smtClean="0"/>
              <a:t>Diaphragm walls</a:t>
            </a:r>
          </a:p>
          <a:p>
            <a:pPr marL="285750" indent="-285750">
              <a:spcAft>
                <a:spcPts val="1800"/>
              </a:spcAft>
              <a:buFontTx/>
              <a:buChar char="-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93321518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2593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DEEP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949760" y="5565696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/>
              <a:t>Column               Friction             Combination</a:t>
            </a:r>
            <a:endParaRPr lang="en-GB" sz="2400" dirty="0"/>
          </a:p>
        </p:txBody>
      </p:sp>
      <p:pic>
        <p:nvPicPr>
          <p:cNvPr id="13" name="Picture 12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027064"/>
            <a:ext cx="5832647" cy="353863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2849" y="1268760"/>
            <a:ext cx="40331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PILES LOAD TRANSMISSION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490611714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2593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DEEP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82849" y="1988840"/>
            <a:ext cx="770557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EXERCISE</a:t>
            </a:r>
          </a:p>
          <a:p>
            <a:endParaRPr lang="en-GB" sz="2400" dirty="0"/>
          </a:p>
          <a:p>
            <a:r>
              <a:rPr lang="en-GB" sz="2400" dirty="0" smtClean="0"/>
              <a:t>In groups, explain the construction of any of these systems for deep foundations</a:t>
            </a:r>
          </a:p>
          <a:p>
            <a:endParaRPr lang="en-GB" sz="2400" dirty="0"/>
          </a:p>
          <a:p>
            <a:endParaRPr lang="en-GB" sz="2400" dirty="0" smtClean="0"/>
          </a:p>
          <a:p>
            <a:pPr marL="1257300" lvl="2" indent="-342900">
              <a:buFontTx/>
              <a:buChar char="-"/>
            </a:pPr>
            <a:r>
              <a:rPr lang="en-GB" sz="2400" dirty="0" smtClean="0"/>
              <a:t>Piles</a:t>
            </a:r>
          </a:p>
          <a:p>
            <a:pPr marL="1257300" lvl="2" indent="-342900">
              <a:buFontTx/>
              <a:buChar char="-"/>
            </a:pPr>
            <a:r>
              <a:rPr lang="en-GB" sz="2400" dirty="0" smtClean="0"/>
              <a:t>Diaphragm walls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500786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2593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DEEP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2849" y="1268760"/>
            <a:ext cx="40331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CLASSIFICATION OF PILES</a:t>
            </a:r>
            <a:endParaRPr lang="en-GB" sz="2400" b="1" dirty="0"/>
          </a:p>
        </p:txBody>
      </p:sp>
      <p:sp>
        <p:nvSpPr>
          <p:cNvPr id="17" name="Rectangle 7"/>
          <p:cNvSpPr>
            <a:spLocks noChangeArrowheads="1"/>
          </p:cNvSpPr>
          <p:nvPr/>
        </p:nvSpPr>
        <p:spPr bwMode="auto">
          <a:xfrm>
            <a:off x="2123728" y="1923855"/>
            <a:ext cx="4225837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 smtClean="0">
                <a:ln>
                  <a:noFill/>
                </a:ln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Displacement piles</a:t>
            </a:r>
            <a:endParaRPr kumimoji="0" lang="en-GB" altLang="en-US" sz="2000" b="1" i="0" u="none" strike="noStrike" cap="none" normalizeH="0" baseline="0" dirty="0" smtClean="0">
              <a:ln>
                <a:noFill/>
              </a:ln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	</a:t>
            </a:r>
            <a:r>
              <a:rPr kumimoji="0" lang="en-GB" altLang="en-US" sz="2000" b="0" i="0" u="none" strike="noStrike" cap="none" normalizeH="0" baseline="0" dirty="0" smtClean="0">
                <a:ln>
                  <a:noFill/>
                </a:ln>
                <a:solidFill>
                  <a:schemeClr val="tx2"/>
                </a:solidFill>
                <a:effectLst/>
                <a:latin typeface="+mj-lt"/>
              </a:rPr>
              <a:t>- Driven cast in situ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000" dirty="0">
                <a:latin typeface="+mj-lt"/>
              </a:rPr>
              <a:t>	</a:t>
            </a:r>
            <a:r>
              <a:rPr lang="en-GB" altLang="en-US" sz="2000" dirty="0" smtClean="0">
                <a:latin typeface="+mj-lt"/>
              </a:rPr>
              <a:t>	</a:t>
            </a:r>
            <a:r>
              <a:rPr lang="en-GB" altLang="en-US" sz="2000" dirty="0" smtClean="0">
                <a:solidFill>
                  <a:srgbClr val="C00000"/>
                </a:solidFill>
                <a:latin typeface="+mj-lt"/>
              </a:rPr>
              <a:t>Permanent casing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+mj-lt"/>
              </a:rPr>
              <a:t>	</a:t>
            </a:r>
            <a:r>
              <a:rPr kumimoji="0" lang="en-GB" altLang="en-US" sz="20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+mj-lt"/>
              </a:rPr>
              <a:t>	Temporary casing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000" dirty="0">
                <a:latin typeface="+mj-lt"/>
              </a:rPr>
              <a:t>	</a:t>
            </a:r>
            <a:r>
              <a:rPr lang="en-GB" altLang="en-US" sz="2000" dirty="0" smtClean="0">
                <a:solidFill>
                  <a:schemeClr val="tx2"/>
                </a:solidFill>
                <a:latin typeface="+mj-lt"/>
              </a:rPr>
              <a:t>- Preformed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	</a:t>
            </a:r>
            <a:r>
              <a:rPr kumimoji="0" lang="en-GB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	</a:t>
            </a:r>
            <a:r>
              <a:rPr kumimoji="0" lang="en-GB" altLang="en-US" sz="20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+mj-lt"/>
              </a:rPr>
              <a:t>Concrete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000" dirty="0">
                <a:solidFill>
                  <a:srgbClr val="C00000"/>
                </a:solidFill>
                <a:latin typeface="+mj-lt"/>
              </a:rPr>
              <a:t>	</a:t>
            </a:r>
            <a:r>
              <a:rPr lang="en-GB" altLang="en-US" sz="2000" dirty="0" smtClean="0">
                <a:solidFill>
                  <a:srgbClr val="C00000"/>
                </a:solidFill>
                <a:latin typeface="+mj-lt"/>
              </a:rPr>
              <a:t>	Steel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+mj-lt"/>
              </a:rPr>
              <a:t>	</a:t>
            </a:r>
            <a:r>
              <a:rPr kumimoji="0" lang="en-GB" altLang="en-US" sz="20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+mj-lt"/>
              </a:rPr>
              <a:t>	Timber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000" b="1" dirty="0" smtClean="0">
                <a:latin typeface="+mj-lt"/>
              </a:rPr>
              <a:t>Replacement piles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	</a:t>
            </a:r>
            <a:r>
              <a:rPr kumimoji="0" lang="en-GB" altLang="en-US" sz="2000" b="0" i="0" u="none" strike="noStrike" cap="none" normalizeH="0" baseline="0" dirty="0" smtClean="0">
                <a:ln>
                  <a:noFill/>
                </a:ln>
                <a:solidFill>
                  <a:schemeClr val="tx2"/>
                </a:solidFill>
                <a:effectLst/>
                <a:latin typeface="+mj-lt"/>
              </a:rPr>
              <a:t>- Supported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000" dirty="0">
                <a:latin typeface="+mj-lt"/>
              </a:rPr>
              <a:t>	</a:t>
            </a:r>
            <a:r>
              <a:rPr lang="en-GB" altLang="en-US" sz="2000" dirty="0" smtClean="0">
                <a:latin typeface="+mj-lt"/>
              </a:rPr>
              <a:t>	</a:t>
            </a:r>
            <a:r>
              <a:rPr lang="en-GB" altLang="en-US" sz="2000" dirty="0" smtClean="0">
                <a:solidFill>
                  <a:srgbClr val="C00000"/>
                </a:solidFill>
                <a:latin typeface="+mj-lt"/>
              </a:rPr>
              <a:t>Permanent casing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+mj-lt"/>
              </a:rPr>
              <a:t>	</a:t>
            </a:r>
            <a:r>
              <a:rPr kumimoji="0" lang="en-GB" altLang="en-US" sz="20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+mj-lt"/>
              </a:rPr>
              <a:t>	Temporary</a:t>
            </a:r>
            <a:r>
              <a:rPr kumimoji="0" lang="en-GB" altLang="en-US" sz="2000" b="0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  <a:latin typeface="+mj-lt"/>
              </a:rPr>
              <a:t> casing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000" baseline="0" dirty="0">
                <a:latin typeface="+mj-lt"/>
              </a:rPr>
              <a:t>	</a:t>
            </a:r>
            <a:r>
              <a:rPr lang="en-GB" altLang="en-US" sz="2000" baseline="0" dirty="0" smtClean="0">
                <a:latin typeface="+mj-lt"/>
              </a:rPr>
              <a:t>		</a:t>
            </a:r>
            <a:r>
              <a:rPr lang="en-GB" altLang="en-US" sz="2000" baseline="0" dirty="0" smtClean="0">
                <a:solidFill>
                  <a:schemeClr val="accent6"/>
                </a:solidFill>
                <a:latin typeface="+mj-lt"/>
              </a:rPr>
              <a:t>Casing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0" i="0" u="none" strike="noStrike" cap="none" normalizeH="0" dirty="0">
                <a:ln>
                  <a:noFill/>
                </a:ln>
                <a:solidFill>
                  <a:schemeClr val="accent6"/>
                </a:solidFill>
                <a:effectLst/>
                <a:latin typeface="+mj-lt"/>
              </a:rPr>
              <a:t>	</a:t>
            </a:r>
            <a:r>
              <a:rPr kumimoji="0" lang="en-GB" altLang="en-US" sz="2000" b="0" i="0" u="none" strike="noStrike" cap="none" normalizeH="0" dirty="0" smtClean="0">
                <a:ln>
                  <a:noFill/>
                </a:ln>
                <a:solidFill>
                  <a:schemeClr val="accent6"/>
                </a:solidFill>
                <a:effectLst/>
                <a:latin typeface="+mj-lt"/>
              </a:rPr>
              <a:t>		Drilling mud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000" baseline="0" dirty="0">
                <a:latin typeface="+mj-lt"/>
              </a:rPr>
              <a:t>	</a:t>
            </a:r>
            <a:r>
              <a:rPr lang="en-GB" altLang="en-US" sz="2000" baseline="0" dirty="0" smtClean="0">
                <a:solidFill>
                  <a:schemeClr val="tx2"/>
                </a:solidFill>
                <a:latin typeface="+mj-lt"/>
              </a:rPr>
              <a:t>- Unsupported</a:t>
            </a:r>
            <a:endParaRPr kumimoji="0" lang="en-GB" altLang="en-US" sz="2000" b="0" i="0" u="none" strike="noStrike" cap="none" normalizeH="0" baseline="0" dirty="0" smtClean="0">
              <a:ln>
                <a:noFill/>
              </a:ln>
              <a:solidFill>
                <a:schemeClr val="tx2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4508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/>
          <p:cNvSpPr txBox="1"/>
          <p:nvPr/>
        </p:nvSpPr>
        <p:spPr>
          <a:xfrm>
            <a:off x="682849" y="656561"/>
            <a:ext cx="2593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/>
                </a:solidFill>
              </a:rPr>
              <a:t>DEEP FOUNDATIONS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196861" y="2446123"/>
            <a:ext cx="51132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/>
              <a:t>Construction of bored piles</a:t>
            </a:r>
          </a:p>
        </p:txBody>
      </p:sp>
      <p:sp>
        <p:nvSpPr>
          <p:cNvPr id="3" name="Rectangle 2">
            <a:hlinkClick r:id="rId4"/>
          </p:cNvPr>
          <p:cNvSpPr/>
          <p:nvPr/>
        </p:nvSpPr>
        <p:spPr>
          <a:xfrm>
            <a:off x="2717582" y="2924944"/>
            <a:ext cx="53103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https://www.youtube.com/watch?v=KwqF075AzaE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228444" y="4198741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/>
              <a:t>Driving piles</a:t>
            </a:r>
            <a:endParaRPr lang="en-GB" sz="2400" dirty="0"/>
          </a:p>
        </p:txBody>
      </p:sp>
      <p:sp>
        <p:nvSpPr>
          <p:cNvPr id="6" name="Rectangle 5">
            <a:hlinkClick r:id="rId5"/>
          </p:cNvPr>
          <p:cNvSpPr/>
          <p:nvPr/>
        </p:nvSpPr>
        <p:spPr>
          <a:xfrm>
            <a:off x="2814165" y="4729656"/>
            <a:ext cx="57598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https://www.youtube.com/watch?v=BxXJLzu89Og</a:t>
            </a:r>
          </a:p>
        </p:txBody>
      </p:sp>
    </p:spTree>
    <p:extLst>
      <p:ext uri="{BB962C8B-B14F-4D97-AF65-F5344CB8AC3E}">
        <p14:creationId xmlns:p14="http://schemas.microsoft.com/office/powerpoint/2010/main" val="185214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1" ma:contentTypeDescription="Create a new document." ma:contentTypeScope="" ma:versionID="6224b611f5ffe386836a465907514dbe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81d96693cf7985b39159bafc1c2bab6e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B686D3C-E72E-4134-A29C-A7676BBBE1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2AA1B50-B648-4587-A126-E51019B8ED5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1294A7E-D683-42EE-B789-794B4AE502F2}">
  <ds:schemaRefs>
    <ds:schemaRef ds:uri="d6763200-d287-43bd-9663-450c381dd6d6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9c361958-d63d-4444-9986-5debd40b8faa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2455</TotalTime>
  <Words>941</Words>
  <Application>Microsoft Office PowerPoint</Application>
  <PresentationFormat>On-screen Show (4:3)</PresentationFormat>
  <Paragraphs>285</Paragraphs>
  <Slides>77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77</vt:i4>
      </vt:variant>
    </vt:vector>
  </HeadingPairs>
  <TitlesOfParts>
    <vt:vector size="81" baseType="lpstr"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91</cp:revision>
  <dcterms:created xsi:type="dcterms:W3CDTF">2015-09-15T12:16:09Z</dcterms:created>
  <dcterms:modified xsi:type="dcterms:W3CDTF">2019-10-08T11:44:41Z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</Properties>
</file>