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ECFF"/>
    <a:srgbClr val="FF9933"/>
    <a:srgbClr val="FFFF00"/>
    <a:srgbClr val="33CC33"/>
    <a:srgbClr val="CC0099"/>
    <a:srgbClr val="0066FF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86" autoAdjust="0"/>
    <p:restoredTop sz="94660"/>
  </p:normalViewPr>
  <p:slideViewPr>
    <p:cSldViewPr snapToGrid="0">
      <p:cViewPr>
        <p:scale>
          <a:sx n="80" d="100"/>
          <a:sy n="80" d="100"/>
        </p:scale>
        <p:origin x="-2694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01DA4-CC00-4EDE-A34B-0CB84D6767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61845-5B7C-495C-B200-C78FA142B6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34331-5265-41DE-B4C9-5B3984B3F7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D957C5-0A78-4DFA-B7A1-55204AD3E6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9F134-0073-4E8E-A589-35D9C68C48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5C513-F58F-4B43-867A-A083A2297B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D9C06A-CD80-4885-A426-BB022712E1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F44C30-B9AB-487C-852E-7B9BC54A001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39203B-D528-4991-A50E-C7B71DE621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32511-A218-4A49-A119-D7F0A34AEB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E34AB-1DE5-485B-BC18-2939BCFB7B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2FF339E-6FC8-4D45-A492-D8C9B8D407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FDAF28-E407-41BF-B0FF-A630104F85C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31325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46275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 dirty="0">
              <a:solidFill>
                <a:srgbClr val="FF99FF"/>
              </a:solidFill>
              <a:latin typeface="Comic Sans MS" pitchFamily="66" charset="0"/>
            </a:endParaRPr>
          </a:p>
          <a:p>
            <a:pPr algn="ctr"/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Cydbwysedd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Tafol</a:t>
            </a:r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99FF"/>
              </a:solidFill>
              <a:latin typeface="Comic Sans MS" pitchFamily="66" charset="0"/>
            </a:endParaRPr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Dewch </a:t>
            </a:r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o hyd i pa bwysau sengl </a:t>
            </a:r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sy'n </a:t>
            </a:r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rhaid ei roi ar yr ochr dde i </a:t>
            </a:r>
            <a:r>
              <a:rPr lang="cy-GB" sz="3200" b="1" smtClean="0">
                <a:solidFill>
                  <a:srgbClr val="008000"/>
                </a:solidFill>
                <a:latin typeface="Comic Sans MS" pitchFamily="66" charset="0"/>
              </a:rPr>
              <a:t>gadw'r </a:t>
            </a:r>
            <a:r>
              <a:rPr lang="cy-GB" sz="3200" b="1" smtClean="0">
                <a:solidFill>
                  <a:srgbClr val="008000"/>
                </a:solidFill>
                <a:latin typeface="Comic Sans MS" pitchFamily="66" charset="0"/>
              </a:rPr>
              <a:t>dafol </a:t>
            </a:r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yn gytbwys</a:t>
            </a:r>
            <a:r>
              <a:rPr lang="cy-GB" sz="3200" b="1" dirty="0" smtClean="0">
                <a:solidFill>
                  <a:srgbClr val="008000"/>
                </a:solidFill>
                <a:latin typeface="Comic Sans MS" pitchFamily="66" charset="0"/>
              </a:rPr>
              <a:t>.</a:t>
            </a:r>
            <a:endParaRPr lang="en-GB" sz="3000" b="1" dirty="0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11256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 dirty="0" err="1" smtClean="0">
                <a:solidFill>
                  <a:srgbClr val="6699FF"/>
                </a:solidFill>
                <a:latin typeface="Comic Sans MS" pitchFamily="66" charset="0"/>
              </a:rPr>
              <a:t>Blwyddyn</a:t>
            </a:r>
            <a:r>
              <a:rPr lang="en-GB" sz="1400" dirty="0" smtClean="0">
                <a:solidFill>
                  <a:srgbClr val="6699FF"/>
                </a:solidFill>
                <a:latin typeface="Comic Sans MS" pitchFamily="66" charset="0"/>
              </a:rPr>
              <a:t> </a:t>
            </a:r>
            <a:r>
              <a:rPr lang="en-GB" sz="1400" dirty="0">
                <a:solidFill>
                  <a:srgbClr val="6699FF"/>
                </a:solidFill>
                <a:latin typeface="Comic Sans MS" pitchFamily="66" charset="0"/>
              </a:rPr>
              <a:t>3</a:t>
            </a:r>
            <a:endParaRPr lang="en-US" sz="1400" dirty="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nimBg="1"/>
      <p:bldP spid="1034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18" name="AutoShape 3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3" name="AutoShape 15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13" name="AutoShape 25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14" name="AutoShape 26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3502" name="Group 14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63498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63501" name="Group 13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63499" name="Line 11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3500" name="Line 12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63515" name="AutoShape 27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3505" name="Group 17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63506" name="AutoShape 18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63507" name="Group 19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63508" name="Line 20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3509" name="Line 21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62g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516" name="Text Box 28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50g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517" name="Text Box 29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12g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67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7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8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9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50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51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52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2953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82954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2955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2956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57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2958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2959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82960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2961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2962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63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2964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105g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2965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75g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2966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30g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91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2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3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4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5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6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3977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83978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3979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3980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3981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3982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3983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83984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3985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3986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3987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3988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99g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3989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60g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3990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39g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15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7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8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9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5000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5001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85002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5003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5004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5005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5006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5007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85008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5009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5010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5011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5012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90g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5013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70g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5014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20g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39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1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2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3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4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6025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86026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6027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6028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6029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6030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6031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86032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6033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6034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6035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6036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80g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6037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62g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6038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18g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63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4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6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7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8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7049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87050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7051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7052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7053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7054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7055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87056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7057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7058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7059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7060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97g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7061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57g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7062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40g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7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8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9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0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1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2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8073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88074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8075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8076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8077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8078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8079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88080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8081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8082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8083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8084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132g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8085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87g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8086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45g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11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3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4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5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6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9097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89098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9099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9100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9101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9102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89103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89104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89105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89106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9107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89108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90g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9109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74g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9110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16g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0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35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7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8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9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20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0121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0122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0123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0124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0125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0126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0127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0128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0129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0130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0131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0132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95g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0133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67g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34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28g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59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1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3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4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1145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1146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1147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1148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1149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1150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1151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1152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1153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1154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1155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1156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101g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1157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53g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58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48g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3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5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6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7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8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2169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2170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2171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2172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2173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2174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2175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2176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2177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2178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2179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2180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109g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2181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83g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82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26g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07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9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0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1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2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3193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3194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3195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3196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3197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3198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3199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3200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3201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3202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3203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98g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3205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61g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206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37g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31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3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4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5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6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4217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4218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4219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4220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4221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4222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4223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4224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4225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4226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4227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4228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123g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4229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92g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30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31g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55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7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8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9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40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5241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5242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5243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5244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5245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5246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5247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5248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5249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5250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5251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5252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123g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5253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77g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54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46g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79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1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3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4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6265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6266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6267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6268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6269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6270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6271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6272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6273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6274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6275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6276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110g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6277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66g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78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44g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7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03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5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6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7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8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7289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7290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7291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7292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7293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7294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7295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7296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7297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7298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7299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7300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104g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7301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80g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302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24g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27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9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0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1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2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8313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8314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8315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8316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8317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8318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8319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8320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8321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8322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8323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8324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101g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8325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54g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26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47g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51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4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5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6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9337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99338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9339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9340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9341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9342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99343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99344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99345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99346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9347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99348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116g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9349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73g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50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43g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75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7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8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9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60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00361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100362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00363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100364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0365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00367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100368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00369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100370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0371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0372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98g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0373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64g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74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34g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99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66FF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227013" y="657225"/>
            <a:ext cx="8659812" cy="5516563"/>
          </a:xfrm>
          <a:prstGeom prst="roundRect">
            <a:avLst>
              <a:gd name="adj" fmla="val 7509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 flipV="1">
            <a:off x="1554163" y="877888"/>
            <a:ext cx="6008687" cy="354012"/>
          </a:xfrm>
          <a:custGeom>
            <a:avLst/>
            <a:gdLst>
              <a:gd name="G0" fmla="+- 7835 0 0"/>
              <a:gd name="G1" fmla="+- 21600 0 7835"/>
              <a:gd name="G2" fmla="*/ 7835 1 2"/>
              <a:gd name="G3" fmla="+- 21600 0 G2"/>
              <a:gd name="G4" fmla="+/ 7835 21600 2"/>
              <a:gd name="G5" fmla="+/ G1 0 2"/>
              <a:gd name="G6" fmla="*/ 21600 21600 7835"/>
              <a:gd name="G7" fmla="*/ G6 1 2"/>
              <a:gd name="G8" fmla="+- 21600 0 G7"/>
              <a:gd name="G9" fmla="*/ 21600 1 2"/>
              <a:gd name="G10" fmla="+- 7835 0 G9"/>
              <a:gd name="G11" fmla="?: G10 G8 0"/>
              <a:gd name="G12" fmla="?: G10 G7 21600"/>
              <a:gd name="T0" fmla="*/ 17682 w 21600"/>
              <a:gd name="T1" fmla="*/ 10800 h 21600"/>
              <a:gd name="T2" fmla="*/ 10800 w 21600"/>
              <a:gd name="T3" fmla="*/ 21600 h 21600"/>
              <a:gd name="T4" fmla="*/ 3918 w 21600"/>
              <a:gd name="T5" fmla="*/ 10800 h 21600"/>
              <a:gd name="T6" fmla="*/ 10800 w 21600"/>
              <a:gd name="T7" fmla="*/ 0 h 21600"/>
              <a:gd name="T8" fmla="*/ 5718 w 21600"/>
              <a:gd name="T9" fmla="*/ 5718 h 21600"/>
              <a:gd name="T10" fmla="*/ 15882 w 21600"/>
              <a:gd name="T11" fmla="*/ 158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7835" y="21600"/>
                </a:lnTo>
                <a:lnTo>
                  <a:pt x="1376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1" name="AutoShape 5"/>
          <p:cNvSpPr>
            <a:spLocks noChangeArrowheads="1"/>
          </p:cNvSpPr>
          <p:nvPr/>
        </p:nvSpPr>
        <p:spPr bwMode="auto">
          <a:xfrm rot="-5400000">
            <a:off x="2409825" y="2868613"/>
            <a:ext cx="4295775" cy="1009650"/>
          </a:xfrm>
          <a:prstGeom prst="homePlate">
            <a:avLst>
              <a:gd name="adj" fmla="val 106368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2" name="AutoShape 6"/>
          <p:cNvSpPr>
            <a:spLocks noChangeArrowheads="1"/>
          </p:cNvSpPr>
          <p:nvPr/>
        </p:nvSpPr>
        <p:spPr bwMode="auto">
          <a:xfrm>
            <a:off x="430213" y="5481638"/>
            <a:ext cx="8255000" cy="2952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50000">
                <a:srgbClr val="FF9933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3" name="AutoShape 7"/>
          <p:cNvSpPr>
            <a:spLocks noChangeArrowheads="1"/>
          </p:cNvSpPr>
          <p:nvPr/>
        </p:nvSpPr>
        <p:spPr bwMode="auto">
          <a:xfrm>
            <a:off x="963613" y="3429000"/>
            <a:ext cx="1219200" cy="1525588"/>
          </a:xfrm>
          <a:prstGeom prst="can">
            <a:avLst>
              <a:gd name="adj" fmla="val 312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4" name="AutoShape 8"/>
          <p:cNvSpPr>
            <a:spLocks noChangeArrowheads="1"/>
          </p:cNvSpPr>
          <p:nvPr/>
        </p:nvSpPr>
        <p:spPr bwMode="auto">
          <a:xfrm>
            <a:off x="2176463" y="3197225"/>
            <a:ext cx="1111250" cy="1847850"/>
          </a:xfrm>
          <a:prstGeom prst="can">
            <a:avLst>
              <a:gd name="adj" fmla="val 274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01385" name="Group 9"/>
          <p:cNvGrpSpPr>
            <a:grpSpLocks/>
          </p:cNvGrpSpPr>
          <p:nvPr/>
        </p:nvGrpSpPr>
        <p:grpSpPr bwMode="auto">
          <a:xfrm>
            <a:off x="609600" y="1230313"/>
            <a:ext cx="3027363" cy="4097337"/>
            <a:chOff x="1923" y="643"/>
            <a:chExt cx="1907" cy="2581"/>
          </a:xfrm>
        </p:grpSpPr>
        <p:sp>
          <p:nvSpPr>
            <p:cNvPr id="101386" name="AutoShape 10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01387" name="Group 11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101388" name="Line 12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1389" name="Line 13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1390" name="AutoShape 14"/>
          <p:cNvSpPr>
            <a:spLocks noChangeArrowheads="1"/>
          </p:cNvSpPr>
          <p:nvPr/>
        </p:nvSpPr>
        <p:spPr bwMode="auto">
          <a:xfrm>
            <a:off x="6121400" y="3198813"/>
            <a:ext cx="1720850" cy="1847850"/>
          </a:xfrm>
          <a:prstGeom prst="can">
            <a:avLst>
              <a:gd name="adj" fmla="val 211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01391" name="Group 15"/>
          <p:cNvGrpSpPr>
            <a:grpSpLocks/>
          </p:cNvGrpSpPr>
          <p:nvPr/>
        </p:nvGrpSpPr>
        <p:grpSpPr bwMode="auto">
          <a:xfrm>
            <a:off x="5478463" y="1212850"/>
            <a:ext cx="3027362" cy="4097338"/>
            <a:chOff x="1923" y="643"/>
            <a:chExt cx="1907" cy="2581"/>
          </a:xfrm>
        </p:grpSpPr>
        <p:sp>
          <p:nvSpPr>
            <p:cNvPr id="101392" name="AutoShape 16"/>
            <p:cNvSpPr>
              <a:spLocks noChangeArrowheads="1"/>
            </p:cNvSpPr>
            <p:nvPr/>
          </p:nvSpPr>
          <p:spPr bwMode="auto">
            <a:xfrm rot="-5400000">
              <a:off x="2697" y="2091"/>
              <a:ext cx="359" cy="1907"/>
            </a:xfrm>
            <a:prstGeom prst="moon">
              <a:avLst>
                <a:gd name="adj" fmla="val 875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01393" name="Group 17"/>
            <p:cNvGrpSpPr>
              <a:grpSpLocks/>
            </p:cNvGrpSpPr>
            <p:nvPr/>
          </p:nvGrpSpPr>
          <p:grpSpPr bwMode="auto">
            <a:xfrm>
              <a:off x="1932" y="643"/>
              <a:ext cx="1889" cy="2237"/>
              <a:chOff x="1936" y="643"/>
              <a:chExt cx="1889" cy="2237"/>
            </a:xfrm>
          </p:grpSpPr>
          <p:sp>
            <p:nvSpPr>
              <p:cNvPr id="101394" name="Line 18"/>
              <p:cNvSpPr>
                <a:spLocks noChangeShapeType="1"/>
              </p:cNvSpPr>
              <p:nvPr/>
            </p:nvSpPr>
            <p:spPr bwMode="auto">
              <a:xfrm flipV="1">
                <a:off x="1936" y="643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1395" name="Line 19"/>
              <p:cNvSpPr>
                <a:spLocks noChangeShapeType="1"/>
              </p:cNvSpPr>
              <p:nvPr/>
            </p:nvSpPr>
            <p:spPr bwMode="auto">
              <a:xfrm flipH="1" flipV="1">
                <a:off x="2877" y="644"/>
                <a:ext cx="948" cy="2236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1396" name="Text Box 20"/>
          <p:cNvSpPr txBox="1">
            <a:spLocks noChangeArrowheads="1"/>
          </p:cNvSpPr>
          <p:nvPr/>
        </p:nvSpPr>
        <p:spPr bwMode="auto">
          <a:xfrm>
            <a:off x="6086475" y="3752850"/>
            <a:ext cx="17922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78g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1397" name="Text Box 21"/>
          <p:cNvSpPr txBox="1">
            <a:spLocks noChangeArrowheads="1"/>
          </p:cNvSpPr>
          <p:nvPr/>
        </p:nvSpPr>
        <p:spPr bwMode="auto">
          <a:xfrm>
            <a:off x="2173288" y="3789363"/>
            <a:ext cx="1114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56g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98" name="Text Box 22"/>
          <p:cNvSpPr txBox="1">
            <a:spLocks noChangeArrowheads="1"/>
          </p:cNvSpPr>
          <p:nvPr/>
        </p:nvSpPr>
        <p:spPr bwMode="auto">
          <a:xfrm>
            <a:off x="966788" y="3983038"/>
            <a:ext cx="119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22g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9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90</Words>
  <Application>Microsoft Office PowerPoint</Application>
  <PresentationFormat>On-screen Show (4:3)</PresentationFormat>
  <Paragraphs>65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51</cp:revision>
  <dcterms:created xsi:type="dcterms:W3CDTF">2006-03-03T16:34:11Z</dcterms:created>
  <dcterms:modified xsi:type="dcterms:W3CDTF">2014-08-20T15:16:32Z</dcterms:modified>
</cp:coreProperties>
</file>