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52"/>
  </p:notesMasterIdLst>
  <p:handoutMasterIdLst>
    <p:handoutMasterId r:id="rId53"/>
  </p:handoutMasterIdLst>
  <p:sldIdLst>
    <p:sldId id="256" r:id="rId6"/>
    <p:sldId id="549" r:id="rId7"/>
    <p:sldId id="548" r:id="rId8"/>
    <p:sldId id="606" r:id="rId9"/>
    <p:sldId id="603" r:id="rId10"/>
    <p:sldId id="605" r:id="rId11"/>
    <p:sldId id="629" r:id="rId12"/>
    <p:sldId id="604" r:id="rId13"/>
    <p:sldId id="550" r:id="rId14"/>
    <p:sldId id="602" r:id="rId15"/>
    <p:sldId id="564" r:id="rId16"/>
    <p:sldId id="593" r:id="rId17"/>
    <p:sldId id="594" r:id="rId18"/>
    <p:sldId id="587" r:id="rId19"/>
    <p:sldId id="595" r:id="rId20"/>
    <p:sldId id="582" r:id="rId21"/>
    <p:sldId id="577" r:id="rId22"/>
    <p:sldId id="586" r:id="rId23"/>
    <p:sldId id="589" r:id="rId24"/>
    <p:sldId id="579" r:id="rId25"/>
    <p:sldId id="596" r:id="rId26"/>
    <p:sldId id="628" r:id="rId27"/>
    <p:sldId id="607" r:id="rId28"/>
    <p:sldId id="597" r:id="rId29"/>
    <p:sldId id="609" r:id="rId30"/>
    <p:sldId id="599" r:id="rId31"/>
    <p:sldId id="600" r:id="rId32"/>
    <p:sldId id="613" r:id="rId33"/>
    <p:sldId id="618" r:id="rId34"/>
    <p:sldId id="614" r:id="rId35"/>
    <p:sldId id="616" r:id="rId36"/>
    <p:sldId id="615" r:id="rId37"/>
    <p:sldId id="619" r:id="rId38"/>
    <p:sldId id="608" r:id="rId39"/>
    <p:sldId id="620" r:id="rId40"/>
    <p:sldId id="610" r:id="rId41"/>
    <p:sldId id="611" r:id="rId42"/>
    <p:sldId id="612" r:id="rId43"/>
    <p:sldId id="622" r:id="rId44"/>
    <p:sldId id="623" r:id="rId45"/>
    <p:sldId id="624" r:id="rId46"/>
    <p:sldId id="625" r:id="rId47"/>
    <p:sldId id="626" r:id="rId48"/>
    <p:sldId id="627" r:id="rId49"/>
    <p:sldId id="621" r:id="rId50"/>
    <p:sldId id="380" r:id="rId5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5" autoAdjust="0"/>
    <p:restoredTop sz="88953" autoAdjust="0"/>
  </p:normalViewPr>
  <p:slideViewPr>
    <p:cSldViewPr>
      <p:cViewPr varScale="1">
        <p:scale>
          <a:sx n="103" d="100"/>
          <a:sy n="103" d="100"/>
        </p:scale>
        <p:origin x="1848" y="114"/>
      </p:cViewPr>
      <p:guideLst>
        <p:guide orient="horz" pos="2160"/>
        <p:guide pos="2880"/>
      </p:guideLst>
    </p:cSldViewPr>
  </p:slideViewPr>
  <p:outlineViewPr>
    <p:cViewPr>
      <p:scale>
        <a:sx n="33" d="100"/>
        <a:sy n="33" d="100"/>
      </p:scale>
      <p:origin x="0" y="-5940"/>
    </p:cViewPr>
  </p:outlineViewPr>
  <p:notesTextViewPr>
    <p:cViewPr>
      <p:scale>
        <a:sx n="1" d="1"/>
        <a:sy n="1" d="1"/>
      </p:scale>
      <p:origin x="0" y="0"/>
    </p:cViewPr>
  </p:notesTextViewPr>
  <p:sorterViewPr>
    <p:cViewPr>
      <p:scale>
        <a:sx n="89" d="100"/>
        <a:sy n="89" d="100"/>
      </p:scale>
      <p:origin x="0" y="184"/>
    </p:cViewPr>
  </p:sorter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20/06/2016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A8C2A89-60BE-4F1E-AC6B-89943E8C837D}" type="datetimeFigureOut">
              <a:rPr lang="en-GB" smtClean="0"/>
              <a:pPr/>
              <a:t>20/06/2016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5091124-0407-4365-83FA-AF978F484C50}" type="slidenum">
              <a:rPr lang="en-GB" smtClean="0"/>
              <a:pPr/>
              <a:t>‹#›</a:t>
            </a:fld>
            <a:endParaRPr lang="en-GB"/>
          </a:p>
        </p:txBody>
      </p:sp>
    </p:spTree>
    <p:extLst>
      <p:ext uri="{BB962C8B-B14F-4D97-AF65-F5344CB8AC3E}">
        <p14:creationId xmlns:p14="http://schemas.microsoft.com/office/powerpoint/2010/main" val="1387779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2800" dirty="0" smtClean="0"/>
              <a:t>Virtual Team</a:t>
            </a:r>
          </a:p>
          <a:p>
            <a:pPr lvl="1"/>
            <a:r>
              <a:rPr lang="en-US" altLang="en-US" sz="2400" dirty="0" smtClean="0"/>
              <a:t>Groups of geographically and/or organizationally dispersed coworkers who interact using a combination of telecommunications and information technologies to accomplish an organizational task.</a:t>
            </a:r>
          </a:p>
          <a:p>
            <a:pPr lvl="1"/>
            <a:r>
              <a:rPr lang="en-US" altLang="en-US" sz="2400" dirty="0" smtClean="0"/>
              <a:t>Virtual teams may be temporary, existing only to accomplish a specific task. Or they may be permanent and address ongoing matters.</a:t>
            </a:r>
          </a:p>
          <a:p>
            <a:pPr lvl="1"/>
            <a:r>
              <a:rPr lang="en-US" altLang="en-US" sz="2400" dirty="0" smtClean="0"/>
              <a:t>Membership is often fluid, evolving according to changing task requirements.</a:t>
            </a:r>
          </a:p>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14</a:t>
            </a:fld>
            <a:endParaRPr lang="en-GB"/>
          </a:p>
        </p:txBody>
      </p:sp>
    </p:spTree>
    <p:extLst>
      <p:ext uri="{BB962C8B-B14F-4D97-AF65-F5344CB8AC3E}">
        <p14:creationId xmlns:p14="http://schemas.microsoft.com/office/powerpoint/2010/main" val="4102328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Through Supervision sessions</a:t>
            </a:r>
            <a:endParaRPr lang="en-US" smtClean="0"/>
          </a:p>
        </p:txBody>
      </p:sp>
      <p:sp>
        <p:nvSpPr>
          <p:cNvPr id="4" name="Slide Number Placeholder 3"/>
          <p:cNvSpPr>
            <a:spLocks noGrp="1"/>
          </p:cNvSpPr>
          <p:nvPr>
            <p:ph type="sldNum" sz="quarter" idx="5"/>
          </p:nvPr>
        </p:nvSpPr>
        <p:spPr/>
        <p:txBody>
          <a:bodyPr/>
          <a:lstStyle/>
          <a:p>
            <a:pPr>
              <a:defRPr/>
            </a:pPr>
            <a:fld id="{C4F5DA30-4810-4C60-8177-86111F4F22F7}" type="slidenum">
              <a:rPr lang="en-US" smtClean="0">
                <a:solidFill>
                  <a:prstClr val="black"/>
                </a:solidFill>
              </a:rPr>
              <a:pPr>
                <a:defRPr/>
              </a:pPr>
              <a:t>16</a:t>
            </a:fld>
            <a:endParaRPr lang="en-US">
              <a:solidFill>
                <a:prstClr val="black"/>
              </a:solidFill>
            </a:endParaRPr>
          </a:p>
        </p:txBody>
      </p:sp>
    </p:spTree>
    <p:extLst>
      <p:ext uri="{BB962C8B-B14F-4D97-AF65-F5344CB8AC3E}">
        <p14:creationId xmlns:p14="http://schemas.microsoft.com/office/powerpoint/2010/main" val="1968438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20/06/2016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20/06/2016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23578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21914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4742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55324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4224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873033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161748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886256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8101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559236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69135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20/06/2016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B93E2C8-32FD-4AFC-866E-3349CE323D54}" type="datetimeFigureOut">
              <a:rPr lang="en-GB" smtClean="0">
                <a:solidFill>
                  <a:prstClr val="black">
                    <a:tint val="75000"/>
                  </a:prstClr>
                </a:solidFill>
              </a:rPr>
              <a:pPr/>
              <a:t>20/06/2016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4360EE13-228D-4CF8-9939-3B53D6608C8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78396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suGXZ1869qc" TargetMode="External"/><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youtube.com/watch?v=1U2gngDxFkc"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youtube.com/watch?v=GVQ22WrO1uk"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mindtools.com" TargetMode="External"/><Relationship Id="rId2" Type="http://schemas.openxmlformats.org/officeDocument/2006/relationships/hyperlink" Target="https://www.youtube.com/watch?v=DI4zp7yeuM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276872"/>
            <a:ext cx="7772400" cy="1470025"/>
          </a:xfrm>
        </p:spPr>
        <p:txBody>
          <a:bodyPr>
            <a:normAutofit fontScale="90000"/>
          </a:bodyPr>
          <a:lstStyle/>
          <a:p>
            <a:r>
              <a:rPr lang="en-GB" b="1" dirty="0">
                <a:effectLst>
                  <a:outerShdw blurRad="38100" dist="38100" dir="2700000" algn="tl">
                    <a:srgbClr val="000000">
                      <a:alpha val="43137"/>
                    </a:srgbClr>
                  </a:outerShdw>
                </a:effectLst>
              </a:rPr>
              <a:t>Module </a:t>
            </a:r>
            <a:r>
              <a:rPr lang="en-GB" b="1" dirty="0" smtClean="0">
                <a:effectLst>
                  <a:outerShdw blurRad="38100" dist="38100" dir="2700000" algn="tl">
                    <a:srgbClr val="000000">
                      <a:alpha val="43137"/>
                    </a:srgbClr>
                  </a:outerShdw>
                </a:effectLst>
              </a:rPr>
              <a:t>2 : Day </a:t>
            </a:r>
            <a:r>
              <a:rPr lang="en-GB" b="1" dirty="0">
                <a:effectLst>
                  <a:outerShdw blurRad="38100" dist="38100" dir="2700000" algn="tl">
                    <a:srgbClr val="000000">
                      <a:alpha val="43137"/>
                    </a:srgbClr>
                  </a:outerShdw>
                </a:effectLst>
              </a:rPr>
              <a:t>4</a:t>
            </a:r>
            <a:r>
              <a:rPr lang="en-GB" b="1" dirty="0" smtClean="0">
                <a:effectLst>
                  <a:outerShdw blurRad="38100" dist="38100" dir="2700000" algn="tl">
                    <a:srgbClr val="000000">
                      <a:alpha val="43137"/>
                    </a:srgbClr>
                  </a:outerShdw>
                </a:effectLst>
              </a:rPr>
              <a:t/>
            </a:r>
            <a:br>
              <a:rPr lang="en-GB" b="1" dirty="0" smtClean="0">
                <a:effectLst>
                  <a:outerShdw blurRad="38100" dist="38100" dir="2700000" algn="tl">
                    <a:srgbClr val="000000">
                      <a:alpha val="43137"/>
                    </a:srgbClr>
                  </a:outerShdw>
                </a:effectLst>
              </a:rPr>
            </a:br>
            <a:r>
              <a:rPr lang="en-GB" b="1" dirty="0"/>
              <a:t/>
            </a:r>
            <a:br>
              <a:rPr lang="en-GB" b="1" dirty="0"/>
            </a:br>
            <a:r>
              <a:rPr lang="en-GB" b="1" dirty="0" smtClean="0">
                <a:solidFill>
                  <a:schemeClr val="bg1"/>
                </a:solidFill>
                <a:effectLst>
                  <a:outerShdw blurRad="38100" dist="38100" dir="2700000" algn="tl">
                    <a:srgbClr val="000000">
                      <a:alpha val="43137"/>
                    </a:srgbClr>
                  </a:outerShdw>
                </a:effectLst>
              </a:rPr>
              <a:t>Delegation Prioritisation Planning</a:t>
            </a:r>
            <a:endParaRPr lang="en-GB"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4784"/>
            <a:ext cx="8229600" cy="3917032"/>
          </a:xfrm>
        </p:spPr>
        <p:txBody>
          <a:bodyPr>
            <a:normAutofit/>
          </a:bodyPr>
          <a:lstStyle/>
          <a:p>
            <a:r>
              <a:rPr lang="en-GB" dirty="0" smtClean="0"/>
              <a:t>To explore and develop awareness Delegation</a:t>
            </a:r>
          </a:p>
          <a:p>
            <a:r>
              <a:rPr lang="en-GB" dirty="0" smtClean="0"/>
              <a:t>Introduction to Prioritisation</a:t>
            </a:r>
          </a:p>
          <a:p>
            <a:r>
              <a:rPr lang="en-GB" dirty="0" smtClean="0"/>
              <a:t>Introduction to planning – skills matrix and RACI</a:t>
            </a:r>
          </a:p>
        </p:txBody>
      </p:sp>
      <p:sp>
        <p:nvSpPr>
          <p:cNvPr id="4" name="Title 1"/>
          <p:cNvSpPr>
            <a:spLocks noGrp="1"/>
          </p:cNvSpPr>
          <p:nvPr>
            <p:ph type="title"/>
          </p:nvPr>
        </p:nvSpPr>
        <p:spPr>
          <a:xfrm>
            <a:off x="457200" y="188640"/>
            <a:ext cx="8229600" cy="1143000"/>
          </a:xfrm>
        </p:spPr>
        <p:txBody>
          <a:bodyPr>
            <a:normAutofit fontScale="90000"/>
          </a:bodyPr>
          <a:lstStyle/>
          <a:p>
            <a:r>
              <a:rPr lang="en-GB" b="1" dirty="0" smtClean="0">
                <a:solidFill>
                  <a:schemeClr val="accent5">
                    <a:lumMod val="50000"/>
                  </a:schemeClr>
                </a:solidFill>
              </a:rPr>
              <a:t>Welcome / </a:t>
            </a:r>
            <a:r>
              <a:rPr lang="en-GB" b="1" dirty="0" err="1" smtClean="0">
                <a:solidFill>
                  <a:schemeClr val="accent5">
                    <a:lumMod val="50000"/>
                  </a:schemeClr>
                </a:solidFill>
              </a:rPr>
              <a:t>Croeso</a:t>
            </a:r>
            <a:r>
              <a:rPr lang="en-GB" b="1" dirty="0" smtClean="0">
                <a:solidFill>
                  <a:schemeClr val="accent5">
                    <a:lumMod val="50000"/>
                  </a:schemeClr>
                </a:solidFill>
              </a:rPr>
              <a:t/>
            </a:r>
            <a:br>
              <a:rPr lang="en-GB" b="1" dirty="0" smtClean="0">
                <a:solidFill>
                  <a:schemeClr val="accent5">
                    <a:lumMod val="50000"/>
                  </a:schemeClr>
                </a:solidFill>
              </a:rPr>
            </a:br>
            <a:r>
              <a:rPr lang="en-GB" b="1" dirty="0" smtClean="0">
                <a:solidFill>
                  <a:schemeClr val="accent5">
                    <a:lumMod val="50000"/>
                  </a:schemeClr>
                </a:solidFill>
              </a:rPr>
              <a:t>Aim of Today</a:t>
            </a:r>
            <a:endParaRPr lang="en-GB" b="1" dirty="0">
              <a:solidFill>
                <a:schemeClr val="accent5">
                  <a:lumMod val="50000"/>
                </a:schemeClr>
              </a:solidFill>
            </a:endParaRPr>
          </a:p>
        </p:txBody>
      </p:sp>
    </p:spTree>
    <p:extLst>
      <p:ext uri="{BB962C8B-B14F-4D97-AF65-F5344CB8AC3E}">
        <p14:creationId xmlns:p14="http://schemas.microsoft.com/office/powerpoint/2010/main" val="17935938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991" y="1417638"/>
            <a:ext cx="8229600" cy="3917032"/>
          </a:xfrm>
        </p:spPr>
        <p:txBody>
          <a:bodyPr>
            <a:normAutofit/>
          </a:bodyPr>
          <a:lstStyle/>
          <a:p>
            <a:r>
              <a:rPr lang="en-GB" dirty="0" smtClean="0"/>
              <a:t>Delegation</a:t>
            </a:r>
          </a:p>
          <a:p>
            <a:r>
              <a:rPr lang="en-GB" dirty="0" smtClean="0"/>
              <a:t>Prioritisation</a:t>
            </a:r>
          </a:p>
          <a:p>
            <a:r>
              <a:rPr lang="en-GB" dirty="0" smtClean="0"/>
              <a:t>Planning</a:t>
            </a:r>
          </a:p>
          <a:p>
            <a:endParaRPr lang="en-GB" dirty="0" smtClean="0"/>
          </a:p>
          <a:p>
            <a:endParaRPr lang="en-GB" dirty="0"/>
          </a:p>
        </p:txBody>
      </p:sp>
      <p:sp>
        <p:nvSpPr>
          <p:cNvPr id="4" name="Title 1"/>
          <p:cNvSpPr>
            <a:spLocks noGrp="1"/>
          </p:cNvSpPr>
          <p:nvPr>
            <p:ph type="title"/>
          </p:nvPr>
        </p:nvSpPr>
        <p:spPr>
          <a:xfrm>
            <a:off x="457200" y="274638"/>
            <a:ext cx="8229600" cy="1143000"/>
          </a:xfrm>
        </p:spPr>
        <p:txBody>
          <a:bodyPr/>
          <a:lstStyle/>
          <a:p>
            <a:r>
              <a:rPr lang="en-GB" b="1" dirty="0" smtClean="0">
                <a:solidFill>
                  <a:schemeClr val="accent5">
                    <a:lumMod val="50000"/>
                  </a:schemeClr>
                </a:solidFill>
              </a:rPr>
              <a:t>Topics/themes</a:t>
            </a:r>
            <a:endParaRPr lang="en-GB" b="1" dirty="0">
              <a:solidFill>
                <a:schemeClr val="accent5">
                  <a:lumMod val="50000"/>
                </a:schemeClr>
              </a:solidFill>
            </a:endParaRPr>
          </a:p>
        </p:txBody>
      </p:sp>
    </p:spTree>
    <p:extLst>
      <p:ext uri="{BB962C8B-B14F-4D97-AF65-F5344CB8AC3E}">
        <p14:creationId xmlns:p14="http://schemas.microsoft.com/office/powerpoint/2010/main" val="5356537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Prioritisation</a:t>
            </a:r>
            <a:endParaRPr lang="en-GB" b="1" dirty="0"/>
          </a:p>
        </p:txBody>
      </p:sp>
    </p:spTree>
    <p:extLst>
      <p:ext uri="{BB962C8B-B14F-4D97-AF65-F5344CB8AC3E}">
        <p14:creationId xmlns:p14="http://schemas.microsoft.com/office/powerpoint/2010/main" val="2190062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 name="Content Placeholder 9" descr="dilbert priority 3.jpg"/>
          <p:cNvPicPr>
            <a:picLocks noGrp="1" noChangeAspect="1"/>
          </p:cNvPicPr>
          <p:nvPr>
            <p:ph idx="1"/>
          </p:nvPr>
        </p:nvPicPr>
        <p:blipFill>
          <a:blip r:embed="rId2">
            <a:extLst>
              <a:ext uri="{28A0092B-C50C-407E-A947-70E740481C1C}">
                <a14:useLocalDpi xmlns:a14="http://schemas.microsoft.com/office/drawing/2010/main" val="0"/>
              </a:ext>
            </a:extLst>
          </a:blip>
          <a:srcRect t="17636" b="17636"/>
          <a:stretch>
            <a:fillRect/>
          </a:stretch>
        </p:blipFill>
        <p:spPr>
          <a:xfrm>
            <a:off x="457200" y="260350"/>
            <a:ext cx="8229600" cy="5256213"/>
          </a:xfrm>
        </p:spPr>
      </p:pic>
    </p:spTree>
    <p:extLst>
      <p:ext uri="{BB962C8B-B14F-4D97-AF65-F5344CB8AC3E}">
        <p14:creationId xmlns:p14="http://schemas.microsoft.com/office/powerpoint/2010/main" val="1224210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Planning</a:t>
            </a:r>
            <a:endParaRPr lang="en-GB" b="1" dirty="0"/>
          </a:p>
        </p:txBody>
      </p:sp>
    </p:spTree>
    <p:extLst>
      <p:ext uri="{BB962C8B-B14F-4D97-AF65-F5344CB8AC3E}">
        <p14:creationId xmlns:p14="http://schemas.microsoft.com/office/powerpoint/2010/main" val="21900620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1011062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a:t>
            </a:r>
            <a:endParaRPr lang="en-US" dirty="0"/>
          </a:p>
        </p:txBody>
      </p:sp>
      <p:pic>
        <p:nvPicPr>
          <p:cNvPr id="10" name="Content Placeholder 9" descr="dogbert planning.jpg"/>
          <p:cNvPicPr>
            <a:picLocks noGrp="1" noChangeAspect="1"/>
          </p:cNvPicPr>
          <p:nvPr>
            <p:ph idx="1"/>
          </p:nvPr>
        </p:nvPicPr>
        <p:blipFill>
          <a:blip r:embed="rId2">
            <a:extLst>
              <a:ext uri="{28A0092B-C50C-407E-A947-70E740481C1C}">
                <a14:useLocalDpi xmlns:a14="http://schemas.microsoft.com/office/drawing/2010/main" val="0"/>
              </a:ext>
            </a:extLst>
          </a:blip>
          <a:srcRect l="2500" r="2500"/>
          <a:stretch>
            <a:fillRect/>
          </a:stretch>
        </p:blipFill>
        <p:spPr/>
      </p:pic>
    </p:spTree>
    <p:extLst>
      <p:ext uri="{BB962C8B-B14F-4D97-AF65-F5344CB8AC3E}">
        <p14:creationId xmlns:p14="http://schemas.microsoft.com/office/powerpoint/2010/main" val="3801516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Delegation</a:t>
            </a:r>
            <a:endParaRPr lang="en-GB" b="1" dirty="0"/>
          </a:p>
        </p:txBody>
      </p:sp>
    </p:spTree>
    <p:extLst>
      <p:ext uri="{BB962C8B-B14F-4D97-AF65-F5344CB8AC3E}">
        <p14:creationId xmlns:p14="http://schemas.microsoft.com/office/powerpoint/2010/main" val="2644738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lbert delegation.png"/>
          <p:cNvPicPr>
            <a:picLocks noGrp="1" noChangeAspect="1"/>
          </p:cNvPicPr>
          <p:nvPr>
            <p:ph idx="1"/>
          </p:nvPr>
        </p:nvPicPr>
        <p:blipFill>
          <a:blip r:embed="rId2">
            <a:extLst>
              <a:ext uri="{28A0092B-C50C-407E-A947-70E740481C1C}">
                <a14:useLocalDpi xmlns:a14="http://schemas.microsoft.com/office/drawing/2010/main" val="0"/>
              </a:ext>
            </a:extLst>
          </a:blip>
          <a:srcRect l="2816" r="2816"/>
          <a:stretch>
            <a:fillRect/>
          </a:stretch>
        </p:blipFill>
        <p:spPr>
          <a:xfrm>
            <a:off x="71438" y="260648"/>
            <a:ext cx="8965058" cy="5256585"/>
          </a:xfrm>
        </p:spPr>
      </p:pic>
    </p:spTree>
    <p:extLst>
      <p:ext uri="{BB962C8B-B14F-4D97-AF65-F5344CB8AC3E}">
        <p14:creationId xmlns:p14="http://schemas.microsoft.com/office/powerpoint/2010/main" val="1465615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79512" y="260648"/>
            <a:ext cx="8229600" cy="976672"/>
          </a:xfrm>
        </p:spPr>
        <p:txBody>
          <a:bodyPr>
            <a:normAutofit/>
          </a:bodyPr>
          <a:lstStyle/>
          <a:p>
            <a:r>
              <a:rPr lang="en-GB" sz="5400" b="1" dirty="0" smtClean="0">
                <a:solidFill>
                  <a:schemeClr val="accent5">
                    <a:lumMod val="50000"/>
                  </a:schemeClr>
                </a:solidFill>
              </a:rPr>
              <a:t>Delegation</a:t>
            </a:r>
            <a:endParaRPr lang="en-GB" sz="5400" b="1" dirty="0">
              <a:solidFill>
                <a:schemeClr val="accent5">
                  <a:lumMod val="50000"/>
                </a:schemeClr>
              </a:solidFill>
            </a:endParaRPr>
          </a:p>
        </p:txBody>
      </p:sp>
      <p:sp>
        <p:nvSpPr>
          <p:cNvPr id="8" name="TextBox 7"/>
          <p:cNvSpPr txBox="1">
            <a:spLocks noChangeArrowheads="1"/>
          </p:cNvSpPr>
          <p:nvPr/>
        </p:nvSpPr>
        <p:spPr bwMode="auto">
          <a:xfrm>
            <a:off x="179512" y="1237320"/>
            <a:ext cx="8658610" cy="38472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endParaRPr lang="en-GB" sz="2800" dirty="0"/>
          </a:p>
          <a:p>
            <a:r>
              <a:rPr lang="en-GB" sz="2800" b="1" dirty="0" smtClean="0"/>
              <a:t>	</a:t>
            </a:r>
            <a:r>
              <a:rPr lang="en-GB" sz="3200" b="1" dirty="0" smtClean="0"/>
              <a:t>“</a:t>
            </a:r>
            <a:r>
              <a:rPr lang="en-GB" sz="3200" b="1" dirty="0"/>
              <a:t>The transfer of responsibility </a:t>
            </a:r>
            <a:endParaRPr lang="en-GB" sz="3200" b="1" dirty="0" smtClean="0"/>
          </a:p>
          <a:p>
            <a:r>
              <a:rPr lang="en-GB" sz="3200" b="1" dirty="0"/>
              <a:t>	</a:t>
            </a:r>
            <a:r>
              <a:rPr lang="en-GB" sz="3200" b="1" dirty="0" smtClean="0"/>
              <a:t>for 	the 	performance </a:t>
            </a:r>
            <a:r>
              <a:rPr lang="en-GB" sz="3200" b="1" dirty="0"/>
              <a:t>of a task </a:t>
            </a:r>
            <a:endParaRPr lang="en-GB" sz="3200" b="1" dirty="0" smtClean="0"/>
          </a:p>
          <a:p>
            <a:r>
              <a:rPr lang="en-GB" sz="3200" b="1" dirty="0" smtClean="0"/>
              <a:t>	from one individual </a:t>
            </a:r>
            <a:r>
              <a:rPr lang="en-GB" sz="3200" b="1" dirty="0"/>
              <a:t>to another </a:t>
            </a:r>
            <a:endParaRPr lang="en-GB" sz="3200" b="1" dirty="0" smtClean="0"/>
          </a:p>
          <a:p>
            <a:r>
              <a:rPr lang="en-GB" sz="3200" b="1" dirty="0"/>
              <a:t>	</a:t>
            </a:r>
            <a:r>
              <a:rPr lang="en-GB" sz="3200" b="1" dirty="0" smtClean="0"/>
              <a:t>while retaining accountability </a:t>
            </a:r>
            <a:r>
              <a:rPr lang="en-GB" sz="3200" b="1" dirty="0"/>
              <a:t>for </a:t>
            </a:r>
            <a:r>
              <a:rPr lang="en-GB" sz="3200" b="1" dirty="0" smtClean="0"/>
              <a:t>	the 	outcome”</a:t>
            </a:r>
            <a:endParaRPr lang="en-GB" sz="2800" dirty="0"/>
          </a:p>
          <a:p>
            <a:r>
              <a:rPr lang="en-GB" sz="2800" b="1" dirty="0" smtClean="0"/>
              <a:t>		(</a:t>
            </a:r>
            <a:r>
              <a:rPr lang="en-GB" sz="2800" b="1" dirty="0"/>
              <a:t>American Nurses Association) </a:t>
            </a:r>
            <a:endParaRPr lang="en-GB" sz="2800" dirty="0"/>
          </a:p>
          <a:p>
            <a:pPr marR="0" lvl="0" defTabSz="914400" eaLnBrk="1" fontAlgn="base" latinLnBrk="0" hangingPunct="1">
              <a:lnSpc>
                <a:spcPct val="100000"/>
              </a:lnSpc>
              <a:spcBef>
                <a:spcPct val="0"/>
              </a:spcBef>
              <a:spcAft>
                <a:spcPct val="0"/>
              </a:spcAft>
              <a:buClrTx/>
              <a:buSzTx/>
              <a:tabLst/>
              <a:defRPr/>
            </a:pPr>
            <a:r>
              <a:rPr lang="en-GB" sz="2800" kern="0" dirty="0" smtClean="0"/>
              <a:t>		</a:t>
            </a:r>
            <a:endParaRPr kumimoji="0" lang="en-GB" sz="2000" b="0" i="0" u="none" strike="noStrike" kern="0" cap="none" spc="0" normalizeH="0" baseline="0" noProof="0" dirty="0" smtClean="0">
              <a:ln>
                <a:noFill/>
              </a:ln>
              <a:effectLst/>
              <a:uLnTx/>
              <a:uFillTx/>
              <a:latin typeface="Tahoma" pitchFamily="34" charset="0"/>
              <a:cs typeface="Arial" charset="0"/>
            </a:endParaRPr>
          </a:p>
        </p:txBody>
      </p:sp>
    </p:spTree>
    <p:extLst>
      <p:ext uri="{BB962C8B-B14F-4D97-AF65-F5344CB8AC3E}">
        <p14:creationId xmlns:p14="http://schemas.microsoft.com/office/powerpoint/2010/main" val="247034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478497" y="764704"/>
            <a:ext cx="8208303" cy="453650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800" dirty="0" smtClean="0"/>
              <a:t> 	</a:t>
            </a:r>
            <a:r>
              <a:rPr lang="en-GB" sz="3600" dirty="0" smtClean="0"/>
              <a:t>“</a:t>
            </a:r>
            <a:r>
              <a:rPr lang="en-GB" sz="3600" dirty="0"/>
              <a:t>Develop your ability to implement </a:t>
            </a:r>
            <a:endParaRPr lang="en-GB" sz="3600" dirty="0" smtClean="0"/>
          </a:p>
          <a:p>
            <a:pPr marL="0" indent="0">
              <a:buNone/>
            </a:pPr>
            <a:r>
              <a:rPr lang="en-GB" sz="3600" dirty="0"/>
              <a:t>	</a:t>
            </a:r>
            <a:r>
              <a:rPr lang="en-GB" sz="3600" dirty="0" smtClean="0"/>
              <a:t>the process </a:t>
            </a:r>
            <a:r>
              <a:rPr lang="en-GB" sz="3600" dirty="0"/>
              <a:t>of clinical delegation </a:t>
            </a:r>
            <a:r>
              <a:rPr lang="en-GB" sz="3600" dirty="0" smtClean="0"/>
              <a:t>	with confidence and </a:t>
            </a:r>
            <a:r>
              <a:rPr lang="en-GB" sz="3600" dirty="0"/>
              <a:t>completeness </a:t>
            </a:r>
            <a:r>
              <a:rPr lang="en-GB" sz="3600" dirty="0" smtClean="0"/>
              <a:t>	so </a:t>
            </a:r>
            <a:r>
              <a:rPr lang="en-GB" sz="3600" dirty="0"/>
              <a:t>that </a:t>
            </a:r>
            <a:r>
              <a:rPr lang="en-GB" sz="3600" dirty="0" smtClean="0"/>
              <a:t>you have </a:t>
            </a:r>
            <a:r>
              <a:rPr lang="en-GB" sz="3600" dirty="0"/>
              <a:t>the time </a:t>
            </a:r>
            <a:r>
              <a:rPr lang="en-GB" sz="3600" dirty="0" smtClean="0"/>
              <a:t>to </a:t>
            </a:r>
            <a:r>
              <a:rPr lang="en-GB" sz="3600" dirty="0"/>
              <a:t>do </a:t>
            </a:r>
            <a:r>
              <a:rPr lang="en-GB" sz="3600" dirty="0" smtClean="0"/>
              <a:t>	what </a:t>
            </a:r>
            <a:r>
              <a:rPr lang="en-GB" sz="3600" dirty="0"/>
              <a:t>you do best.” </a:t>
            </a:r>
            <a:endParaRPr lang="en-GB" sz="3600" dirty="0" smtClean="0"/>
          </a:p>
          <a:p>
            <a:pPr marL="3200400" lvl="7" indent="0">
              <a:buNone/>
            </a:pPr>
            <a:r>
              <a:rPr lang="en-GB" sz="1600" dirty="0" smtClean="0"/>
              <a:t>		</a:t>
            </a:r>
            <a:r>
              <a:rPr lang="en-GB" sz="1600" dirty="0" err="1" smtClean="0"/>
              <a:t>Hansten</a:t>
            </a:r>
            <a:r>
              <a:rPr lang="en-GB" sz="1600" dirty="0" smtClean="0"/>
              <a:t> and Washburn (2004)</a:t>
            </a:r>
            <a:endParaRPr lang="en-GB" sz="1600" dirty="0"/>
          </a:p>
          <a:p>
            <a:pPr>
              <a:lnSpc>
                <a:spcPct val="90000"/>
              </a:lnSpc>
              <a:buFont typeface="Arial" pitchFamily="34" charset="0"/>
              <a:buNone/>
            </a:pPr>
            <a:endParaRPr lang="en-GB" sz="2800" dirty="0" smtClean="0"/>
          </a:p>
        </p:txBody>
      </p:sp>
      <p:sp>
        <p:nvSpPr>
          <p:cNvPr id="5" name="Title 1"/>
          <p:cNvSpPr txBox="1">
            <a:spLocks/>
          </p:cNvSpPr>
          <p:nvPr/>
        </p:nvSpPr>
        <p:spPr>
          <a:xfrm>
            <a:off x="179512" y="260648"/>
            <a:ext cx="8229600" cy="9766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5400" b="1" dirty="0">
              <a:solidFill>
                <a:schemeClr val="accent5">
                  <a:lumMod val="50000"/>
                </a:schemeClr>
              </a:solidFill>
            </a:endParaRPr>
          </a:p>
        </p:txBody>
      </p:sp>
    </p:spTree>
    <p:extLst>
      <p:ext uri="{BB962C8B-B14F-4D97-AF65-F5344CB8AC3E}">
        <p14:creationId xmlns:p14="http://schemas.microsoft.com/office/powerpoint/2010/main" val="38705546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497683" y="231627"/>
            <a:ext cx="8229600" cy="125272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Pairs activity</a:t>
            </a:r>
            <a:endParaRPr lang="en-GB" b="1" dirty="0">
              <a:solidFill>
                <a:schemeClr val="accent5">
                  <a:lumMod val="50000"/>
                </a:schemeClr>
              </a:solidFill>
            </a:endParaRPr>
          </a:p>
        </p:txBody>
      </p:sp>
      <p:sp>
        <p:nvSpPr>
          <p:cNvPr id="5" name="Content Placeholder 1"/>
          <p:cNvSpPr>
            <a:spLocks noGrp="1"/>
          </p:cNvSpPr>
          <p:nvPr>
            <p:ph idx="1"/>
          </p:nvPr>
        </p:nvSpPr>
        <p:spPr>
          <a:xfrm>
            <a:off x="322835" y="1591056"/>
            <a:ext cx="8579296" cy="3917032"/>
          </a:xfrm>
        </p:spPr>
        <p:txBody>
          <a:bodyPr>
            <a:normAutofit/>
          </a:bodyPr>
          <a:lstStyle/>
          <a:p>
            <a:pPr marL="0" indent="0">
              <a:buNone/>
            </a:pPr>
            <a:r>
              <a:rPr lang="en-GB" dirty="0" smtClean="0"/>
              <a:t>Spend </a:t>
            </a:r>
            <a:r>
              <a:rPr lang="en-GB" b="1" dirty="0" smtClean="0"/>
              <a:t>5 to 10 minutes </a:t>
            </a:r>
            <a:r>
              <a:rPr lang="en-GB" dirty="0" smtClean="0"/>
              <a:t>thinking about delegation and answer the following questions?</a:t>
            </a:r>
            <a:br>
              <a:rPr lang="en-GB" dirty="0" smtClean="0"/>
            </a:br>
            <a:endParaRPr lang="en-GB" dirty="0" smtClean="0"/>
          </a:p>
          <a:p>
            <a:pPr marL="0" indent="0">
              <a:buNone/>
            </a:pPr>
            <a:r>
              <a:rPr lang="en-GB" dirty="0" smtClean="0"/>
              <a:t>Why would you do it?</a:t>
            </a:r>
          </a:p>
          <a:p>
            <a:pPr marL="0" indent="0">
              <a:buNone/>
            </a:pPr>
            <a:r>
              <a:rPr lang="en-GB" dirty="0" smtClean="0"/>
              <a:t>When would you do it?</a:t>
            </a:r>
          </a:p>
          <a:p>
            <a:pPr marL="0" indent="0">
              <a:buNone/>
            </a:pPr>
            <a:r>
              <a:rPr lang="en-GB" dirty="0" smtClean="0"/>
              <a:t>With who would you do it?</a:t>
            </a:r>
          </a:p>
          <a:p>
            <a:endParaRPr lang="en-GB" dirty="0"/>
          </a:p>
        </p:txBody>
      </p:sp>
      <p:pic>
        <p:nvPicPr>
          <p:cNvPr id="6" name="Picture 5"/>
          <p:cNvPicPr>
            <a:picLocks noChangeAspect="1"/>
          </p:cNvPicPr>
          <p:nvPr/>
        </p:nvPicPr>
        <p:blipFill>
          <a:blip r:embed="rId2"/>
          <a:stretch>
            <a:fillRect/>
          </a:stretch>
        </p:blipFill>
        <p:spPr>
          <a:xfrm>
            <a:off x="6156176" y="4005064"/>
            <a:ext cx="2838450" cy="1609725"/>
          </a:xfrm>
          <a:prstGeom prst="rect">
            <a:avLst/>
          </a:prstGeom>
        </p:spPr>
      </p:pic>
    </p:spTree>
    <p:extLst>
      <p:ext uri="{BB962C8B-B14F-4D97-AF65-F5344CB8AC3E}">
        <p14:creationId xmlns:p14="http://schemas.microsoft.com/office/powerpoint/2010/main" val="24474543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txBox="1">
            <a:spLocks noChangeArrowheads="1"/>
          </p:cNvSpPr>
          <p:nvPr/>
        </p:nvSpPr>
        <p:spPr bwMode="auto">
          <a:xfrm>
            <a:off x="827584" y="116632"/>
            <a:ext cx="78486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r>
              <a:rPr lang="en-US"/>
              <a:t>WHY DELEGATE?</a:t>
            </a:r>
            <a:endParaRPr lang="en-US" dirty="0"/>
          </a:p>
        </p:txBody>
      </p:sp>
      <p:sp>
        <p:nvSpPr>
          <p:cNvPr id="2" name="Rectangle 1"/>
          <p:cNvSpPr/>
          <p:nvPr/>
        </p:nvSpPr>
        <p:spPr>
          <a:xfrm>
            <a:off x="539552" y="1844824"/>
            <a:ext cx="7992888" cy="2215991"/>
          </a:xfrm>
          <a:prstGeom prst="rect">
            <a:avLst/>
          </a:prstGeom>
        </p:spPr>
        <p:txBody>
          <a:bodyPr wrap="square">
            <a:spAutoFit/>
          </a:bodyPr>
          <a:lstStyle/>
          <a:p>
            <a:endParaRPr lang="en-US" dirty="0"/>
          </a:p>
          <a:p>
            <a:r>
              <a:rPr lang="en-US" sz="4000" dirty="0"/>
              <a:t>• To maximize efficiency.</a:t>
            </a:r>
          </a:p>
          <a:p>
            <a:r>
              <a:rPr lang="en-US" sz="4000" dirty="0"/>
              <a:t>• To take control of your time.</a:t>
            </a:r>
          </a:p>
          <a:p>
            <a:r>
              <a:rPr lang="en-US" sz="4000" dirty="0"/>
              <a:t>• To support the growth of others.</a:t>
            </a:r>
          </a:p>
        </p:txBody>
      </p:sp>
    </p:spTree>
    <p:extLst>
      <p:ext uri="{BB962C8B-B14F-4D97-AF65-F5344CB8AC3E}">
        <p14:creationId xmlns:p14="http://schemas.microsoft.com/office/powerpoint/2010/main" val="161701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accent5">
                    <a:lumMod val="50000"/>
                  </a:schemeClr>
                </a:solidFill>
              </a:rPr>
              <a:t>The 5 RIGHTS of DELEGATION</a:t>
            </a:r>
          </a:p>
        </p:txBody>
      </p:sp>
      <p:sp>
        <p:nvSpPr>
          <p:cNvPr id="7" name="Rectangle 6"/>
          <p:cNvSpPr/>
          <p:nvPr/>
        </p:nvSpPr>
        <p:spPr>
          <a:xfrm>
            <a:off x="827584" y="1556792"/>
            <a:ext cx="7920880" cy="2862322"/>
          </a:xfrm>
          <a:prstGeom prst="rect">
            <a:avLst/>
          </a:prstGeom>
        </p:spPr>
        <p:txBody>
          <a:bodyPr wrap="square">
            <a:spAutoFit/>
          </a:bodyPr>
          <a:lstStyle/>
          <a:p>
            <a:pPr marL="571500" indent="-571500">
              <a:buFont typeface="Arial" panose="020B0604020202020204" pitchFamily="34" charset="0"/>
              <a:buChar char="•"/>
            </a:pPr>
            <a:r>
              <a:rPr lang="en-US" sz="3600" dirty="0" smtClean="0"/>
              <a:t>Right </a:t>
            </a:r>
            <a:r>
              <a:rPr lang="en-US" sz="3600" dirty="0"/>
              <a:t>Task</a:t>
            </a:r>
          </a:p>
          <a:p>
            <a:r>
              <a:rPr lang="en-US" sz="3600" dirty="0"/>
              <a:t>•  </a:t>
            </a:r>
            <a:r>
              <a:rPr lang="en-US" sz="3600" dirty="0" smtClean="0"/>
              <a:t> Right </a:t>
            </a:r>
            <a:r>
              <a:rPr lang="en-US" sz="3600" dirty="0"/>
              <a:t>Circumstance</a:t>
            </a:r>
          </a:p>
          <a:p>
            <a:r>
              <a:rPr lang="en-US" sz="3600" dirty="0"/>
              <a:t>• </a:t>
            </a:r>
            <a:r>
              <a:rPr lang="en-US" sz="3600" dirty="0" smtClean="0"/>
              <a:t>  Right Person</a:t>
            </a:r>
          </a:p>
          <a:p>
            <a:pPr marL="571500" indent="-571500">
              <a:buFont typeface="Arial" panose="020B0604020202020204" pitchFamily="34" charset="0"/>
              <a:buChar char="•"/>
            </a:pPr>
            <a:r>
              <a:rPr lang="en-US" sz="3600" dirty="0" smtClean="0"/>
              <a:t>Right Direction/Communication</a:t>
            </a:r>
            <a:endParaRPr lang="en-US" sz="3600" dirty="0" smtClean="0"/>
          </a:p>
          <a:p>
            <a:r>
              <a:rPr lang="en-US" sz="3600" dirty="0" smtClean="0"/>
              <a:t>•   Right </a:t>
            </a:r>
            <a:r>
              <a:rPr lang="en-US" sz="3600" dirty="0"/>
              <a:t>Supervision</a:t>
            </a:r>
          </a:p>
        </p:txBody>
      </p:sp>
    </p:spTree>
    <p:extLst>
      <p:ext uri="{BB962C8B-B14F-4D97-AF65-F5344CB8AC3E}">
        <p14:creationId xmlns:p14="http://schemas.microsoft.com/office/powerpoint/2010/main" val="17016295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000" b="1" dirty="0">
                <a:solidFill>
                  <a:schemeClr val="accent5">
                    <a:lumMod val="50000"/>
                  </a:schemeClr>
                </a:solidFill>
              </a:rPr>
              <a:t>RIGHT TASK</a:t>
            </a:r>
          </a:p>
        </p:txBody>
      </p:sp>
      <p:sp>
        <p:nvSpPr>
          <p:cNvPr id="4" name="Rectangle 3"/>
          <p:cNvSpPr/>
          <p:nvPr/>
        </p:nvSpPr>
        <p:spPr>
          <a:xfrm>
            <a:off x="1259632" y="1628800"/>
            <a:ext cx="6624736" cy="3108543"/>
          </a:xfrm>
          <a:prstGeom prst="rect">
            <a:avLst/>
          </a:prstGeom>
        </p:spPr>
        <p:txBody>
          <a:bodyPr wrap="square">
            <a:spAutoFit/>
          </a:bodyPr>
          <a:lstStyle/>
          <a:p>
            <a:r>
              <a:rPr lang="en-US" sz="2800" dirty="0" smtClean="0"/>
              <a:t>When </a:t>
            </a:r>
            <a:r>
              <a:rPr lang="en-US" sz="2800" dirty="0"/>
              <a:t>the task is intended for a specific patient it needs to be</a:t>
            </a:r>
            <a:r>
              <a:rPr lang="en-US" sz="2800" dirty="0" smtClean="0"/>
              <a:t>:</a:t>
            </a:r>
          </a:p>
          <a:p>
            <a:endParaRPr lang="en-US" sz="2800" dirty="0"/>
          </a:p>
          <a:p>
            <a:r>
              <a:rPr lang="en-US" sz="2800" dirty="0"/>
              <a:t>• Appropriate for job description</a:t>
            </a:r>
          </a:p>
          <a:p>
            <a:r>
              <a:rPr lang="en-US" sz="2800" dirty="0"/>
              <a:t>• Based on desired outcome</a:t>
            </a:r>
          </a:p>
          <a:p>
            <a:r>
              <a:rPr lang="en-US" sz="2800" dirty="0"/>
              <a:t>• Within the scope of practice</a:t>
            </a:r>
          </a:p>
          <a:p>
            <a:r>
              <a:rPr lang="en-US" sz="2800" dirty="0"/>
              <a:t>• Competency verified</a:t>
            </a:r>
          </a:p>
        </p:txBody>
      </p:sp>
    </p:spTree>
    <p:extLst>
      <p:ext uri="{BB962C8B-B14F-4D97-AF65-F5344CB8AC3E}">
        <p14:creationId xmlns:p14="http://schemas.microsoft.com/office/powerpoint/2010/main" val="4209634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5184577"/>
          </a:xfrm>
        </p:spPr>
        <p:txBody>
          <a:bodyPr/>
          <a:lstStyle/>
          <a:p>
            <a:pPr marL="0" indent="0">
              <a:buNone/>
            </a:pPr>
            <a:r>
              <a:rPr lang="en-US" b="1" i="1" dirty="0" smtClean="0"/>
              <a:t>	RIGHT </a:t>
            </a:r>
            <a:r>
              <a:rPr lang="en-US" b="1" i="1" dirty="0"/>
              <a:t>CIRCUMSTANCES </a:t>
            </a:r>
            <a:endParaRPr lang="en-US" dirty="0"/>
          </a:p>
          <a:p>
            <a:r>
              <a:rPr lang="en-US" dirty="0" smtClean="0"/>
              <a:t>Setting</a:t>
            </a:r>
            <a:endParaRPr lang="en-US" dirty="0"/>
          </a:p>
          <a:p>
            <a:r>
              <a:rPr lang="en-US" dirty="0" smtClean="0"/>
              <a:t>Staffing/Supervision </a:t>
            </a:r>
          </a:p>
          <a:p>
            <a:r>
              <a:rPr lang="en-US" dirty="0" smtClean="0"/>
              <a:t>Client’s needs</a:t>
            </a:r>
            <a:endParaRPr lang="en-US" dirty="0"/>
          </a:p>
          <a:p>
            <a:r>
              <a:rPr lang="en-US" dirty="0" smtClean="0"/>
              <a:t>Equipment</a:t>
            </a:r>
            <a:endParaRPr lang="en-US" dirty="0"/>
          </a:p>
          <a:p>
            <a:r>
              <a:rPr lang="en-US" dirty="0" smtClean="0"/>
              <a:t>Resources </a:t>
            </a:r>
            <a:endParaRPr lang="en-US" dirty="0"/>
          </a:p>
          <a:p>
            <a:pPr marL="0" indent="0">
              <a:buNone/>
            </a:pPr>
            <a:endParaRPr lang="en-US" dirty="0"/>
          </a:p>
        </p:txBody>
      </p:sp>
    </p:spTree>
    <p:extLst>
      <p:ext uri="{BB962C8B-B14F-4D97-AF65-F5344CB8AC3E}">
        <p14:creationId xmlns:p14="http://schemas.microsoft.com/office/powerpoint/2010/main" val="300044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Education </a:t>
            </a:r>
            <a:r>
              <a:rPr lang="en-US" dirty="0"/>
              <a:t>or certification/licensure </a:t>
            </a:r>
            <a:endParaRPr lang="en-US" dirty="0" smtClean="0"/>
          </a:p>
          <a:p>
            <a:r>
              <a:rPr lang="en-US" dirty="0" smtClean="0"/>
              <a:t>Job description</a:t>
            </a:r>
            <a:endParaRPr lang="en-US" dirty="0"/>
          </a:p>
          <a:p>
            <a:r>
              <a:rPr lang="en-US" dirty="0" smtClean="0"/>
              <a:t>Skills checklist</a:t>
            </a:r>
            <a:endParaRPr lang="en-US" dirty="0"/>
          </a:p>
          <a:p>
            <a:r>
              <a:rPr lang="en-US" dirty="0" smtClean="0"/>
              <a:t>Demonstrated </a:t>
            </a:r>
            <a:r>
              <a:rPr lang="en-US" dirty="0"/>
              <a:t>skills </a:t>
            </a:r>
          </a:p>
          <a:p>
            <a:endParaRPr lang="en-US" dirty="0"/>
          </a:p>
        </p:txBody>
      </p:sp>
      <p:sp>
        <p:nvSpPr>
          <p:cNvPr id="5" name="Title 4"/>
          <p:cNvSpPr>
            <a:spLocks noGrp="1"/>
          </p:cNvSpPr>
          <p:nvPr>
            <p:ph type="title"/>
          </p:nvPr>
        </p:nvSpPr>
        <p:spPr/>
        <p:txBody>
          <a:bodyPr>
            <a:normAutofit fontScale="90000"/>
          </a:bodyPr>
          <a:lstStyle/>
          <a:p>
            <a:r>
              <a:rPr lang="en-US" b="1" dirty="0">
                <a:solidFill>
                  <a:schemeClr val="accent5">
                    <a:lumMod val="50000"/>
                  </a:schemeClr>
                </a:solidFill>
              </a:rPr>
              <a:t>RIGHT PERSON </a:t>
            </a:r>
            <a:r>
              <a:rPr lang="en-US" dirty="0"/>
              <a:t/>
            </a:r>
            <a:br>
              <a:rPr lang="en-US" dirty="0"/>
            </a:br>
            <a:endParaRPr lang="en-US" dirty="0"/>
          </a:p>
        </p:txBody>
      </p:sp>
    </p:spTree>
    <p:extLst>
      <p:ext uri="{BB962C8B-B14F-4D97-AF65-F5344CB8AC3E}">
        <p14:creationId xmlns:p14="http://schemas.microsoft.com/office/powerpoint/2010/main" val="32250409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chemeClr val="accent5">
                    <a:lumMod val="50000"/>
                  </a:schemeClr>
                </a:solidFill>
              </a:rPr>
              <a:t>Knowing Your Delegate</a:t>
            </a:r>
            <a:br>
              <a:rPr lang="en-US" sz="4000" b="1" dirty="0">
                <a:solidFill>
                  <a:schemeClr val="accent5">
                    <a:lumMod val="50000"/>
                  </a:schemeClr>
                </a:solidFill>
              </a:rPr>
            </a:br>
            <a:endParaRPr lang="en-US" sz="4000" b="1" dirty="0">
              <a:solidFill>
                <a:schemeClr val="accent5">
                  <a:lumMod val="50000"/>
                </a:schemeClr>
              </a:solidFill>
            </a:endParaRPr>
          </a:p>
        </p:txBody>
      </p:sp>
      <p:sp>
        <p:nvSpPr>
          <p:cNvPr id="3" name="Rectangle 2"/>
          <p:cNvSpPr/>
          <p:nvPr/>
        </p:nvSpPr>
        <p:spPr>
          <a:xfrm>
            <a:off x="755576" y="1417638"/>
            <a:ext cx="4572000" cy="3539430"/>
          </a:xfrm>
          <a:prstGeom prst="rect">
            <a:avLst/>
          </a:prstGeom>
        </p:spPr>
        <p:txBody>
          <a:bodyPr>
            <a:spAutoFit/>
          </a:bodyPr>
          <a:lstStyle/>
          <a:p>
            <a:r>
              <a:rPr lang="en-US" sz="2800" dirty="0" smtClean="0"/>
              <a:t>Competency</a:t>
            </a:r>
            <a:endParaRPr lang="en-US" sz="2800" dirty="0"/>
          </a:p>
          <a:p>
            <a:r>
              <a:rPr lang="en-US" sz="2800" dirty="0" smtClean="0"/>
              <a:t>Training</a:t>
            </a:r>
            <a:endParaRPr lang="en-US" sz="2800" dirty="0"/>
          </a:p>
          <a:p>
            <a:r>
              <a:rPr lang="en-US" sz="2800" dirty="0" smtClean="0"/>
              <a:t>Accountability</a:t>
            </a:r>
            <a:endParaRPr lang="en-US" sz="2800" dirty="0"/>
          </a:p>
          <a:p>
            <a:r>
              <a:rPr lang="en-US" sz="2800" dirty="0" smtClean="0"/>
              <a:t>Job description</a:t>
            </a:r>
          </a:p>
          <a:p>
            <a:r>
              <a:rPr lang="en-US" sz="2800" dirty="0" smtClean="0"/>
              <a:t>Strengths </a:t>
            </a:r>
            <a:r>
              <a:rPr lang="en-US" sz="2800" dirty="0"/>
              <a:t>and weaknesses </a:t>
            </a:r>
            <a:endParaRPr lang="en-US" sz="2800" dirty="0" smtClean="0"/>
          </a:p>
          <a:p>
            <a:r>
              <a:rPr lang="en-US" sz="2800" dirty="0" smtClean="0"/>
              <a:t>Motivation</a:t>
            </a:r>
            <a:endParaRPr lang="en-US" sz="2800" dirty="0"/>
          </a:p>
          <a:p>
            <a:r>
              <a:rPr lang="en-US" sz="2800" dirty="0" smtClean="0"/>
              <a:t>Preferences </a:t>
            </a:r>
          </a:p>
          <a:p>
            <a:r>
              <a:rPr lang="en-US" sz="2800" dirty="0" smtClean="0"/>
              <a:t>Cultural </a:t>
            </a:r>
            <a:r>
              <a:rPr lang="en-US" sz="2800" dirty="0"/>
              <a:t>differences</a:t>
            </a:r>
          </a:p>
        </p:txBody>
      </p:sp>
    </p:spTree>
    <p:extLst>
      <p:ext uri="{BB962C8B-B14F-4D97-AF65-F5344CB8AC3E}">
        <p14:creationId xmlns:p14="http://schemas.microsoft.com/office/powerpoint/2010/main" val="12765798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2231"/>
            <a:ext cx="8208912" cy="4339650"/>
          </a:xfrm>
          <a:prstGeom prst="rect">
            <a:avLst/>
          </a:prstGeom>
        </p:spPr>
        <p:txBody>
          <a:bodyPr wrap="square">
            <a:spAutoFit/>
          </a:bodyPr>
          <a:lstStyle/>
          <a:p>
            <a:r>
              <a:rPr lang="en-US" sz="4000" b="1" dirty="0">
                <a:solidFill>
                  <a:schemeClr val="accent5">
                    <a:lumMod val="50000"/>
                  </a:schemeClr>
                </a:solidFill>
                <a:latin typeface="+mj-lt"/>
                <a:ea typeface="+mj-ea"/>
                <a:cs typeface="+mj-cs"/>
              </a:rPr>
              <a:t>When delegating to a teammate, it is important to communicate:</a:t>
            </a:r>
          </a:p>
          <a:p>
            <a:endParaRPr lang="en-US" sz="2800" dirty="0"/>
          </a:p>
          <a:p>
            <a:endParaRPr lang="en-US" sz="2800" dirty="0"/>
          </a:p>
          <a:p>
            <a:r>
              <a:rPr lang="en-US" sz="2800" dirty="0" smtClean="0"/>
              <a:t>Effectively </a:t>
            </a:r>
          </a:p>
          <a:p>
            <a:r>
              <a:rPr lang="en-US" sz="2800" dirty="0" smtClean="0"/>
              <a:t>Clearly</a:t>
            </a:r>
            <a:endParaRPr lang="en-US" sz="2800" dirty="0"/>
          </a:p>
          <a:p>
            <a:r>
              <a:rPr lang="en-US" sz="2800" dirty="0" smtClean="0"/>
              <a:t>Concisely</a:t>
            </a:r>
          </a:p>
          <a:p>
            <a:r>
              <a:rPr lang="en-US" sz="2800" dirty="0" smtClean="0"/>
              <a:t>Correctly</a:t>
            </a:r>
            <a:endParaRPr lang="en-US" sz="2800" dirty="0"/>
          </a:p>
          <a:p>
            <a:r>
              <a:rPr lang="en-US" sz="2800" dirty="0" smtClean="0"/>
              <a:t>Completely</a:t>
            </a:r>
            <a:endParaRPr lang="en-US" sz="2800" dirty="0"/>
          </a:p>
        </p:txBody>
      </p:sp>
      <p:sp>
        <p:nvSpPr>
          <p:cNvPr id="3" name="Rectangle 2"/>
          <p:cNvSpPr/>
          <p:nvPr/>
        </p:nvSpPr>
        <p:spPr>
          <a:xfrm>
            <a:off x="3275856" y="2060848"/>
            <a:ext cx="4572000" cy="1200329"/>
          </a:xfrm>
          <a:prstGeom prst="rect">
            <a:avLst/>
          </a:prstGeom>
        </p:spPr>
        <p:txBody>
          <a:bodyPr>
            <a:spAutoFit/>
          </a:bodyPr>
          <a:lstStyle/>
          <a:p>
            <a:r>
              <a:rPr lang="en-US" dirty="0"/>
              <a:t>Make sure:</a:t>
            </a:r>
          </a:p>
          <a:p>
            <a:r>
              <a:rPr lang="en-US" dirty="0"/>
              <a:t>• To describe task</a:t>
            </a:r>
          </a:p>
          <a:p>
            <a:r>
              <a:rPr lang="en-US" dirty="0"/>
              <a:t>• To state expectations.</a:t>
            </a:r>
          </a:p>
          <a:p>
            <a:r>
              <a:rPr lang="en-US" dirty="0"/>
              <a:t>• Validate their understanding and needs.</a:t>
            </a:r>
          </a:p>
        </p:txBody>
      </p:sp>
      <p:sp>
        <p:nvSpPr>
          <p:cNvPr id="6" name="TextBox 5"/>
          <p:cNvSpPr txBox="1"/>
          <p:nvPr/>
        </p:nvSpPr>
        <p:spPr>
          <a:xfrm>
            <a:off x="3275856" y="3459878"/>
            <a:ext cx="5040560" cy="2308324"/>
          </a:xfrm>
          <a:prstGeom prst="rect">
            <a:avLst/>
          </a:prstGeom>
          <a:noFill/>
        </p:spPr>
        <p:txBody>
          <a:bodyPr wrap="square" rtlCol="0">
            <a:spAutoFit/>
          </a:bodyPr>
          <a:lstStyle/>
          <a:p>
            <a:r>
              <a:rPr lang="en-US" dirty="0"/>
              <a:t>Listen to the words </a:t>
            </a:r>
            <a:endParaRPr lang="en-US" dirty="0" smtClean="0"/>
          </a:p>
          <a:p>
            <a:r>
              <a:rPr lang="en-US" dirty="0" smtClean="0">
                <a:latin typeface="Wingdings"/>
              </a:rPr>
              <a:t> </a:t>
            </a:r>
          </a:p>
          <a:p>
            <a:r>
              <a:rPr lang="en-US" dirty="0" smtClean="0"/>
              <a:t>Listen </a:t>
            </a:r>
            <a:r>
              <a:rPr lang="en-US" dirty="0"/>
              <a:t>to the intent. </a:t>
            </a:r>
            <a:endParaRPr lang="en-US" dirty="0" smtClean="0">
              <a:latin typeface="Wingdings"/>
            </a:endParaRPr>
          </a:p>
          <a:p>
            <a:endParaRPr lang="en-US" dirty="0">
              <a:latin typeface="Wingdings"/>
            </a:endParaRPr>
          </a:p>
          <a:p>
            <a:r>
              <a:rPr lang="en-US" dirty="0" smtClean="0"/>
              <a:t>Clarify </a:t>
            </a:r>
            <a:r>
              <a:rPr lang="en-US" dirty="0"/>
              <a:t>if necessary. </a:t>
            </a:r>
          </a:p>
          <a:p>
            <a:endParaRPr lang="en-US" dirty="0">
              <a:latin typeface="Wingdings"/>
            </a:endParaRPr>
          </a:p>
          <a:p>
            <a:r>
              <a:rPr lang="en-US" dirty="0" smtClean="0"/>
              <a:t>Assess </a:t>
            </a:r>
            <a:r>
              <a:rPr lang="en-US" dirty="0"/>
              <a:t>non-verbal communication </a:t>
            </a:r>
          </a:p>
          <a:p>
            <a:endParaRPr lang="en-US" dirty="0"/>
          </a:p>
        </p:txBody>
      </p:sp>
    </p:spTree>
    <p:extLst>
      <p:ext uri="{BB962C8B-B14F-4D97-AF65-F5344CB8AC3E}">
        <p14:creationId xmlns:p14="http://schemas.microsoft.com/office/powerpoint/2010/main" val="35801252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88640"/>
            <a:ext cx="8136904" cy="3970318"/>
          </a:xfrm>
          <a:prstGeom prst="rect">
            <a:avLst/>
          </a:prstGeom>
        </p:spPr>
        <p:txBody>
          <a:bodyPr wrap="square">
            <a:spAutoFit/>
          </a:bodyPr>
          <a:lstStyle/>
          <a:p>
            <a:r>
              <a:rPr lang="en-US" sz="2800" dirty="0"/>
              <a:t>You can delegate authority but not responsibility. </a:t>
            </a:r>
            <a:endParaRPr lang="en-US" sz="2800" dirty="0" smtClean="0"/>
          </a:p>
          <a:p>
            <a:endParaRPr lang="en-US" sz="2800" dirty="0" smtClean="0"/>
          </a:p>
          <a:p>
            <a:r>
              <a:rPr lang="en-US" sz="2800" dirty="0" smtClean="0"/>
              <a:t>It </a:t>
            </a:r>
            <a:r>
              <a:rPr lang="en-US" sz="2800" dirty="0"/>
              <a:t>is still up to you to make sure the task is done. </a:t>
            </a:r>
            <a:endParaRPr lang="en-US" sz="2800" dirty="0" smtClean="0"/>
          </a:p>
          <a:p>
            <a:r>
              <a:rPr lang="en-US" sz="2800" dirty="0" smtClean="0"/>
              <a:t>Don’t </a:t>
            </a:r>
            <a:r>
              <a:rPr lang="en-US" sz="2800" dirty="0"/>
              <a:t>forget to provide appropriate monitoring, evaluation, intervention, if needed, and feedback</a:t>
            </a:r>
            <a:r>
              <a:rPr lang="en-US" sz="2800" dirty="0" smtClean="0"/>
              <a:t>:</a:t>
            </a:r>
          </a:p>
          <a:p>
            <a:endParaRPr lang="en-US" sz="2800" dirty="0"/>
          </a:p>
          <a:p>
            <a:r>
              <a:rPr lang="en-US" sz="2800" dirty="0"/>
              <a:t>• Supervise </a:t>
            </a:r>
            <a:endParaRPr lang="en-US" sz="2800" dirty="0" smtClean="0"/>
          </a:p>
          <a:p>
            <a:r>
              <a:rPr lang="en-US" sz="2800" dirty="0" smtClean="0"/>
              <a:t>• </a:t>
            </a:r>
            <a:r>
              <a:rPr lang="en-US" sz="2800" dirty="0"/>
              <a:t>Guide</a:t>
            </a:r>
          </a:p>
          <a:p>
            <a:r>
              <a:rPr lang="en-US" sz="2800" dirty="0"/>
              <a:t>• Evaluate</a:t>
            </a:r>
          </a:p>
        </p:txBody>
      </p:sp>
    </p:spTree>
    <p:extLst>
      <p:ext uri="{BB962C8B-B14F-4D97-AF65-F5344CB8AC3E}">
        <p14:creationId xmlns:p14="http://schemas.microsoft.com/office/powerpoint/2010/main" val="42893520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497683" y="231627"/>
            <a:ext cx="8229600" cy="1252728"/>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accent5">
                    <a:lumMod val="50000"/>
                  </a:schemeClr>
                </a:solidFill>
              </a:rPr>
              <a:t>Group activity</a:t>
            </a:r>
          </a:p>
          <a:p>
            <a:r>
              <a:rPr lang="en-GB" b="1" dirty="0" smtClean="0">
                <a:solidFill>
                  <a:schemeClr val="accent5">
                    <a:lumMod val="50000"/>
                  </a:schemeClr>
                </a:solidFill>
              </a:rPr>
              <a:t>(2 or 4 groups depending on class size)</a:t>
            </a:r>
            <a:endParaRPr lang="en-GB" b="1" dirty="0">
              <a:solidFill>
                <a:schemeClr val="accent5">
                  <a:lumMod val="50000"/>
                </a:schemeClr>
              </a:solidFill>
            </a:endParaRPr>
          </a:p>
        </p:txBody>
      </p:sp>
      <p:sp>
        <p:nvSpPr>
          <p:cNvPr id="5" name="Content Placeholder 1"/>
          <p:cNvSpPr>
            <a:spLocks noGrp="1"/>
          </p:cNvSpPr>
          <p:nvPr>
            <p:ph idx="1"/>
          </p:nvPr>
        </p:nvSpPr>
        <p:spPr>
          <a:xfrm>
            <a:off x="322835" y="1591056"/>
            <a:ext cx="8579296" cy="3917032"/>
          </a:xfrm>
        </p:spPr>
        <p:txBody>
          <a:bodyPr>
            <a:normAutofit/>
          </a:bodyPr>
          <a:lstStyle/>
          <a:p>
            <a:pPr marL="0" indent="0">
              <a:buNone/>
            </a:pPr>
            <a:r>
              <a:rPr lang="en-GB" dirty="0" smtClean="0"/>
              <a:t>Spend </a:t>
            </a:r>
            <a:r>
              <a:rPr lang="en-GB" b="1" dirty="0" smtClean="0"/>
              <a:t>30 to 40 minutes </a:t>
            </a:r>
            <a:r>
              <a:rPr lang="en-GB" dirty="0" smtClean="0"/>
              <a:t>critiquing the articles on delegation guidelines from the NHS and the American Nursing Association?</a:t>
            </a:r>
            <a:br>
              <a:rPr lang="en-GB" dirty="0" smtClean="0"/>
            </a:br>
            <a:endParaRPr lang="en-GB" dirty="0" smtClean="0"/>
          </a:p>
          <a:p>
            <a:pPr marL="0" indent="0">
              <a:buNone/>
            </a:pPr>
            <a:r>
              <a:rPr lang="en-GB" dirty="0" smtClean="0"/>
              <a:t>Pros and Cons</a:t>
            </a:r>
          </a:p>
          <a:p>
            <a:pPr marL="0" indent="0">
              <a:buNone/>
            </a:pPr>
            <a:r>
              <a:rPr lang="en-GB" dirty="0" smtClean="0"/>
              <a:t>Suitability for </a:t>
            </a:r>
            <a:r>
              <a:rPr lang="en-GB" smtClean="0"/>
              <a:t>your workplace</a:t>
            </a:r>
            <a:endParaRPr lang="en-GB" dirty="0" smtClean="0"/>
          </a:p>
          <a:p>
            <a:endParaRPr lang="en-GB" dirty="0"/>
          </a:p>
        </p:txBody>
      </p:sp>
      <p:pic>
        <p:nvPicPr>
          <p:cNvPr id="6" name="Picture 5"/>
          <p:cNvPicPr>
            <a:picLocks noChangeAspect="1"/>
          </p:cNvPicPr>
          <p:nvPr/>
        </p:nvPicPr>
        <p:blipFill>
          <a:blip r:embed="rId2"/>
          <a:stretch>
            <a:fillRect/>
          </a:stretch>
        </p:blipFill>
        <p:spPr>
          <a:xfrm>
            <a:off x="6156176" y="4005064"/>
            <a:ext cx="2838450" cy="1609725"/>
          </a:xfrm>
          <a:prstGeom prst="rect">
            <a:avLst/>
          </a:prstGeom>
        </p:spPr>
      </p:pic>
    </p:spTree>
    <p:extLst>
      <p:ext uri="{BB962C8B-B14F-4D97-AF65-F5344CB8AC3E}">
        <p14:creationId xmlns:p14="http://schemas.microsoft.com/office/powerpoint/2010/main" val="40845662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Prioritisation</a:t>
            </a:r>
            <a:endParaRPr lang="en-GB" b="1" dirty="0"/>
          </a:p>
        </p:txBody>
      </p:sp>
    </p:spTree>
    <p:extLst>
      <p:ext uri="{BB962C8B-B14F-4D97-AF65-F5344CB8AC3E}">
        <p14:creationId xmlns:p14="http://schemas.microsoft.com/office/powerpoint/2010/main" val="37210041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692696"/>
            <a:ext cx="6264696" cy="3970318"/>
          </a:xfrm>
          <a:prstGeom prst="rect">
            <a:avLst/>
          </a:prstGeom>
          <a:noFill/>
        </p:spPr>
        <p:txBody>
          <a:bodyPr wrap="square" rtlCol="0">
            <a:spAutoFit/>
          </a:bodyPr>
          <a:lstStyle/>
          <a:p>
            <a:r>
              <a:rPr lang="en-US" dirty="0"/>
              <a:t>If you chase two rabbits, both will escape.’ </a:t>
            </a:r>
            <a:endParaRPr lang="en-US" dirty="0" smtClean="0"/>
          </a:p>
          <a:p>
            <a:r>
              <a:rPr lang="en-US" b="1" dirty="0"/>
              <a:t>	</a:t>
            </a:r>
            <a:r>
              <a:rPr lang="en-US" b="1" dirty="0" smtClean="0"/>
              <a:t>			unknown</a:t>
            </a:r>
            <a:endParaRPr lang="en-US" dirty="0"/>
          </a:p>
          <a:p>
            <a:endParaRPr lang="en-US" dirty="0" smtClean="0"/>
          </a:p>
          <a:p>
            <a:r>
              <a:rPr lang="en-US" dirty="0" smtClean="0"/>
              <a:t>One </a:t>
            </a:r>
            <a:r>
              <a:rPr lang="en-US" dirty="0"/>
              <a:t>of the biggest problems people have when trying to find focus is having too many tasks competing for their time. </a:t>
            </a:r>
            <a:endParaRPr lang="en-US" dirty="0" smtClean="0"/>
          </a:p>
          <a:p>
            <a:r>
              <a:rPr lang="en-US" dirty="0" smtClean="0"/>
              <a:t>It </a:t>
            </a:r>
            <a:r>
              <a:rPr lang="en-US" dirty="0"/>
              <a:t>can be tough to prioritize.</a:t>
            </a:r>
          </a:p>
          <a:p>
            <a:endParaRPr lang="en-US" dirty="0" smtClean="0"/>
          </a:p>
          <a:p>
            <a:r>
              <a:rPr lang="en-US" dirty="0" smtClean="0"/>
              <a:t>Let’s </a:t>
            </a:r>
            <a:r>
              <a:rPr lang="en-US" dirty="0"/>
              <a:t>break this problem into three smaller problems:</a:t>
            </a:r>
          </a:p>
          <a:p>
            <a:r>
              <a:rPr lang="en-US" dirty="0"/>
              <a:t>too many tasks</a:t>
            </a:r>
          </a:p>
          <a:p>
            <a:r>
              <a:rPr lang="en-US" dirty="0"/>
              <a:t>tough to prioritize</a:t>
            </a:r>
          </a:p>
          <a:p>
            <a:r>
              <a:rPr lang="en-US" dirty="0"/>
              <a:t>tasks compete for your time</a:t>
            </a:r>
          </a:p>
          <a:p>
            <a:endParaRPr lang="en-US" dirty="0" smtClean="0"/>
          </a:p>
          <a:p>
            <a:r>
              <a:rPr lang="en-US" dirty="0" smtClean="0"/>
              <a:t>And </a:t>
            </a:r>
            <a:r>
              <a:rPr lang="en-US" dirty="0"/>
              <a:t>with that, let’s discuss three strategies for dealing with these smaller problems.</a:t>
            </a:r>
          </a:p>
        </p:txBody>
      </p:sp>
    </p:spTree>
    <p:extLst>
      <p:ext uri="{BB962C8B-B14F-4D97-AF65-F5344CB8AC3E}">
        <p14:creationId xmlns:p14="http://schemas.microsoft.com/office/powerpoint/2010/main" val="6847654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Box 2"/>
          <p:cNvSpPr txBox="1"/>
          <p:nvPr/>
        </p:nvSpPr>
        <p:spPr>
          <a:xfrm>
            <a:off x="899592" y="1556792"/>
            <a:ext cx="7560840" cy="3693319"/>
          </a:xfrm>
          <a:prstGeom prst="rect">
            <a:avLst/>
          </a:prstGeom>
          <a:noFill/>
        </p:spPr>
        <p:txBody>
          <a:bodyPr wrap="square" rtlCol="0">
            <a:spAutoFit/>
          </a:bodyPr>
          <a:lstStyle/>
          <a:p>
            <a:r>
              <a:rPr lang="en-US" b="1" dirty="0"/>
              <a:t>1. Reduce your tasks</a:t>
            </a:r>
          </a:p>
          <a:p>
            <a:r>
              <a:rPr lang="en-US" dirty="0"/>
              <a:t>If you have too many tasks, the solution is to simplify your task list. </a:t>
            </a:r>
            <a:endParaRPr lang="en-US" dirty="0" smtClean="0"/>
          </a:p>
          <a:p>
            <a:endParaRPr lang="en-US" dirty="0"/>
          </a:p>
          <a:p>
            <a:r>
              <a:rPr lang="en-US" dirty="0" smtClean="0"/>
              <a:t>Take </a:t>
            </a:r>
            <a:r>
              <a:rPr lang="en-US" dirty="0"/>
              <a:t>10 minutes to list everything you need to do — now just pick the 3-5 most important tasks. </a:t>
            </a:r>
            <a:endParaRPr lang="en-US" dirty="0" smtClean="0"/>
          </a:p>
          <a:p>
            <a:r>
              <a:rPr lang="en-US" dirty="0" smtClean="0"/>
              <a:t>All </a:t>
            </a:r>
            <a:r>
              <a:rPr lang="en-US" dirty="0"/>
              <a:t>the small tasks will go on a “do later” list, and you’re not going to worry about them now.</a:t>
            </a:r>
          </a:p>
          <a:p>
            <a:endParaRPr lang="en-US" dirty="0" smtClean="0"/>
          </a:p>
          <a:p>
            <a:r>
              <a:rPr lang="en-US" dirty="0" smtClean="0"/>
              <a:t>A </a:t>
            </a:r>
            <a:r>
              <a:rPr lang="en-US" dirty="0"/>
              <a:t>good way to deal with the smaller, routine tasks that must be done (check email, pay bills, fill out paperwork, and so on) is to schedule a block of time later in the day to deal with them — perhaps the last 30 minutes of your day, or something like that. Early in the day, focus on the important tasks.</a:t>
            </a:r>
          </a:p>
        </p:txBody>
      </p:sp>
    </p:spTree>
    <p:extLst>
      <p:ext uri="{BB962C8B-B14F-4D97-AF65-F5344CB8AC3E}">
        <p14:creationId xmlns:p14="http://schemas.microsoft.com/office/powerpoint/2010/main" val="11481776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1124744"/>
            <a:ext cx="6984776" cy="3970318"/>
          </a:xfrm>
          <a:prstGeom prst="rect">
            <a:avLst/>
          </a:prstGeom>
          <a:noFill/>
        </p:spPr>
        <p:txBody>
          <a:bodyPr wrap="square" rtlCol="0">
            <a:spAutoFit/>
          </a:bodyPr>
          <a:lstStyle/>
          <a:p>
            <a:r>
              <a:rPr lang="en-US" b="1" dirty="0"/>
              <a:t>2. Choose the task that excites </a:t>
            </a:r>
            <a:r>
              <a:rPr lang="en-US" b="1" dirty="0" smtClean="0"/>
              <a:t>you</a:t>
            </a:r>
          </a:p>
          <a:p>
            <a:endParaRPr lang="en-US" b="1" dirty="0"/>
          </a:p>
          <a:p>
            <a:r>
              <a:rPr lang="en-US" dirty="0"/>
              <a:t>Now that you’ve simplified your task list, look at the 3-5 tasks left and pick one task. Just one.</a:t>
            </a:r>
          </a:p>
          <a:p>
            <a:endParaRPr lang="en-US" dirty="0" smtClean="0"/>
          </a:p>
          <a:p>
            <a:r>
              <a:rPr lang="en-US" dirty="0" smtClean="0"/>
              <a:t>How </a:t>
            </a:r>
            <a:r>
              <a:rPr lang="en-US" dirty="0"/>
              <a:t>do you pick? Choose the task that most excites you, that feels compelling, that you’re most passionate about</a:t>
            </a:r>
            <a:r>
              <a:rPr lang="en-US" dirty="0" smtClean="0"/>
              <a:t>.</a:t>
            </a:r>
          </a:p>
          <a:p>
            <a:endParaRPr lang="en-US" dirty="0"/>
          </a:p>
          <a:p>
            <a:r>
              <a:rPr lang="en-US" dirty="0"/>
              <a:t>If you’re dreading the task, put it aside for now, and pick something more interesting</a:t>
            </a:r>
            <a:r>
              <a:rPr lang="en-US" dirty="0" smtClean="0"/>
              <a:t>.</a:t>
            </a:r>
          </a:p>
          <a:p>
            <a:endParaRPr lang="en-US" dirty="0"/>
          </a:p>
          <a:p>
            <a:r>
              <a:rPr lang="en-US" dirty="0"/>
              <a:t>If you have several tasks you’re excited about, you might also consider which task will have the biggest effect on your life. What will make the biggest impact?</a:t>
            </a:r>
          </a:p>
        </p:txBody>
      </p:sp>
    </p:spTree>
    <p:extLst>
      <p:ext uri="{BB962C8B-B14F-4D97-AF65-F5344CB8AC3E}">
        <p14:creationId xmlns:p14="http://schemas.microsoft.com/office/powerpoint/2010/main" val="1380309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340768"/>
            <a:ext cx="7488832" cy="3693319"/>
          </a:xfrm>
          <a:prstGeom prst="rect">
            <a:avLst/>
          </a:prstGeom>
          <a:noFill/>
        </p:spPr>
        <p:txBody>
          <a:bodyPr wrap="square" rtlCol="0">
            <a:spAutoFit/>
          </a:bodyPr>
          <a:lstStyle/>
          <a:p>
            <a:r>
              <a:rPr lang="en-US" b="1" dirty="0"/>
              <a:t>3. Single-task</a:t>
            </a:r>
          </a:p>
          <a:p>
            <a:r>
              <a:rPr lang="en-US" dirty="0"/>
              <a:t>Now that you’ve chosen one task, put the others aside for now and just focus on that one task</a:t>
            </a:r>
            <a:r>
              <a:rPr lang="en-US" dirty="0" smtClean="0"/>
              <a:t>.</a:t>
            </a:r>
          </a:p>
          <a:p>
            <a:endParaRPr lang="en-US" dirty="0"/>
          </a:p>
          <a:p>
            <a:r>
              <a:rPr lang="en-US" dirty="0"/>
              <a:t>Clear away all distractions, including your mobile device and the Internet. Just have the application open that you need to work on that task</a:t>
            </a:r>
            <a:r>
              <a:rPr lang="en-US" dirty="0" smtClean="0"/>
              <a:t>.</a:t>
            </a:r>
          </a:p>
          <a:p>
            <a:endParaRPr lang="en-US" dirty="0"/>
          </a:p>
          <a:p>
            <a:r>
              <a:rPr lang="en-US" dirty="0"/>
              <a:t>Now get to work. Throw yourself into it, and do it for at least 10 minutes. After that, you can take a break, but try to immerse yourself for at least 10 minutes</a:t>
            </a:r>
            <a:r>
              <a:rPr lang="en-US" dirty="0" smtClean="0"/>
              <a:t>.</a:t>
            </a:r>
          </a:p>
          <a:p>
            <a:endParaRPr lang="en-US" dirty="0"/>
          </a:p>
          <a:p>
            <a:r>
              <a:rPr lang="en-US" dirty="0"/>
              <a:t>And have fun doing it.</a:t>
            </a:r>
          </a:p>
        </p:txBody>
      </p:sp>
    </p:spTree>
    <p:extLst>
      <p:ext uri="{BB962C8B-B14F-4D97-AF65-F5344CB8AC3E}">
        <p14:creationId xmlns:p14="http://schemas.microsoft.com/office/powerpoint/2010/main" val="4128606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Box 2"/>
          <p:cNvSpPr txBox="1"/>
          <p:nvPr/>
        </p:nvSpPr>
        <p:spPr>
          <a:xfrm>
            <a:off x="827584" y="1484784"/>
            <a:ext cx="7200800" cy="3970318"/>
          </a:xfrm>
          <a:prstGeom prst="rect">
            <a:avLst/>
          </a:prstGeom>
          <a:noFill/>
        </p:spPr>
        <p:txBody>
          <a:bodyPr wrap="square" rtlCol="0">
            <a:spAutoFit/>
          </a:bodyPr>
          <a:lstStyle/>
          <a:p>
            <a:r>
              <a:rPr lang="en-US" dirty="0"/>
              <a:t>Eisenhower's Urgent/Important Principle helps you quickly identify the activities that you should focus on, as well as the ones you should ignore.</a:t>
            </a:r>
          </a:p>
          <a:p>
            <a:r>
              <a:rPr lang="en-US" dirty="0"/>
              <a:t>When you use this tool to prioritize your time, you can deal with truly urgent issues, at the same time as you work towards important, longer-term goals.</a:t>
            </a:r>
          </a:p>
          <a:p>
            <a:r>
              <a:rPr lang="en-US" dirty="0"/>
              <a:t>To use the tool, list all of your tasks and activities, and put each into one of the following categories: </a:t>
            </a:r>
          </a:p>
          <a:p>
            <a:r>
              <a:rPr lang="en-US" dirty="0"/>
              <a:t>Important and urgent.</a:t>
            </a:r>
          </a:p>
          <a:p>
            <a:r>
              <a:rPr lang="en-US" dirty="0"/>
              <a:t>Important but not urgent.</a:t>
            </a:r>
          </a:p>
          <a:p>
            <a:r>
              <a:rPr lang="en-US" dirty="0"/>
              <a:t>Not important but urgent.</a:t>
            </a:r>
          </a:p>
          <a:p>
            <a:r>
              <a:rPr lang="en-US" dirty="0"/>
              <a:t>Not important and not urgent.</a:t>
            </a:r>
          </a:p>
          <a:p>
            <a:r>
              <a:rPr lang="en-US" dirty="0"/>
              <a:t>Then schedule tasks and activities based on their importance and urgency.</a:t>
            </a:r>
          </a:p>
        </p:txBody>
      </p:sp>
    </p:spTree>
    <p:extLst>
      <p:ext uri="{BB962C8B-B14F-4D97-AF65-F5344CB8AC3E}">
        <p14:creationId xmlns:p14="http://schemas.microsoft.com/office/powerpoint/2010/main" val="3826478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33881191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84784"/>
            <a:ext cx="8229600" cy="1143000"/>
          </a:xfrm>
        </p:spPr>
        <p:txBody>
          <a:bodyPr>
            <a:noAutofit/>
          </a:bodyPr>
          <a:lstStyle/>
          <a:p>
            <a:pPr algn="l"/>
            <a:r>
              <a:rPr lang="en-US" sz="2000" dirty="0"/>
              <a:t>What Are "Urgent" and "Important" Activities?</a:t>
            </a:r>
            <a:br>
              <a:rPr lang="en-US" sz="2000" dirty="0"/>
            </a:br>
            <a:r>
              <a:rPr lang="en-US" sz="2000" dirty="0" smtClean="0"/>
              <a:t/>
            </a:r>
            <a:br>
              <a:rPr lang="en-US" sz="2000" dirty="0" smtClean="0"/>
            </a:br>
            <a:r>
              <a:rPr lang="en-US" sz="2000" dirty="0"/>
              <a:t/>
            </a:r>
            <a:br>
              <a:rPr lang="en-US" sz="2000" dirty="0"/>
            </a:br>
            <a:r>
              <a:rPr lang="en-US" sz="2000" dirty="0" smtClean="0"/>
              <a:t>In </a:t>
            </a:r>
            <a:r>
              <a:rPr lang="en-US" sz="2000" dirty="0"/>
              <a:t>a 1954 speech to the Second Assembly of the World Council of Churches, former U.S. President Dwight D. Eisenhower, who was quoting Dr J. Roscoe Miller, president of Northwestern University, said: </a:t>
            </a:r>
            <a:r>
              <a:rPr lang="en-US" sz="2000" dirty="0" smtClean="0"/>
              <a:t/>
            </a:r>
            <a:br>
              <a:rPr lang="en-US" sz="2000" dirty="0" smtClean="0"/>
            </a:br>
            <a:r>
              <a:rPr lang="en-US" sz="2000" dirty="0"/>
              <a:t/>
            </a:r>
            <a:br>
              <a:rPr lang="en-US" sz="2000" dirty="0"/>
            </a:br>
            <a:r>
              <a:rPr lang="en-US" sz="2000" dirty="0" smtClean="0"/>
              <a:t/>
            </a:r>
            <a:br>
              <a:rPr lang="en-US" sz="2000" dirty="0" smtClean="0"/>
            </a:br>
            <a:r>
              <a:rPr lang="en-US" sz="2000" dirty="0" smtClean="0"/>
              <a:t>"</a:t>
            </a:r>
            <a:r>
              <a:rPr lang="en-US" sz="2000" dirty="0"/>
              <a:t>I have two kinds of problems: the urgent and the important. </a:t>
            </a:r>
            <a:r>
              <a:rPr lang="en-US" sz="2000" dirty="0" smtClean="0"/>
              <a:t/>
            </a:r>
            <a:br>
              <a:rPr lang="en-US" sz="2000" dirty="0" smtClean="0"/>
            </a:br>
            <a:r>
              <a:rPr lang="en-US" sz="2000" dirty="0"/>
              <a:t/>
            </a:r>
            <a:br>
              <a:rPr lang="en-US" sz="2000" dirty="0"/>
            </a:br>
            <a:r>
              <a:rPr lang="en-US" sz="2000" dirty="0" smtClean="0"/>
              <a:t>The </a:t>
            </a:r>
            <a:r>
              <a:rPr lang="en-US" sz="2000" dirty="0"/>
              <a:t>urgent are not important, and the important are never urgent." </a:t>
            </a:r>
            <a:r>
              <a:rPr lang="en-US" sz="2000" dirty="0" smtClean="0"/>
              <a:t/>
            </a:r>
            <a:br>
              <a:rPr lang="en-US" sz="2000" dirty="0" smtClean="0"/>
            </a:br>
            <a:r>
              <a:rPr lang="en-US" sz="2000" dirty="0"/>
              <a:t/>
            </a:r>
            <a:br>
              <a:rPr lang="en-US" sz="2000" dirty="0"/>
            </a:br>
            <a:r>
              <a:rPr lang="en-US" sz="2000" dirty="0" smtClean="0"/>
              <a:t>This </a:t>
            </a:r>
            <a:r>
              <a:rPr lang="en-US" sz="2000" dirty="0"/>
              <a:t>"Eisenhower Principle" is said to be how he organized his workload and priorities.</a:t>
            </a:r>
          </a:p>
        </p:txBody>
      </p:sp>
    </p:spTree>
    <p:extLst>
      <p:ext uri="{BB962C8B-B14F-4D97-AF65-F5344CB8AC3E}">
        <p14:creationId xmlns:p14="http://schemas.microsoft.com/office/powerpoint/2010/main" val="32138639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rgent-Important-Principl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260648"/>
            <a:ext cx="5842000" cy="3911600"/>
          </a:xfrm>
          <a:prstGeom prst="rect">
            <a:avLst/>
          </a:prstGeom>
        </p:spPr>
      </p:pic>
      <p:sp>
        <p:nvSpPr>
          <p:cNvPr id="4" name="TextBox 3"/>
          <p:cNvSpPr txBox="1"/>
          <p:nvPr/>
        </p:nvSpPr>
        <p:spPr>
          <a:xfrm>
            <a:off x="1763688" y="4725144"/>
            <a:ext cx="2952328" cy="646331"/>
          </a:xfrm>
          <a:prstGeom prst="rect">
            <a:avLst/>
          </a:prstGeom>
          <a:noFill/>
        </p:spPr>
        <p:txBody>
          <a:bodyPr wrap="square" rtlCol="0">
            <a:spAutoFit/>
          </a:bodyPr>
          <a:lstStyle/>
          <a:p>
            <a:r>
              <a:rPr lang="en-US" dirty="0" smtClean="0">
                <a:hlinkClick r:id="rId3"/>
              </a:rPr>
              <a:t>https://www.youtube.com/watch?v=suGXZ1869qc</a:t>
            </a:r>
            <a:endParaRPr lang="en-US" dirty="0"/>
          </a:p>
        </p:txBody>
      </p:sp>
      <p:sp>
        <p:nvSpPr>
          <p:cNvPr id="5" name="TextBox 4">
            <a:hlinkClick r:id="rId3" tooltip="eisenhower grid"/>
          </p:cNvPr>
          <p:cNvSpPr txBox="1"/>
          <p:nvPr/>
        </p:nvSpPr>
        <p:spPr>
          <a:xfrm>
            <a:off x="5364088" y="4941168"/>
            <a:ext cx="2448272"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7249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576" y="2924944"/>
            <a:ext cx="7272808" cy="2308324"/>
          </a:xfrm>
          <a:prstGeom prst="rect">
            <a:avLst/>
          </a:prstGeom>
          <a:noFill/>
        </p:spPr>
        <p:txBody>
          <a:bodyPr wrap="square" rtlCol="0">
            <a:spAutoFit/>
          </a:bodyPr>
          <a:lstStyle/>
          <a:p>
            <a:r>
              <a:rPr lang="en-US" b="1" dirty="0"/>
              <a:t>Important</a:t>
            </a:r>
            <a:r>
              <a:rPr lang="en-US" dirty="0"/>
              <a:t> </a:t>
            </a:r>
            <a:r>
              <a:rPr lang="en-US" dirty="0" smtClean="0"/>
              <a:t>activities </a:t>
            </a:r>
            <a:r>
              <a:rPr lang="en-US" dirty="0"/>
              <a:t>have an outcome that leads to us achieving our goals, whether these are professional or personal</a:t>
            </a:r>
            <a:r>
              <a:rPr lang="en-US" dirty="0" smtClean="0"/>
              <a:t>.</a:t>
            </a:r>
          </a:p>
          <a:p>
            <a:endParaRPr lang="en-US" dirty="0"/>
          </a:p>
          <a:p>
            <a:endParaRPr lang="en-US" dirty="0"/>
          </a:p>
          <a:p>
            <a:r>
              <a:rPr lang="en-US" b="1" dirty="0"/>
              <a:t>Urgent</a:t>
            </a:r>
            <a:r>
              <a:rPr lang="en-US" dirty="0"/>
              <a:t> activities demand immediate attention, and are usually associated with achieving someone else's goals. They are often the ones we concentrate on and they demand attention because the consequences of not dealing with them are immediate.</a:t>
            </a:r>
          </a:p>
        </p:txBody>
      </p:sp>
      <p:pic>
        <p:nvPicPr>
          <p:cNvPr id="4" name="Picture 3" descr="eisenhowe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188640"/>
            <a:ext cx="2387600" cy="2286000"/>
          </a:xfrm>
          <a:prstGeom prst="rect">
            <a:avLst/>
          </a:prstGeom>
        </p:spPr>
      </p:pic>
      <p:pic>
        <p:nvPicPr>
          <p:cNvPr id="5" name="Picture 4" descr="Eisenhower-Matrix-Actions.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0"/>
            <a:ext cx="4084192" cy="2708920"/>
          </a:xfrm>
          <a:prstGeom prst="rect">
            <a:avLst/>
          </a:prstGeom>
        </p:spPr>
      </p:pic>
    </p:spTree>
    <p:extLst>
      <p:ext uri="{BB962C8B-B14F-4D97-AF65-F5344CB8AC3E}">
        <p14:creationId xmlns:p14="http://schemas.microsoft.com/office/powerpoint/2010/main" val="42233942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isenhower matrix.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332656"/>
            <a:ext cx="8136904" cy="5328592"/>
          </a:xfrm>
          <a:prstGeom prst="rect">
            <a:avLst/>
          </a:prstGeom>
        </p:spPr>
      </p:pic>
    </p:spTree>
    <p:extLst>
      <p:ext uri="{BB962C8B-B14F-4D97-AF65-F5344CB8AC3E}">
        <p14:creationId xmlns:p14="http://schemas.microsoft.com/office/powerpoint/2010/main" val="11864077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556792"/>
            <a:ext cx="7772400" cy="1470025"/>
          </a:xfrm>
        </p:spPr>
        <p:txBody>
          <a:bodyPr/>
          <a:lstStyle/>
          <a:p>
            <a:r>
              <a:rPr lang="en-GB" b="1" dirty="0" smtClean="0"/>
              <a:t>Planning</a:t>
            </a:r>
            <a:endParaRPr lang="en-GB" b="1" dirty="0"/>
          </a:p>
        </p:txBody>
      </p:sp>
    </p:spTree>
    <p:extLst>
      <p:ext uri="{BB962C8B-B14F-4D97-AF65-F5344CB8AC3E}">
        <p14:creationId xmlns:p14="http://schemas.microsoft.com/office/powerpoint/2010/main" val="16935713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112569"/>
          </a:xfrm>
        </p:spPr>
        <p:txBody>
          <a:bodyPr>
            <a:normAutofit fontScale="77500" lnSpcReduction="20000"/>
          </a:bodyPr>
          <a:lstStyle/>
          <a:p>
            <a:r>
              <a:rPr lang="en-US" b="1" dirty="0"/>
              <a:t>A Chinese Perspective on Growth</a:t>
            </a:r>
          </a:p>
          <a:p>
            <a:pPr marL="0" indent="0">
              <a:buNone/>
            </a:pPr>
            <a:r>
              <a:rPr lang="en-US" dirty="0" smtClean="0"/>
              <a:t>	"</a:t>
            </a:r>
            <a:r>
              <a:rPr lang="en-US" dirty="0"/>
              <a:t>If you are planning for one year, grow rice. </a:t>
            </a:r>
            <a:endParaRPr lang="en-US" dirty="0" smtClean="0"/>
          </a:p>
          <a:p>
            <a:pPr marL="0" indent="0">
              <a:buNone/>
            </a:pPr>
            <a:r>
              <a:rPr lang="en-US" dirty="0"/>
              <a:t>	</a:t>
            </a:r>
            <a:r>
              <a:rPr lang="en-US" dirty="0" smtClean="0"/>
              <a:t>If you </a:t>
            </a:r>
            <a:r>
              <a:rPr lang="en-US" dirty="0"/>
              <a:t>are </a:t>
            </a:r>
            <a:r>
              <a:rPr lang="en-US" dirty="0" smtClean="0"/>
              <a:t>planning </a:t>
            </a:r>
            <a:r>
              <a:rPr lang="en-US" dirty="0"/>
              <a:t>for 20 years, grow </a:t>
            </a:r>
            <a:r>
              <a:rPr lang="en-US" dirty="0" smtClean="0"/>
              <a:t>trees.</a:t>
            </a:r>
          </a:p>
          <a:p>
            <a:pPr marL="0" indent="0">
              <a:buNone/>
            </a:pPr>
            <a:r>
              <a:rPr lang="en-US" dirty="0"/>
              <a:t>	</a:t>
            </a:r>
            <a:r>
              <a:rPr lang="en-US" dirty="0" smtClean="0"/>
              <a:t>If </a:t>
            </a:r>
            <a:r>
              <a:rPr lang="en-US" dirty="0"/>
              <a:t>you are planning for </a:t>
            </a:r>
            <a:r>
              <a:rPr lang="en-US" dirty="0" smtClean="0"/>
              <a:t>centuries</a:t>
            </a:r>
            <a:r>
              <a:rPr lang="en-US" dirty="0"/>
              <a:t>, grow </a:t>
            </a:r>
            <a:r>
              <a:rPr lang="en-US" dirty="0" smtClean="0"/>
              <a:t>men”. </a:t>
            </a:r>
          </a:p>
          <a:p>
            <a:pPr marL="0" indent="0">
              <a:buNone/>
            </a:pPr>
            <a:r>
              <a:rPr lang="en-US" dirty="0"/>
              <a:t>	</a:t>
            </a:r>
            <a:r>
              <a:rPr lang="en-US" dirty="0" smtClean="0"/>
              <a:t>		(</a:t>
            </a:r>
            <a:r>
              <a:rPr lang="en-US" dirty="0"/>
              <a:t>a Chinese </a:t>
            </a:r>
            <a:r>
              <a:rPr lang="en-US" dirty="0" smtClean="0"/>
              <a:t>Proverb, unknown)				</a:t>
            </a:r>
            <a:endParaRPr lang="en-US" dirty="0"/>
          </a:p>
          <a:p>
            <a:r>
              <a:rPr lang="en-US" b="1" dirty="0"/>
              <a:t>Planning for Your </a:t>
            </a:r>
            <a:r>
              <a:rPr lang="en-US" b="1" dirty="0" smtClean="0"/>
              <a:t>Business</a:t>
            </a:r>
            <a:endParaRPr lang="en-US" b="1" dirty="0"/>
          </a:p>
          <a:p>
            <a:pPr marL="0" indent="0">
              <a:buNone/>
            </a:pPr>
            <a:r>
              <a:rPr lang="en-US" dirty="0" smtClean="0"/>
              <a:t>	"</a:t>
            </a:r>
            <a:r>
              <a:rPr lang="en-US" dirty="0"/>
              <a:t>When you begin planning</a:t>
            </a:r>
            <a:r>
              <a:rPr lang="en-US" dirty="0" smtClean="0"/>
              <a:t>, </a:t>
            </a:r>
            <a:r>
              <a:rPr lang="en-US" dirty="0"/>
              <a:t>d</a:t>
            </a:r>
            <a:r>
              <a:rPr lang="en-US" dirty="0" smtClean="0"/>
              <a:t>o </a:t>
            </a:r>
            <a:r>
              <a:rPr lang="en-US" dirty="0"/>
              <a:t>what </a:t>
            </a:r>
            <a:r>
              <a:rPr lang="en-US" dirty="0" smtClean="0"/>
              <a:t>has </a:t>
            </a:r>
            <a:r>
              <a:rPr lang="en-US" dirty="0"/>
              <a:t>to be </a:t>
            </a:r>
            <a:r>
              <a:rPr lang="en-US" dirty="0" smtClean="0"/>
              <a:t>	done </a:t>
            </a:r>
            <a:r>
              <a:rPr lang="en-US" dirty="0"/>
              <a:t>immediately. Don't try to get done in a </a:t>
            </a:r>
            <a:r>
              <a:rPr lang="en-US" dirty="0" smtClean="0"/>
              <a:t>hour 	something </a:t>
            </a:r>
            <a:r>
              <a:rPr lang="en-US" dirty="0"/>
              <a:t>that's realistically going to take a week. </a:t>
            </a:r>
            <a:r>
              <a:rPr lang="en-US" dirty="0" smtClean="0"/>
              <a:t>	Plan </a:t>
            </a:r>
            <a:r>
              <a:rPr lang="en-US" dirty="0"/>
              <a:t>out on paper what you have to do, what you </a:t>
            </a:r>
            <a:r>
              <a:rPr lang="en-US" dirty="0" smtClean="0"/>
              <a:t>	want </a:t>
            </a:r>
            <a:r>
              <a:rPr lang="en-US" dirty="0"/>
              <a:t>to </a:t>
            </a:r>
            <a:r>
              <a:rPr lang="en-US" dirty="0" smtClean="0"/>
              <a:t>do </a:t>
            </a:r>
            <a:r>
              <a:rPr lang="en-US" dirty="0"/>
              <a:t>and when you are going to do it. Then </a:t>
            </a:r>
            <a:r>
              <a:rPr lang="en-US" dirty="0" smtClean="0"/>
              <a:t>	get </a:t>
            </a:r>
            <a:r>
              <a:rPr lang="en-US" dirty="0"/>
              <a:t>right on </a:t>
            </a:r>
            <a:r>
              <a:rPr lang="en-US" dirty="0" smtClean="0"/>
              <a:t>each </a:t>
            </a:r>
            <a:r>
              <a:rPr lang="en-US" dirty="0"/>
              <a:t>project without procrastination</a:t>
            </a:r>
            <a:r>
              <a:rPr lang="en-US" dirty="0" smtClean="0"/>
              <a:t>.”</a:t>
            </a:r>
            <a:endParaRPr lang="en-US" dirty="0"/>
          </a:p>
          <a:p>
            <a:pPr marL="0" indent="0">
              <a:buNone/>
            </a:pPr>
            <a:r>
              <a:rPr lang="en-US" b="1" dirty="0"/>
              <a:t>	</a:t>
            </a:r>
            <a:r>
              <a:rPr lang="en-US" b="1" dirty="0" smtClean="0"/>
              <a:t>						</a:t>
            </a:r>
            <a:r>
              <a:rPr lang="en-US" dirty="0" smtClean="0"/>
              <a:t>(unknown)</a:t>
            </a:r>
            <a:endParaRPr lang="en-US" dirty="0"/>
          </a:p>
          <a:p>
            <a:endParaRPr lang="en-US" dirty="0"/>
          </a:p>
          <a:p>
            <a:endParaRPr lang="en-US" dirty="0"/>
          </a:p>
        </p:txBody>
      </p:sp>
    </p:spTree>
    <p:extLst>
      <p:ext uri="{BB962C8B-B14F-4D97-AF65-F5344CB8AC3E}">
        <p14:creationId xmlns:p14="http://schemas.microsoft.com/office/powerpoint/2010/main" val="29000534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raci-presentation-for-asq-0711-031914-28-638.jpg"/>
          <p:cNvPicPr>
            <a:picLocks noGrp="1" noChangeAspect="1"/>
          </p:cNvPicPr>
          <p:nvPr>
            <p:ph idx="1"/>
          </p:nvPr>
        </p:nvPicPr>
        <p:blipFill>
          <a:blip r:embed="rId2">
            <a:extLst>
              <a:ext uri="{28A0092B-C50C-407E-A947-70E740481C1C}">
                <a14:useLocalDpi xmlns:a14="http://schemas.microsoft.com/office/drawing/2010/main" val="0"/>
              </a:ext>
            </a:extLst>
          </a:blip>
          <a:srcRect t="18307" b="18307"/>
          <a:stretch>
            <a:fillRect/>
          </a:stretch>
        </p:blipFill>
        <p:spPr>
          <a:xfrm>
            <a:off x="467544" y="332656"/>
            <a:ext cx="8229600" cy="5040560"/>
          </a:xfrm>
        </p:spPr>
      </p:pic>
    </p:spTree>
    <p:extLst>
      <p:ext uri="{BB962C8B-B14F-4D97-AF65-F5344CB8AC3E}">
        <p14:creationId xmlns:p14="http://schemas.microsoft.com/office/powerpoint/2010/main" val="42111379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raci-sample-project-initiation.png"/>
          <p:cNvPicPr>
            <a:picLocks noGrp="1" noChangeAspect="1"/>
          </p:cNvPicPr>
          <p:nvPr>
            <p:ph idx="1"/>
          </p:nvPr>
        </p:nvPicPr>
        <p:blipFill>
          <a:blip r:embed="rId2">
            <a:extLst>
              <a:ext uri="{28A0092B-C50C-407E-A947-70E740481C1C}">
                <a14:useLocalDpi xmlns:a14="http://schemas.microsoft.com/office/drawing/2010/main" val="0"/>
              </a:ext>
            </a:extLst>
          </a:blip>
          <a:srcRect l="619" r="619"/>
          <a:stretch>
            <a:fillRect/>
          </a:stretch>
        </p:blipFill>
        <p:spPr>
          <a:xfrm>
            <a:off x="457200" y="764704"/>
            <a:ext cx="8229600" cy="4752529"/>
          </a:xfrm>
        </p:spPr>
      </p:pic>
    </p:spTree>
    <p:extLst>
      <p:ext uri="{BB962C8B-B14F-4D97-AF65-F5344CB8AC3E}">
        <p14:creationId xmlns:p14="http://schemas.microsoft.com/office/powerpoint/2010/main" val="38129264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4608513"/>
          </a:xfrm>
        </p:spPr>
        <p:txBody>
          <a:bodyPr>
            <a:noAutofit/>
          </a:bodyPr>
          <a:lstStyle/>
          <a:p>
            <a:pPr marL="0" indent="0">
              <a:buNone/>
            </a:pPr>
            <a:r>
              <a:rPr lang="en-US" sz="1100" b="1" dirty="0"/>
              <a:t>A</a:t>
            </a:r>
            <a:r>
              <a:rPr lang="en-US" sz="1100" b="1" dirty="0" smtClean="0"/>
              <a:t>ction plan</a:t>
            </a:r>
          </a:p>
          <a:p>
            <a:pPr marL="0" indent="0">
              <a:buNone/>
            </a:pPr>
            <a:endParaRPr lang="en-US" sz="1100" b="1" dirty="0"/>
          </a:p>
          <a:p>
            <a:r>
              <a:rPr lang="en-US" sz="1100" dirty="0"/>
              <a:t>When writing an action plan to achieve a particular goal or outcome, you can get much help from the following </a:t>
            </a:r>
            <a:r>
              <a:rPr lang="en-US" sz="1100" dirty="0" smtClean="0"/>
              <a:t>steps:</a:t>
            </a:r>
            <a:endParaRPr lang="en-US" sz="1100" dirty="0"/>
          </a:p>
          <a:p>
            <a:endParaRPr lang="en-US" sz="1100" dirty="0"/>
          </a:p>
          <a:p>
            <a:r>
              <a:rPr lang="en-US" sz="1100" b="1" dirty="0"/>
              <a:t>Clarify your goal.</a:t>
            </a:r>
            <a:r>
              <a:rPr lang="en-US" sz="1100" dirty="0"/>
              <a:t> Can you get a visual picture of the expected outcome? How can you see if you have reached your destination? What does make your goal measurable? What constraints do you have, like the limits on time, money, or other resources.</a:t>
            </a:r>
          </a:p>
          <a:p>
            <a:pPr marL="0" indent="0">
              <a:buNone/>
            </a:pPr>
            <a:r>
              <a:rPr lang="en-US" sz="1100" dirty="0"/>
              <a:t> </a:t>
            </a:r>
          </a:p>
          <a:p>
            <a:r>
              <a:rPr lang="en-US" sz="1100" b="1" dirty="0"/>
              <a:t>Write a list of actions.</a:t>
            </a:r>
            <a:r>
              <a:rPr lang="en-US" sz="1100" dirty="0"/>
              <a:t> Write down all actions you may need to take to achieve your goal. At this step focus on generating and writing as many different options and ideas as possible. Take a sheet of paper and write more and more ideas, just as they come to your mind. While you are doing this, try not to judge or analyze.</a:t>
            </a:r>
          </a:p>
          <a:p>
            <a:pPr marL="0" indent="0">
              <a:buNone/>
            </a:pPr>
            <a:r>
              <a:rPr lang="en-US" sz="1100" dirty="0"/>
              <a:t> </a:t>
            </a:r>
          </a:p>
          <a:p>
            <a:r>
              <a:rPr lang="en-US" sz="1100" b="1" dirty="0"/>
              <a:t>Analyze, prioritize, and prune.</a:t>
            </a:r>
            <a:r>
              <a:rPr lang="en-US" sz="1100" dirty="0"/>
              <a:t> Look at your list of actions. What are the absolutely necessary and effective steps to achieve your goal? Mark them somehow. After that, what action items can be dropped from in the plan without significant consequences for the outcome. Cross them out.</a:t>
            </a:r>
          </a:p>
          <a:p>
            <a:pPr marL="0" indent="0">
              <a:buNone/>
            </a:pPr>
            <a:r>
              <a:rPr lang="en-US" sz="1100" dirty="0"/>
              <a:t> </a:t>
            </a:r>
          </a:p>
          <a:p>
            <a:r>
              <a:rPr lang="en-US" sz="1100" b="1" dirty="0"/>
              <a:t>Organize your list into a plan.</a:t>
            </a:r>
            <a:r>
              <a:rPr lang="en-US" sz="1100" dirty="0"/>
              <a:t> Decide on the order of your action steps. Start from looking at your marked key actions. For each action, what other steps should be completed before that action? Rearrange your actions and ideas into a sequence of ordered action steps. Finally, look at your plan once again. Are there any ways to simplify it even more?</a:t>
            </a:r>
          </a:p>
          <a:p>
            <a:pPr marL="0" indent="0">
              <a:buNone/>
            </a:pPr>
            <a:r>
              <a:rPr lang="en-US" sz="1100" dirty="0"/>
              <a:t> </a:t>
            </a:r>
          </a:p>
          <a:p>
            <a:r>
              <a:rPr lang="en-US" sz="1100" b="1" dirty="0"/>
              <a:t>Monitor the execution of your plan and review the plan regularly.</a:t>
            </a:r>
            <a:r>
              <a:rPr lang="en-US" sz="1100" dirty="0"/>
              <a:t> How much have you progressed towards your goal by now? What new information you have got? Use this information to further adjust and optimize your plan.</a:t>
            </a:r>
          </a:p>
          <a:p>
            <a:endParaRPr lang="en-US" sz="1200" dirty="0"/>
          </a:p>
          <a:p>
            <a:endParaRPr lang="en-US" sz="1200" dirty="0"/>
          </a:p>
        </p:txBody>
      </p:sp>
    </p:spTree>
    <p:extLst>
      <p:ext uri="{BB962C8B-B14F-4D97-AF65-F5344CB8AC3E}">
        <p14:creationId xmlns:p14="http://schemas.microsoft.com/office/powerpoint/2010/main" val="162497342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hlinkClick r:id="rId2"/>
              </a:rPr>
              <a:t>RACI explanation</a:t>
            </a:r>
            <a:endParaRPr lang="en-US" dirty="0"/>
          </a:p>
        </p:txBody>
      </p:sp>
    </p:spTree>
    <p:extLst>
      <p:ext uri="{BB962C8B-B14F-4D97-AF65-F5344CB8AC3E}">
        <p14:creationId xmlns:p14="http://schemas.microsoft.com/office/powerpoint/2010/main" val="8398373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0"/>
            <a:ext cx="8748464" cy="5078314"/>
          </a:xfrm>
          <a:prstGeom prst="rect">
            <a:avLst/>
          </a:prstGeom>
        </p:spPr>
        <p:txBody>
          <a:bodyPr wrap="square">
            <a:spAutoFit/>
          </a:bodyPr>
          <a:lstStyle/>
          <a:p>
            <a:endParaRPr lang="en-US" b="1" dirty="0" smtClean="0"/>
          </a:p>
          <a:p>
            <a:endParaRPr lang="en-US" b="1" dirty="0"/>
          </a:p>
          <a:p>
            <a:r>
              <a:rPr lang="en-US" b="1" dirty="0" smtClean="0"/>
              <a:t>What </a:t>
            </a:r>
            <a:r>
              <a:rPr lang="en-US" b="1" dirty="0"/>
              <a:t>is a Skills Matrix</a:t>
            </a:r>
            <a:r>
              <a:rPr lang="en-US" b="1" dirty="0" smtClean="0"/>
              <a:t>?</a:t>
            </a:r>
          </a:p>
          <a:p>
            <a:endParaRPr lang="en-US" b="1" dirty="0"/>
          </a:p>
          <a:p>
            <a:r>
              <a:rPr lang="en-US" dirty="0"/>
              <a:t>A ‘skills matrix’ falls within the ‘skills management’ process.  A skills matrix is a grid or table that clearly and visibly illustrates the skills and competence held by individuals within a team.  Its primary aim is to help in the understanding, develop, deployment and tracking of people and their skills. Well-implemented skills matrices should identify the skills that job roles require, the skills of individual employees, and any gap between the two</a:t>
            </a:r>
            <a:r>
              <a:rPr lang="en-US" dirty="0" smtClean="0"/>
              <a:t>.</a:t>
            </a:r>
          </a:p>
          <a:p>
            <a:endParaRPr lang="en-US" dirty="0"/>
          </a:p>
          <a:p>
            <a:r>
              <a:rPr lang="en-US" b="1" dirty="0"/>
              <a:t> </a:t>
            </a:r>
          </a:p>
          <a:p>
            <a:r>
              <a:rPr lang="en-US" b="1" dirty="0"/>
              <a:t>The benefits are widespread and can easily be categorised into three core areas, namely;</a:t>
            </a:r>
          </a:p>
          <a:p>
            <a:pPr marL="342900" indent="-342900">
              <a:buAutoNum type="alphaLcPeriod"/>
            </a:pPr>
            <a:r>
              <a:rPr lang="en-US" b="1" dirty="0" smtClean="0"/>
              <a:t>Benefits </a:t>
            </a:r>
            <a:r>
              <a:rPr lang="en-US" b="1" dirty="0"/>
              <a:t>to the Individual / Employee</a:t>
            </a:r>
            <a:endParaRPr lang="en-US" dirty="0"/>
          </a:p>
          <a:p>
            <a:pPr marL="342900" indent="-342900">
              <a:buAutoNum type="alphaLcPeriod"/>
            </a:pPr>
            <a:r>
              <a:rPr lang="en-US" b="1" dirty="0" smtClean="0"/>
              <a:t>Benefits </a:t>
            </a:r>
            <a:r>
              <a:rPr lang="en-US" b="1" dirty="0"/>
              <a:t>to the Organisation / Company </a:t>
            </a:r>
            <a:endParaRPr lang="en-US" b="1" dirty="0" smtClean="0"/>
          </a:p>
          <a:p>
            <a:r>
              <a:rPr lang="en-US" b="1" dirty="0" smtClean="0"/>
              <a:t>        (</a:t>
            </a:r>
            <a:r>
              <a:rPr lang="en-US" b="1" dirty="0"/>
              <a:t>Mainly team leaders, managers, function owners or business owners)</a:t>
            </a:r>
            <a:endParaRPr lang="en-US" dirty="0"/>
          </a:p>
          <a:p>
            <a:r>
              <a:rPr lang="en-US" b="1" dirty="0" smtClean="0"/>
              <a:t>c</a:t>
            </a:r>
            <a:r>
              <a:rPr lang="en-US" b="1" dirty="0"/>
              <a:t>. Benefits to the Customer / End-Client</a:t>
            </a:r>
            <a:endParaRPr lang="en-US" dirty="0"/>
          </a:p>
        </p:txBody>
      </p:sp>
    </p:spTree>
    <p:extLst>
      <p:ext uri="{BB962C8B-B14F-4D97-AF65-F5344CB8AC3E}">
        <p14:creationId xmlns:p14="http://schemas.microsoft.com/office/powerpoint/2010/main" val="227868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76672"/>
            <a:ext cx="8229600" cy="3917032"/>
          </a:xfrm>
        </p:spPr>
        <p:txBody>
          <a:bodyPr>
            <a:normAutofit fontScale="47500" lnSpcReduction="20000"/>
          </a:bodyPr>
          <a:lstStyle/>
          <a:p>
            <a:r>
              <a:rPr lang="en-US" b="1" dirty="0"/>
              <a:t>a) Benefits to the </a:t>
            </a:r>
            <a:r>
              <a:rPr lang="en-US" b="1" dirty="0" smtClean="0"/>
              <a:t>individual</a:t>
            </a:r>
          </a:p>
          <a:p>
            <a:endParaRPr lang="en-US" b="1" dirty="0"/>
          </a:p>
          <a:p>
            <a:r>
              <a:rPr lang="en-US" dirty="0"/>
              <a:t>Increased competencies – a feeling of investment into their role and their development</a:t>
            </a:r>
          </a:p>
          <a:p>
            <a:r>
              <a:rPr lang="en-US" dirty="0"/>
              <a:t>Decreased stress levels – work competencies increase thus removing uncertainty</a:t>
            </a:r>
          </a:p>
          <a:p>
            <a:r>
              <a:rPr lang="en-US" dirty="0"/>
              <a:t>Full awareness of what their ‘role’ entails including the relevant skills competencies required</a:t>
            </a:r>
          </a:p>
          <a:p>
            <a:r>
              <a:rPr lang="en-US" dirty="0"/>
              <a:t>Full awareness of the desired areas of growth and where they need to focus their training efforts</a:t>
            </a:r>
          </a:p>
          <a:p>
            <a:r>
              <a:rPr lang="en-US" dirty="0"/>
              <a:t>Can;  within some organisations be used within employees Personal Development Plans (PDP)</a:t>
            </a:r>
          </a:p>
          <a:p>
            <a:r>
              <a:rPr lang="en-US" dirty="0"/>
              <a:t>Employees gain from improved identification and understanding of their own strengths and weaknesses</a:t>
            </a:r>
          </a:p>
          <a:p>
            <a:r>
              <a:rPr lang="en-US" dirty="0"/>
              <a:t>Aid in understanding  the value they bring to the organisation (which in turn can boost morale)	</a:t>
            </a:r>
          </a:p>
          <a:p>
            <a:pPr marL="0" indent="0">
              <a:buNone/>
            </a:pPr>
            <a:endParaRPr lang="en-US" dirty="0"/>
          </a:p>
        </p:txBody>
      </p:sp>
    </p:spTree>
    <p:extLst>
      <p:ext uri="{BB962C8B-B14F-4D97-AF65-F5344CB8AC3E}">
        <p14:creationId xmlns:p14="http://schemas.microsoft.com/office/powerpoint/2010/main" val="3839977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332656"/>
            <a:ext cx="8640960" cy="5078314"/>
          </a:xfrm>
          <a:prstGeom prst="rect">
            <a:avLst/>
          </a:prstGeom>
        </p:spPr>
        <p:txBody>
          <a:bodyPr wrap="square">
            <a:spAutoFit/>
          </a:bodyPr>
          <a:lstStyle/>
          <a:p>
            <a:r>
              <a:rPr lang="en-US" b="1" dirty="0"/>
              <a:t>b) Benefits to the organisation / </a:t>
            </a:r>
            <a:r>
              <a:rPr lang="en-US" b="1" dirty="0" smtClean="0"/>
              <a:t>company</a:t>
            </a:r>
          </a:p>
          <a:p>
            <a:endParaRPr lang="en-US" b="1" dirty="0"/>
          </a:p>
          <a:p>
            <a:r>
              <a:rPr lang="en-US" dirty="0"/>
              <a:t>Enables managers, function or business owners to understand the skill strengths and weaknesses of employees reporting to them.</a:t>
            </a:r>
          </a:p>
          <a:p>
            <a:r>
              <a:rPr lang="en-US" dirty="0"/>
              <a:t>Increased capacity – by addressing skills shortages and increasing employee competencies companies can release real capacity into their businesses without incurring the heavy costs of recruitment</a:t>
            </a:r>
          </a:p>
          <a:p>
            <a:r>
              <a:rPr lang="en-US" dirty="0"/>
              <a:t>Creates the ability to search for desired skills and talents across the organisation (e.g. to help fill a role or to assist with either short or long term increased requirements of a task from an end-client)</a:t>
            </a:r>
          </a:p>
          <a:p>
            <a:r>
              <a:rPr lang="en-US" dirty="0"/>
              <a:t>A rolled-up view of skills and skills gaps across an organization can enable its executives to see areas of skill strength and weakness.</a:t>
            </a:r>
          </a:p>
          <a:p>
            <a:r>
              <a:rPr lang="en-US" dirty="0"/>
              <a:t>Enables proficient future planning against projected availability of staff.</a:t>
            </a:r>
          </a:p>
          <a:p>
            <a:r>
              <a:rPr lang="en-US" dirty="0"/>
              <a:t>When used company-wide creates management consistency to drive an organisation forward</a:t>
            </a:r>
          </a:p>
          <a:p>
            <a:r>
              <a:rPr lang="en-US" dirty="0"/>
              <a:t>Customers experience a quality of product/service increasing the likelihood of them returning and advertising your products/services.</a:t>
            </a:r>
          </a:p>
          <a:p>
            <a:r>
              <a:rPr lang="en-US" dirty="0"/>
              <a:t>Customers experience a quality of product/service increasing their loyalty levels	</a:t>
            </a:r>
          </a:p>
        </p:txBody>
      </p:sp>
    </p:spTree>
    <p:extLst>
      <p:ext uri="{BB962C8B-B14F-4D97-AF65-F5344CB8AC3E}">
        <p14:creationId xmlns:p14="http://schemas.microsoft.com/office/powerpoint/2010/main" val="12387724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836712"/>
            <a:ext cx="8229600" cy="3917032"/>
          </a:xfrm>
        </p:spPr>
        <p:txBody>
          <a:bodyPr>
            <a:normAutofit fontScale="55000" lnSpcReduction="20000"/>
          </a:bodyPr>
          <a:lstStyle/>
          <a:p>
            <a:r>
              <a:rPr lang="en-US" b="1" dirty="0"/>
              <a:t>c) Benefits to the customer / end-</a:t>
            </a:r>
            <a:r>
              <a:rPr lang="en-US" b="1" dirty="0" smtClean="0"/>
              <a:t>client</a:t>
            </a:r>
          </a:p>
          <a:p>
            <a:pPr marL="0" indent="0">
              <a:buNone/>
            </a:pPr>
            <a:endParaRPr lang="en-US" b="1" dirty="0"/>
          </a:p>
          <a:p>
            <a:r>
              <a:rPr lang="en-US" dirty="0"/>
              <a:t>The customer should largely be unaware of the existence of a skills matrix.  The customer will however benefit from the increased levels of competency of your staff, their ability to resolve queries in a timely manner and on first touch (i.e. avoiding the ‘I’ll call you back’ scenario).  Simply put the benefits are endless.</a:t>
            </a:r>
          </a:p>
          <a:p>
            <a:r>
              <a:rPr lang="en-US" dirty="0"/>
              <a:t>Faster response rates (decreased lead times)</a:t>
            </a:r>
          </a:p>
          <a:p>
            <a:r>
              <a:rPr lang="en-US" dirty="0"/>
              <a:t>Increased rate of quality in service or products (reduced defect and return rates)</a:t>
            </a:r>
          </a:p>
          <a:p>
            <a:r>
              <a:rPr lang="en-US" dirty="0"/>
              <a:t>Increased employee competencies leads to speed which can result in ‘faster to market’ products and services</a:t>
            </a:r>
          </a:p>
          <a:p>
            <a:r>
              <a:rPr lang="en-US" dirty="0"/>
              <a:t>Customers feels valued</a:t>
            </a:r>
          </a:p>
          <a:p>
            <a:r>
              <a:rPr lang="en-US" dirty="0"/>
              <a:t>Customers experience a very easy and smooth transaction with company	</a:t>
            </a:r>
          </a:p>
          <a:p>
            <a:endParaRPr lang="en-US" dirty="0"/>
          </a:p>
        </p:txBody>
      </p:sp>
    </p:spTree>
    <p:extLst>
      <p:ext uri="{BB962C8B-B14F-4D97-AF65-F5344CB8AC3E}">
        <p14:creationId xmlns:p14="http://schemas.microsoft.com/office/powerpoint/2010/main" val="30722181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https://</a:t>
            </a:r>
            <a:r>
              <a:rPr lang="en-US" dirty="0" err="1"/>
              <a:t>www.youtube.com</a:t>
            </a:r>
            <a:r>
              <a:rPr lang="en-US" dirty="0"/>
              <a:t>/</a:t>
            </a:r>
            <a:r>
              <a:rPr lang="en-US" dirty="0" err="1"/>
              <a:t>watch?v</a:t>
            </a:r>
            <a:r>
              <a:rPr lang="en-US" dirty="0" smtClean="0"/>
              <a:t>=</a:t>
            </a:r>
            <a:r>
              <a:rPr lang="en-US" dirty="0" smtClean="0">
                <a:hlinkClick r:id="rId2"/>
              </a:rPr>
              <a:t>Skills Matrix</a:t>
            </a:r>
            <a:endParaRPr lang="en-US" dirty="0"/>
          </a:p>
        </p:txBody>
      </p:sp>
    </p:spTree>
    <p:extLst>
      <p:ext uri="{BB962C8B-B14F-4D97-AF65-F5344CB8AC3E}">
        <p14:creationId xmlns:p14="http://schemas.microsoft.com/office/powerpoint/2010/main" val="271271081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skillsmatrix1.png"/>
          <p:cNvPicPr>
            <a:picLocks noGrp="1" noChangeAspect="1"/>
          </p:cNvPicPr>
          <p:nvPr>
            <p:ph idx="1"/>
          </p:nvPr>
        </p:nvPicPr>
        <p:blipFill>
          <a:blip r:embed="rId2">
            <a:extLst>
              <a:ext uri="{28A0092B-C50C-407E-A947-70E740481C1C}">
                <a14:useLocalDpi xmlns:a14="http://schemas.microsoft.com/office/drawing/2010/main" val="0"/>
              </a:ext>
            </a:extLst>
          </a:blip>
          <a:srcRect l="-14139" r="-14139"/>
          <a:stretch>
            <a:fillRect/>
          </a:stretch>
        </p:blipFill>
        <p:spPr>
          <a:xfrm>
            <a:off x="-684584" y="476672"/>
            <a:ext cx="10369152" cy="5040561"/>
          </a:xfrm>
        </p:spPr>
      </p:pic>
    </p:spTree>
    <p:extLst>
      <p:ext uri="{BB962C8B-B14F-4D97-AF65-F5344CB8AC3E}">
        <p14:creationId xmlns:p14="http://schemas.microsoft.com/office/powerpoint/2010/main" val="131250560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67"/>
            <a:ext cx="8229600" cy="1143000"/>
          </a:xfrm>
        </p:spPr>
        <p:txBody>
          <a:bodyPr/>
          <a:lstStyle/>
          <a:p>
            <a:r>
              <a:rPr lang="en-GB" b="1" dirty="0" smtClean="0">
                <a:solidFill>
                  <a:schemeClr val="accent5">
                    <a:lumMod val="50000"/>
                  </a:schemeClr>
                </a:solidFill>
              </a:rPr>
              <a:t>References</a:t>
            </a:r>
            <a:endParaRPr lang="en-GB" b="1" dirty="0">
              <a:solidFill>
                <a:schemeClr val="accent5">
                  <a:lumMod val="50000"/>
                </a:schemeClr>
              </a:solidFill>
            </a:endParaRPr>
          </a:p>
        </p:txBody>
      </p:sp>
      <p:sp>
        <p:nvSpPr>
          <p:cNvPr id="4" name="Rectangle 1"/>
          <p:cNvSpPr>
            <a:spLocks noGrp="1" noChangeArrowheads="1"/>
          </p:cNvSpPr>
          <p:nvPr>
            <p:ph idx="1"/>
          </p:nvPr>
        </p:nvSpPr>
        <p:spPr bwMode="auto">
          <a:xfrm>
            <a:off x="199405" y="2115202"/>
            <a:ext cx="8745190" cy="25053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buNone/>
            </a:pPr>
            <a:r>
              <a:rPr lang="en-US" sz="1400" dirty="0"/>
              <a:t>Dream Works Animation, 2008. </a:t>
            </a:r>
            <a:r>
              <a:rPr lang="en-US" sz="1400" i="1" dirty="0"/>
              <a:t>You Tube - Madagascar 2 : Air Penguin (Crash Landing Scene). </a:t>
            </a:r>
            <a:r>
              <a:rPr lang="en-US" sz="1400" dirty="0"/>
              <a:t>[Online] </a:t>
            </a:r>
            <a:br>
              <a:rPr lang="en-US" sz="1400" dirty="0"/>
            </a:br>
            <a:r>
              <a:rPr lang="en-US" sz="1400" dirty="0"/>
              <a:t>Available at: </a:t>
            </a:r>
            <a:r>
              <a:rPr lang="en-US" sz="1400" u="sng" dirty="0">
                <a:hlinkClick r:id="rId2"/>
              </a:rPr>
              <a:t>https://</a:t>
            </a:r>
            <a:r>
              <a:rPr lang="en-US" sz="1400" u="sng" dirty="0" smtClean="0">
                <a:hlinkClick r:id="rId2"/>
              </a:rPr>
              <a:t>www.youtube.com/watch?v=DI4zp7yeuMU</a:t>
            </a:r>
            <a:r>
              <a:rPr lang="en-US" sz="1400" u="sng" dirty="0" smtClean="0"/>
              <a:t> </a:t>
            </a:r>
            <a:r>
              <a:rPr lang="en-US" sz="1400" dirty="0" smtClean="0"/>
              <a:t>[</a:t>
            </a:r>
            <a:r>
              <a:rPr lang="en-US" sz="1400" dirty="0"/>
              <a:t>Accessed 24th May 2016</a:t>
            </a:r>
            <a:r>
              <a:rPr lang="en-US" sz="1400" dirty="0" smtClean="0"/>
              <a:t>].</a:t>
            </a:r>
          </a:p>
          <a:p>
            <a:pPr marL="0" indent="0">
              <a:buNone/>
            </a:pPr>
            <a:endParaRPr lang="en-US" sz="1400" dirty="0"/>
          </a:p>
          <a:p>
            <a:pPr marL="0" indent="0">
              <a:buNone/>
            </a:pPr>
            <a:r>
              <a:rPr lang="en-US" sz="1400" dirty="0"/>
              <a:t>Dream Works Animation , 2008. </a:t>
            </a:r>
            <a:r>
              <a:rPr lang="en-US" sz="1400" i="1" dirty="0"/>
              <a:t>You Tube - Madagascar 2: Penguins Steal Jeep. </a:t>
            </a:r>
            <a:r>
              <a:rPr lang="en-US" sz="1400" dirty="0"/>
              <a:t>[Online] </a:t>
            </a:r>
            <a:br>
              <a:rPr lang="en-US" sz="1400" dirty="0"/>
            </a:br>
            <a:r>
              <a:rPr lang="en-US" sz="1400" dirty="0"/>
              <a:t>Available at: </a:t>
            </a:r>
            <a:r>
              <a:rPr lang="en-US" sz="1400" u="sng" dirty="0">
                <a:hlinkClick r:id="rId2"/>
              </a:rPr>
              <a:t>https://</a:t>
            </a:r>
            <a:r>
              <a:rPr lang="en-US" sz="1400" u="sng" dirty="0" smtClean="0">
                <a:hlinkClick r:id="rId2"/>
              </a:rPr>
              <a:t>www.youtube.com/watch?v=DI4zp7yeuMU</a:t>
            </a:r>
            <a:r>
              <a:rPr lang="en-US" sz="1400" u="sng" dirty="0" smtClean="0"/>
              <a:t> </a:t>
            </a:r>
            <a:r>
              <a:rPr lang="en-US" sz="1400" dirty="0" smtClean="0"/>
              <a:t>[</a:t>
            </a:r>
            <a:r>
              <a:rPr lang="en-US" sz="1400" dirty="0"/>
              <a:t>Accessed May24th 2016].</a:t>
            </a:r>
            <a:endParaRPr lang="en-GB" sz="1400" dirty="0"/>
          </a:p>
          <a:p>
            <a:pPr marL="0" indent="0">
              <a:buNone/>
            </a:pPr>
            <a:endParaRPr lang="en-US" sz="1400" dirty="0" smtClean="0"/>
          </a:p>
          <a:p>
            <a:r>
              <a:rPr lang="en-US" sz="1400" dirty="0" err="1"/>
              <a:t>Hansten</a:t>
            </a:r>
            <a:r>
              <a:rPr lang="en-US" sz="1400" dirty="0"/>
              <a:t>, R. and Washburn, M. (2004) Clinical Delegation Skills: A Handbook for </a:t>
            </a:r>
          </a:p>
          <a:p>
            <a:r>
              <a:rPr lang="en-US" sz="1400" dirty="0"/>
              <a:t>Professional Practice, </a:t>
            </a:r>
            <a:r>
              <a:rPr lang="en-US" sz="1400" dirty="0" smtClean="0"/>
              <a:t>3rd </a:t>
            </a:r>
            <a:r>
              <a:rPr lang="en-US" sz="1400" dirty="0"/>
              <a:t>Edition, Aspen.</a:t>
            </a:r>
            <a:br>
              <a:rPr lang="en-US" sz="1400" dirty="0"/>
            </a:br>
            <a:r>
              <a:rPr lang="en-US" sz="1400" dirty="0"/>
              <a:t>“Successful Delegation: How, When and Why”. Retrieved </a:t>
            </a:r>
            <a:r>
              <a:rPr lang="en-US" sz="1400" dirty="0" smtClean="0"/>
              <a:t>June 10th, 2016. </a:t>
            </a:r>
            <a:endParaRPr lang="en-US" sz="1400" dirty="0"/>
          </a:p>
          <a:p>
            <a:r>
              <a:rPr lang="en-US" sz="1400" b="1" dirty="0">
                <a:hlinkClick r:id="rId3"/>
              </a:rPr>
              <a:t>http://www.mindtools.com</a:t>
            </a:r>
            <a:r>
              <a:rPr lang="en-US" sz="1400" dirty="0"/>
              <a:t>. </a:t>
            </a:r>
          </a:p>
        </p:txBody>
      </p:sp>
    </p:spTree>
    <p:extLst>
      <p:ext uri="{BB962C8B-B14F-4D97-AF65-F5344CB8AC3E}">
        <p14:creationId xmlns:p14="http://schemas.microsoft.com/office/powerpoint/2010/main" val="122398291"/>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01155a8fcdf8072eea97715944ea3d84">
  <xsd:schema xmlns:xsd="http://www.w3.org/2001/XMLSchema" xmlns:xs="http://www.w3.org/2001/XMLSchema" xmlns:p="http://schemas.microsoft.com/office/2006/metadata/properties" xmlns:ns2="303dbf9b-b85b-46a0-94f1-894078c07ecd" targetNamespace="http://schemas.microsoft.com/office/2006/metadata/properties" ma:root="true" ma:fieldsID="f60d8c41df2d54b37b748a3da9bbc2a0"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3F7E1A4D-29DB-447C-8201-DF1B692C6E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http://schemas.openxmlformats.org/package/2006/metadata/core-properties"/>
    <ds:schemaRef ds:uri="303dbf9b-b85b-46a0-94f1-894078c07ecd"/>
    <ds:schemaRef ds:uri="http://www.w3.org/XML/1998/namespace"/>
    <ds:schemaRef ds:uri="http://purl.org/dc/terms/"/>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4348</TotalTime>
  <Words>1227</Words>
  <Application>Microsoft Office PowerPoint</Application>
  <PresentationFormat>On-screen Show (4:3)</PresentationFormat>
  <Paragraphs>228</Paragraphs>
  <Slides>46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Arial</vt:lpstr>
      <vt:lpstr>Calibri</vt:lpstr>
      <vt:lpstr>Myriad Pro</vt:lpstr>
      <vt:lpstr>Tahoma</vt:lpstr>
      <vt:lpstr>Wingdings</vt:lpstr>
      <vt:lpstr>20140311PresentationUWTSDTemplate</vt:lpstr>
      <vt:lpstr>1_20140311PresentationUWTSDTemplate</vt:lpstr>
      <vt:lpstr>Module 2 : Day 4  Delegation Prioritisation Planning</vt:lpstr>
      <vt:lpstr>Welcome / Croeso Aim of Today</vt:lpstr>
      <vt:lpstr>Topics/themes</vt:lpstr>
      <vt:lpstr>Prioritisation</vt:lpstr>
      <vt:lpstr>PowerPoint Presentation</vt:lpstr>
      <vt:lpstr>Planning</vt:lpstr>
      <vt:lpstr>PowerPoint Presentation</vt:lpstr>
      <vt:lpstr>Planning</vt:lpstr>
      <vt:lpstr>Delegation</vt:lpstr>
      <vt:lpstr>PowerPoint Presentation</vt:lpstr>
      <vt:lpstr>Delegation</vt:lpstr>
      <vt:lpstr>PowerPoint Presentation</vt:lpstr>
      <vt:lpstr>PowerPoint Presentation</vt:lpstr>
      <vt:lpstr>PowerPoint Presentation</vt:lpstr>
      <vt:lpstr>The 5 RIGHTS of DELEGATION</vt:lpstr>
      <vt:lpstr>RIGHT TASK</vt:lpstr>
      <vt:lpstr>PowerPoint Presentation</vt:lpstr>
      <vt:lpstr>RIGHT PERSON  </vt:lpstr>
      <vt:lpstr>Knowing Your Delegate </vt:lpstr>
      <vt:lpstr>PowerPoint Presentation</vt:lpstr>
      <vt:lpstr>PowerPoint Presentation</vt:lpstr>
      <vt:lpstr>PowerPoint Presentation</vt:lpstr>
      <vt:lpstr>Prioritisation</vt:lpstr>
      <vt:lpstr>PowerPoint Presentation</vt:lpstr>
      <vt:lpstr>PowerPoint Presentation</vt:lpstr>
      <vt:lpstr>PowerPoint Presentation</vt:lpstr>
      <vt:lpstr>PowerPoint Presentation</vt:lpstr>
      <vt:lpstr>PowerPoint Presentation</vt:lpstr>
      <vt:lpstr>PowerPoint Presentation</vt:lpstr>
      <vt:lpstr>What Are "Urgent" and "Important" Activities?   In a 1954 speech to the Second Assembly of the World Council of Churches, former U.S. President Dwight D. Eisenhower, who was quoting Dr J. Roscoe Miller, president of Northwestern University, said:    "I have two kinds of problems: the urgent and the important.   The urgent are not important, and the important are never urgent."   This "Eisenhower Principle" is said to be how he organized his workload and priorities.</vt:lpstr>
      <vt:lpstr>PowerPoint Presentation</vt:lpstr>
      <vt:lpstr>PowerPoint Presentation</vt:lpstr>
      <vt:lpstr>PowerPoint Presentation</vt:lpstr>
      <vt:lpstr>Planning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Crossman</cp:lastModifiedBy>
  <cp:revision>406</cp:revision>
  <cp:lastPrinted>2016-06-15T10:18:01Z</cp:lastPrinted>
  <dcterms:created xsi:type="dcterms:W3CDTF">2015-04-14T15:21:28Z</dcterms:created>
  <dcterms:modified xsi:type="dcterms:W3CDTF">2016-06-20T10:44:28Z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