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781" r:id="rId2"/>
    <p:sldId id="782" r:id="rId3"/>
    <p:sldId id="274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9" r:id="rId12"/>
    <p:sldId id="264" r:id="rId13"/>
    <p:sldId id="270" r:id="rId14"/>
    <p:sldId id="265" r:id="rId15"/>
    <p:sldId id="266" r:id="rId16"/>
    <p:sldId id="271" r:id="rId17"/>
    <p:sldId id="267" r:id="rId18"/>
    <p:sldId id="268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8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108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413E2A-8548-410F-9B40-000994A18130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09B92D-B599-437D-A615-4679AF98CF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3524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For him is Paradise packed with bounties, pleasure and delight and spiritual sustenance and comforts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D43FD9-D1D0-4CE0-84D1-A3A9AB9D63C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0421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2" name="Google Shape;92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" name="Google Shape;100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8" name="Google Shape;108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6" name="Google Shape;116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4" name="Google Shape;124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2" name="Google Shape;132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0" name="Google Shape;140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0" name="Google Shape;140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9" name="Google Shape;149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9" name="Google Shape;149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9" name="Google Shape;159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1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8" name="Google Shape;168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1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8" name="Google Shape;168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7" name="Google Shape;177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5" name="Google Shape;185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7AA03-7A78-E640-AFCD-1E90B186C7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7A11F2-0313-01C9-A225-C15542826B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86C5F2-541B-824C-4C16-196B2C6143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33E13E-2E91-4D85-8F3D-242848A304C8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A1DAC2-7F6E-1089-AF48-50A2667F1D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696136-2E55-950A-E259-38B731B94E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59BA3-7C71-47BA-9D7C-9393D4D47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4442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83AD8-6A6F-4F8C-6959-112207D1EA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301232-A634-2066-D071-ACA08E7469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F48305-E8D7-04A5-CEC7-E2D2002C5C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799952-D68D-4E36-A6E0-6ADCFED0DE29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630ED3-0867-3E1F-4EDB-9A42F44E59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330277-10B9-C662-FA63-85E9BD52C5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59BA3-7C71-47BA-9D7C-9393D4D47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278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EFD85-778E-5041-7D47-778C9AC8B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4AA718-3E06-E9FC-6291-510F7C8960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F30F52-2B09-1E35-427B-77EA6AB0A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EF55C-5692-4A06-ABE6-F258A4B97444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0D904-B389-A090-DAC1-5D20FA047E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31173B-497A-74A9-B323-FD9408670D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59BA3-7C71-47BA-9D7C-9393D4D47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930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57CC7E-66F9-9840-F043-92A9F16981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997970-11AE-86EC-5014-49C4446D7C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554CDD-6BC0-F60C-CEF1-40201E72BA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B97DD3-84E1-C775-8876-8A33289BBF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7D794-CCA4-4939-9C52-011B05BF493B}" type="datetime1">
              <a:rPr lang="en-GB" smtClean="0"/>
              <a:t>08/02/2023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785324-2E3F-46B0-F47B-088A19006A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230B7A-177E-40D2-7FC7-0CAB7AA62F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59BA3-7C71-47BA-9D7C-9393D4D47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101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3521C-6D13-91CC-B8AB-D60AE2C8EE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97245A-5803-C486-433B-170E1B5414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09B36C-9259-9874-2481-C86278B137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29F8E7C-DB61-903A-4023-7F07C1B430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B1DF66D-69FF-07D4-2CD2-4DCCBCA7F83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CB65704-5804-971D-73F1-82BF8EF063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62BED-36A1-4E97-8F00-EF65D30CF1A4}" type="datetime1">
              <a:rPr lang="en-GB" smtClean="0"/>
              <a:t>08/02/2023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8519D34-1A84-C0F3-E281-99BB8807BB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B521217-9895-76A1-A186-A409A9E9F0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59BA3-7C71-47BA-9D7C-9393D4D47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8099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CE9B5-0BAD-2E3E-16AC-3F96D13B9D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485E45-3941-4EEE-82BA-EB67967FBF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BF0CA-D549-4BD1-BFF5-1E626652C298}" type="datetime1">
              <a:rPr lang="en-GB" smtClean="0"/>
              <a:t>08/02/2023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C918D0-9E94-65B3-7C1B-4A6B97C7EC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B88B1F-6CD7-3BE2-8163-1DD6EE88A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59BA3-7C71-47BA-9D7C-9393D4D47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99167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DDCF20F-CF50-5F53-0D16-DE9D9EDBF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941AF-E7C5-474D-B9BC-F44BF81DDC24}" type="datetime1">
              <a:rPr lang="en-GB" smtClean="0"/>
              <a:t>08/02/2023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98260DE-8892-7617-FEC9-601A798F25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0CBB1A-AFF3-09CC-91F6-1CA1F3E42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59BA3-7C71-47BA-9D7C-9393D4D47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4867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35B82-6CCB-B9D9-DCD7-1EE74F8AD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EFAF09-14B2-9AB9-9BA1-EACFE289F3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20CF82-A6BE-C7ED-8BFB-A8C455082D4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7DA2F3-C65A-A612-5F0E-8F3034A500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627BE-78BF-4484-BE23-8365D5AD5990}" type="datetime1">
              <a:rPr lang="en-GB" smtClean="0"/>
              <a:t>08/02/2023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BE812A-028F-4902-5DCD-BF0073EDE6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F41593-8BC4-C8F0-2753-74AC8890E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59BA3-7C71-47BA-9D7C-9393D4D47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8012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6FB42-9E8F-643C-C9C5-25035578D1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EE85442-C7A1-3E67-35E0-085A718A549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99FD4D-9EE0-2A47-0A83-2543A43B58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52F2F7-F528-FE28-5AD9-C995016627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94B9D-9308-4448-8096-8AEF6879430C}" type="datetime1">
              <a:rPr lang="en-GB" smtClean="0"/>
              <a:t>08/02/2023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4B2AAE-A2A8-60D6-6C28-7637209664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A3DCCD-27DF-F7EE-C2F2-E92C741B64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59BA3-7C71-47BA-9D7C-9393D4D47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24300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929018-4AED-DC86-8B6C-24AE60FD62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8E8D9A-2B19-4B6E-3E5B-E4BDDEA6F1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724E6-5DEA-1CA5-0679-186EECA09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3B342-9483-4CBC-8A94-70F3B0D8B018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2B6AFB-5C35-3BA3-1F56-0D17F9C58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03D1D-F172-FC34-74BC-206B1308E9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59BA3-7C71-47BA-9D7C-9393D4D47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0755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5040A1F-D44B-60BC-2747-1323BFBB558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8D0E8B-24ED-3B6C-7DC0-47EBAAA074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3651B7-7BFF-F070-11D6-529EECAFE8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BB98C-1E3E-464E-846C-5A4A3FFED483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2DC35E-078E-AF83-99BB-07CB46033E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4E1F34-CF8D-3492-EBDF-4B1479E98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59BA3-7C71-47BA-9D7C-9393D4D47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0100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EE8F8B4-DF09-4581-EFE6-B0475A679C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767D73-7049-109E-B899-80023FE748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3C1E1C-E260-66C6-DD6A-06CAF15311F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313294-072F-44F5-AF28-81190D2145CB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D20A56-0E1D-8AC9-6BE9-E9400A29EB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E3FD37-827D-EE28-3081-6CF6A1C5CA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B59BA3-7C71-47BA-9D7C-9393D4D47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3005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casp-uk.b-cdn.net/wp-content/uploads/2018/03/CASP-Qualitative-Checklist-2018_fillable_form.pdf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epoc.cochrane.org/sites/epoc.cochrane.org/files/public/uploads/Resources-for-authors2017/epoc_qes_protocol_and_review_template.docx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bu.se/contentassets/14570b8112c5464cbb2c256c11674025/methodological_limitations_qualitative_evidence_synthesis.pdf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 descr="5 of the most Awe-Inspiring Islamic Artists | Islamic Fashion Design Council">
            <a:extLst>
              <a:ext uri="{FF2B5EF4-FFF2-40B4-BE49-F238E27FC236}">
                <a16:creationId xmlns:a16="http://schemas.microsoft.com/office/drawing/2014/main" id="{44FE8ED7-3F37-2C65-B9B7-EB56F49814E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83" r="6446" b="9089"/>
          <a:stretch/>
        </p:blipFill>
        <p:spPr bwMode="auto">
          <a:xfrm>
            <a:off x="3523488" y="10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93DFE-CDE9-63BC-9DB7-3376E11E2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/>
              <a:t>DBA CRITICAL LITERATURE REVIEW FOR DOCTORAL 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00E8FB-BCDD-CD3C-93AF-F5F1FD387A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/>
              <a:t>DR CAROLINE JAWAD 2022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236545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A1329-FB49-46D9-8DC9-3633D7210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7151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/>
              <a:t>Please note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303E4-27AB-4B32-9A8D-CF32671016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78123"/>
            <a:ext cx="5181600" cy="416322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/>
              <a:t>This presentation  will introduce you to some aspects of research methods – but it is NOT intended to replace key reading, </a:t>
            </a:r>
            <a:r>
              <a:rPr lang="en-GB" sz="1900" b="1"/>
              <a:t>such as </a:t>
            </a:r>
            <a:r>
              <a:rPr lang="en-GB" sz="1900"/>
              <a:t>Bryman, Crotty, Creswell, Maxwell, Denscombe, Denzin, Guba and Lincoln, Easterby-Smith et al, Collis and Hussey and Cohen.  </a:t>
            </a:r>
          </a:p>
          <a:p>
            <a:pPr>
              <a:lnSpc>
                <a:spcPct val="90000"/>
              </a:lnSpc>
            </a:pPr>
            <a:r>
              <a:rPr lang="en-GB" sz="1900"/>
              <a:t>You must read key texts and beyond at doctoral level that cover the method and for this you may have to go beyond your modules reading list.</a:t>
            </a:r>
          </a:p>
          <a:p>
            <a:pPr>
              <a:lnSpc>
                <a:spcPct val="90000"/>
              </a:lnSpc>
            </a:pPr>
            <a:r>
              <a:rPr lang="en-GB" sz="1900"/>
              <a:t>Again some slides will not be focused on and you are expected at this doctoral level to be motivated, engaged and understand the areas you need to explore.</a:t>
            </a:r>
          </a:p>
          <a:p>
            <a:pPr>
              <a:lnSpc>
                <a:spcPct val="90000"/>
              </a:lnSpc>
            </a:pPr>
            <a:endParaRPr lang="en-GB" sz="19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BFBCBA-D4BB-4516-835F-614E3E0F6B2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787" r="15803" b="2"/>
          <a:stretch/>
        </p:blipFill>
        <p:spPr>
          <a:xfrm>
            <a:off x="6172200" y="2178122"/>
            <a:ext cx="5181600" cy="416322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542449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0662C632-567F-1101-2017-21B4B336A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7151"/>
            <a:ext cx="10515600" cy="1325563"/>
          </a:xfrm>
        </p:spPr>
        <p:txBody>
          <a:bodyPr/>
          <a:lstStyle/>
          <a:p>
            <a:r>
              <a:rPr lang="en-US" dirty="0"/>
              <a:t>This presentation uses ….</a:t>
            </a:r>
          </a:p>
        </p:txBody>
      </p:sp>
      <p:pic>
        <p:nvPicPr>
          <p:cNvPr id="5" name="Content Placeholder 4" descr="9781529711844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37276" y="2020388"/>
            <a:ext cx="2917448" cy="4152952"/>
          </a:xfrm>
          <a:noFill/>
        </p:spPr>
      </p:pic>
    </p:spTree>
    <p:extLst>
      <p:ext uri="{BB962C8B-B14F-4D97-AF65-F5344CB8AC3E}">
        <p14:creationId xmlns:p14="http://schemas.microsoft.com/office/powerpoint/2010/main" val="39947064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a single slide…</a:t>
            </a:r>
            <a:endParaRPr lang="en-US" dirty="0"/>
          </a:p>
        </p:txBody>
      </p:sp>
      <p:sp>
        <p:nvSpPr>
          <p:cNvPr id="19" name="Content Placeholder 18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US" dirty="0"/>
              <a:t>Qualitative research aims to explore people’s perceptions and experiences of the world around them</a:t>
            </a:r>
          </a:p>
          <a:p>
            <a:pPr lvl="0"/>
            <a:r>
              <a:rPr lang="en-US" dirty="0"/>
              <a:t>Systematic reviews of qualitative research (also known as </a:t>
            </a:r>
            <a:r>
              <a:rPr lang="en-US" b="1" dirty="0"/>
              <a:t>qualitative evidence syntheses</a:t>
            </a:r>
            <a:r>
              <a:rPr lang="en-US" dirty="0"/>
              <a:t>) have become more common and methods for undertaking these reviews are now well developed</a:t>
            </a:r>
          </a:p>
          <a:p>
            <a:pPr lvl="0"/>
            <a:r>
              <a:rPr lang="en-US" dirty="0"/>
              <a:t>A review finding is an analytic output (e.g. a theme, category, thematic framework, theory or contribution to theory) from a qualitative evidence synthesis that, based on data from primary studies, describes a phenomenon or an aspect of a phenomenon.</a:t>
            </a:r>
          </a:p>
          <a:p>
            <a:pPr lvl="0"/>
            <a:r>
              <a:rPr lang="en-US" dirty="0"/>
              <a:t>Methods for </a:t>
            </a:r>
            <a:r>
              <a:rPr lang="en-US" dirty="0" err="1"/>
              <a:t>synthesising</a:t>
            </a:r>
            <a:r>
              <a:rPr lang="en-US" dirty="0"/>
              <a:t> and </a:t>
            </a:r>
            <a:r>
              <a:rPr lang="en-US" dirty="0" err="1"/>
              <a:t>analysing</a:t>
            </a:r>
            <a:r>
              <a:rPr lang="en-US" dirty="0"/>
              <a:t> qualitative studies include: </a:t>
            </a:r>
            <a:r>
              <a:rPr lang="en-US" b="1" dirty="0"/>
              <a:t>thematic synthesis, framework synthesis </a:t>
            </a:r>
            <a:r>
              <a:rPr lang="en-US" dirty="0"/>
              <a:t>and </a:t>
            </a:r>
            <a:r>
              <a:rPr lang="en-US" b="1" dirty="0"/>
              <a:t>meta-ethnography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dirty="0"/>
              <a:t>Synthesis and analysis of qualitative research </a:t>
            </a:r>
          </a:p>
        </p:txBody>
      </p:sp>
      <p:sp>
        <p:nvSpPr>
          <p:cNvPr id="22" name="Content Placeholder 2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US" dirty="0"/>
              <a:t>Synthesis and analysis are iterative and interactive processes; analysis may require grouping common elements together and synthesis may suggest additional lines of inquiry</a:t>
            </a:r>
          </a:p>
          <a:p>
            <a:pPr lvl="0"/>
            <a:r>
              <a:rPr lang="en-US" dirty="0"/>
              <a:t>As with quantitative research, narrative synthesis (using text, tables and graphics) is typically the default method of synthesis</a:t>
            </a:r>
          </a:p>
          <a:p>
            <a:pPr lvl="0"/>
            <a:r>
              <a:rPr lang="en-US" dirty="0"/>
              <a:t>However, the potential of qualitative synthesis is best </a:t>
            </a:r>
            <a:r>
              <a:rPr lang="en-US" dirty="0" err="1"/>
              <a:t>realised</a:t>
            </a:r>
            <a:r>
              <a:rPr lang="en-US" dirty="0"/>
              <a:t> through qualitative methods such as thematic-, framework- and line of argument-based approaches</a:t>
            </a:r>
          </a:p>
          <a:p>
            <a:pPr lvl="0"/>
            <a:r>
              <a:rPr lang="en-US" dirty="0"/>
              <a:t>Synthesis may be aggregative (that is to say, </a:t>
            </a:r>
            <a:r>
              <a:rPr lang="en-US" dirty="0" err="1"/>
              <a:t>summarising</a:t>
            </a:r>
            <a:r>
              <a:rPr lang="en-US" dirty="0"/>
              <a:t>) or configurative (interpreting)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I synthesise?</a:t>
            </a:r>
            <a:endParaRPr lang="en-US" dirty="0"/>
          </a:p>
        </p:txBody>
      </p:sp>
      <p:sp>
        <p:nvSpPr>
          <p:cNvPr id="21" name="Content Placeholder 20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US" dirty="0"/>
              <a:t>Synthesis is mainly about </a:t>
            </a:r>
            <a:r>
              <a:rPr lang="en-US" b="1" dirty="0"/>
              <a:t>identifying patterns in your data </a:t>
            </a:r>
            <a:r>
              <a:rPr lang="en-US" dirty="0"/>
              <a:t>– but also involves </a:t>
            </a:r>
            <a:r>
              <a:rPr lang="en-US" b="1" dirty="0"/>
              <a:t>spotting what is missing</a:t>
            </a:r>
            <a:r>
              <a:rPr lang="en-US" dirty="0"/>
              <a:t>!</a:t>
            </a:r>
          </a:p>
          <a:p>
            <a:pPr lvl="0"/>
            <a:r>
              <a:rPr lang="en-US" dirty="0"/>
              <a:t>You may spot patterns by putting findings side-by-side </a:t>
            </a:r>
            <a:r>
              <a:rPr lang="en-US" b="1" dirty="0"/>
              <a:t>(juxtaposing)</a:t>
            </a:r>
          </a:p>
          <a:p>
            <a:pPr lvl="0"/>
            <a:r>
              <a:rPr lang="en-US" dirty="0"/>
              <a:t>Different patterns may reflect different circumstances or contexts</a:t>
            </a:r>
          </a:p>
          <a:p>
            <a:pPr lvl="0"/>
            <a:r>
              <a:rPr lang="en-US" dirty="0"/>
              <a:t>Alternatively, different patterns may relate to how the different studies were carried out</a:t>
            </a:r>
          </a:p>
          <a:p>
            <a:pPr lvl="0"/>
            <a:r>
              <a:rPr lang="en-US" dirty="0"/>
              <a:t>Bringing together </a:t>
            </a:r>
            <a:r>
              <a:rPr lang="en-US" b="1" dirty="0"/>
              <a:t>(integrating) </a:t>
            </a:r>
            <a:r>
              <a:rPr lang="en-US" dirty="0"/>
              <a:t>more than one synthesis may reveal different perspectives (e.g. child and parent) of the same phenomenon</a:t>
            </a:r>
          </a:p>
          <a:p>
            <a:pPr lvl="0"/>
            <a:r>
              <a:rPr lang="en-US" dirty="0"/>
              <a:t>Integrating quantitative and qualitative data is discussed in Chapter 9.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Going forward with RETREAT!</a:t>
            </a:r>
            <a:endParaRPr lang="en-US" dirty="0"/>
          </a:p>
        </p:txBody>
      </p:sp>
      <p:sp>
        <p:nvSpPr>
          <p:cNvPr id="21" name="Content Placeholder 20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US" dirty="0"/>
              <a:t>When choosing your method of synthesis you should consider:</a:t>
            </a:r>
          </a:p>
          <a:p>
            <a:pPr lvl="1"/>
            <a:r>
              <a:rPr lang="en-US" b="1" dirty="0"/>
              <a:t>R</a:t>
            </a:r>
            <a:r>
              <a:rPr lang="en-US" dirty="0"/>
              <a:t>esearch Question – What question are you trying to answer?</a:t>
            </a:r>
          </a:p>
          <a:p>
            <a:pPr lvl="1"/>
            <a:r>
              <a:rPr lang="en-US" b="1" dirty="0"/>
              <a:t>E</a:t>
            </a:r>
            <a:r>
              <a:rPr lang="en-US" dirty="0"/>
              <a:t>pistemology – What type of knowledge do you need to answer the question? </a:t>
            </a:r>
          </a:p>
          <a:p>
            <a:pPr lvl="1"/>
            <a:r>
              <a:rPr lang="en-US" b="1" dirty="0"/>
              <a:t>T</a:t>
            </a:r>
            <a:r>
              <a:rPr lang="en-US" dirty="0"/>
              <a:t>ime/Timeframe – How long is the synthesis likely to take?</a:t>
            </a:r>
          </a:p>
          <a:p>
            <a:pPr lvl="1"/>
            <a:r>
              <a:rPr lang="en-US" b="1" dirty="0"/>
              <a:t>R</a:t>
            </a:r>
            <a:r>
              <a:rPr lang="en-US" dirty="0"/>
              <a:t>esources – Will the method require specific software or facilities?</a:t>
            </a:r>
          </a:p>
          <a:p>
            <a:pPr lvl="1"/>
            <a:r>
              <a:rPr lang="en-US" b="1" dirty="0"/>
              <a:t>E</a:t>
            </a:r>
            <a:r>
              <a:rPr lang="en-US" dirty="0"/>
              <a:t>xpertise – Have you got access to all the skills and perspectives required by the method?</a:t>
            </a:r>
          </a:p>
          <a:p>
            <a:pPr lvl="1"/>
            <a:r>
              <a:rPr lang="en-US" b="1" dirty="0"/>
              <a:t>A</a:t>
            </a:r>
            <a:r>
              <a:rPr lang="en-US" dirty="0"/>
              <a:t>udience &amp; Purpose – Who is the synthesis for and how will they use it? </a:t>
            </a:r>
          </a:p>
          <a:p>
            <a:pPr lvl="1"/>
            <a:r>
              <a:rPr lang="en-US" b="1" dirty="0"/>
              <a:t>T</a:t>
            </a:r>
            <a:r>
              <a:rPr lang="en-US" dirty="0"/>
              <a:t>ype of data – Is the data-rich (full of ideas) and/or thick (full of detail)?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dirty="0"/>
              <a:t>A step-by-step guide to qualitative synthesis</a:t>
            </a:r>
          </a:p>
        </p:txBody>
      </p:sp>
      <p:sp>
        <p:nvSpPr>
          <p:cNvPr id="21" name="Content Placeholder 20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Step 1 - Formulating the question</a:t>
            </a:r>
          </a:p>
          <a:p>
            <a:pPr lvl="0"/>
            <a:r>
              <a:rPr lang="en-US" dirty="0"/>
              <a:t>Steps 2 and 3 - Searching and Screening the Literature</a:t>
            </a:r>
          </a:p>
          <a:p>
            <a:pPr lvl="0"/>
            <a:r>
              <a:rPr lang="en-US" dirty="0"/>
              <a:t>Step 4 - Extracting qualitative data for your review</a:t>
            </a:r>
          </a:p>
          <a:p>
            <a:pPr lvl="0"/>
            <a:r>
              <a:rPr lang="en-US" dirty="0"/>
              <a:t>Step 5 - Quality Assessment (Appraisal) </a:t>
            </a:r>
          </a:p>
          <a:p>
            <a:pPr lvl="0"/>
            <a:r>
              <a:rPr lang="en-US" dirty="0"/>
              <a:t>Step 6 – Synthesis</a:t>
            </a:r>
          </a:p>
          <a:p>
            <a:pPr lvl="0"/>
            <a:r>
              <a:rPr lang="en-US" dirty="0"/>
              <a:t>Step 7 – Analysis and Interpretation</a:t>
            </a:r>
          </a:p>
          <a:p>
            <a:pPr lvl="0"/>
            <a:r>
              <a:rPr lang="en-US" dirty="0"/>
              <a:t>Followed by: Writing Up and Reporting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Step 1 - Formulating the question</a:t>
            </a:r>
          </a:p>
        </p:txBody>
      </p:sp>
      <p:sp>
        <p:nvSpPr>
          <p:cNvPr id="21" name="Content Placeholder 20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Several frameworks exist for formulating a question for a qualitative review. Two examples are:</a:t>
            </a:r>
          </a:p>
          <a:p>
            <a:pPr lvl="1"/>
            <a:r>
              <a:rPr lang="en-GB" b="1" dirty="0"/>
              <a:t>SPICE</a:t>
            </a:r>
            <a:r>
              <a:rPr lang="en-GB" dirty="0"/>
              <a:t> (Setting – Perspective – Interest, the phenomenon of – Comparison – Evaluation)</a:t>
            </a:r>
          </a:p>
          <a:p>
            <a:pPr lvl="1"/>
            <a:r>
              <a:rPr lang="en-GB" b="1" dirty="0" err="1"/>
              <a:t>PerSPE©TiF</a:t>
            </a:r>
            <a:r>
              <a:rPr lang="en-GB" dirty="0"/>
              <a:t> (Perspective-Setting-Phenomenon of interest/Problem-Environment-(optional Comparison)-Time/timing-Findings) </a:t>
            </a:r>
          </a:p>
          <a:p>
            <a:pPr lvl="0"/>
            <a:r>
              <a:rPr lang="en-GB" dirty="0"/>
              <a:t>See Chapter 4 – Defining Your Scope for more detail.</a:t>
            </a:r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2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US" dirty="0"/>
              <a:t>Steps 2 and 3 - Searching and screening the literature (1 of 2)</a:t>
            </a:r>
          </a:p>
        </p:txBody>
      </p:sp>
      <p:sp>
        <p:nvSpPr>
          <p:cNvPr id="25" name="Content Placeholder 2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b="1" dirty="0"/>
              <a:t>Will I include:</a:t>
            </a:r>
          </a:p>
          <a:p>
            <a:pPr lvl="1"/>
            <a:r>
              <a:rPr lang="en-US" b="1" dirty="0"/>
              <a:t>Mixed methods studies </a:t>
            </a:r>
            <a:r>
              <a:rPr lang="en-US" dirty="0"/>
              <a:t>with a qualitative component (or not)?</a:t>
            </a:r>
          </a:p>
          <a:p>
            <a:pPr lvl="1"/>
            <a:r>
              <a:rPr lang="en-US" dirty="0"/>
              <a:t>Data from free-text responses to </a:t>
            </a:r>
            <a:r>
              <a:rPr lang="en-US" b="1" dirty="0"/>
              <a:t>surveys</a:t>
            </a:r>
            <a:r>
              <a:rPr lang="en-US" dirty="0"/>
              <a:t>?</a:t>
            </a:r>
          </a:p>
          <a:p>
            <a:pPr lvl="1"/>
            <a:r>
              <a:rPr lang="en-US" dirty="0"/>
              <a:t>Only </a:t>
            </a:r>
            <a:r>
              <a:rPr lang="en-US" b="1" dirty="0"/>
              <a:t>verbatim findings or verbatim </a:t>
            </a:r>
            <a:r>
              <a:rPr lang="en-US" b="1" u="sng" dirty="0"/>
              <a:t>and</a:t>
            </a:r>
            <a:r>
              <a:rPr lang="en-US" b="1" dirty="0"/>
              <a:t> author observations</a:t>
            </a:r>
            <a:r>
              <a:rPr lang="en-US" dirty="0"/>
              <a:t>?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US" dirty="0"/>
              <a:t>Steps 2 and 3 - Searching and screening the literature (2 of 2)</a:t>
            </a:r>
          </a:p>
        </p:txBody>
      </p:sp>
      <p:graphicFrame>
        <p:nvGraphicFramePr>
          <p:cNvPr id="11" name="Table 2"/>
          <p:cNvGraphicFramePr/>
          <p:nvPr/>
        </p:nvGraphicFramePr>
        <p:xfrm>
          <a:off x="3078480" y="1981200"/>
          <a:ext cx="6035040" cy="3933794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60350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810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u="none" strike="noStrike" cap="none" dirty="0">
                          <a:sym typeface="Calibri"/>
                        </a:rPr>
                        <a:t>When planning your search think about…</a:t>
                      </a:r>
                      <a:endParaRPr sz="1800" b="1" u="none" strike="noStrike" cap="none" dirty="0">
                        <a:latin typeface="+mn-lt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12206" marR="12206" marT="16275" marB="1627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887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u="none" strike="noStrike" cap="none" dirty="0">
                          <a:sym typeface="Calibri"/>
                        </a:rPr>
                        <a:t>Sampling – </a:t>
                      </a:r>
                      <a:r>
                        <a:rPr lang="en-GB" sz="1800" u="none" strike="noStrike" cap="none" dirty="0">
                          <a:sym typeface="Calibri"/>
                        </a:rPr>
                        <a:t>All studies or Purposive?</a:t>
                      </a:r>
                      <a:endParaRPr sz="1800" b="0" u="none" strike="noStrike" cap="none" dirty="0">
                        <a:latin typeface="+mn-lt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12206" marR="12206" marT="16275" marB="1627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887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u="none" strike="noStrike" cap="none" dirty="0">
                          <a:sym typeface="Calibri"/>
                        </a:rPr>
                        <a:t>Sources – </a:t>
                      </a:r>
                      <a:r>
                        <a:rPr lang="en-GB" sz="1800" u="none" strike="noStrike" cap="none" dirty="0">
                          <a:sym typeface="Calibri"/>
                        </a:rPr>
                        <a:t>Which databases?</a:t>
                      </a:r>
                      <a:endParaRPr sz="1800" b="0" u="none" strike="noStrike" cap="none" dirty="0">
                        <a:latin typeface="+mn-lt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12206" marR="12206" marT="16275" marB="16275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887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u="none" strike="noStrike" cap="none" dirty="0">
                          <a:sym typeface="Calibri"/>
                        </a:rPr>
                        <a:t>Structured questions </a:t>
                      </a:r>
                      <a:r>
                        <a:rPr lang="en-GB" sz="1800" u="none" strike="noStrike" cap="none" dirty="0">
                          <a:sym typeface="Calibri"/>
                        </a:rPr>
                        <a:t>(e.g. SPICE)</a:t>
                      </a:r>
                      <a:endParaRPr sz="1800" b="0" u="none" strike="noStrike" cap="none" dirty="0">
                        <a:latin typeface="+mn-lt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12206" marR="12206" marT="16275" marB="16275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887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u="none" strike="noStrike" cap="none" dirty="0">
                          <a:sym typeface="Calibri"/>
                        </a:rPr>
                        <a:t>Search procedures </a:t>
                      </a:r>
                      <a:r>
                        <a:rPr lang="en-GB" sz="1800" u="none" strike="noStrike" cap="none" dirty="0">
                          <a:sym typeface="Calibri"/>
                        </a:rPr>
                        <a:t>(e.g. building blocks –Chap 5)</a:t>
                      </a:r>
                      <a:endParaRPr sz="1800" b="0" u="none" strike="noStrike" cap="none" dirty="0">
                        <a:latin typeface="+mn-lt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12206" marR="12206" marT="16275" marB="16275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887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u="none" strike="noStrike" cap="none" dirty="0">
                          <a:sym typeface="Calibri"/>
                        </a:rPr>
                        <a:t>S</a:t>
                      </a:r>
                      <a:r>
                        <a:rPr lang="en-GB" sz="1800" b="1" u="none" strike="noStrike" cap="none" dirty="0">
                          <a:sym typeface="Calibri"/>
                        </a:rPr>
                        <a:t>earch strategies &amp; filters –</a:t>
                      </a:r>
                      <a:r>
                        <a:rPr lang="en-GB" sz="1800" u="none" strike="noStrike" cap="none" dirty="0">
                          <a:sym typeface="Calibri"/>
                        </a:rPr>
                        <a:t> qualitative terms?</a:t>
                      </a:r>
                      <a:endParaRPr sz="1800" b="0" u="none" strike="noStrike" cap="none" dirty="0">
                        <a:latin typeface="+mn-lt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12206" marR="12206" marT="16275" marB="16275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8887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u="none" strike="noStrike" cap="none" dirty="0">
                          <a:sym typeface="Calibri"/>
                        </a:rPr>
                        <a:t>Supplementary strategies - </a:t>
                      </a:r>
                      <a:r>
                        <a:rPr lang="en-GB" sz="1800" u="none" strike="noStrike" cap="none" dirty="0">
                          <a:sym typeface="Calibri"/>
                        </a:rPr>
                        <a:t>(citation searching? reference checking?) </a:t>
                      </a:r>
                      <a:endParaRPr sz="1800" b="0" u="none" strike="noStrike" cap="none" dirty="0">
                        <a:latin typeface="+mn-lt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12206" marR="12206" marT="16275" marB="16275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8887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u="none" strike="noStrike" cap="none" dirty="0">
                          <a:sym typeface="Calibri"/>
                        </a:rPr>
                        <a:t>Standards – </a:t>
                      </a:r>
                      <a:r>
                        <a:rPr lang="en-GB" sz="1800" u="none" strike="noStrike" cap="none" dirty="0">
                          <a:sym typeface="Calibri"/>
                        </a:rPr>
                        <a:t>ENTREQ, </a:t>
                      </a:r>
                      <a:r>
                        <a:rPr lang="en-GB" sz="1800" u="none" strike="noStrike" cap="none" dirty="0" err="1">
                          <a:sym typeface="Calibri"/>
                        </a:rPr>
                        <a:t>eMERGe</a:t>
                      </a:r>
                      <a:endParaRPr sz="1800" b="0" u="none" strike="noStrike" cap="none" dirty="0">
                        <a:latin typeface="+mn-lt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12206" marR="12206" marT="16275" marB="16275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2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US" dirty="0"/>
              <a:t>Step 4 - Extracting qualitative data for your review</a:t>
            </a:r>
          </a:p>
        </p:txBody>
      </p:sp>
      <p:sp>
        <p:nvSpPr>
          <p:cNvPr id="23" name="Content Placeholder 2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Use a standardised, or adapted, data extraction template;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Use an a priori extraction conceptual framework;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Use a software program (</a:t>
            </a:r>
            <a:r>
              <a:rPr lang="en-GB" dirty="0" err="1"/>
              <a:t>eg</a:t>
            </a:r>
            <a:r>
              <a:rPr lang="en-GB" dirty="0"/>
              <a:t>, </a:t>
            </a:r>
            <a:r>
              <a:rPr lang="en-GB" dirty="0" err="1"/>
              <a:t>NVivo</a:t>
            </a:r>
            <a:r>
              <a:rPr lang="en-GB" dirty="0"/>
              <a:t>) to inductively code original studies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Use a logic model to inform data extraction, analysis, and synthesis</a:t>
            </a:r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lnSpc>
                <a:spcPct val="100000"/>
              </a:lnSpc>
            </a:pPr>
            <a:r>
              <a:rPr lang="en-US" dirty="0">
                <a:solidFill>
                  <a:schemeClr val="dk1"/>
                </a:solidFill>
                <a:ea typeface="Calibri"/>
                <a:cs typeface="Calibri"/>
                <a:sym typeface="Calibri"/>
              </a:rPr>
              <a:t>Step 5 - Quality assessment (Appraisal) 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dirty="0">
                <a:solidFill>
                  <a:schemeClr val="dk1"/>
                </a:solidFill>
                <a:ea typeface="Calibri"/>
                <a:cs typeface="Calibri"/>
                <a:sym typeface="Calibri"/>
              </a:rPr>
              <a:t>The </a:t>
            </a:r>
            <a:r>
              <a:rPr lang="en-US" u="sng" dirty="0">
                <a:solidFill>
                  <a:schemeClr val="dk1"/>
                </a:solidFill>
                <a:ea typeface="Calibri"/>
                <a:cs typeface="Calibri"/>
                <a:sym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CASP Qualitative Studies Checklist</a:t>
            </a:r>
            <a:r>
              <a:rPr lang="en-US" dirty="0">
                <a:solidFill>
                  <a:schemeClr val="dk1"/>
                </a:solidFill>
                <a:ea typeface="Calibri"/>
                <a:cs typeface="Calibri"/>
                <a:sym typeface="Calibri"/>
              </a:rPr>
              <a:t> is the most popular quality assessment tool for qualitative research</a:t>
            </a:r>
            <a:endParaRPr lang="en-US" dirty="0"/>
          </a:p>
          <a:p>
            <a:pPr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dirty="0">
                <a:solidFill>
                  <a:schemeClr val="dk1"/>
                </a:solidFill>
                <a:ea typeface="Calibri"/>
                <a:cs typeface="Calibri"/>
                <a:sym typeface="Calibri"/>
              </a:rPr>
              <a:t>However, over 100 different tools exist</a:t>
            </a:r>
            <a:endParaRPr lang="en-US" dirty="0"/>
          </a:p>
          <a:p>
            <a:pPr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dirty="0">
                <a:solidFill>
                  <a:schemeClr val="dk1"/>
                </a:solidFill>
                <a:ea typeface="Calibri"/>
                <a:cs typeface="Calibri"/>
                <a:sym typeface="Calibri"/>
              </a:rPr>
              <a:t>Your choice depends on your topic, your papers and your own expertise</a:t>
            </a:r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2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 6 – Synthesis</a:t>
            </a:r>
            <a:endParaRPr lang="en-US" dirty="0"/>
          </a:p>
        </p:txBody>
      </p:sp>
      <p:sp>
        <p:nvSpPr>
          <p:cNvPr id="22" name="Content Placeholder 2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Choose between Thematic Synthesis, Framework Synthesis and Meta-ethnography:</a:t>
            </a:r>
          </a:p>
        </p:txBody>
      </p:sp>
      <p:graphicFrame>
        <p:nvGraphicFramePr>
          <p:cNvPr id="165" name="Table 2"/>
          <p:cNvGraphicFramePr/>
          <p:nvPr/>
        </p:nvGraphicFramePr>
        <p:xfrm>
          <a:off x="2839256" y="3048000"/>
          <a:ext cx="6513488" cy="2839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021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7346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3788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u="none" strike="noStrike" cap="none" dirty="0"/>
                        <a:t>Synthesis Method</a:t>
                      </a:r>
                      <a:endParaRPr sz="1800" b="1" dirty="0"/>
                    </a:p>
                  </a:txBody>
                  <a:tcPr marL="68588" marR="68588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dirty="0"/>
                        <a:t>For</a:t>
                      </a:r>
                      <a:endParaRPr sz="1800" b="1" dirty="0"/>
                    </a:p>
                  </a:txBody>
                  <a:tcPr marL="68588" marR="68588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dirty="0"/>
                        <a:t>Against</a:t>
                      </a:r>
                      <a:endParaRPr sz="1800" b="1" dirty="0"/>
                    </a:p>
                  </a:txBody>
                  <a:tcPr marL="68588" marR="68588" marT="45725" marB="4572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dirty="0"/>
                        <a:t>Thematic synthesis</a:t>
                      </a:r>
                      <a:endParaRPr sz="1800" b="1" dirty="0"/>
                    </a:p>
                  </a:txBody>
                  <a:tcPr marL="68588" marR="68588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Relatively </a:t>
                      </a:r>
                      <a:r>
                        <a:rPr lang="en-GB" sz="1800" b="1" dirty="0"/>
                        <a:t>easy to learn</a:t>
                      </a:r>
                      <a:endParaRPr sz="1800" b="1" dirty="0"/>
                    </a:p>
                  </a:txBody>
                  <a:tcPr marL="68588" marR="68588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Requires </a:t>
                      </a:r>
                      <a:r>
                        <a:rPr lang="en-GB" sz="1800" b="1" dirty="0"/>
                        <a:t>creation of labels</a:t>
                      </a:r>
                      <a:endParaRPr sz="1800" b="1" dirty="0"/>
                    </a:p>
                  </a:txBody>
                  <a:tcPr marL="68588" marR="68588" marT="45725" marB="4572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dirty="0"/>
                        <a:t>Framework synthesis</a:t>
                      </a:r>
                      <a:endParaRPr sz="1800" b="1" dirty="0"/>
                    </a:p>
                  </a:txBody>
                  <a:tcPr marL="68588" marR="68588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dirty="0"/>
                        <a:t>Builds on </a:t>
                      </a:r>
                      <a:r>
                        <a:rPr lang="en-GB" sz="1800" dirty="0"/>
                        <a:t>others’ interpretations</a:t>
                      </a:r>
                      <a:endParaRPr sz="1800" dirty="0"/>
                    </a:p>
                  </a:txBody>
                  <a:tcPr marL="68588" marR="68588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Need to </a:t>
                      </a:r>
                      <a:r>
                        <a:rPr lang="en-GB" sz="1800" b="1" dirty="0"/>
                        <a:t>find</a:t>
                      </a:r>
                      <a:r>
                        <a:rPr lang="en-GB" sz="1800" dirty="0"/>
                        <a:t> and </a:t>
                      </a:r>
                      <a:r>
                        <a:rPr lang="en-GB" sz="1800" b="1" dirty="0"/>
                        <a:t>choose</a:t>
                      </a:r>
                      <a:r>
                        <a:rPr lang="en-GB" sz="1800" dirty="0"/>
                        <a:t> a framework</a:t>
                      </a:r>
                      <a:endParaRPr sz="1800" dirty="0"/>
                    </a:p>
                  </a:txBody>
                  <a:tcPr marL="68588" marR="68588" marT="45725" marB="45725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dirty="0"/>
                        <a:t>Meta-ethnography</a:t>
                      </a:r>
                      <a:endParaRPr sz="1800" b="1" dirty="0"/>
                    </a:p>
                  </a:txBody>
                  <a:tcPr marL="68588" marR="68588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Creates </a:t>
                      </a:r>
                      <a:r>
                        <a:rPr lang="en-GB" sz="1800" b="1" dirty="0"/>
                        <a:t>new interpretations</a:t>
                      </a:r>
                      <a:endParaRPr sz="1800" b="1" dirty="0"/>
                    </a:p>
                  </a:txBody>
                  <a:tcPr marL="68588" marR="68588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400"/>
                        <a:buFont typeface="Calibri"/>
                        <a:buNone/>
                      </a:pPr>
                      <a:r>
                        <a:rPr lang="en-GB" sz="1800" b="1" dirty="0"/>
                        <a:t>Complex</a:t>
                      </a:r>
                      <a:r>
                        <a:rPr lang="en-GB" sz="1800" dirty="0"/>
                        <a:t> methods of analysis</a:t>
                      </a:r>
                      <a:endParaRPr sz="1800" dirty="0"/>
                    </a:p>
                  </a:txBody>
                  <a:tcPr marL="68588" marR="68588" marT="45725" marB="45725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2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dirty="0"/>
              <a:t>Step 7 – Analysis and interpretation (1 of 2)</a:t>
            </a:r>
          </a:p>
        </p:txBody>
      </p:sp>
      <p:sp>
        <p:nvSpPr>
          <p:cNvPr id="22" name="Content Placeholder 2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 err="1"/>
              <a:t>Categorise</a:t>
            </a:r>
            <a:r>
              <a:rPr lang="en-US" dirty="0"/>
              <a:t> your findings</a:t>
            </a:r>
          </a:p>
          <a:p>
            <a:pPr lvl="0"/>
            <a:r>
              <a:rPr lang="en-US" dirty="0"/>
              <a:t>Consider the different study contexts</a:t>
            </a:r>
          </a:p>
          <a:p>
            <a:pPr lvl="0"/>
            <a:r>
              <a:rPr lang="en-US" dirty="0"/>
              <a:t>Use techniques of narrative synthesis (See Chapter 7) - mind maps, logic models, tabulation etcetera; to make sense of studies and explore patterns. </a:t>
            </a:r>
          </a:p>
          <a:p>
            <a:pPr lvl="0"/>
            <a:r>
              <a:rPr lang="en-US" dirty="0"/>
              <a:t>Look for patterns within and between studies. </a:t>
            </a:r>
          </a:p>
          <a:p>
            <a:pPr lvl="0"/>
            <a:r>
              <a:rPr lang="en-US" dirty="0"/>
              <a:t>Focus on technical aspects of the reporting and think about whether methods used are appropriate. </a:t>
            </a:r>
          </a:p>
          <a:p>
            <a:pPr lvl="0"/>
            <a:r>
              <a:rPr lang="en-US" dirty="0"/>
              <a:t>Test whether your findings are robust and well-supported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dirty="0"/>
              <a:t>Step 7 – Analysis and interpretation (2 of 2)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>
              <a:spcBef>
                <a:spcPts val="0"/>
              </a:spcBef>
            </a:pPr>
            <a:r>
              <a:rPr lang="en-US" dirty="0">
                <a:solidFill>
                  <a:schemeClr val="dk1"/>
                </a:solidFill>
                <a:ea typeface="Calibri"/>
                <a:cs typeface="Calibri"/>
                <a:sym typeface="Calibri"/>
              </a:rPr>
              <a:t>Followed by: </a:t>
            </a:r>
            <a:r>
              <a:rPr lang="en-US" b="1" dirty="0">
                <a:solidFill>
                  <a:schemeClr val="dk1"/>
                </a:solidFill>
                <a:ea typeface="Calibri"/>
                <a:cs typeface="Calibri"/>
                <a:sym typeface="Calibri"/>
              </a:rPr>
              <a:t>Writing Up and Reporting</a:t>
            </a:r>
            <a:endParaRPr lang="en-US" dirty="0"/>
          </a:p>
          <a:p>
            <a:pPr marL="457200" indent="-342900">
              <a:spcBef>
                <a:spcPts val="0"/>
              </a:spcBef>
              <a:buClr>
                <a:schemeClr val="dk1"/>
              </a:buClr>
              <a:buSzPts val="2000"/>
              <a:buFont typeface="Calibri"/>
              <a:buAutoNum type="arabicPeriod"/>
            </a:pPr>
            <a:r>
              <a:rPr lang="en-US" dirty="0">
                <a:solidFill>
                  <a:schemeClr val="dk1"/>
                </a:solidFill>
                <a:ea typeface="Calibri"/>
                <a:cs typeface="Calibri"/>
                <a:sym typeface="Calibri"/>
              </a:rPr>
              <a:t>Use Reporting Standards e.g. ENTREQ (generic) or </a:t>
            </a:r>
            <a:r>
              <a:rPr lang="en-US" dirty="0" err="1">
                <a:solidFill>
                  <a:schemeClr val="dk1"/>
                </a:solidFill>
                <a:ea typeface="Calibri"/>
                <a:cs typeface="Calibri"/>
                <a:sym typeface="Calibri"/>
              </a:rPr>
              <a:t>eMERGe</a:t>
            </a:r>
            <a:r>
              <a:rPr lang="en-US" dirty="0">
                <a:solidFill>
                  <a:schemeClr val="dk1"/>
                </a:solidFill>
                <a:ea typeface="Calibri"/>
                <a:cs typeface="Calibri"/>
                <a:sym typeface="Calibri"/>
              </a:rPr>
              <a:t> (meta-ethnography)</a:t>
            </a:r>
            <a:endParaRPr lang="en-US" dirty="0"/>
          </a:p>
          <a:p>
            <a:pPr marL="457200" indent="-342900">
              <a:spcBef>
                <a:spcPts val="0"/>
              </a:spcBef>
              <a:buClr>
                <a:schemeClr val="dk1"/>
              </a:buClr>
              <a:buSzPts val="2000"/>
              <a:buFont typeface="Calibri"/>
              <a:buAutoNum type="arabicPeriod"/>
            </a:pPr>
            <a:r>
              <a:rPr lang="en-US" dirty="0">
                <a:solidFill>
                  <a:schemeClr val="dk1"/>
                </a:solidFill>
                <a:ea typeface="Calibri"/>
                <a:cs typeface="Calibri"/>
                <a:sym typeface="Calibri"/>
              </a:rPr>
              <a:t>Find a similar journal article as a template for the structure</a:t>
            </a:r>
            <a:endParaRPr lang="en-US" dirty="0"/>
          </a:p>
          <a:p>
            <a:pPr marL="457200" indent="-342900">
              <a:spcBef>
                <a:spcPts val="0"/>
              </a:spcBef>
              <a:buClr>
                <a:schemeClr val="dk1"/>
              </a:buClr>
              <a:buSzPts val="2000"/>
              <a:buFont typeface="Calibri"/>
              <a:buAutoNum type="arabicPeriod"/>
            </a:pPr>
            <a:r>
              <a:rPr lang="en-US" dirty="0">
                <a:solidFill>
                  <a:schemeClr val="dk1"/>
                </a:solidFill>
                <a:ea typeface="Calibri"/>
                <a:cs typeface="Calibri"/>
                <a:sym typeface="Calibri"/>
              </a:rPr>
              <a:t>Use the </a:t>
            </a:r>
            <a:r>
              <a:rPr lang="en-US" u="sng" dirty="0">
                <a:solidFill>
                  <a:schemeClr val="dk1"/>
                </a:solidFill>
                <a:ea typeface="Calibri"/>
                <a:cs typeface="Calibri"/>
                <a:sym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Cochrane Qualitative Evidence Synthesis Protocol and Review Template</a:t>
            </a:r>
            <a:endParaRPr lang="en-US" dirty="0">
              <a:solidFill>
                <a:schemeClr val="dk1"/>
              </a:solidFill>
              <a:ea typeface="Calibri"/>
              <a:cs typeface="Calibri"/>
              <a:sym typeface="Calibri"/>
            </a:endParaRPr>
          </a:p>
          <a:p>
            <a:pPr marL="457200" indent="-342900">
              <a:spcBef>
                <a:spcPts val="0"/>
              </a:spcBef>
              <a:buClr>
                <a:schemeClr val="dk1"/>
              </a:buClr>
              <a:buSzPts val="2000"/>
              <a:buFont typeface="Calibri"/>
              <a:buAutoNum type="arabicPeriod"/>
            </a:pPr>
            <a:r>
              <a:rPr lang="en-US" dirty="0">
                <a:solidFill>
                  <a:schemeClr val="dk1"/>
                </a:solidFill>
                <a:ea typeface="Calibri"/>
                <a:cs typeface="Calibri"/>
                <a:sym typeface="Calibri"/>
              </a:rPr>
              <a:t>Assess your own QES using the </a:t>
            </a:r>
            <a:r>
              <a:rPr lang="en-US" u="sng" dirty="0">
                <a:solidFill>
                  <a:schemeClr val="dk1"/>
                </a:solidFill>
                <a:ea typeface="Calibri"/>
                <a:cs typeface="Calibri"/>
                <a:sym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SBU Tool</a:t>
            </a:r>
            <a:r>
              <a:rPr lang="en-US" dirty="0">
                <a:solidFill>
                  <a:schemeClr val="dk1"/>
                </a:solidFill>
                <a:ea typeface="Calibri"/>
                <a:cs typeface="Calibri"/>
                <a:sym typeface="Calibri"/>
              </a:rPr>
              <a:t> to assess methodological limitations of qualitative evidence synthesis</a:t>
            </a:r>
            <a:endParaRPr 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“Take homes”</a:t>
            </a:r>
            <a:endParaRPr lang="en-US" dirty="0"/>
          </a:p>
        </p:txBody>
      </p:sp>
      <p:sp>
        <p:nvSpPr>
          <p:cNvPr id="21" name="Content Placeholder 20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Picture what your final synthesis might look like to help you select data to be extracted.</a:t>
            </a:r>
          </a:p>
          <a:p>
            <a:pPr lvl="0"/>
            <a:r>
              <a:rPr lang="en-US" dirty="0"/>
              <a:t>Explore different published methods and examples before selecting a methodology that is fit for the purpose. </a:t>
            </a:r>
          </a:p>
          <a:p>
            <a:pPr lvl="0"/>
            <a:r>
              <a:rPr lang="en-US" dirty="0"/>
              <a:t>Test the robustness of your synthesis to take into account the quality of your included studies.</a:t>
            </a:r>
          </a:p>
          <a:p>
            <a:pPr lvl="0"/>
            <a:r>
              <a:rPr lang="en-US" dirty="0"/>
              <a:t>Select appropriately and variously from diverse types of data presentation including textual, graphical, numerical and tabular approaches.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read: </a:t>
            </a:r>
            <a:endParaRPr lang="en-US" dirty="0"/>
          </a:p>
        </p:txBody>
      </p:sp>
      <p:sp>
        <p:nvSpPr>
          <p:cNvPr id="21" name="Content Placeholder 20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Chapter 8 of the Sage Book: </a:t>
            </a:r>
            <a:r>
              <a:rPr lang="en-US" dirty="0" err="1"/>
              <a:t>Synthesising</a:t>
            </a:r>
            <a:r>
              <a:rPr lang="en-US" dirty="0"/>
              <a:t> and </a:t>
            </a:r>
            <a:r>
              <a:rPr lang="en-US" dirty="0" err="1"/>
              <a:t>analysing</a:t>
            </a:r>
            <a:r>
              <a:rPr lang="en-US" dirty="0"/>
              <a:t> qualitative studies In: </a:t>
            </a:r>
            <a:r>
              <a:rPr lang="en-US" b="1" dirty="0"/>
              <a:t>Systematic Approaches to a Successful Literature Review, </a:t>
            </a:r>
            <a:r>
              <a:rPr lang="en-US" dirty="0"/>
              <a:t>3</a:t>
            </a:r>
            <a:r>
              <a:rPr lang="en-US" baseline="30000" dirty="0"/>
              <a:t>rd</a:t>
            </a:r>
            <a:r>
              <a:rPr lang="en-US" dirty="0"/>
              <a:t> </a:t>
            </a:r>
            <a:r>
              <a:rPr lang="en-US" dirty="0" err="1"/>
              <a:t>ed</a:t>
            </a:r>
            <a:r>
              <a:rPr lang="en-US" dirty="0"/>
              <a:t>, 2021.</a:t>
            </a:r>
          </a:p>
          <a:p>
            <a:pPr lvl="0"/>
            <a:r>
              <a:rPr lang="en-US" dirty="0"/>
              <a:t>You might also find the following useful: </a:t>
            </a:r>
          </a:p>
          <a:p>
            <a:pPr marL="548640">
              <a:buNone/>
            </a:pPr>
            <a:r>
              <a:rPr lang="en-US" dirty="0" err="1"/>
              <a:t>Soilemezi</a:t>
            </a:r>
            <a:r>
              <a:rPr lang="en-US" dirty="0"/>
              <a:t>, D., &amp; </a:t>
            </a:r>
            <a:r>
              <a:rPr lang="en-US" dirty="0" err="1"/>
              <a:t>Linceviciute</a:t>
            </a:r>
            <a:r>
              <a:rPr lang="en-US" dirty="0"/>
              <a:t>, S. (2018). Synthesizing Qualitative Research: Reflections and Lessons Learnt by Two New Reviewers. International Journal of Qualitative Methods. https://doi.org/10.1177/1609406918768014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1255</Words>
  <Application>Microsoft Office PowerPoint</Application>
  <PresentationFormat>Widescreen</PresentationFormat>
  <Paragraphs>107</Paragraphs>
  <Slides>18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DBA CRITICAL LITERATURE REVIEW FOR DOCTORAL RESEARCH</vt:lpstr>
      <vt:lpstr>Please note</vt:lpstr>
      <vt:lpstr>This presentation uses ….</vt:lpstr>
      <vt:lpstr>In a single slide…</vt:lpstr>
      <vt:lpstr>Synthesis and analysis of qualitative research </vt:lpstr>
      <vt:lpstr>How do I synthesise?</vt:lpstr>
      <vt:lpstr>Going forward with RETREAT!</vt:lpstr>
      <vt:lpstr>A step-by-step guide to qualitative synthesis</vt:lpstr>
      <vt:lpstr>Step 1 - Formulating the question</vt:lpstr>
      <vt:lpstr>Steps 2 and 3 - Searching and screening the literature (1 of 2)</vt:lpstr>
      <vt:lpstr>Steps 2 and 3 - Searching and screening the literature (2 of 2)</vt:lpstr>
      <vt:lpstr>Step 4 - Extracting qualitative data for your review</vt:lpstr>
      <vt:lpstr>Step 5 - Quality assessment (Appraisal) </vt:lpstr>
      <vt:lpstr>Step 6 – Synthesis</vt:lpstr>
      <vt:lpstr>Step 7 – Analysis and interpretation (1 of 2)</vt:lpstr>
      <vt:lpstr>Step 7 – Analysis and interpretation (2 of 2)</vt:lpstr>
      <vt:lpstr>“Take homes”</vt:lpstr>
      <vt:lpstr>Now read: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DBA CRITICAL LITERATURE REVIEW FOR DOCTORAL RESEARCH</dc:title>
  <dc:creator>Caroline Jawad</dc:creator>
  <cp:lastModifiedBy>Caroline Jawad</cp:lastModifiedBy>
  <cp:revision>1</cp:revision>
  <dcterms:created xsi:type="dcterms:W3CDTF">2023-02-08T17:56:15Z</dcterms:created>
  <dcterms:modified xsi:type="dcterms:W3CDTF">2023-02-08T17:58:51Z</dcterms:modified>
</cp:coreProperties>
</file>