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8"/>
  </p:notesMasterIdLst>
  <p:sldIdLst>
    <p:sldId id="292" r:id="rId9"/>
    <p:sldId id="294" r:id="rId10"/>
    <p:sldId id="295" r:id="rId11"/>
    <p:sldId id="484" r:id="rId12"/>
    <p:sldId id="418" r:id="rId13"/>
    <p:sldId id="500" r:id="rId14"/>
    <p:sldId id="400" r:id="rId15"/>
    <p:sldId id="501" r:id="rId16"/>
    <p:sldId id="485" r:id="rId17"/>
    <p:sldId id="462" r:id="rId18"/>
    <p:sldId id="488" r:id="rId19"/>
    <p:sldId id="502" r:id="rId20"/>
    <p:sldId id="486" r:id="rId21"/>
    <p:sldId id="503" r:id="rId22"/>
    <p:sldId id="504" r:id="rId23"/>
    <p:sldId id="507" r:id="rId24"/>
    <p:sldId id="505" r:id="rId25"/>
    <p:sldId id="506" r:id="rId26"/>
    <p:sldId id="46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1" d="100"/>
          <a:sy n="91" d="100"/>
        </p:scale>
        <p:origin x="109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10/06/2021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606487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283676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898457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527461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112882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700546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566656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0283707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872128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773750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6/10/2021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0.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15.png"/><Relationship Id="rId2" Type="http://schemas.openxmlformats.org/officeDocument/2006/relationships/slideLayout" Target="../slideLayouts/slideLayout4.xml"/><Relationship Id="rId1" Type="http://schemas.openxmlformats.org/officeDocument/2006/relationships/tags" Target="../tags/tag5.xml"/><Relationship Id="rId6" Type="http://schemas.openxmlformats.org/officeDocument/2006/relationships/hyperlink" Target="https://www.infragard.org/" TargetMode="External"/><Relationship Id="rId5" Type="http://schemas.openxmlformats.org/officeDocument/2006/relationships/hyperlink" Target="https://www.honeynet.org/node/960" TargetMode="External"/><Relationship Id="rId4" Type="http://schemas.openxmlformats.org/officeDocument/2006/relationships/hyperlink" Target="http://www.cvedetails.com/" TargetMode="Externa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6" Type="http://schemas.openxmlformats.org/officeDocument/2006/relationships/image" Target="../media/image15.png"/><Relationship Id="rId5" Type="http://schemas.openxmlformats.org/officeDocument/2006/relationships/hyperlink" Target="http://www.isaca.org/cyber/pages/cybersecuritylegislation.aspx" TargetMode="External"/><Relationship Id="rId4" Type="http://schemas.openxmlformats.org/officeDocument/2006/relationships/hyperlink" Target="http://www.27000.org/" TargetMode="Externa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6.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10.xml"/><Relationship Id="rId6" Type="http://schemas.openxmlformats.org/officeDocument/2006/relationships/image" Target="../media/image17.png"/><Relationship Id="rId5" Type="http://schemas.openxmlformats.org/officeDocument/2006/relationships/notesSlide" Target="../notesSlides/notesSlide10.xml"/><Relationship Id="rId4"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5" Type="http://schemas.openxmlformats.org/officeDocument/2006/relationships/image" Target="../media/image19.png"/><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notesSlide" Target="../notesSlides/notesSlide12.xml"/><Relationship Id="rId7" Type="http://schemas.openxmlformats.org/officeDocument/2006/relationships/image" Target="../media/image23.png"/><Relationship Id="rId2" Type="http://schemas.openxmlformats.org/officeDocument/2006/relationships/slideLayout" Target="../slideLayouts/slideLayout4.xml"/><Relationship Id="rId1" Type="http://schemas.openxmlformats.org/officeDocument/2006/relationships/tags" Target="../tags/tag1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smtClean="0">
                <a:effectLst>
                  <a:outerShdw blurRad="38100" dist="38100" dir="2700000" algn="tl">
                    <a:srgbClr val="000000">
                      <a:alpha val="43137"/>
                    </a:srgbClr>
                  </a:outerShdw>
                </a:effectLst>
              </a:rPr>
              <a:t>Understanding </a:t>
            </a:r>
          </a:p>
          <a:p>
            <a:r>
              <a:rPr lang="en-GB" sz="4000" b="1" i="1" dirty="0" smtClean="0">
                <a:effectLst>
                  <a:outerShdw blurRad="38100" dist="38100" dir="2700000" algn="tl">
                    <a:srgbClr val="000000">
                      <a:alpha val="43137"/>
                    </a:srgbClr>
                  </a:outerShdw>
                </a:effectLst>
              </a:rPr>
              <a:t>Networks </a:t>
            </a:r>
          </a:p>
          <a:p>
            <a:r>
              <a:rPr lang="en-GB" sz="4000" b="1" i="1" dirty="0" smtClean="0">
                <a:effectLst>
                  <a:outerShdw blurRad="38100" dist="38100" dir="2700000" algn="tl">
                    <a:srgbClr val="000000">
                      <a:alpha val="43137"/>
                    </a:srgbClr>
                  </a:outerShdw>
                </a:effectLst>
              </a:rPr>
              <a:t>and </a:t>
            </a:r>
          </a:p>
          <a:p>
            <a:r>
              <a:rPr lang="en-GB" sz="4000" b="1" i="1" dirty="0" smtClean="0">
                <a:effectLst>
                  <a:outerShdw blurRad="38100" dist="38100" dir="2700000" algn="tl">
                    <a:srgbClr val="000000">
                      <a:alpha val="43137"/>
                    </a:srgbClr>
                  </a:outerShdw>
                </a:effectLst>
              </a:rPr>
              <a:t>Cybersecurity </a:t>
            </a:r>
            <a:endParaRPr lang="en-GB" sz="4000" b="1" i="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smtClean="0"/>
          </a:p>
          <a:p>
            <a:endParaRPr lang="en-GB" dirty="0"/>
          </a:p>
          <a:p>
            <a:endParaRPr lang="en-GB" dirty="0" smtClean="0"/>
          </a:p>
          <a:p>
            <a:endParaRPr lang="en-GB" dirty="0" smtClean="0"/>
          </a:p>
          <a:p>
            <a:r>
              <a:rPr lang="en-GB" b="1" i="1" dirty="0"/>
              <a:t>Network and Cybersecurity </a:t>
            </a:r>
            <a:endParaRPr lang="en-GB" b="1" i="1" dirty="0" smtClean="0"/>
          </a:p>
          <a:p>
            <a:r>
              <a:rPr lang="en-GB" b="1" i="1" dirty="0" smtClean="0"/>
              <a:t>Essentials </a:t>
            </a:r>
            <a:r>
              <a:rPr lang="en-GB" i="1" dirty="0" smtClean="0"/>
              <a:t>(ACCA4024</a:t>
            </a:r>
            <a:r>
              <a:rPr lang="en-GB" i="1" dirty="0"/>
              <a:t>)</a:t>
            </a:r>
            <a:br>
              <a:rPr lang="en-GB" i="1" dirty="0"/>
            </a:br>
            <a:endParaRPr lang="en-GB" i="1" dirty="0" smtClean="0"/>
          </a:p>
          <a:p>
            <a:r>
              <a:rPr lang="en-GB" dirty="0" smtClean="0"/>
              <a:t>Applied Computing - WISA</a:t>
            </a:r>
            <a:endParaRPr lang="en-GB" dirty="0"/>
          </a:p>
        </p:txBody>
      </p:sp>
    </p:spTree>
    <p:extLst>
      <p:ext uri="{BB962C8B-B14F-4D97-AF65-F5344CB8AC3E}">
        <p14:creationId xmlns:p14="http://schemas.microsoft.com/office/powerpoint/2010/main" val="40596030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a:t>
            </a:r>
            <a:r>
              <a:rPr lang="en-GB" sz="1600" i="1" dirty="0" smtClean="0"/>
              <a:t>components, the </a:t>
            </a:r>
            <a:r>
              <a:rPr lang="en-GB" sz="1600" i="1" dirty="0"/>
              <a:t>importance of documenting </a:t>
            </a:r>
            <a:r>
              <a:rPr lang="en-GB" sz="1600" i="1" dirty="0" smtClean="0"/>
              <a:t>a network, </a:t>
            </a:r>
            <a:r>
              <a:rPr lang="en-US" sz="1600" i="1" dirty="0" smtClean="0">
                <a:solidFill>
                  <a:schemeClr val="tx1">
                    <a:lumMod val="50000"/>
                  </a:schemeClr>
                </a:solidFill>
              </a:rPr>
              <a:t>the </a:t>
            </a:r>
            <a:r>
              <a:rPr lang="en-US" sz="1600" i="1" dirty="0">
                <a:solidFill>
                  <a:schemeClr val="tx1">
                    <a:lumMod val="50000"/>
                  </a:schemeClr>
                </a:solidFill>
              </a:rPr>
              <a:t>different types of network cables used in a home </a:t>
            </a:r>
            <a:r>
              <a:rPr lang="en-US" sz="1600" i="1" dirty="0" smtClean="0">
                <a:solidFill>
                  <a:schemeClr val="tx1">
                    <a:lumMod val="50000"/>
                  </a:schemeClr>
                </a:solidFill>
              </a:rPr>
              <a:t>network, how network </a:t>
            </a:r>
            <a:r>
              <a:rPr lang="en-US" sz="1600" i="1" dirty="0">
                <a:solidFill>
                  <a:schemeClr val="tx1">
                    <a:lumMod val="50000"/>
                  </a:schemeClr>
                </a:solidFill>
              </a:rPr>
              <a:t>cables are very vital component which helps in establishing a successful </a:t>
            </a:r>
            <a:r>
              <a:rPr lang="en-US" sz="1600" i="1" dirty="0" smtClean="0">
                <a:solidFill>
                  <a:schemeClr val="tx1">
                    <a:lumMod val="50000"/>
                  </a:schemeClr>
                </a:solidFill>
              </a:rPr>
              <a:t>network, the </a:t>
            </a:r>
            <a:r>
              <a:rPr lang="en-US" sz="1600" i="1" dirty="0">
                <a:solidFill>
                  <a:schemeClr val="tx1">
                    <a:lumMod val="50000"/>
                  </a:schemeClr>
                </a:solidFill>
              </a:rPr>
              <a:t>need of standard protocols in a network and </a:t>
            </a:r>
            <a:r>
              <a:rPr lang="en-US" sz="1600" i="1" dirty="0" smtClean="0">
                <a:solidFill>
                  <a:schemeClr val="tx1">
                    <a:lumMod val="50000"/>
                  </a:schemeClr>
                </a:solidFill>
              </a:rPr>
              <a:t>the </a:t>
            </a:r>
            <a:r>
              <a:rPr lang="en-US" sz="1600" i="1" dirty="0">
                <a:solidFill>
                  <a:schemeClr val="tx1">
                    <a:lumMod val="50000"/>
                  </a:schemeClr>
                </a:solidFill>
              </a:rPr>
              <a:t>communication principles used with in the network.  </a:t>
            </a:r>
            <a:endParaRPr lang="en-US" sz="1600" i="1" dirty="0" smtClean="0">
              <a:solidFill>
                <a:schemeClr val="tx1">
                  <a:lumMod val="50000"/>
                </a:schemeClr>
              </a:solidFill>
            </a:endParaRPr>
          </a:p>
          <a:p>
            <a:pPr algn="just"/>
            <a:endParaRPr lang="en-US" sz="1600" i="1" dirty="0">
              <a:solidFill>
                <a:schemeClr val="tx1">
                  <a:lumMod val="50000"/>
                </a:schemeClr>
              </a:solidFill>
            </a:endParaRPr>
          </a:p>
          <a:p>
            <a:pPr algn="just"/>
            <a:r>
              <a:rPr lang="en-US" sz="1600" i="1" dirty="0" smtClean="0">
                <a:solidFill>
                  <a:schemeClr val="tx1">
                    <a:lumMod val="50000"/>
                  </a:schemeClr>
                </a:solidFill>
              </a:rPr>
              <a:t>After </a:t>
            </a:r>
            <a:r>
              <a:rPr lang="en-US" sz="1600" i="1" dirty="0">
                <a:solidFill>
                  <a:schemeClr val="tx1">
                    <a:lumMod val="50000"/>
                  </a:schemeClr>
                </a:solidFill>
              </a:rPr>
              <a:t>having a better understanding on the connecting components and the rules in establishing the communication, </a:t>
            </a:r>
            <a:r>
              <a:rPr lang="en-US" sz="1600" i="1" dirty="0" smtClean="0">
                <a:solidFill>
                  <a:schemeClr val="tx1">
                    <a:lumMod val="50000"/>
                  </a:schemeClr>
                </a:solidFill>
              </a:rPr>
              <a:t>the session elaborated the </a:t>
            </a:r>
            <a:r>
              <a:rPr lang="en-US" sz="1600" i="1" dirty="0">
                <a:solidFill>
                  <a:schemeClr val="tx1">
                    <a:lumMod val="50000"/>
                  </a:schemeClr>
                </a:solidFill>
              </a:rPr>
              <a:t>Ethernet </a:t>
            </a:r>
            <a:r>
              <a:rPr lang="en-US" sz="1600" i="1" dirty="0" smtClean="0">
                <a:solidFill>
                  <a:schemeClr val="tx1">
                    <a:lumMod val="50000"/>
                  </a:schemeClr>
                </a:solidFill>
              </a:rPr>
              <a:t>frame, the </a:t>
            </a:r>
            <a:r>
              <a:rPr lang="en-US" sz="1600" i="1" dirty="0">
                <a:solidFill>
                  <a:schemeClr val="tx1">
                    <a:lumMod val="50000"/>
                  </a:schemeClr>
                </a:solidFill>
              </a:rPr>
              <a:t>purpose of </a:t>
            </a:r>
            <a:r>
              <a:rPr lang="en-US" sz="1600" i="1" dirty="0" smtClean="0">
                <a:solidFill>
                  <a:schemeClr val="tx1">
                    <a:lumMod val="50000"/>
                  </a:schemeClr>
                </a:solidFill>
              </a:rPr>
              <a:t>routing, the </a:t>
            </a:r>
            <a:r>
              <a:rPr lang="en-US" sz="1600" i="1" dirty="0">
                <a:solidFill>
                  <a:schemeClr val="tx1">
                    <a:lumMod val="50000"/>
                  </a:schemeClr>
                </a:solidFill>
              </a:rPr>
              <a:t>purpose of logical addressing (IP </a:t>
            </a:r>
            <a:r>
              <a:rPr lang="en-US" sz="1600" i="1" dirty="0" smtClean="0">
                <a:solidFill>
                  <a:schemeClr val="tx1">
                    <a:lumMod val="50000"/>
                  </a:schemeClr>
                </a:solidFill>
              </a:rPr>
              <a:t>Address), How </a:t>
            </a:r>
            <a:r>
              <a:rPr lang="en-US" sz="1600" i="1" dirty="0">
                <a:solidFill>
                  <a:schemeClr val="tx1">
                    <a:lumMod val="50000"/>
                  </a:schemeClr>
                </a:solidFill>
              </a:rPr>
              <a:t>IP address are classified/ derived, how they are organized, how they are used </a:t>
            </a:r>
            <a:r>
              <a:rPr lang="en-US" sz="1600" i="1" dirty="0" err="1" smtClean="0">
                <a:solidFill>
                  <a:schemeClr val="tx1">
                    <a:lumMod val="50000"/>
                  </a:schemeClr>
                </a:solidFill>
              </a:rPr>
              <a:t>etc</a:t>
            </a:r>
            <a:r>
              <a:rPr lang="en-US" sz="1600" i="1" dirty="0" smtClean="0">
                <a:solidFill>
                  <a:schemeClr val="tx1">
                    <a:lumMod val="50000"/>
                  </a:schemeClr>
                </a:solidFill>
              </a:rPr>
              <a:t>, followed by the different </a:t>
            </a:r>
            <a:r>
              <a:rPr lang="en-US" sz="1600" i="1" dirty="0">
                <a:solidFill>
                  <a:schemeClr val="tx1">
                    <a:lumMod val="50000"/>
                  </a:schemeClr>
                </a:solidFill>
              </a:rPr>
              <a:t>methods of assigning IP addresses (static and </a:t>
            </a:r>
            <a:r>
              <a:rPr lang="en-US" sz="1600" i="1" dirty="0" smtClean="0">
                <a:solidFill>
                  <a:schemeClr val="tx1">
                    <a:lumMod val="50000"/>
                  </a:schemeClr>
                </a:solidFill>
              </a:rPr>
              <a:t>dynamic), the </a:t>
            </a:r>
            <a:r>
              <a:rPr lang="en-US" sz="1600" i="1" dirty="0">
                <a:solidFill>
                  <a:schemeClr val="tx1">
                    <a:lumMod val="50000"/>
                  </a:schemeClr>
                </a:solidFill>
              </a:rPr>
              <a:t>concept of NAT. Finally, the features of </a:t>
            </a:r>
            <a:r>
              <a:rPr lang="en-US" sz="1600" i="1" dirty="0" smtClean="0">
                <a:solidFill>
                  <a:schemeClr val="tx1">
                    <a:lumMod val="50000"/>
                  </a:schemeClr>
                </a:solidFill>
              </a:rPr>
              <a:t>IPv6. We also discussed </a:t>
            </a:r>
            <a:r>
              <a:rPr lang="en-US" sz="1600" i="1" dirty="0">
                <a:solidFill>
                  <a:schemeClr val="tx1">
                    <a:lumMod val="50000"/>
                  </a:schemeClr>
                </a:solidFill>
              </a:rPr>
              <a:t>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3139321"/>
          </a:xfrm>
          <a:prstGeom prst="rect">
            <a:avLst/>
          </a:prstGeom>
        </p:spPr>
        <p:txBody>
          <a:bodyPr wrap="square">
            <a:spAutoFit/>
          </a:bodyPr>
          <a:lstStyle/>
          <a:p>
            <a:pPr fontAlgn="t"/>
            <a:r>
              <a:rPr lang="en-US" b="1" dirty="0" smtClean="0">
                <a:solidFill>
                  <a:schemeClr val="bg1"/>
                </a:solidFill>
              </a:rPr>
              <a:t>So far…</a:t>
            </a:r>
            <a:endParaRPr lang="en-US" b="1" dirty="0" smtClean="0">
              <a:solidFill>
                <a:schemeClr val="bg1"/>
              </a:solidFill>
            </a:endParaRPr>
          </a:p>
          <a:p>
            <a:pPr marL="285750" indent="-285750" fontAlgn="t">
              <a:buFont typeface="Wingdings" panose="05000000000000000000" pitchFamily="2" charset="2"/>
              <a:buChar char="ü"/>
            </a:pPr>
            <a:r>
              <a:rPr lang="en-US" dirty="0" smtClean="0">
                <a:solidFill>
                  <a:schemeClr val="bg1"/>
                </a:solidFill>
              </a:rPr>
              <a:t>Network </a:t>
            </a:r>
            <a:r>
              <a:rPr lang="en-US" dirty="0" smtClean="0">
                <a:solidFill>
                  <a:schemeClr val="bg1"/>
                </a:solidFill>
              </a:rPr>
              <a:t>Types, Data Transmission</a:t>
            </a:r>
            <a:r>
              <a:rPr lang="en-GB" dirty="0" smtClean="0">
                <a:solidFill>
                  <a:schemeClr val="bg1"/>
                </a:solidFill>
              </a:rPr>
              <a:t>, </a:t>
            </a:r>
            <a:r>
              <a:rPr lang="en-US" dirty="0" smtClean="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a:t>
            </a:r>
            <a:r>
              <a:rPr lang="en-US" dirty="0" smtClean="0">
                <a:solidFill>
                  <a:schemeClr val="bg1"/>
                </a:solidFill>
              </a:rPr>
              <a:t>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smtClean="0">
                <a:solidFill>
                  <a:schemeClr val="bg1"/>
                </a:solidFill>
              </a:rPr>
              <a:t>Wireless Networks, Local </a:t>
            </a:r>
            <a:r>
              <a:rPr lang="en-US" dirty="0">
                <a:solidFill>
                  <a:schemeClr val="bg1"/>
                </a:solidFill>
              </a:rPr>
              <a:t>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a:t>
            </a:r>
            <a:r>
              <a:rPr lang="en-US" dirty="0" smtClean="0">
                <a:solidFill>
                  <a:schemeClr val="bg1"/>
                </a:solidFill>
              </a:rPr>
              <a:t>Documentation</a:t>
            </a:r>
          </a:p>
          <a:p>
            <a:pPr marL="285750" indent="-285750" fontAlgn="t">
              <a:buFont typeface="Wingdings" panose="05000000000000000000" pitchFamily="2" charset="2"/>
              <a:buChar char="ü"/>
            </a:pPr>
            <a:r>
              <a:rPr lang="en-GB" dirty="0" smtClean="0">
                <a:solidFill>
                  <a:schemeClr val="bg1"/>
                </a:solidFill>
              </a:rPr>
              <a:t>Communication Principles, Ethernet, Routing</a:t>
            </a:r>
          </a:p>
          <a:p>
            <a:pPr marL="285750" indent="-285750" fontAlgn="t">
              <a:buFont typeface="Wingdings" panose="05000000000000000000" pitchFamily="2" charset="2"/>
              <a:buChar char="ü"/>
            </a:pPr>
            <a:r>
              <a:rPr lang="en-GB" dirty="0">
                <a:solidFill>
                  <a:schemeClr val="bg1"/>
                </a:solidFill>
              </a:rPr>
              <a:t>IP </a:t>
            </a:r>
            <a:r>
              <a:rPr lang="en-GB" dirty="0" smtClean="0">
                <a:solidFill>
                  <a:schemeClr val="bg1"/>
                </a:solidFill>
              </a:rPr>
              <a:t>ADDRESSING, DHCPv4, Network </a:t>
            </a:r>
            <a:r>
              <a:rPr lang="en-GB" dirty="0">
                <a:solidFill>
                  <a:schemeClr val="bg1"/>
                </a:solidFill>
              </a:rPr>
              <a:t>Address Translation</a:t>
            </a:r>
          </a:p>
          <a:p>
            <a:pPr marL="285750" indent="-285750" fontAlgn="t">
              <a:buFont typeface="Wingdings" panose="05000000000000000000" pitchFamily="2" charset="2"/>
              <a:buChar char="ü"/>
            </a:pPr>
            <a:r>
              <a:rPr lang="en-GB" dirty="0">
                <a:solidFill>
                  <a:schemeClr val="bg1"/>
                </a:solidFill>
              </a:rPr>
              <a:t>TCP, UDP </a:t>
            </a:r>
            <a:r>
              <a:rPr lang="en-GB" dirty="0" smtClean="0">
                <a:solidFill>
                  <a:schemeClr val="bg1"/>
                </a:solidFill>
              </a:rPr>
              <a:t>Functions, Domain </a:t>
            </a:r>
            <a:r>
              <a:rPr lang="en-GB" dirty="0">
                <a:solidFill>
                  <a:schemeClr val="bg1"/>
                </a:solidFill>
              </a:rPr>
              <a:t>Name </a:t>
            </a:r>
            <a:r>
              <a:rPr lang="en-GB" dirty="0" smtClean="0">
                <a:solidFill>
                  <a:schemeClr val="bg1"/>
                </a:solidFill>
              </a:rPr>
              <a:t>System</a:t>
            </a:r>
          </a:p>
          <a:p>
            <a:pPr marL="285750" indent="-285750" fontAlgn="t">
              <a:buFont typeface="Wingdings" panose="05000000000000000000" pitchFamily="2" charset="2"/>
              <a:buChar char="ü"/>
            </a:pPr>
            <a:r>
              <a:rPr lang="en-GB" dirty="0" smtClean="0">
                <a:solidFill>
                  <a:schemeClr val="bg1"/>
                </a:solidFill>
              </a:rPr>
              <a:t>Other </a:t>
            </a:r>
            <a:r>
              <a:rPr lang="en-GB" dirty="0">
                <a:solidFill>
                  <a:schemeClr val="bg1"/>
                </a:solidFill>
              </a:rPr>
              <a:t>Services</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3416320"/>
          </a:xfrm>
          <a:prstGeom prst="rect">
            <a:avLst/>
          </a:prstGeom>
        </p:spPr>
        <p:txBody>
          <a:bodyPr wrap="square">
            <a:spAutoFit/>
          </a:bodyPr>
          <a:lstStyle/>
          <a:p>
            <a:pPr algn="just">
              <a:spcBef>
                <a:spcPts val="0"/>
              </a:spcBef>
            </a:pPr>
            <a:r>
              <a:rPr lang="en-US" i="1" dirty="0" smtClean="0">
                <a:solidFill>
                  <a:schemeClr val="tx1">
                    <a:lumMod val="50000"/>
                  </a:schemeClr>
                </a:solidFill>
              </a:rPr>
              <a:t>In </a:t>
            </a:r>
            <a:r>
              <a:rPr lang="en-US" i="1" dirty="0" smtClean="0">
                <a:solidFill>
                  <a:schemeClr val="tx1">
                    <a:lumMod val="50000"/>
                  </a:schemeClr>
                </a:solidFill>
              </a:rPr>
              <a:t>our last session, we discussed the requirements </a:t>
            </a:r>
            <a:r>
              <a:rPr lang="en-US" i="1" dirty="0" smtClean="0">
                <a:solidFill>
                  <a:schemeClr val="tx1">
                    <a:lumMod val="50000"/>
                  </a:schemeClr>
                </a:solidFill>
              </a:rPr>
              <a:t>to build a home </a:t>
            </a:r>
            <a:r>
              <a:rPr lang="en-US" i="1" dirty="0" smtClean="0">
                <a:solidFill>
                  <a:schemeClr val="tx1">
                    <a:lumMod val="50000"/>
                  </a:schemeClr>
                </a:solidFill>
              </a:rPr>
              <a:t>network, the </a:t>
            </a:r>
            <a:r>
              <a:rPr lang="en-US" i="1" dirty="0" smtClean="0">
                <a:solidFill>
                  <a:schemeClr val="tx1">
                    <a:lumMod val="50000"/>
                  </a:schemeClr>
                </a:solidFill>
              </a:rPr>
              <a:t>components and technologies that describes a home </a:t>
            </a:r>
            <a:r>
              <a:rPr lang="en-US" i="1" dirty="0" smtClean="0">
                <a:solidFill>
                  <a:schemeClr val="tx1">
                    <a:lumMod val="50000"/>
                  </a:schemeClr>
                </a:solidFill>
              </a:rPr>
              <a:t>network, Where </a:t>
            </a:r>
            <a:r>
              <a:rPr lang="en-US" i="1" dirty="0" smtClean="0">
                <a:solidFill>
                  <a:schemeClr val="tx1">
                    <a:lumMod val="50000"/>
                  </a:schemeClr>
                </a:solidFill>
              </a:rPr>
              <a:t>does the home network connects </a:t>
            </a:r>
            <a:r>
              <a:rPr lang="en-US" i="1" dirty="0" smtClean="0">
                <a:solidFill>
                  <a:schemeClr val="tx1">
                    <a:lumMod val="50000"/>
                  </a:schemeClr>
                </a:solidFill>
              </a:rPr>
              <a:t>to? to understand the </a:t>
            </a:r>
            <a:r>
              <a:rPr lang="en-US" i="1" dirty="0" smtClean="0">
                <a:solidFill>
                  <a:schemeClr val="tx1">
                    <a:lumMod val="50000"/>
                  </a:schemeClr>
                </a:solidFill>
              </a:rPr>
              <a:t>basic ISP connectivity options.</a:t>
            </a:r>
          </a:p>
          <a:p>
            <a:pPr algn="just">
              <a:spcBef>
                <a:spcPts val="0"/>
              </a:spcBef>
            </a:pPr>
            <a:endParaRPr lang="en-US" i="1" dirty="0">
              <a:solidFill>
                <a:schemeClr val="tx1">
                  <a:lumMod val="50000"/>
                </a:schemeClr>
              </a:solidFill>
            </a:endParaRPr>
          </a:p>
          <a:p>
            <a:pPr algn="just">
              <a:spcBef>
                <a:spcPts val="0"/>
              </a:spcBef>
            </a:pPr>
            <a:r>
              <a:rPr lang="en-US" i="1" dirty="0" smtClean="0">
                <a:solidFill>
                  <a:schemeClr val="tx1">
                    <a:lumMod val="50000"/>
                  </a:schemeClr>
                </a:solidFill>
              </a:rPr>
              <a:t>In addition to that, we </a:t>
            </a:r>
            <a:r>
              <a:rPr lang="en-US" i="1" dirty="0" smtClean="0">
                <a:solidFill>
                  <a:schemeClr val="tx1">
                    <a:lumMod val="50000"/>
                  </a:schemeClr>
                </a:solidFill>
              </a:rPr>
              <a:t>also discussed </a:t>
            </a:r>
            <a:r>
              <a:rPr lang="en-US" i="1" dirty="0" smtClean="0">
                <a:solidFill>
                  <a:schemeClr val="tx1">
                    <a:lumMod val="50000"/>
                  </a:schemeClr>
                </a:solidFill>
              </a:rPr>
              <a:t>the purpose and characteristics of network virtualization.</a:t>
            </a:r>
          </a:p>
          <a:p>
            <a:pPr algn="just">
              <a:spcBef>
                <a:spcPts val="0"/>
              </a:spcBef>
            </a:pPr>
            <a:endParaRPr lang="en-US" i="1" dirty="0">
              <a:solidFill>
                <a:schemeClr val="tx1">
                  <a:lumMod val="50000"/>
                </a:schemeClr>
              </a:solidFill>
            </a:endParaRPr>
          </a:p>
          <a:p>
            <a:pPr algn="just">
              <a:spcBef>
                <a:spcPts val="0"/>
              </a:spcBef>
            </a:pPr>
            <a:r>
              <a:rPr lang="en-US" i="1" dirty="0" smtClean="0">
                <a:solidFill>
                  <a:srgbClr val="FF0000"/>
                </a:solidFill>
              </a:rPr>
              <a:t>During our tutorial </a:t>
            </a:r>
            <a:r>
              <a:rPr lang="en-US" i="1" dirty="0" smtClean="0">
                <a:solidFill>
                  <a:srgbClr val="FF0000"/>
                </a:solidFill>
              </a:rPr>
              <a:t>session last week, </a:t>
            </a:r>
            <a:r>
              <a:rPr lang="en-US" i="1" dirty="0" smtClean="0">
                <a:solidFill>
                  <a:srgbClr val="FF0000"/>
                </a:solidFill>
              </a:rPr>
              <a:t>we </a:t>
            </a:r>
            <a:r>
              <a:rPr lang="en-US" i="1" dirty="0" smtClean="0">
                <a:solidFill>
                  <a:srgbClr val="FF0000"/>
                </a:solidFill>
              </a:rPr>
              <a:t>discussed </a:t>
            </a:r>
            <a:r>
              <a:rPr lang="en-US" i="1" dirty="0" smtClean="0">
                <a:solidFill>
                  <a:srgbClr val="FF0000"/>
                </a:solidFill>
              </a:rPr>
              <a:t>about Cisco switches and routers enabling you to navigate and configure those devices.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585323"/>
          </a:xfrm>
          <a:prstGeom prst="rect">
            <a:avLst/>
          </a:prstGeom>
        </p:spPr>
        <p:txBody>
          <a:bodyPr wrap="square">
            <a:spAutoFit/>
          </a:bodyPr>
          <a:lstStyle/>
          <a:p>
            <a:pPr fontAlgn="t"/>
            <a:r>
              <a:rPr lang="en-US" b="1" dirty="0" smtClean="0">
                <a:solidFill>
                  <a:schemeClr val="bg1"/>
                </a:solidFill>
              </a:rPr>
              <a:t>Previous </a:t>
            </a:r>
            <a:r>
              <a:rPr lang="en-US" b="1" dirty="0" smtClean="0">
                <a:solidFill>
                  <a:schemeClr val="bg1"/>
                </a:solidFill>
              </a:rPr>
              <a:t>Class</a:t>
            </a:r>
          </a:p>
          <a:p>
            <a:pPr marL="285750" indent="-285750" fontAlgn="t">
              <a:buFont typeface="Wingdings" panose="05000000000000000000" pitchFamily="2" charset="2"/>
              <a:buChar char="ü"/>
            </a:pPr>
            <a:r>
              <a:rPr lang="en-GB" b="1" dirty="0" smtClean="0">
                <a:solidFill>
                  <a:schemeClr val="bg1"/>
                </a:solidFill>
              </a:rPr>
              <a:t>Basics of home network</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Home network technologies</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Wireless Networks and its importance</a:t>
            </a:r>
          </a:p>
          <a:p>
            <a:pPr marL="285750" indent="-285750" fontAlgn="t">
              <a:buFont typeface="Wingdings" panose="05000000000000000000" pitchFamily="2" charset="2"/>
              <a:buChar char="ü"/>
            </a:pPr>
            <a:r>
              <a:rPr lang="en-GB" b="1" dirty="0" smtClean="0">
                <a:solidFill>
                  <a:schemeClr val="bg1"/>
                </a:solidFill>
              </a:rPr>
              <a:t>Setting up home network</a:t>
            </a:r>
          </a:p>
          <a:p>
            <a:pPr marL="285750" indent="-285750" fontAlgn="t">
              <a:buFont typeface="Wingdings" panose="05000000000000000000" pitchFamily="2" charset="2"/>
              <a:buChar char="ü"/>
            </a:pPr>
            <a:r>
              <a:rPr lang="en-GB" b="1" dirty="0" smtClean="0">
                <a:solidFill>
                  <a:schemeClr val="bg1"/>
                </a:solidFill>
              </a:rPr>
              <a:t>Beyond Home Networks</a:t>
            </a:r>
          </a:p>
          <a:p>
            <a:pPr marL="742950" lvl="1" indent="-285750" fontAlgn="t">
              <a:buFont typeface="Wingdings" panose="05000000000000000000" pitchFamily="2" charset="2"/>
              <a:buChar char="ü"/>
            </a:pPr>
            <a:r>
              <a:rPr lang="en-GB" b="1" dirty="0" smtClean="0">
                <a:solidFill>
                  <a:schemeClr val="bg1"/>
                </a:solidFill>
              </a:rPr>
              <a:t>ISP </a:t>
            </a:r>
          </a:p>
          <a:p>
            <a:pPr marL="742950" lvl="1" indent="-285750" fontAlgn="t">
              <a:buFont typeface="Wingdings" panose="05000000000000000000" pitchFamily="2" charset="2"/>
              <a:buChar char="ü"/>
            </a:pPr>
            <a:r>
              <a:rPr lang="en-GB" b="1" dirty="0" smtClean="0">
                <a:solidFill>
                  <a:schemeClr val="bg1"/>
                </a:solidFill>
              </a:rPr>
              <a:t>Virtualization</a:t>
            </a:r>
          </a:p>
          <a:p>
            <a:pPr lvl="1" fontAlgn="t"/>
            <a:endParaRPr lang="en-GB" b="1" dirty="0">
              <a:solidFill>
                <a:schemeClr val="bg1"/>
              </a:solidFill>
            </a:endParaRPr>
          </a:p>
        </p:txBody>
      </p:sp>
      <p:sp>
        <p:nvSpPr>
          <p:cNvPr id="2" name="Rectangle 1"/>
          <p:cNvSpPr/>
          <p:nvPr/>
        </p:nvSpPr>
        <p:spPr>
          <a:xfrm>
            <a:off x="192429" y="3797920"/>
            <a:ext cx="5288431" cy="1200329"/>
          </a:xfrm>
          <a:prstGeom prst="rect">
            <a:avLst/>
          </a:prstGeom>
        </p:spPr>
        <p:txBody>
          <a:bodyPr wrap="square">
            <a:spAutoFit/>
          </a:bodyPr>
          <a:lstStyle/>
          <a:p>
            <a:pPr algn="just">
              <a:spcBef>
                <a:spcPts val="0"/>
              </a:spcBef>
            </a:pPr>
            <a:r>
              <a:rPr lang="en-US" b="1" dirty="0">
                <a:solidFill>
                  <a:schemeClr val="bg1"/>
                </a:solidFill>
              </a:rPr>
              <a:t>Tutorial session: </a:t>
            </a:r>
            <a:endParaRPr lang="en-US" b="1" dirty="0" smtClean="0">
              <a:solidFill>
                <a:schemeClr val="bg1"/>
              </a:solidFill>
            </a:endParaRPr>
          </a:p>
          <a:p>
            <a:pPr marL="285750" indent="-285750" algn="just">
              <a:spcBef>
                <a:spcPts val="0"/>
              </a:spcBef>
              <a:buFont typeface="Wingdings" panose="05000000000000000000" pitchFamily="2" charset="2"/>
              <a:buChar char="ü"/>
            </a:pPr>
            <a:r>
              <a:rPr lang="en-US" b="1" dirty="0" smtClean="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b="1" dirty="0" smtClean="0">
                <a:solidFill>
                  <a:schemeClr val="bg1"/>
                </a:solidFill>
              </a:rPr>
              <a:t>Working with Cisco Switches and Routers</a:t>
            </a:r>
            <a:endParaRPr lang="en-US" b="1" dirty="0">
              <a:solidFill>
                <a:schemeClr val="bg1"/>
              </a:solidFill>
            </a:endParaRPr>
          </a:p>
        </p:txBody>
      </p:sp>
    </p:spTree>
    <p:extLst>
      <p:ext uri="{BB962C8B-B14F-4D97-AF65-F5344CB8AC3E}">
        <p14:creationId xmlns:p14="http://schemas.microsoft.com/office/powerpoint/2010/main" val="18289896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smtClean="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smtClean="0">
                <a:solidFill>
                  <a:srgbClr val="FF0000"/>
                </a:solidFill>
                <a:hlinkClick r:id="rId2"/>
              </a:rPr>
              <a:t>https</a:t>
            </a:r>
            <a:r>
              <a:rPr lang="en-US" i="1" dirty="0">
                <a:solidFill>
                  <a:srgbClr val="FF0000"/>
                </a:solidFill>
                <a:hlinkClick r:id="rId2"/>
              </a:rPr>
              <a:t>://</a:t>
            </a:r>
            <a:r>
              <a:rPr lang="en-US" i="1" dirty="0" smtClean="0">
                <a:solidFill>
                  <a:srgbClr val="FF0000"/>
                </a:solidFill>
                <a:hlinkClick r:id="rId2"/>
              </a:rPr>
              <a:t>www.netacad.com/courses/packet-tracer/introduction-packet-tracer</a:t>
            </a:r>
            <a:endParaRPr lang="en-US" i="1" dirty="0" smtClean="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136750" y="1176288"/>
            <a:ext cx="5670997" cy="4247317"/>
          </a:xfrm>
          <a:prstGeom prst="rect">
            <a:avLst/>
          </a:prstGeom>
        </p:spPr>
        <p:txBody>
          <a:bodyPr wrap="square">
            <a:spAutoFit/>
          </a:bodyPr>
          <a:lstStyle/>
          <a:p>
            <a:pPr fontAlgn="t"/>
            <a:r>
              <a:rPr lang="en-US" b="1" dirty="0" smtClean="0">
                <a:solidFill>
                  <a:schemeClr val="bg1"/>
                </a:solidFill>
              </a:rPr>
              <a:t>Labs Checkpoint</a:t>
            </a:r>
          </a:p>
          <a:p>
            <a:pPr marL="285750" indent="-285750" fontAlgn="t">
              <a:buFont typeface="Wingdings" panose="05000000000000000000" pitchFamily="2" charset="2"/>
              <a:buChar char="ü"/>
            </a:pPr>
            <a:r>
              <a:rPr lang="en-GB" dirty="0" smtClean="0">
                <a:solidFill>
                  <a:schemeClr val="bg1"/>
                </a:solidFill>
              </a:rPr>
              <a:t>Install Packet Tracer </a:t>
            </a:r>
            <a:r>
              <a:rPr lang="en-GB" dirty="0" smtClean="0">
                <a:solidFill>
                  <a:schemeClr val="bg1"/>
                </a:solidFill>
              </a:rPr>
              <a:t>8.0 and c</a:t>
            </a:r>
            <a:r>
              <a:rPr lang="en-US" dirty="0" err="1" smtClean="0">
                <a:solidFill>
                  <a:schemeClr val="bg1"/>
                </a:solidFill>
              </a:rPr>
              <a:t>omplete</a:t>
            </a:r>
            <a:r>
              <a:rPr lang="en-US" dirty="0" smtClean="0">
                <a:solidFill>
                  <a:schemeClr val="bg1"/>
                </a:solidFill>
              </a:rPr>
              <a:t> </a:t>
            </a:r>
            <a:r>
              <a:rPr lang="en-US" dirty="0" smtClean="0">
                <a:solidFill>
                  <a:schemeClr val="bg1"/>
                </a:solidFill>
              </a:rPr>
              <a:t>the Introduction to Packet Tracer Course via Cisco Networking Academy</a:t>
            </a:r>
          </a:p>
          <a:p>
            <a:pPr marL="285750" indent="-285750" fontAlgn="t">
              <a:buFont typeface="Wingdings" panose="05000000000000000000" pitchFamily="2" charset="2"/>
              <a:buChar char="ü"/>
            </a:pPr>
            <a:r>
              <a:rPr lang="en-GB" dirty="0" smtClean="0">
                <a:solidFill>
                  <a:schemeClr val="bg1"/>
                </a:solidFill>
              </a:rPr>
              <a:t>Design </a:t>
            </a:r>
            <a:r>
              <a:rPr lang="en-GB" dirty="0">
                <a:solidFill>
                  <a:schemeClr val="bg1"/>
                </a:solidFill>
              </a:rPr>
              <a:t>and Connect a Simple Network and determine IP </a:t>
            </a:r>
            <a:r>
              <a:rPr lang="en-GB" dirty="0" smtClean="0">
                <a:solidFill>
                  <a:schemeClr val="bg1"/>
                </a:solidFill>
              </a:rPr>
              <a:t>Address, </a:t>
            </a:r>
            <a:r>
              <a:rPr lang="en-US" dirty="0" smtClean="0">
                <a:solidFill>
                  <a:schemeClr val="bg1"/>
                </a:solidFill>
              </a:rPr>
              <a:t>Analyze </a:t>
            </a:r>
            <a:r>
              <a:rPr lang="en-US" dirty="0">
                <a:solidFill>
                  <a:schemeClr val="bg1"/>
                </a:solidFill>
              </a:rPr>
              <a:t>MAC </a:t>
            </a:r>
            <a:r>
              <a:rPr lang="en-US" dirty="0" smtClean="0">
                <a:solidFill>
                  <a:schemeClr val="bg1"/>
                </a:solidFill>
              </a:rPr>
              <a:t>Address</a:t>
            </a:r>
          </a:p>
          <a:p>
            <a:pPr marL="285750" indent="-285750" fontAlgn="t">
              <a:buFont typeface="Wingdings" panose="05000000000000000000" pitchFamily="2" charset="2"/>
              <a:buChar char="ü"/>
            </a:pPr>
            <a:r>
              <a:rPr lang="en-US" dirty="0" smtClean="0">
                <a:solidFill>
                  <a:schemeClr val="bg1"/>
                </a:solidFill>
              </a:rPr>
              <a:t>Analyze Wired </a:t>
            </a:r>
            <a:r>
              <a:rPr lang="en-US" dirty="0">
                <a:solidFill>
                  <a:schemeClr val="bg1"/>
                </a:solidFill>
              </a:rPr>
              <a:t>and Wireless Network Connection and </a:t>
            </a:r>
            <a:r>
              <a:rPr lang="en-US" dirty="0" smtClean="0">
                <a:solidFill>
                  <a:schemeClr val="bg1"/>
                </a:solidFill>
              </a:rPr>
              <a:t>Analyze Network Connectivity. </a:t>
            </a:r>
            <a:r>
              <a:rPr lang="en-US" dirty="0">
                <a:solidFill>
                  <a:schemeClr val="bg1"/>
                </a:solidFill>
              </a:rPr>
              <a:t>(</a:t>
            </a:r>
            <a:r>
              <a:rPr lang="en-US" dirty="0" smtClean="0">
                <a:solidFill>
                  <a:schemeClr val="bg1"/>
                </a:solidFill>
              </a:rPr>
              <a:t>Address </a:t>
            </a:r>
            <a:r>
              <a:rPr lang="en-US" dirty="0">
                <a:solidFill>
                  <a:schemeClr val="bg1"/>
                </a:solidFill>
              </a:rPr>
              <a:t>resolution protocol (ARP</a:t>
            </a:r>
            <a:r>
              <a:rPr lang="en-US" dirty="0" smtClean="0">
                <a:solidFill>
                  <a:schemeClr val="bg1"/>
                </a:solidFill>
              </a:rPr>
              <a:t>), PING (ICMP), TRACERT).</a:t>
            </a:r>
          </a:p>
          <a:p>
            <a:pPr marL="285750" indent="-285750" algn="just">
              <a:spcBef>
                <a:spcPts val="0"/>
              </a:spcBef>
              <a:buFont typeface="Wingdings" panose="05000000000000000000" pitchFamily="2" charset="2"/>
              <a:buChar char="ü"/>
            </a:pPr>
            <a:r>
              <a:rPr lang="en-US" dirty="0" smtClean="0">
                <a:solidFill>
                  <a:schemeClr val="bg1"/>
                </a:solidFill>
              </a:rPr>
              <a:t>Understand</a:t>
            </a:r>
            <a:r>
              <a:rPr lang="en-US" dirty="0">
                <a:solidFill>
                  <a:schemeClr val="bg1"/>
                </a:solidFill>
              </a:rPr>
              <a:t>,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algn="just">
              <a:spcBef>
                <a:spcPts val="0"/>
              </a:spcBef>
              <a:buFont typeface="Wingdings" panose="05000000000000000000" pitchFamily="2" charset="2"/>
              <a:buChar char="ü"/>
            </a:pPr>
            <a:r>
              <a:rPr lang="en-US"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dirty="0">
                <a:solidFill>
                  <a:schemeClr val="bg1"/>
                </a:solidFill>
              </a:rPr>
              <a:t>Working with Cisco Switches and Routers</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Tree>
    <p:extLst>
      <p:ext uri="{BB962C8B-B14F-4D97-AF65-F5344CB8AC3E}">
        <p14:creationId xmlns:p14="http://schemas.microsoft.com/office/powerpoint/2010/main" val="37729588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524315"/>
          </a:xfrm>
          <a:prstGeom prst="rect">
            <a:avLst/>
          </a:prstGeom>
        </p:spPr>
        <p:txBody>
          <a:bodyPr wrap="square">
            <a:spAutoFit/>
          </a:bodyPr>
          <a:lstStyle/>
          <a:p>
            <a:pPr algn="just">
              <a:spcBef>
                <a:spcPts val="0"/>
              </a:spcBef>
            </a:pPr>
            <a:r>
              <a:rPr lang="en-US" i="1" dirty="0" smtClean="0">
                <a:solidFill>
                  <a:schemeClr val="tx1">
                    <a:lumMod val="50000"/>
                  </a:schemeClr>
                </a:solidFill>
              </a:rPr>
              <a:t>So far after getting some clarity on home networks, its infrastructure, components, In </a:t>
            </a:r>
            <a:r>
              <a:rPr lang="en-US" i="1" dirty="0" smtClean="0">
                <a:solidFill>
                  <a:schemeClr val="tx1">
                    <a:lumMod val="50000"/>
                  </a:schemeClr>
                </a:solidFill>
              </a:rPr>
              <a:t>this lecture, you will understand the </a:t>
            </a:r>
            <a:r>
              <a:rPr lang="en-US" i="1" dirty="0" smtClean="0">
                <a:solidFill>
                  <a:schemeClr val="tx1">
                    <a:lumMod val="50000"/>
                  </a:schemeClr>
                </a:solidFill>
              </a:rPr>
              <a:t>different types of network security threats. </a:t>
            </a:r>
          </a:p>
          <a:p>
            <a:pPr algn="just">
              <a:spcBef>
                <a:spcPts val="0"/>
              </a:spcBef>
            </a:pPr>
            <a:endParaRPr lang="en-US" i="1" dirty="0" smtClean="0">
              <a:solidFill>
                <a:schemeClr val="tx1">
                  <a:lumMod val="50000"/>
                </a:schemeClr>
              </a:solidFill>
            </a:endParaRPr>
          </a:p>
          <a:p>
            <a:pPr algn="just">
              <a:spcBef>
                <a:spcPts val="0"/>
              </a:spcBef>
            </a:pPr>
            <a:r>
              <a:rPr lang="en-US" i="1" dirty="0" smtClean="0">
                <a:solidFill>
                  <a:schemeClr val="tx1">
                    <a:lumMod val="50000"/>
                  </a:schemeClr>
                </a:solidFill>
              </a:rPr>
              <a:t>You will gain basic knowledge on </a:t>
            </a:r>
            <a:r>
              <a:rPr lang="en-US" i="1" dirty="0" smtClean="0">
                <a:solidFill>
                  <a:schemeClr val="tx1">
                    <a:lumMod val="50000"/>
                  </a:schemeClr>
                </a:solidFill>
              </a:rPr>
              <a:t>common characteristics comprising cybersecurity world, cyber criminals and cybersecurity specialists. </a:t>
            </a:r>
            <a:endParaRPr lang="en-US" i="1" dirty="0" smtClean="0">
              <a:solidFill>
                <a:schemeClr val="tx1">
                  <a:lumMod val="50000"/>
                </a:schemeClr>
              </a:solidFill>
            </a:endParaRPr>
          </a:p>
          <a:p>
            <a:pPr algn="just">
              <a:spcBef>
                <a:spcPts val="0"/>
              </a:spcBef>
            </a:pPr>
            <a:endParaRPr lang="en-US" i="1" dirty="0" smtClean="0">
              <a:solidFill>
                <a:schemeClr val="tx1">
                  <a:lumMod val="50000"/>
                </a:schemeClr>
              </a:solidFill>
            </a:endParaRPr>
          </a:p>
          <a:p>
            <a:pPr algn="just">
              <a:spcBef>
                <a:spcPts val="0"/>
              </a:spcBef>
            </a:pPr>
            <a:r>
              <a:rPr lang="en-US" i="1" dirty="0" smtClean="0">
                <a:solidFill>
                  <a:schemeClr val="tx1">
                    <a:lumMod val="50000"/>
                  </a:schemeClr>
                </a:solidFill>
              </a:rPr>
              <a:t>In </a:t>
            </a:r>
            <a:r>
              <a:rPr lang="en-US" i="1" dirty="0" smtClean="0">
                <a:solidFill>
                  <a:schemeClr val="tx1">
                    <a:lumMod val="50000"/>
                  </a:schemeClr>
                </a:solidFill>
              </a:rPr>
              <a:t>addition to that, we will also discuss the </a:t>
            </a:r>
            <a:r>
              <a:rPr lang="en-US" i="1" dirty="0" smtClean="0">
                <a:solidFill>
                  <a:schemeClr val="tx1">
                    <a:lumMod val="50000"/>
                  </a:schemeClr>
                </a:solidFill>
              </a:rPr>
              <a:t>threats that affect individuals, and organizations.</a:t>
            </a:r>
            <a:endParaRPr lang="en-US" i="1" dirty="0" smtClean="0">
              <a:solidFill>
                <a:schemeClr val="tx1">
                  <a:lumMod val="50000"/>
                </a:schemeClr>
              </a:solidFill>
            </a:endParaRPr>
          </a:p>
          <a:p>
            <a:pPr algn="just">
              <a:spcBef>
                <a:spcPts val="0"/>
              </a:spcBef>
            </a:pPr>
            <a:endParaRPr lang="en-US" i="1" dirty="0">
              <a:solidFill>
                <a:schemeClr val="tx1">
                  <a:lumMod val="50000"/>
                </a:schemeClr>
              </a:solidFill>
            </a:endParaRPr>
          </a:p>
          <a:p>
            <a:pPr algn="just">
              <a:spcBef>
                <a:spcPts val="0"/>
              </a:spcBef>
            </a:pPr>
            <a:r>
              <a:rPr lang="en-US" i="1" dirty="0" smtClean="0">
                <a:solidFill>
                  <a:srgbClr val="FF0000"/>
                </a:solidFill>
              </a:rPr>
              <a:t>During our tutorial session, </a:t>
            </a:r>
            <a:r>
              <a:rPr lang="en-US" i="1" dirty="0" smtClean="0">
                <a:solidFill>
                  <a:srgbClr val="FF0000"/>
                </a:solidFill>
              </a:rPr>
              <a:t>a demonstration to show the security factors between SSH and Telnet will be done followed by a general discussion on Online Test next week.</a:t>
            </a:r>
            <a:endParaRPr lang="en-US" i="1" dirty="0" smtClean="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1754326"/>
          </a:xfrm>
          <a:prstGeom prst="rect">
            <a:avLst/>
          </a:prstGeom>
        </p:spPr>
        <p:txBody>
          <a:bodyPr wrap="square">
            <a:spAutoFit/>
          </a:bodyPr>
          <a:lstStyle/>
          <a:p>
            <a:pPr fontAlgn="t"/>
            <a:r>
              <a:rPr lang="en-US" b="1" dirty="0" smtClean="0">
                <a:solidFill>
                  <a:schemeClr val="bg1"/>
                </a:solidFill>
              </a:rPr>
              <a:t>Today’s Class</a:t>
            </a:r>
          </a:p>
          <a:p>
            <a:pPr marL="285750" indent="-285750" fontAlgn="t">
              <a:buFont typeface="Wingdings" panose="05000000000000000000" pitchFamily="2" charset="2"/>
              <a:buChar char="ü"/>
            </a:pPr>
            <a:r>
              <a:rPr lang="en-GB" b="1" dirty="0" smtClean="0">
                <a:solidFill>
                  <a:schemeClr val="bg1"/>
                </a:solidFill>
              </a:rPr>
              <a:t>Security aspects of network</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The Cybersecurity World</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Cyber Criminals</a:t>
            </a:r>
            <a:endParaRPr lang="en-GB" b="1" dirty="0" smtClean="0">
              <a:solidFill>
                <a:schemeClr val="bg1"/>
              </a:solidFill>
            </a:endParaRPr>
          </a:p>
          <a:p>
            <a:pPr marL="285750" indent="-285750" fontAlgn="t">
              <a:buFont typeface="Wingdings" panose="05000000000000000000" pitchFamily="2" charset="2"/>
              <a:buChar char="ü"/>
            </a:pPr>
            <a:r>
              <a:rPr lang="en-GB" b="1" dirty="0" smtClean="0">
                <a:solidFill>
                  <a:schemeClr val="bg1"/>
                </a:solidFill>
              </a:rPr>
              <a:t>Cyber Specialists</a:t>
            </a:r>
            <a:endParaRPr lang="en-GB" b="1" dirty="0" smtClean="0">
              <a:solidFill>
                <a:schemeClr val="bg1"/>
              </a:solidFill>
            </a:endParaRPr>
          </a:p>
          <a:p>
            <a:pPr marL="285750" indent="-285750" fontAlgn="t">
              <a:buFont typeface="Wingdings" panose="05000000000000000000" pitchFamily="2" charset="2"/>
              <a:buChar char="ü"/>
            </a:pPr>
            <a:r>
              <a:rPr lang="en-GB" b="1" dirty="0" smtClean="0">
                <a:solidFill>
                  <a:schemeClr val="bg1"/>
                </a:solidFill>
              </a:rPr>
              <a:t>Cybersecurity Threats</a:t>
            </a:r>
            <a:endParaRPr lang="en-GB" b="1" dirty="0" smtClean="0">
              <a:solidFill>
                <a:schemeClr val="bg1"/>
              </a:solidFill>
            </a:endParaRPr>
          </a:p>
        </p:txBody>
      </p:sp>
      <p:sp>
        <p:nvSpPr>
          <p:cNvPr id="2" name="Rectangle 1"/>
          <p:cNvSpPr/>
          <p:nvPr/>
        </p:nvSpPr>
        <p:spPr>
          <a:xfrm>
            <a:off x="192429" y="3797920"/>
            <a:ext cx="5288431" cy="923330"/>
          </a:xfrm>
          <a:prstGeom prst="rect">
            <a:avLst/>
          </a:prstGeom>
        </p:spPr>
        <p:txBody>
          <a:bodyPr wrap="square">
            <a:spAutoFit/>
          </a:bodyPr>
          <a:lstStyle/>
          <a:p>
            <a:pPr algn="just">
              <a:spcBef>
                <a:spcPts val="0"/>
              </a:spcBef>
            </a:pPr>
            <a:r>
              <a:rPr lang="en-US" b="1" dirty="0">
                <a:solidFill>
                  <a:schemeClr val="bg1"/>
                </a:solidFill>
              </a:rPr>
              <a:t>Tutorial session: </a:t>
            </a:r>
            <a:endParaRPr lang="en-US" b="1" dirty="0" smtClean="0">
              <a:solidFill>
                <a:schemeClr val="bg1"/>
              </a:solidFill>
            </a:endParaRPr>
          </a:p>
          <a:p>
            <a:pPr marL="285750" indent="-285750" algn="just">
              <a:spcBef>
                <a:spcPts val="0"/>
              </a:spcBef>
              <a:buFont typeface="Wingdings" panose="05000000000000000000" pitchFamily="2" charset="2"/>
              <a:buChar char="ü"/>
            </a:pPr>
            <a:r>
              <a:rPr lang="en-US" b="1" dirty="0" smtClean="0">
                <a:solidFill>
                  <a:schemeClr val="bg1"/>
                </a:solidFill>
              </a:rPr>
              <a:t>Complete all the lab’s</a:t>
            </a:r>
          </a:p>
          <a:p>
            <a:pPr marL="285750" indent="-285750" algn="just">
              <a:spcBef>
                <a:spcPts val="0"/>
              </a:spcBef>
              <a:buFont typeface="Wingdings" panose="05000000000000000000" pitchFamily="2" charset="2"/>
              <a:buChar char="ü"/>
            </a:pPr>
            <a:r>
              <a:rPr lang="en-US" b="1" dirty="0" smtClean="0">
                <a:solidFill>
                  <a:schemeClr val="bg1"/>
                </a:solidFill>
              </a:rPr>
              <a:t>Troubleshooting Activities</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 Security Threats</a:t>
            </a:r>
            <a:endParaRPr lang="en-US" sz="3200" dirty="0"/>
          </a:p>
        </p:txBody>
      </p:sp>
      <p:sp>
        <p:nvSpPr>
          <p:cNvPr id="17" name="Rectangle 16"/>
          <p:cNvSpPr/>
          <p:nvPr/>
        </p:nvSpPr>
        <p:spPr>
          <a:xfrm>
            <a:off x="235747" y="1859398"/>
            <a:ext cx="3540211" cy="2585323"/>
          </a:xfrm>
          <a:prstGeom prst="rect">
            <a:avLst/>
          </a:prstGeom>
        </p:spPr>
        <p:txBody>
          <a:bodyPr wrap="square">
            <a:spAutoFit/>
          </a:bodyPr>
          <a:lstStyle/>
          <a:p>
            <a:pPr marL="342900" indent="-342900" algn="just">
              <a:buFont typeface="Wingdings" panose="05000000000000000000" pitchFamily="2" charset="2"/>
              <a:buChar char="ü"/>
            </a:pPr>
            <a:r>
              <a:rPr lang="en-US" dirty="0" smtClean="0">
                <a:solidFill>
                  <a:srgbClr val="002060"/>
                </a:solidFill>
              </a:rPr>
              <a:t>When </a:t>
            </a:r>
            <a:r>
              <a:rPr lang="en-US" dirty="0">
                <a:solidFill>
                  <a:srgbClr val="002060"/>
                </a:solidFill>
              </a:rPr>
              <a:t>a threat actor gains access to the network, </a:t>
            </a:r>
            <a:r>
              <a:rPr lang="en-US" b="1" i="1" dirty="0">
                <a:solidFill>
                  <a:srgbClr val="002060"/>
                </a:solidFill>
              </a:rPr>
              <a:t>four types of threat </a:t>
            </a:r>
            <a:r>
              <a:rPr lang="en-US" dirty="0">
                <a:solidFill>
                  <a:srgbClr val="002060"/>
                </a:solidFill>
              </a:rPr>
              <a:t>may arise: </a:t>
            </a: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Information </a:t>
            </a:r>
            <a:r>
              <a:rPr lang="en-US" dirty="0">
                <a:solidFill>
                  <a:srgbClr val="002060"/>
                </a:solidFill>
              </a:rPr>
              <a:t>theft, </a:t>
            </a: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data </a:t>
            </a:r>
            <a:r>
              <a:rPr lang="en-US" dirty="0">
                <a:solidFill>
                  <a:srgbClr val="002060"/>
                </a:solidFill>
              </a:rPr>
              <a:t>loss and manipulation, </a:t>
            </a: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identity </a:t>
            </a:r>
            <a:r>
              <a:rPr lang="en-US" dirty="0">
                <a:solidFill>
                  <a:srgbClr val="002060"/>
                </a:solidFill>
              </a:rPr>
              <a:t>theft, and </a:t>
            </a: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disruption </a:t>
            </a:r>
            <a:r>
              <a:rPr lang="en-US" dirty="0">
                <a:solidFill>
                  <a:srgbClr val="002060"/>
                </a:solidFill>
              </a:rPr>
              <a:t>of service.</a:t>
            </a:r>
          </a:p>
          <a:p>
            <a:pPr marL="342900" indent="-342900" algn="just">
              <a:buFont typeface="Wingdings" panose="05000000000000000000" pitchFamily="2" charset="2"/>
              <a:buChar char="ü"/>
            </a:pPr>
            <a:endParaRPr lang="en-US" dirty="0">
              <a:solidFill>
                <a:srgbClr val="002060"/>
              </a:solidFill>
            </a:endParaRPr>
          </a:p>
        </p:txBody>
      </p:sp>
      <p:sp>
        <p:nvSpPr>
          <p:cNvPr id="16" name="Rectangle 15">
            <a:extLst>
              <a:ext uri="{FF2B5EF4-FFF2-40B4-BE49-F238E27FC236}">
                <a16:creationId xmlns:a16="http://schemas.microsoft.com/office/drawing/2014/main" id="{C966C6CE-B170-40CA-8D9E-8B4AFC3B597B}"/>
              </a:ext>
            </a:extLst>
          </p:cNvPr>
          <p:cNvSpPr/>
          <p:nvPr/>
        </p:nvSpPr>
        <p:spPr>
          <a:xfrm>
            <a:off x="5025770" y="209727"/>
            <a:ext cx="7040106" cy="1200329"/>
          </a:xfrm>
          <a:prstGeom prst="rect">
            <a:avLst/>
          </a:prstGeom>
        </p:spPr>
        <p:txBody>
          <a:bodyPr wrap="square">
            <a:spAutoFit/>
          </a:bodyPr>
          <a:lstStyle/>
          <a:p>
            <a:pPr algn="just"/>
            <a:r>
              <a:rPr lang="en-US" b="1" dirty="0">
                <a:solidFill>
                  <a:srgbClr val="002060"/>
                </a:solidFill>
              </a:rPr>
              <a:t>Information theft: </a:t>
            </a:r>
            <a:r>
              <a:rPr lang="en-US" dirty="0">
                <a:solidFill>
                  <a:srgbClr val="002060"/>
                </a:solidFill>
              </a:rPr>
              <a:t>Breaking into a computer to obtain confidential information. Stolen information can be used or sold for various purposes such as when someone is stealing proprietary information of an organization, like research and development data.</a:t>
            </a:r>
          </a:p>
        </p:txBody>
      </p:sp>
      <p:sp>
        <p:nvSpPr>
          <p:cNvPr id="18" name="Rectangle 17">
            <a:extLst>
              <a:ext uri="{FF2B5EF4-FFF2-40B4-BE49-F238E27FC236}">
                <a16:creationId xmlns:a16="http://schemas.microsoft.com/office/drawing/2014/main" id="{129BCFAC-1E9B-4E91-96EB-E6A04663BB88}"/>
              </a:ext>
            </a:extLst>
          </p:cNvPr>
          <p:cNvSpPr/>
          <p:nvPr/>
        </p:nvSpPr>
        <p:spPr>
          <a:xfrm>
            <a:off x="5025768" y="1575114"/>
            <a:ext cx="6945511" cy="1477328"/>
          </a:xfrm>
          <a:prstGeom prst="rect">
            <a:avLst/>
          </a:prstGeom>
        </p:spPr>
        <p:txBody>
          <a:bodyPr wrap="square">
            <a:spAutoFit/>
          </a:bodyPr>
          <a:lstStyle/>
          <a:p>
            <a:pPr algn="just"/>
            <a:r>
              <a:rPr lang="en-US" b="1" dirty="0">
                <a:solidFill>
                  <a:srgbClr val="002060"/>
                </a:solidFill>
              </a:rPr>
              <a:t>Data loss and manipulation: </a:t>
            </a:r>
            <a:r>
              <a:rPr lang="en-US" dirty="0">
                <a:solidFill>
                  <a:srgbClr val="002060"/>
                </a:solidFill>
              </a:rPr>
              <a:t>Breaking into a computer to destroy or alter data records. An example of data loss is a threat actor sending a virus that reformats a computer hard drive. An example of data manipulation is breaking into a records system to change information, such as the price of an item.</a:t>
            </a:r>
          </a:p>
        </p:txBody>
      </p:sp>
      <p:pic>
        <p:nvPicPr>
          <p:cNvPr id="20" name="Picture 19">
            <a:extLst>
              <a:ext uri="{FF2B5EF4-FFF2-40B4-BE49-F238E27FC236}">
                <a16:creationId xmlns:a16="http://schemas.microsoft.com/office/drawing/2014/main" id="{BB573D29-A45E-4057-A7CC-8732064FBCBD}"/>
              </a:ext>
            </a:extLst>
          </p:cNvPr>
          <p:cNvPicPr>
            <a:picLocks noChangeAspect="1"/>
          </p:cNvPicPr>
          <p:nvPr/>
        </p:nvPicPr>
        <p:blipFill>
          <a:blip r:embed="rId4"/>
          <a:stretch>
            <a:fillRect/>
          </a:stretch>
        </p:blipFill>
        <p:spPr>
          <a:xfrm>
            <a:off x="3987764" y="296305"/>
            <a:ext cx="975252" cy="679479"/>
          </a:xfrm>
          <a:prstGeom prst="rect">
            <a:avLst/>
          </a:prstGeom>
        </p:spPr>
      </p:pic>
      <p:pic>
        <p:nvPicPr>
          <p:cNvPr id="21" name="Picture 20">
            <a:extLst>
              <a:ext uri="{FF2B5EF4-FFF2-40B4-BE49-F238E27FC236}">
                <a16:creationId xmlns:a16="http://schemas.microsoft.com/office/drawing/2014/main" id="{BC020B1E-53EF-43AD-8AB3-5AA167FDB5EA}"/>
              </a:ext>
            </a:extLst>
          </p:cNvPr>
          <p:cNvPicPr>
            <a:picLocks noChangeAspect="1"/>
          </p:cNvPicPr>
          <p:nvPr/>
        </p:nvPicPr>
        <p:blipFill>
          <a:blip r:embed="rId5"/>
          <a:stretch>
            <a:fillRect/>
          </a:stretch>
        </p:blipFill>
        <p:spPr>
          <a:xfrm>
            <a:off x="3924771" y="1923684"/>
            <a:ext cx="1038484" cy="869524"/>
          </a:xfrm>
          <a:prstGeom prst="rect">
            <a:avLst/>
          </a:prstGeom>
        </p:spPr>
      </p:pic>
      <p:sp>
        <p:nvSpPr>
          <p:cNvPr id="22" name="Rectangle 21">
            <a:extLst>
              <a:ext uri="{FF2B5EF4-FFF2-40B4-BE49-F238E27FC236}">
                <a16:creationId xmlns:a16="http://schemas.microsoft.com/office/drawing/2014/main" id="{C966C6CE-B170-40CA-8D9E-8B4AFC3B597B}"/>
              </a:ext>
            </a:extLst>
          </p:cNvPr>
          <p:cNvSpPr/>
          <p:nvPr/>
        </p:nvSpPr>
        <p:spPr>
          <a:xfrm>
            <a:off x="5025768" y="3062360"/>
            <a:ext cx="6945511" cy="1477328"/>
          </a:xfrm>
          <a:prstGeom prst="rect">
            <a:avLst/>
          </a:prstGeom>
        </p:spPr>
        <p:txBody>
          <a:bodyPr wrap="square">
            <a:spAutoFit/>
          </a:bodyPr>
          <a:lstStyle/>
          <a:p>
            <a:pPr algn="just"/>
            <a:r>
              <a:rPr lang="en-US" b="1" dirty="0">
                <a:solidFill>
                  <a:srgbClr val="002060"/>
                </a:solidFill>
              </a:rPr>
              <a:t>Identity theft </a:t>
            </a:r>
            <a:r>
              <a:rPr lang="en-US" dirty="0">
                <a:solidFill>
                  <a:srgbClr val="002060"/>
                </a:solidFill>
              </a:rPr>
              <a:t>is a form of information theft where personal information is stolen for the purpose of taking over the identity of someone. Using this information, a threat actor can obtain legal documents, apply for credit, and make unauthorized online purchases. Identify theft is a growing problem costing billions of dollars per year.</a:t>
            </a:r>
          </a:p>
        </p:txBody>
      </p:sp>
      <p:sp>
        <p:nvSpPr>
          <p:cNvPr id="23" name="Rectangle 22">
            <a:extLst>
              <a:ext uri="{FF2B5EF4-FFF2-40B4-BE49-F238E27FC236}">
                <a16:creationId xmlns:a16="http://schemas.microsoft.com/office/drawing/2014/main" id="{129BCFAC-1E9B-4E91-96EB-E6A04663BB88}"/>
              </a:ext>
            </a:extLst>
          </p:cNvPr>
          <p:cNvSpPr/>
          <p:nvPr/>
        </p:nvSpPr>
        <p:spPr>
          <a:xfrm>
            <a:off x="5025768" y="4549606"/>
            <a:ext cx="6945511" cy="1200329"/>
          </a:xfrm>
          <a:prstGeom prst="rect">
            <a:avLst/>
          </a:prstGeom>
        </p:spPr>
        <p:txBody>
          <a:bodyPr wrap="square">
            <a:spAutoFit/>
          </a:bodyPr>
          <a:lstStyle/>
          <a:p>
            <a:pPr algn="just"/>
            <a:r>
              <a:rPr lang="en-US" b="1" dirty="0">
                <a:solidFill>
                  <a:srgbClr val="002060"/>
                </a:solidFill>
              </a:rPr>
              <a:t>Disruption of service </a:t>
            </a:r>
            <a:r>
              <a:rPr lang="en-US" dirty="0">
                <a:solidFill>
                  <a:srgbClr val="002060"/>
                </a:solidFill>
              </a:rPr>
              <a:t>is preventing legitimate users from accessing services to which they are entitled. Examples include denial of service (DoS) attacks on servers, network devices, or network communications links.</a:t>
            </a:r>
          </a:p>
        </p:txBody>
      </p:sp>
      <p:pic>
        <p:nvPicPr>
          <p:cNvPr id="24" name="Picture 23">
            <a:extLst>
              <a:ext uri="{FF2B5EF4-FFF2-40B4-BE49-F238E27FC236}">
                <a16:creationId xmlns:a16="http://schemas.microsoft.com/office/drawing/2014/main" id="{B8571A4F-917B-4AD3-B57B-AFDCA1353865}"/>
              </a:ext>
            </a:extLst>
          </p:cNvPr>
          <p:cNvPicPr>
            <a:picLocks noChangeAspect="1"/>
          </p:cNvPicPr>
          <p:nvPr/>
        </p:nvPicPr>
        <p:blipFill>
          <a:blip r:embed="rId6"/>
          <a:stretch>
            <a:fillRect/>
          </a:stretch>
        </p:blipFill>
        <p:spPr>
          <a:xfrm>
            <a:off x="3925010" y="4694256"/>
            <a:ext cx="1095375" cy="848707"/>
          </a:xfrm>
          <a:prstGeom prst="rect">
            <a:avLst/>
          </a:prstGeom>
        </p:spPr>
      </p:pic>
      <p:pic>
        <p:nvPicPr>
          <p:cNvPr id="25" name="Picture 24">
            <a:extLst>
              <a:ext uri="{FF2B5EF4-FFF2-40B4-BE49-F238E27FC236}">
                <a16:creationId xmlns:a16="http://schemas.microsoft.com/office/drawing/2014/main" id="{F32EC0DA-F9B4-487D-8BC1-CEB93D55C541}"/>
              </a:ext>
            </a:extLst>
          </p:cNvPr>
          <p:cNvPicPr>
            <a:picLocks noChangeAspect="1"/>
          </p:cNvPicPr>
          <p:nvPr/>
        </p:nvPicPr>
        <p:blipFill>
          <a:blip r:embed="rId7"/>
          <a:stretch>
            <a:fillRect/>
          </a:stretch>
        </p:blipFill>
        <p:spPr>
          <a:xfrm>
            <a:off x="3775958" y="3419982"/>
            <a:ext cx="1187058" cy="74239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C4EEF63-404C-4A93-8950-72871CE034E4}"/>
              </a:ext>
            </a:extLst>
          </p:cNvPr>
          <p:cNvPicPr>
            <a:picLocks noChangeAspect="1"/>
          </p:cNvPicPr>
          <p:nvPr/>
        </p:nvPicPr>
        <p:blipFill rotWithShape="1">
          <a:blip r:embed="rId4"/>
          <a:srcRect t="21502" b="3945"/>
          <a:stretch/>
        </p:blipFill>
        <p:spPr>
          <a:xfrm>
            <a:off x="1688421" y="1202083"/>
            <a:ext cx="2536737" cy="2165131"/>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 Security Threats</a:t>
            </a:r>
            <a:endParaRPr lang="en-US" sz="3200" dirty="0"/>
          </a:p>
        </p:txBody>
      </p:sp>
      <p:sp>
        <p:nvSpPr>
          <p:cNvPr id="17" name="Rectangle 16"/>
          <p:cNvSpPr/>
          <p:nvPr/>
        </p:nvSpPr>
        <p:spPr>
          <a:xfrm>
            <a:off x="689599" y="689683"/>
            <a:ext cx="11502401" cy="369332"/>
          </a:xfrm>
          <a:prstGeom prst="rect">
            <a:avLst/>
          </a:prstGeom>
        </p:spPr>
        <p:txBody>
          <a:bodyPr wrap="square">
            <a:spAutoFit/>
          </a:bodyPr>
          <a:lstStyle/>
          <a:p>
            <a:pPr algn="just"/>
            <a:r>
              <a:rPr lang="en-US" dirty="0" smtClean="0">
                <a:solidFill>
                  <a:srgbClr val="002060"/>
                </a:solidFill>
              </a:rPr>
              <a:t>These threats could be </a:t>
            </a:r>
            <a:r>
              <a:rPr lang="en-US" dirty="0">
                <a:solidFill>
                  <a:srgbClr val="002060"/>
                </a:solidFill>
              </a:rPr>
              <a:t>from network intruders can come from both internal and external sources</a:t>
            </a:r>
            <a:r>
              <a:rPr lang="en-US" dirty="0" smtClean="0">
                <a:solidFill>
                  <a:srgbClr val="002060"/>
                </a:solidFill>
              </a:rPr>
              <a:t>.</a:t>
            </a:r>
            <a:endParaRPr lang="en-US" dirty="0">
              <a:solidFill>
                <a:srgbClr val="002060"/>
              </a:solidFill>
            </a:endParaRPr>
          </a:p>
        </p:txBody>
      </p:sp>
      <p:sp>
        <p:nvSpPr>
          <p:cNvPr id="16" name="Rectangle 15">
            <a:extLst>
              <a:ext uri="{FF2B5EF4-FFF2-40B4-BE49-F238E27FC236}">
                <a16:creationId xmlns:a16="http://schemas.microsoft.com/office/drawing/2014/main" id="{C966C6CE-B170-40CA-8D9E-8B4AFC3B597B}"/>
              </a:ext>
            </a:extLst>
          </p:cNvPr>
          <p:cNvSpPr/>
          <p:nvPr/>
        </p:nvSpPr>
        <p:spPr>
          <a:xfrm>
            <a:off x="149261" y="3676745"/>
            <a:ext cx="5326630" cy="2031325"/>
          </a:xfrm>
          <a:prstGeom prst="rect">
            <a:avLst/>
          </a:prstGeom>
        </p:spPr>
        <p:txBody>
          <a:bodyPr wrap="square">
            <a:spAutoFit/>
          </a:bodyPr>
          <a:lstStyle/>
          <a:p>
            <a:pPr algn="just"/>
            <a:r>
              <a:rPr lang="en-US" b="1" dirty="0">
                <a:solidFill>
                  <a:srgbClr val="002060"/>
                </a:solidFill>
              </a:rPr>
              <a:t>External threats</a:t>
            </a:r>
            <a:r>
              <a:rPr lang="en-US" dirty="0">
                <a:solidFill>
                  <a:srgbClr val="002060"/>
                </a:solidFill>
              </a:rPr>
              <a:t> arise from individuals outside of an organization that do not have authorized access to the computer systems or network.</a:t>
            </a:r>
          </a:p>
          <a:p>
            <a:pPr algn="just"/>
            <a:endParaRPr lang="en-US" dirty="0">
              <a:solidFill>
                <a:srgbClr val="002060"/>
              </a:solidFill>
            </a:endParaRPr>
          </a:p>
          <a:p>
            <a:pPr algn="just"/>
            <a:r>
              <a:rPr lang="en-US" b="1" dirty="0">
                <a:solidFill>
                  <a:srgbClr val="002060"/>
                </a:solidFill>
              </a:rPr>
              <a:t>External attackers </a:t>
            </a:r>
            <a:r>
              <a:rPr lang="en-US" dirty="0">
                <a:solidFill>
                  <a:srgbClr val="002060"/>
                </a:solidFill>
              </a:rPr>
              <a:t>work their way into a network mainly from the internet through wireless links or dialup access servers.</a:t>
            </a:r>
          </a:p>
        </p:txBody>
      </p:sp>
      <p:sp>
        <p:nvSpPr>
          <p:cNvPr id="23" name="Rectangle 22">
            <a:extLst>
              <a:ext uri="{FF2B5EF4-FFF2-40B4-BE49-F238E27FC236}">
                <a16:creationId xmlns:a16="http://schemas.microsoft.com/office/drawing/2014/main" id="{129BCFAC-1E9B-4E91-96EB-E6A04663BB88}"/>
              </a:ext>
            </a:extLst>
          </p:cNvPr>
          <p:cNvSpPr/>
          <p:nvPr/>
        </p:nvSpPr>
        <p:spPr>
          <a:xfrm>
            <a:off x="6440799" y="3676745"/>
            <a:ext cx="5326630" cy="2031325"/>
          </a:xfrm>
          <a:prstGeom prst="rect">
            <a:avLst/>
          </a:prstGeom>
        </p:spPr>
        <p:txBody>
          <a:bodyPr wrap="square">
            <a:spAutoFit/>
          </a:bodyPr>
          <a:lstStyle/>
          <a:p>
            <a:pPr algn="just"/>
            <a:r>
              <a:rPr lang="en-US" b="1" dirty="0">
                <a:solidFill>
                  <a:srgbClr val="002060"/>
                </a:solidFill>
              </a:rPr>
              <a:t>Internal threats </a:t>
            </a:r>
            <a:r>
              <a:rPr lang="en-US" dirty="0">
                <a:solidFill>
                  <a:srgbClr val="002060"/>
                </a:solidFill>
              </a:rPr>
              <a:t>occur when someone has authorized access to the network through a user account or has physical access to the network equipment. </a:t>
            </a:r>
          </a:p>
          <a:p>
            <a:pPr algn="just"/>
            <a:endParaRPr lang="en-US" dirty="0">
              <a:solidFill>
                <a:srgbClr val="002060"/>
              </a:solidFill>
            </a:endParaRPr>
          </a:p>
          <a:p>
            <a:pPr algn="just"/>
            <a:r>
              <a:rPr lang="en-US" b="1" dirty="0">
                <a:solidFill>
                  <a:srgbClr val="002060"/>
                </a:solidFill>
              </a:rPr>
              <a:t>Internal attackers</a:t>
            </a:r>
            <a:r>
              <a:rPr lang="en-US" dirty="0">
                <a:solidFill>
                  <a:srgbClr val="002060"/>
                </a:solidFill>
              </a:rPr>
              <a:t> know the internal politics and people. </a:t>
            </a:r>
            <a:r>
              <a:rPr lang="en-US" dirty="0">
                <a:solidFill>
                  <a:srgbClr val="002060"/>
                </a:solidFill>
              </a:rPr>
              <a:t>They often know what information is both valuable and vulnerable, and how to get to it</a:t>
            </a:r>
            <a:r>
              <a:rPr lang="en-US" dirty="0" smtClean="0">
                <a:solidFill>
                  <a:srgbClr val="002060"/>
                </a:solidFill>
              </a:rPr>
              <a:t>.</a:t>
            </a:r>
            <a:endParaRPr lang="en-US" dirty="0">
              <a:solidFill>
                <a:srgbClr val="002060"/>
              </a:solidFill>
            </a:endParaRPr>
          </a:p>
        </p:txBody>
      </p:sp>
      <p:pic>
        <p:nvPicPr>
          <p:cNvPr id="13" name="Picture 12">
            <a:extLst>
              <a:ext uri="{FF2B5EF4-FFF2-40B4-BE49-F238E27FC236}">
                <a16:creationId xmlns:a16="http://schemas.microsoft.com/office/drawing/2014/main" id="{EBEFFF79-9C01-44E8-8E86-6F7B8CC18FD5}"/>
              </a:ext>
            </a:extLst>
          </p:cNvPr>
          <p:cNvPicPr>
            <a:picLocks noChangeAspect="1"/>
          </p:cNvPicPr>
          <p:nvPr/>
        </p:nvPicPr>
        <p:blipFill rotWithShape="1">
          <a:blip r:embed="rId5"/>
          <a:srcRect l="4207" t="17770" r="4022" b="17696"/>
          <a:stretch/>
        </p:blipFill>
        <p:spPr>
          <a:xfrm>
            <a:off x="7966842" y="1290896"/>
            <a:ext cx="2280744" cy="2157205"/>
          </a:xfrm>
          <a:prstGeom prst="rect">
            <a:avLst/>
          </a:prstGeom>
        </p:spPr>
      </p:pic>
    </p:spTree>
    <p:custDataLst>
      <p:tags r:id="rId1"/>
    </p:custDataLst>
    <p:extLst>
      <p:ext uri="{BB962C8B-B14F-4D97-AF65-F5344CB8AC3E}">
        <p14:creationId xmlns:p14="http://schemas.microsoft.com/office/powerpoint/2010/main" val="1076601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Cybersecurity world</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29738" y="732277"/>
            <a:ext cx="6039531" cy="3282675"/>
          </a:xfrm>
        </p:spPr>
        <p:txBody>
          <a:bodyPr/>
          <a:lstStyle/>
          <a:p>
            <a:pPr algn="just"/>
            <a:r>
              <a:rPr lang="en-US" sz="1800" b="1" dirty="0" smtClean="0">
                <a:solidFill>
                  <a:srgbClr val="002060"/>
                </a:solidFill>
              </a:rPr>
              <a:t>Power </a:t>
            </a:r>
            <a:r>
              <a:rPr lang="en-US" sz="1800" b="1" dirty="0">
                <a:solidFill>
                  <a:srgbClr val="002060"/>
                </a:solidFill>
              </a:rPr>
              <a:t>of Data</a:t>
            </a:r>
          </a:p>
          <a:p>
            <a:pPr lvl="1" algn="just">
              <a:buFont typeface="Wingdings" panose="05000000000000000000" pitchFamily="2" charset="2"/>
              <a:buChar char="ü"/>
            </a:pPr>
            <a:r>
              <a:rPr lang="en-US" sz="1800" dirty="0">
                <a:solidFill>
                  <a:srgbClr val="002060"/>
                </a:solidFill>
                <a:cs typeface="CiscoSans ExtraLight"/>
              </a:rPr>
              <a:t>Great businesses have been created by </a:t>
            </a:r>
            <a:r>
              <a:rPr lang="en-US" sz="1800" b="1" i="1" u="sng" dirty="0">
                <a:solidFill>
                  <a:srgbClr val="002060"/>
                </a:solidFill>
                <a:cs typeface="CiscoSans ExtraLight"/>
              </a:rPr>
              <a:t>collecting and harnessing the power of data and data analytics</a:t>
            </a:r>
          </a:p>
          <a:p>
            <a:pPr lvl="1" algn="just">
              <a:buFont typeface="Wingdings" panose="05000000000000000000" pitchFamily="2" charset="2"/>
              <a:buChar char="ü"/>
            </a:pPr>
            <a:r>
              <a:rPr lang="en-US" sz="1800" dirty="0">
                <a:solidFill>
                  <a:srgbClr val="002060"/>
                </a:solidFill>
                <a:cs typeface="CiscoSans ExtraLight"/>
              </a:rPr>
              <a:t>These businesses have the </a:t>
            </a:r>
            <a:r>
              <a:rPr lang="en-US" sz="1800" b="1" i="1" u="sng" dirty="0">
                <a:solidFill>
                  <a:srgbClr val="002060"/>
                </a:solidFill>
                <a:cs typeface="CiscoSans ExtraLight"/>
              </a:rPr>
              <a:t>responsibility to protect this data from misuse and unauthorized access</a:t>
            </a:r>
          </a:p>
          <a:p>
            <a:pPr lvl="1" algn="just">
              <a:buFont typeface="Wingdings" panose="05000000000000000000" pitchFamily="2" charset="2"/>
              <a:buChar char="ü"/>
            </a:pPr>
            <a:r>
              <a:rPr lang="en-US" sz="1800" dirty="0">
                <a:solidFill>
                  <a:srgbClr val="002060"/>
                </a:solidFill>
                <a:cs typeface="CiscoSans ExtraLight"/>
              </a:rPr>
              <a:t>The growth of </a:t>
            </a:r>
            <a:r>
              <a:rPr lang="en-US" sz="1800" b="1" i="1" u="sng" dirty="0">
                <a:solidFill>
                  <a:srgbClr val="002060"/>
                </a:solidFill>
                <a:cs typeface="CiscoSans ExtraLight"/>
              </a:rPr>
              <a:t>data has created great opportunities for cybersecurity specialists</a:t>
            </a:r>
          </a:p>
          <a:p>
            <a:pPr algn="just"/>
            <a:endParaRPr lang="en-US" sz="1800" b="1" dirty="0" smtClean="0">
              <a:solidFill>
                <a:srgbClr val="002060"/>
              </a:solidFill>
            </a:endParaRPr>
          </a:p>
          <a:p>
            <a:pPr algn="just"/>
            <a:r>
              <a:rPr lang="en-US" sz="1800" b="1" dirty="0" smtClean="0">
                <a:solidFill>
                  <a:srgbClr val="002060"/>
                </a:solidFill>
              </a:rPr>
              <a:t>Domains</a:t>
            </a:r>
            <a:endParaRPr lang="en-US" sz="1800" b="1" dirty="0">
              <a:solidFill>
                <a:srgbClr val="002060"/>
              </a:solidFill>
            </a:endParaRPr>
          </a:p>
          <a:p>
            <a:pPr lvl="1" algn="just">
              <a:buFont typeface="Wingdings" panose="05000000000000000000" pitchFamily="2" charset="2"/>
              <a:buChar char="ü"/>
            </a:pPr>
            <a:r>
              <a:rPr lang="en-US" sz="1800" dirty="0">
                <a:solidFill>
                  <a:srgbClr val="002060"/>
                </a:solidFill>
                <a:cs typeface="CiscoSans ExtraLight"/>
              </a:rPr>
              <a:t>Business large and small have recognized the power of </a:t>
            </a:r>
            <a:r>
              <a:rPr lang="en-US" sz="1800" b="1" dirty="0">
                <a:solidFill>
                  <a:srgbClr val="002060"/>
                </a:solidFill>
                <a:cs typeface="CiscoSans ExtraLight"/>
              </a:rPr>
              <a:t>big data and data analytics</a:t>
            </a:r>
          </a:p>
          <a:p>
            <a:pPr lvl="1" algn="just">
              <a:buFont typeface="Wingdings" panose="05000000000000000000" pitchFamily="2" charset="2"/>
              <a:buChar char="ü"/>
            </a:pPr>
            <a:r>
              <a:rPr lang="en-US" sz="1800" dirty="0">
                <a:solidFill>
                  <a:srgbClr val="002060"/>
                </a:solidFill>
                <a:cs typeface="CiscoSans ExtraLight"/>
              </a:rPr>
              <a:t>Organizations like Google, LinkedIn, Amazon provide important services and opportunity for their customers</a:t>
            </a:r>
          </a:p>
          <a:p>
            <a:pPr lvl="1" algn="just">
              <a:buFont typeface="Wingdings" panose="05000000000000000000" pitchFamily="2" charset="2"/>
              <a:buChar char="ü"/>
            </a:pPr>
            <a:r>
              <a:rPr lang="en-US" sz="1800" dirty="0">
                <a:solidFill>
                  <a:srgbClr val="002060"/>
                </a:solidFill>
                <a:cs typeface="CiscoSans ExtraLight"/>
              </a:rPr>
              <a:t>The growth in data collection and analytics poses great risks to individuals and modern life if precautions are not taken to protect sensitive data from criminals or others who have intent to </a:t>
            </a:r>
            <a:r>
              <a:rPr lang="en-US" sz="1800" dirty="0" smtClean="0">
                <a:solidFill>
                  <a:srgbClr val="002060"/>
                </a:solidFill>
                <a:cs typeface="CiscoSans ExtraLight"/>
              </a:rPr>
              <a:t>harm</a:t>
            </a:r>
          </a:p>
        </p:txBody>
      </p:sp>
      <p:sp>
        <p:nvSpPr>
          <p:cNvPr id="2" name="Rectangle 1"/>
          <p:cNvSpPr/>
          <p:nvPr/>
        </p:nvSpPr>
        <p:spPr>
          <a:xfrm>
            <a:off x="6699007" y="975784"/>
            <a:ext cx="5202620" cy="4524315"/>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Cyber experts now </a:t>
            </a:r>
            <a:r>
              <a:rPr lang="en-US" dirty="0">
                <a:solidFill>
                  <a:srgbClr val="7030A0"/>
                </a:solidFill>
              </a:rPr>
              <a:t>have the technology </a:t>
            </a:r>
            <a:r>
              <a:rPr lang="en-US" dirty="0">
                <a:solidFill>
                  <a:srgbClr val="002060"/>
                </a:solidFill>
              </a:rPr>
              <a:t>to </a:t>
            </a:r>
            <a:endParaRPr lang="en-US" dirty="0" smtClean="0">
              <a:solidFill>
                <a:srgbClr val="002060"/>
              </a:solidFill>
            </a:endParaRPr>
          </a:p>
          <a:p>
            <a:pPr marL="742950" lvl="1" indent="-285750" algn="just">
              <a:buFont typeface="Courier New" panose="02070309020205020404" pitchFamily="49" charset="0"/>
              <a:buChar char="o"/>
            </a:pPr>
            <a:r>
              <a:rPr lang="en-US" dirty="0" smtClean="0">
                <a:solidFill>
                  <a:srgbClr val="002060"/>
                </a:solidFill>
              </a:rPr>
              <a:t>track </a:t>
            </a:r>
            <a:r>
              <a:rPr lang="en-US" dirty="0">
                <a:solidFill>
                  <a:srgbClr val="002060"/>
                </a:solidFill>
              </a:rPr>
              <a:t>worldwide weather trends, </a:t>
            </a:r>
            <a:endParaRPr lang="en-US" dirty="0" smtClean="0">
              <a:solidFill>
                <a:srgbClr val="002060"/>
              </a:solidFill>
            </a:endParaRPr>
          </a:p>
          <a:p>
            <a:pPr marL="742950" lvl="1" indent="-285750" algn="just">
              <a:buFont typeface="Courier New" panose="02070309020205020404" pitchFamily="49" charset="0"/>
              <a:buChar char="o"/>
            </a:pPr>
            <a:r>
              <a:rPr lang="en-US" dirty="0" smtClean="0">
                <a:solidFill>
                  <a:srgbClr val="002060"/>
                </a:solidFill>
              </a:rPr>
              <a:t>monitor </a:t>
            </a:r>
            <a:r>
              <a:rPr lang="en-US" dirty="0">
                <a:solidFill>
                  <a:srgbClr val="002060"/>
                </a:solidFill>
              </a:rPr>
              <a:t>the oceans, and </a:t>
            </a:r>
            <a:endParaRPr lang="en-US" dirty="0" smtClean="0">
              <a:solidFill>
                <a:srgbClr val="002060"/>
              </a:solidFill>
            </a:endParaRPr>
          </a:p>
          <a:p>
            <a:pPr marL="742950" lvl="1" indent="-285750" algn="just">
              <a:buFont typeface="Courier New" panose="02070309020205020404" pitchFamily="49" charset="0"/>
              <a:buChar char="o"/>
            </a:pPr>
            <a:r>
              <a:rPr lang="en-US" dirty="0" smtClean="0">
                <a:solidFill>
                  <a:srgbClr val="002060"/>
                </a:solidFill>
              </a:rPr>
              <a:t>track </a:t>
            </a:r>
            <a:r>
              <a:rPr lang="en-US" dirty="0">
                <a:solidFill>
                  <a:srgbClr val="002060"/>
                </a:solidFill>
              </a:rPr>
              <a:t>the movement and behavior of people, animals and objects in real time.</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New </a:t>
            </a:r>
            <a:r>
              <a:rPr lang="en-US" dirty="0">
                <a:solidFill>
                  <a:srgbClr val="002060"/>
                </a:solidFill>
              </a:rPr>
              <a:t>technologies, such as </a:t>
            </a:r>
            <a:endParaRPr lang="en-US" dirty="0" smtClean="0">
              <a:solidFill>
                <a:srgbClr val="002060"/>
              </a:solidFill>
            </a:endParaRPr>
          </a:p>
          <a:p>
            <a:pPr marL="742950" lvl="1" indent="-285750" algn="just">
              <a:buFont typeface="Courier New" panose="02070309020205020404" pitchFamily="49" charset="0"/>
              <a:buChar char="o"/>
            </a:pPr>
            <a:r>
              <a:rPr lang="en-US" dirty="0" smtClean="0">
                <a:solidFill>
                  <a:srgbClr val="002060"/>
                </a:solidFill>
              </a:rPr>
              <a:t>Geospatial </a:t>
            </a:r>
            <a:r>
              <a:rPr lang="en-US" dirty="0">
                <a:solidFill>
                  <a:srgbClr val="002060"/>
                </a:solidFill>
              </a:rPr>
              <a:t>Information Systems (GIS) and </a:t>
            </a:r>
            <a:endParaRPr lang="en-US" dirty="0" smtClean="0">
              <a:solidFill>
                <a:srgbClr val="002060"/>
              </a:solidFill>
            </a:endParaRPr>
          </a:p>
          <a:p>
            <a:pPr marL="742950" lvl="1" indent="-285750" algn="just">
              <a:buFont typeface="Courier New" panose="02070309020205020404" pitchFamily="49" charset="0"/>
              <a:buChar char="o"/>
            </a:pPr>
            <a:r>
              <a:rPr lang="en-US" dirty="0" smtClean="0">
                <a:solidFill>
                  <a:srgbClr val="002060"/>
                </a:solidFill>
              </a:rPr>
              <a:t>the </a:t>
            </a:r>
            <a:r>
              <a:rPr lang="en-US" dirty="0">
                <a:solidFill>
                  <a:srgbClr val="002060"/>
                </a:solidFill>
              </a:rPr>
              <a:t>Internet of Everything (IoE), have emerged.  </a:t>
            </a:r>
            <a:endParaRPr lang="en-US" dirty="0" smtClean="0">
              <a:solidFill>
                <a:srgbClr val="002060"/>
              </a:solidFill>
            </a:endParaRPr>
          </a:p>
          <a:p>
            <a:pPr marL="742950" lvl="1" indent="-285750" algn="just">
              <a:buFont typeface="Courier New" panose="02070309020205020404" pitchFamily="49" charset="0"/>
              <a:buChar char="o"/>
            </a:pPr>
            <a:r>
              <a:rPr lang="en-US" dirty="0" smtClean="0">
                <a:solidFill>
                  <a:srgbClr val="002060"/>
                </a:solidFill>
              </a:rPr>
              <a:t>Each </a:t>
            </a:r>
            <a:r>
              <a:rPr lang="en-US" dirty="0">
                <a:solidFill>
                  <a:srgbClr val="002060"/>
                </a:solidFill>
              </a:rPr>
              <a:t>depends on collecting and analyzing tremendous amounts of data.</a:t>
            </a:r>
          </a:p>
          <a:p>
            <a:pPr marL="285750" indent="-285750" algn="just">
              <a:buFont typeface="Courier New" panose="02070309020205020404" pitchFamily="49" charset="0"/>
              <a:buChar char="o"/>
            </a:pP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This </a:t>
            </a:r>
            <a:r>
              <a:rPr lang="en-US" dirty="0">
                <a:solidFill>
                  <a:srgbClr val="002060"/>
                </a:solidFill>
              </a:rPr>
              <a:t>growing collection of data can </a:t>
            </a:r>
            <a:r>
              <a:rPr lang="en-US" dirty="0">
                <a:solidFill>
                  <a:srgbClr val="7030A0"/>
                </a:solidFill>
              </a:rPr>
              <a:t>help people </a:t>
            </a:r>
            <a:r>
              <a:rPr lang="en-US" b="1" i="1" u="sng" dirty="0">
                <a:solidFill>
                  <a:srgbClr val="002060"/>
                </a:solidFill>
              </a:rPr>
              <a:t>save energy, improve efficiencies, and reduce safety risks</a:t>
            </a:r>
            <a:r>
              <a:rPr lang="en-US" dirty="0">
                <a:solidFill>
                  <a:srgbClr val="002060"/>
                </a:solidFill>
              </a:rPr>
              <a:t>. </a:t>
            </a:r>
          </a:p>
        </p:txBody>
      </p:sp>
    </p:spTree>
    <p:custDataLst>
      <p:tags r:id="rId1"/>
    </p:custDataLst>
    <p:extLst>
      <p:ext uri="{BB962C8B-B14F-4D97-AF65-F5344CB8AC3E}">
        <p14:creationId xmlns:p14="http://schemas.microsoft.com/office/powerpoint/2010/main" val="582425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Cyber Criminals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2279" y="1349518"/>
            <a:ext cx="11564714" cy="4326068"/>
          </a:xfrm>
        </p:spPr>
        <p:txBody>
          <a:bodyPr/>
          <a:lstStyle/>
          <a:p>
            <a:pPr marL="0" indent="0" algn="just"/>
            <a:r>
              <a:rPr lang="en-US" sz="1800" b="1" dirty="0" smtClean="0">
                <a:solidFill>
                  <a:srgbClr val="002060"/>
                </a:solidFill>
              </a:rPr>
              <a:t>Hackers!!!</a:t>
            </a:r>
            <a:r>
              <a:rPr lang="en-US" sz="1800" dirty="0">
                <a:solidFill>
                  <a:srgbClr val="002060"/>
                </a:solidFill>
              </a:rPr>
              <a:t> </a:t>
            </a:r>
            <a:endParaRPr lang="en-US" sz="1800" dirty="0" smtClean="0">
              <a:solidFill>
                <a:srgbClr val="002060"/>
              </a:solidFill>
            </a:endParaRPr>
          </a:p>
          <a:p>
            <a:pPr marL="0" indent="0" algn="just"/>
            <a:r>
              <a:rPr lang="en-US" sz="1800" dirty="0" smtClean="0">
                <a:solidFill>
                  <a:srgbClr val="002060"/>
                </a:solidFill>
              </a:rPr>
              <a:t>This </a:t>
            </a:r>
            <a:r>
              <a:rPr lang="en-US" sz="1800" dirty="0">
                <a:solidFill>
                  <a:srgbClr val="002060"/>
                </a:solidFill>
              </a:rPr>
              <a:t>group of criminals breaks into computers or networks to gain access for various reasons. </a:t>
            </a:r>
          </a:p>
          <a:p>
            <a:pPr lvl="1" algn="just">
              <a:buFont typeface="Courier New" panose="02070309020205020404" pitchFamily="49" charset="0"/>
              <a:buChar char="o"/>
            </a:pPr>
            <a:r>
              <a:rPr lang="en-US" sz="1800" b="1" dirty="0">
                <a:solidFill>
                  <a:srgbClr val="002060"/>
                </a:solidFill>
                <a:cs typeface="CiscoSans ExtraLight"/>
              </a:rPr>
              <a:t>White hat attackers </a:t>
            </a:r>
            <a:r>
              <a:rPr lang="en-US" sz="1800" dirty="0">
                <a:solidFill>
                  <a:srgbClr val="002060"/>
                </a:solidFill>
                <a:cs typeface="CiscoSans ExtraLight"/>
              </a:rPr>
              <a:t>break into networks or computer systems to discover weaknesses in order to improve the security of these systems. </a:t>
            </a:r>
          </a:p>
          <a:p>
            <a:pPr lvl="1" algn="just">
              <a:buFont typeface="Courier New" panose="02070309020205020404" pitchFamily="49" charset="0"/>
              <a:buChar char="o"/>
            </a:pPr>
            <a:r>
              <a:rPr lang="en-US" sz="1800" b="1" dirty="0">
                <a:solidFill>
                  <a:srgbClr val="002060"/>
                </a:solidFill>
                <a:cs typeface="CiscoSans ExtraLight"/>
              </a:rPr>
              <a:t>Gray hat attackers </a:t>
            </a:r>
            <a:r>
              <a:rPr lang="en-US" sz="1800" dirty="0">
                <a:solidFill>
                  <a:srgbClr val="002060"/>
                </a:solidFill>
                <a:cs typeface="CiscoSans ExtraLight"/>
              </a:rPr>
              <a:t>are somewhere between white and black hat attackers. The gray hat attackers may find a vulnerability and report it to the owners of the system if that action coincides with their agenda.</a:t>
            </a:r>
          </a:p>
          <a:p>
            <a:pPr lvl="1" algn="just">
              <a:buFont typeface="Courier New" panose="02070309020205020404" pitchFamily="49" charset="0"/>
              <a:buChar char="o"/>
            </a:pPr>
            <a:r>
              <a:rPr lang="en-US" sz="1800" b="1" dirty="0">
                <a:solidFill>
                  <a:srgbClr val="002060"/>
                </a:solidFill>
                <a:cs typeface="CiscoSans ExtraLight"/>
              </a:rPr>
              <a:t>Black hat attackers </a:t>
            </a:r>
            <a:r>
              <a:rPr lang="en-US" sz="1800" dirty="0">
                <a:solidFill>
                  <a:srgbClr val="002060"/>
                </a:solidFill>
                <a:cs typeface="CiscoSans ExtraLight"/>
              </a:rPr>
              <a:t>are unethical criminals who violate computer and network security for personal gain, or for malicious reasons, such as attacking networks. </a:t>
            </a:r>
            <a:endParaRPr lang="en-US" sz="1800" dirty="0">
              <a:solidFill>
                <a:srgbClr val="002060"/>
              </a:solidFill>
              <a:cs typeface="CiscoSans ExtraLight"/>
            </a:endParaRPr>
          </a:p>
          <a:p>
            <a:pPr lvl="1" algn="just">
              <a:buFont typeface="Courier New" panose="02070309020205020404" pitchFamily="49" charset="0"/>
              <a:buChar char="o"/>
            </a:pPr>
            <a:r>
              <a:rPr lang="en-US" sz="1800" b="1" dirty="0">
                <a:solidFill>
                  <a:srgbClr val="002060"/>
                </a:solidFill>
                <a:cs typeface="CiscoSans ExtraLight"/>
              </a:rPr>
              <a:t>Script Kiddies</a:t>
            </a:r>
            <a:r>
              <a:rPr lang="en-US" sz="1800" dirty="0">
                <a:solidFill>
                  <a:srgbClr val="002060"/>
                </a:solidFill>
                <a:cs typeface="CiscoSans ExtraLight"/>
              </a:rPr>
              <a:t> - Teenagers or hobbyists mostly limited to pranks and vandalism, have little or no skill, often using existing tools or instructions found on the Internet to launch attacks. </a:t>
            </a:r>
          </a:p>
          <a:p>
            <a:pPr lvl="1" algn="just">
              <a:buFont typeface="Courier New" panose="02070309020205020404" pitchFamily="49" charset="0"/>
              <a:buChar char="o"/>
            </a:pPr>
            <a:r>
              <a:rPr lang="en-US" sz="1800" b="1" dirty="0">
                <a:solidFill>
                  <a:srgbClr val="002060"/>
                </a:solidFill>
                <a:cs typeface="CiscoSans ExtraLight"/>
              </a:rPr>
              <a:t>Vulnerability Brokers </a:t>
            </a:r>
            <a:r>
              <a:rPr lang="en-US" sz="1800" dirty="0">
                <a:solidFill>
                  <a:srgbClr val="002060"/>
                </a:solidFill>
                <a:cs typeface="CiscoSans ExtraLight"/>
              </a:rPr>
              <a:t>- Grey hat hackers who attempt to discover exploits and report them to vendors, sometimes for prizes or rewards.</a:t>
            </a:r>
          </a:p>
          <a:p>
            <a:pPr lvl="1" algn="just">
              <a:buFont typeface="Courier New" panose="02070309020205020404" pitchFamily="49" charset="0"/>
              <a:buChar char="o"/>
            </a:pPr>
            <a:r>
              <a:rPr lang="en-US" sz="1800" b="1" dirty="0">
                <a:solidFill>
                  <a:srgbClr val="002060"/>
                </a:solidFill>
                <a:cs typeface="CiscoSans ExtraLight"/>
              </a:rPr>
              <a:t>Hacktivists</a:t>
            </a:r>
            <a:r>
              <a:rPr lang="en-US" sz="1800" dirty="0">
                <a:solidFill>
                  <a:srgbClr val="002060"/>
                </a:solidFill>
                <a:cs typeface="CiscoSans ExtraLight"/>
              </a:rPr>
              <a:t> - Grey hat hackers who rally and protest against different political and social ideas. </a:t>
            </a:r>
            <a:r>
              <a:rPr lang="en-US" sz="1800" dirty="0">
                <a:solidFill>
                  <a:srgbClr val="002060"/>
                </a:solidFill>
                <a:cs typeface="CiscoSans ExtraLight"/>
              </a:rPr>
              <a:t>Hacktivists publicly protest against organizations or governments by posting articles, videos, leaking sensitive information, and performing distributed denial of service (DDoS) attacks</a:t>
            </a:r>
            <a:r>
              <a:rPr lang="en-US" sz="1800" dirty="0" smtClean="0">
                <a:solidFill>
                  <a:srgbClr val="002060"/>
                </a:solidFill>
                <a:cs typeface="CiscoSans ExtraLight"/>
              </a:rPr>
              <a:t>.</a:t>
            </a:r>
            <a:endParaRPr lang="en-US" sz="1800" dirty="0">
              <a:solidFill>
                <a:srgbClr val="002060"/>
              </a:solidFill>
              <a:cs typeface="CiscoSans ExtraLight"/>
            </a:endParaRPr>
          </a:p>
          <a:p>
            <a:pPr lvl="1" algn="just">
              <a:buFont typeface="Courier New" panose="02070309020205020404" pitchFamily="49" charset="0"/>
              <a:buChar char="o"/>
            </a:pPr>
            <a:endParaRPr lang="en-US" sz="1800" dirty="0">
              <a:solidFill>
                <a:srgbClr val="002060"/>
              </a:solidFill>
              <a:cs typeface="CiscoSans ExtraLight"/>
            </a:endParaRPr>
          </a:p>
          <a:p>
            <a:pPr lvl="1" algn="just">
              <a:buFont typeface="Courier New" panose="02070309020205020404" pitchFamily="49" charset="0"/>
              <a:buChar char="o"/>
            </a:pPr>
            <a:endParaRPr lang="en-US" sz="1800" dirty="0">
              <a:solidFill>
                <a:srgbClr val="002060"/>
              </a:solidFill>
              <a:cs typeface="CiscoSans ExtraLight"/>
            </a:endParaRPr>
          </a:p>
        </p:txBody>
      </p:sp>
      <p:pic>
        <p:nvPicPr>
          <p:cNvPr id="7" name="Picture 6"/>
          <p:cNvPicPr>
            <a:picLocks noChangeAspect="1"/>
          </p:cNvPicPr>
          <p:nvPr/>
        </p:nvPicPr>
        <p:blipFill>
          <a:blip r:embed="rId4"/>
          <a:stretch>
            <a:fillRect/>
          </a:stretch>
        </p:blipFill>
        <p:spPr>
          <a:xfrm>
            <a:off x="9924895" y="145024"/>
            <a:ext cx="2067406" cy="1883473"/>
          </a:xfrm>
          <a:prstGeom prst="rect">
            <a:avLst/>
          </a:prstGeom>
        </p:spPr>
      </p:pic>
      <p:sp>
        <p:nvSpPr>
          <p:cNvPr id="2" name="Rectangle 1"/>
          <p:cNvSpPr/>
          <p:nvPr/>
        </p:nvSpPr>
        <p:spPr>
          <a:xfrm>
            <a:off x="2468359" y="426188"/>
            <a:ext cx="7274730" cy="92333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b="1" dirty="0"/>
              <a:t>Cyber Criminals </a:t>
            </a:r>
            <a:r>
              <a:rPr lang="en-US" dirty="0"/>
              <a:t>- These are black hat hackers who are either self-employed or working for large cybercrime organizations. Each year, cyber criminals are responsible for stealing billions of dollars from consumers and businesses.</a:t>
            </a:r>
            <a:endParaRPr lang="en-US" dirty="0"/>
          </a:p>
        </p:txBody>
      </p:sp>
      <p:pic>
        <p:nvPicPr>
          <p:cNvPr id="4" name="Picture 3" descr="Coins PNG Transparent Images | PNG All"/>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24353" y="636100"/>
            <a:ext cx="1053103" cy="1053103"/>
          </a:xfrm>
          <a:prstGeom prst="rect">
            <a:avLst/>
          </a:prstGeom>
        </p:spPr>
      </p:pic>
      <p:sp>
        <p:nvSpPr>
          <p:cNvPr id="9" name="Rectangle 8"/>
          <p:cNvSpPr/>
          <p:nvPr/>
        </p:nvSpPr>
        <p:spPr>
          <a:xfrm>
            <a:off x="2468359" y="314064"/>
            <a:ext cx="7274730" cy="1323439"/>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sz="1600" b="1" dirty="0"/>
              <a:t>State Sponsored Hackers - </a:t>
            </a:r>
            <a:r>
              <a:rPr lang="en-US" sz="1600" dirty="0"/>
              <a:t>Depending on a person’s perspective, these are either white hat or black hat hackers who steal government secrets, gather intelligence, and sabotage networks. Their targets are foreign governments, terrorist groups, and corporations. Most countries in the world participate to some degree in state-sponsored hacking.</a:t>
            </a:r>
            <a:endParaRPr lang="en-US" sz="1600" dirty="0"/>
          </a:p>
        </p:txBody>
      </p:sp>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Cybersecurity Specialists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80748" y="2264329"/>
            <a:ext cx="11974618" cy="3411257"/>
          </a:xfrm>
        </p:spPr>
        <p:txBody>
          <a:bodyPr/>
          <a:lstStyle/>
          <a:p>
            <a:pPr marL="0" indent="0" algn="just"/>
            <a:r>
              <a:rPr lang="en-US" sz="1800" dirty="0" smtClean="0">
                <a:solidFill>
                  <a:srgbClr val="002060"/>
                </a:solidFill>
              </a:rPr>
              <a:t>The </a:t>
            </a:r>
            <a:r>
              <a:rPr lang="en-US" sz="1800" dirty="0">
                <a:solidFill>
                  <a:srgbClr val="002060"/>
                </a:solidFill>
              </a:rPr>
              <a:t>coordinated actions include:</a:t>
            </a:r>
          </a:p>
          <a:p>
            <a:pPr marL="342900" indent="-342900" algn="just">
              <a:buFont typeface="Wingdings" panose="05000000000000000000" pitchFamily="2" charset="2"/>
              <a:buChar char="ü"/>
            </a:pPr>
            <a:r>
              <a:rPr lang="en-US" sz="1800" b="1" dirty="0">
                <a:solidFill>
                  <a:srgbClr val="002060"/>
                </a:solidFill>
              </a:rPr>
              <a:t>Vulnerability Database</a:t>
            </a:r>
            <a:r>
              <a:rPr lang="en-US" sz="1800" dirty="0">
                <a:solidFill>
                  <a:srgbClr val="002060"/>
                </a:solidFill>
              </a:rPr>
              <a:t>: The Nation Common Vulnerabilities and Exposures (CVE) database is an example of the development of a national database. The CVE National Database was developed to provide a publicly available database of all know vulnerabilities. </a:t>
            </a:r>
            <a:r>
              <a:rPr lang="en-US" sz="1800" dirty="0">
                <a:solidFill>
                  <a:srgbClr val="002060"/>
                </a:solidFill>
                <a:hlinkClick r:id="rId4"/>
              </a:rPr>
              <a:t>http://www.cvedetails.com</a:t>
            </a:r>
            <a:r>
              <a:rPr lang="en-US" sz="1800" dirty="0" smtClean="0">
                <a:solidFill>
                  <a:srgbClr val="002060"/>
                </a:solidFill>
                <a:hlinkClick r:id="rId4"/>
              </a:rPr>
              <a:t>/</a:t>
            </a:r>
            <a:endParaRPr lang="en-US" sz="1800" dirty="0" smtClean="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Early Warning Systems</a:t>
            </a:r>
            <a:r>
              <a:rPr lang="en-US" sz="1800" dirty="0">
                <a:solidFill>
                  <a:srgbClr val="002060"/>
                </a:solidFill>
              </a:rPr>
              <a:t>: The </a:t>
            </a:r>
            <a:r>
              <a:rPr lang="en-US" sz="1800" dirty="0" err="1">
                <a:solidFill>
                  <a:srgbClr val="002060"/>
                </a:solidFill>
              </a:rPr>
              <a:t>Honeynet</a:t>
            </a:r>
            <a:r>
              <a:rPr lang="en-US" sz="1800" dirty="0">
                <a:solidFill>
                  <a:srgbClr val="002060"/>
                </a:solidFill>
              </a:rPr>
              <a:t> project is an example of creating Early Warning Systems. The project provides a </a:t>
            </a:r>
            <a:r>
              <a:rPr lang="en-US" sz="1800" dirty="0" err="1">
                <a:solidFill>
                  <a:srgbClr val="002060"/>
                </a:solidFill>
              </a:rPr>
              <a:t>HoneyMap</a:t>
            </a:r>
            <a:r>
              <a:rPr lang="en-US" sz="1800" dirty="0">
                <a:solidFill>
                  <a:srgbClr val="002060"/>
                </a:solidFill>
              </a:rPr>
              <a:t> which displays real-time visualization of attacks. </a:t>
            </a:r>
            <a:r>
              <a:rPr lang="en-US" sz="1800" dirty="0">
                <a:solidFill>
                  <a:srgbClr val="002060"/>
                </a:solidFill>
                <a:hlinkClick r:id="rId5"/>
              </a:rPr>
              <a:t>https://</a:t>
            </a:r>
            <a:r>
              <a:rPr lang="en-US" sz="1800" dirty="0" smtClean="0">
                <a:solidFill>
                  <a:srgbClr val="002060"/>
                </a:solidFill>
                <a:hlinkClick r:id="rId5"/>
              </a:rPr>
              <a:t>www.honeynet.org/node/960</a:t>
            </a:r>
            <a:endParaRPr lang="en-US" sz="1800" dirty="0" smtClean="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Share Cyber Intelligence</a:t>
            </a:r>
            <a:r>
              <a:rPr lang="en-US" sz="1800" dirty="0">
                <a:solidFill>
                  <a:srgbClr val="002060"/>
                </a:solidFill>
              </a:rPr>
              <a:t>: </a:t>
            </a:r>
            <a:r>
              <a:rPr lang="en-US" sz="1800" dirty="0" err="1">
                <a:solidFill>
                  <a:srgbClr val="002060"/>
                </a:solidFill>
              </a:rPr>
              <a:t>InfraGard</a:t>
            </a:r>
            <a:r>
              <a:rPr lang="en-US" sz="1800" dirty="0">
                <a:solidFill>
                  <a:srgbClr val="002060"/>
                </a:solidFill>
              </a:rPr>
              <a:t> is an example of wide spread sharing of cyber intelligence. The </a:t>
            </a:r>
            <a:r>
              <a:rPr lang="en-US" sz="1800" dirty="0" err="1">
                <a:solidFill>
                  <a:srgbClr val="002060"/>
                </a:solidFill>
              </a:rPr>
              <a:t>InfraGard</a:t>
            </a:r>
            <a:r>
              <a:rPr lang="en-US" sz="1800" dirty="0">
                <a:solidFill>
                  <a:srgbClr val="002060"/>
                </a:solidFill>
              </a:rPr>
              <a:t> program is a partnership between </a:t>
            </a:r>
            <a:r>
              <a:rPr lang="en-US" sz="1800" dirty="0" smtClean="0">
                <a:solidFill>
                  <a:srgbClr val="002060"/>
                </a:solidFill>
              </a:rPr>
              <a:t>public and private </a:t>
            </a:r>
            <a:r>
              <a:rPr lang="en-US" sz="1800" dirty="0">
                <a:solidFill>
                  <a:srgbClr val="002060"/>
                </a:solidFill>
              </a:rPr>
              <a:t>sector. </a:t>
            </a:r>
            <a:r>
              <a:rPr lang="en-US" sz="1800" dirty="0">
                <a:solidFill>
                  <a:srgbClr val="002060"/>
                </a:solidFill>
              </a:rPr>
              <a:t>The participants are dedicated to sharing information and intelligence to prevent hostile cyberattacks. </a:t>
            </a:r>
            <a:r>
              <a:rPr lang="en-US" sz="1800" dirty="0">
                <a:solidFill>
                  <a:srgbClr val="002060"/>
                </a:solidFill>
                <a:hlinkClick r:id="rId6"/>
              </a:rPr>
              <a:t>https://www.infragard.org/</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10" name="Picture 9"/>
          <p:cNvPicPr>
            <a:picLocks noChangeAspect="1"/>
          </p:cNvPicPr>
          <p:nvPr/>
        </p:nvPicPr>
        <p:blipFill>
          <a:blip r:embed="rId7"/>
          <a:stretch>
            <a:fillRect/>
          </a:stretch>
        </p:blipFill>
        <p:spPr>
          <a:xfrm>
            <a:off x="9444442" y="94798"/>
            <a:ext cx="2523506" cy="2595850"/>
          </a:xfrm>
          <a:prstGeom prst="rect">
            <a:avLst/>
          </a:prstGeom>
        </p:spPr>
      </p:pic>
      <p:sp>
        <p:nvSpPr>
          <p:cNvPr id="2" name="Rectangle 1"/>
          <p:cNvSpPr/>
          <p:nvPr/>
        </p:nvSpPr>
        <p:spPr>
          <a:xfrm>
            <a:off x="557049" y="993546"/>
            <a:ext cx="8839200" cy="92333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i="1" dirty="0">
                <a:solidFill>
                  <a:srgbClr val="002060"/>
                </a:solidFill>
                <a:effectLst>
                  <a:outerShdw blurRad="38100" dist="38100" dir="2700000" algn="tl">
                    <a:srgbClr val="000000">
                      <a:alpha val="43137"/>
                    </a:srgbClr>
                  </a:outerShdw>
                </a:effectLst>
              </a:rPr>
              <a:t>Preventing/Stopping cyber criminals is a difficult task to even a company, government and international organizations. They have begun to take coordinated actions to limit or fend off cyber criminals. </a:t>
            </a:r>
          </a:p>
        </p:txBody>
      </p:sp>
    </p:spTree>
    <p:custDataLst>
      <p:tags r:id="rId1"/>
    </p:custDataLst>
    <p:extLst>
      <p:ext uri="{BB962C8B-B14F-4D97-AF65-F5344CB8AC3E}">
        <p14:creationId xmlns:p14="http://schemas.microsoft.com/office/powerpoint/2010/main" val="2160416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Cybersecurity Specialists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91259" y="2905461"/>
            <a:ext cx="11974618" cy="2812168"/>
          </a:xfrm>
        </p:spPr>
        <p:txBody>
          <a:bodyPr/>
          <a:lstStyle/>
          <a:p>
            <a:pPr marL="0" indent="0" algn="just"/>
            <a:r>
              <a:rPr lang="en-US" sz="1800" dirty="0" smtClean="0">
                <a:solidFill>
                  <a:srgbClr val="002060"/>
                </a:solidFill>
              </a:rPr>
              <a:t>The </a:t>
            </a:r>
            <a:r>
              <a:rPr lang="en-US" sz="1800" dirty="0">
                <a:solidFill>
                  <a:srgbClr val="002060"/>
                </a:solidFill>
              </a:rPr>
              <a:t>coordinated actions include:</a:t>
            </a:r>
          </a:p>
          <a:p>
            <a:pPr marL="342900" indent="-342900" algn="just">
              <a:buFont typeface="Wingdings" panose="05000000000000000000" pitchFamily="2" charset="2"/>
              <a:buChar char="ü"/>
            </a:pPr>
            <a:endParaRPr lang="en-US" sz="1800" b="1" dirty="0" smtClean="0">
              <a:solidFill>
                <a:srgbClr val="002060"/>
              </a:solidFill>
            </a:endParaRPr>
          </a:p>
          <a:p>
            <a:pPr marL="342900" indent="-342900" algn="just">
              <a:buFont typeface="Wingdings" panose="05000000000000000000" pitchFamily="2" charset="2"/>
              <a:buChar char="ü"/>
            </a:pPr>
            <a:r>
              <a:rPr lang="en-US" sz="1800" b="1" dirty="0" smtClean="0">
                <a:solidFill>
                  <a:srgbClr val="002060"/>
                </a:solidFill>
              </a:rPr>
              <a:t>ISM </a:t>
            </a:r>
            <a:r>
              <a:rPr lang="en-US" sz="1800" b="1" dirty="0">
                <a:solidFill>
                  <a:srgbClr val="002060"/>
                </a:solidFill>
              </a:rPr>
              <a:t>Standards</a:t>
            </a:r>
            <a:r>
              <a:rPr lang="en-US" sz="1800" dirty="0">
                <a:solidFill>
                  <a:srgbClr val="002060"/>
                </a:solidFill>
              </a:rPr>
              <a:t>: The ISO 27000 standards are an example of Information Security Management Standards. </a:t>
            </a:r>
            <a:r>
              <a:rPr lang="en-US" sz="1800" dirty="0">
                <a:solidFill>
                  <a:srgbClr val="002060"/>
                </a:solidFill>
              </a:rPr>
              <a:t>The standards provide a framework for implementing cybersecurity measures within an organization. </a:t>
            </a:r>
            <a:r>
              <a:rPr lang="en-US" sz="1800" dirty="0">
                <a:solidFill>
                  <a:srgbClr val="002060"/>
                </a:solidFill>
                <a:hlinkClick r:id="rId4"/>
              </a:rPr>
              <a:t>http://www.27000.org/</a:t>
            </a:r>
            <a:endParaRPr lang="en-US" sz="1800" dirty="0">
              <a:solidFill>
                <a:srgbClr val="002060"/>
              </a:solidFill>
            </a:endParaRPr>
          </a:p>
          <a:p>
            <a:pPr marL="342900" indent="-342900" algn="just">
              <a:buFont typeface="Wingdings" panose="05000000000000000000" pitchFamily="2" charset="2"/>
              <a:buChar char="ü"/>
            </a:pPr>
            <a:endParaRPr lang="en-US" sz="1800" dirty="0" smtClean="0">
              <a:solidFill>
                <a:srgbClr val="002060"/>
              </a:solidFill>
            </a:endParaRPr>
          </a:p>
          <a:p>
            <a:pPr marL="342900" indent="-342900" algn="just">
              <a:buFont typeface="Wingdings" panose="05000000000000000000" pitchFamily="2" charset="2"/>
              <a:buChar char="ü"/>
            </a:pPr>
            <a:r>
              <a:rPr lang="en-US" sz="1800" b="1" dirty="0" smtClean="0">
                <a:solidFill>
                  <a:srgbClr val="002060"/>
                </a:solidFill>
              </a:rPr>
              <a:t>New </a:t>
            </a:r>
            <a:r>
              <a:rPr lang="en-US" sz="1800" b="1" dirty="0">
                <a:solidFill>
                  <a:srgbClr val="002060"/>
                </a:solidFill>
              </a:rPr>
              <a:t>Laws</a:t>
            </a:r>
            <a:r>
              <a:rPr lang="en-US" sz="1800" dirty="0">
                <a:solidFill>
                  <a:srgbClr val="002060"/>
                </a:solidFill>
              </a:rPr>
              <a:t>: The ISACA group track law enacted related to cyber security. </a:t>
            </a:r>
            <a:r>
              <a:rPr lang="en-US" sz="1800" dirty="0">
                <a:solidFill>
                  <a:srgbClr val="002060"/>
                </a:solidFill>
              </a:rPr>
              <a:t>These laws can address individual privacy to protection of intellectual property. Examples of these laws include: Cybersecurity Act, Federal Exchange Data Breach Notification Act and the  Data Accountability and Trust Act.  </a:t>
            </a:r>
            <a:r>
              <a:rPr lang="en-US" sz="1800" dirty="0">
                <a:solidFill>
                  <a:srgbClr val="002060"/>
                </a:solidFill>
                <a:hlinkClick r:id="rId5"/>
              </a:rPr>
              <a:t>http://</a:t>
            </a:r>
            <a:r>
              <a:rPr lang="en-US" sz="1800" dirty="0" smtClean="0">
                <a:solidFill>
                  <a:srgbClr val="002060"/>
                </a:solidFill>
                <a:hlinkClick r:id="rId5"/>
              </a:rPr>
              <a:t>www.isaca.org/cyber/pages/cybersecuritylegislation.aspx</a:t>
            </a:r>
            <a:endParaRPr lang="en-US" sz="1800" b="1" dirty="0">
              <a:solidFill>
                <a:srgbClr val="002060"/>
              </a:solidFill>
            </a:endParaRPr>
          </a:p>
        </p:txBody>
      </p:sp>
      <p:pic>
        <p:nvPicPr>
          <p:cNvPr id="10" name="Picture 9"/>
          <p:cNvPicPr>
            <a:picLocks noChangeAspect="1"/>
          </p:cNvPicPr>
          <p:nvPr/>
        </p:nvPicPr>
        <p:blipFill>
          <a:blip r:embed="rId6"/>
          <a:stretch>
            <a:fillRect/>
          </a:stretch>
        </p:blipFill>
        <p:spPr>
          <a:xfrm>
            <a:off x="7273159" y="147349"/>
            <a:ext cx="3233851" cy="3326559"/>
          </a:xfrm>
          <a:prstGeom prst="rect">
            <a:avLst/>
          </a:prstGeom>
        </p:spPr>
      </p:pic>
      <p:sp>
        <p:nvSpPr>
          <p:cNvPr id="2" name="Rectangle 1"/>
          <p:cNvSpPr/>
          <p:nvPr/>
        </p:nvSpPr>
        <p:spPr>
          <a:xfrm>
            <a:off x="557049" y="993546"/>
            <a:ext cx="5864772" cy="1200329"/>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i="1" dirty="0">
                <a:solidFill>
                  <a:srgbClr val="002060"/>
                </a:solidFill>
                <a:effectLst>
                  <a:outerShdw blurRad="38100" dist="38100" dir="2700000" algn="tl">
                    <a:srgbClr val="000000">
                      <a:alpha val="43137"/>
                    </a:srgbClr>
                  </a:outerShdw>
                </a:effectLst>
              </a:rPr>
              <a:t>Preventing/Stopping cyber criminals is a difficult task to even a company, government and international organizations. They have begun to take coordinated actions to limit or fend off cyber criminals. </a:t>
            </a:r>
          </a:p>
        </p:txBody>
      </p:sp>
    </p:spTree>
    <p:custDataLst>
      <p:tags r:id="rId1"/>
    </p:custDataLst>
    <p:extLst>
      <p:ext uri="{BB962C8B-B14F-4D97-AF65-F5344CB8AC3E}">
        <p14:creationId xmlns:p14="http://schemas.microsoft.com/office/powerpoint/2010/main" val="3749119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Cyber Threats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975784"/>
            <a:ext cx="6812399" cy="4455952"/>
          </a:xfrm>
        </p:spPr>
        <p:txBody>
          <a:bodyPr/>
          <a:lstStyle/>
          <a:p>
            <a:pPr marL="342900" indent="-342900" algn="just">
              <a:buFont typeface="Wingdings" panose="05000000000000000000" pitchFamily="2" charset="2"/>
              <a:buChar char="ü"/>
            </a:pPr>
            <a:r>
              <a:rPr lang="en-US" dirty="0" smtClean="0">
                <a:solidFill>
                  <a:srgbClr val="002060"/>
                </a:solidFill>
              </a:rPr>
              <a:t>Cybersecurity </a:t>
            </a:r>
            <a:r>
              <a:rPr lang="en-US" dirty="0">
                <a:solidFill>
                  <a:srgbClr val="002060"/>
                </a:solidFill>
              </a:rPr>
              <a:t>specialists possess the insight to recognize the influence of data and harness that power to build great organizations, </a:t>
            </a:r>
            <a:r>
              <a:rPr lang="en-US" b="1" i="1" dirty="0">
                <a:solidFill>
                  <a:srgbClr val="7030A0"/>
                </a:solidFill>
              </a:rPr>
              <a:t>provide services and protect people from </a:t>
            </a:r>
            <a:r>
              <a:rPr lang="en-US" b="1" i="1" dirty="0" smtClean="0">
                <a:solidFill>
                  <a:srgbClr val="7030A0"/>
                </a:solidFill>
              </a:rPr>
              <a:t>cyberattacks</a:t>
            </a:r>
            <a:r>
              <a:rPr lang="en-US" dirty="0" smtClean="0">
                <a:solidFill>
                  <a:srgbClr val="002060"/>
                </a:solidFill>
              </a:rPr>
              <a:t>. </a:t>
            </a:r>
          </a:p>
          <a:p>
            <a:pPr marL="342900" indent="-342900" algn="just">
              <a:buFont typeface="Wingdings" panose="05000000000000000000" pitchFamily="2" charset="2"/>
              <a:buChar char="ü"/>
            </a:pPr>
            <a:r>
              <a:rPr lang="en-US" dirty="0" smtClean="0">
                <a:solidFill>
                  <a:srgbClr val="002060"/>
                </a:solidFill>
              </a:rPr>
              <a:t>Cybersecurity </a:t>
            </a:r>
            <a:r>
              <a:rPr lang="en-US" dirty="0">
                <a:solidFill>
                  <a:srgbClr val="002060"/>
                </a:solidFill>
              </a:rPr>
              <a:t>specialists </a:t>
            </a:r>
            <a:r>
              <a:rPr lang="en-US" b="1" i="1" dirty="0">
                <a:solidFill>
                  <a:srgbClr val="7030A0"/>
                </a:solidFill>
              </a:rPr>
              <a:t>recognize the threat </a:t>
            </a:r>
            <a:r>
              <a:rPr lang="en-US" dirty="0">
                <a:solidFill>
                  <a:srgbClr val="002060"/>
                </a:solidFill>
              </a:rPr>
              <a:t>that data poses if used against </a:t>
            </a:r>
            <a:r>
              <a:rPr lang="en-US" dirty="0" smtClean="0">
                <a:solidFill>
                  <a:srgbClr val="002060"/>
                </a:solidFill>
              </a:rPr>
              <a:t>people.</a:t>
            </a:r>
          </a:p>
          <a:p>
            <a:pPr marL="342900" indent="-342900" algn="just">
              <a:buFont typeface="Wingdings" panose="05000000000000000000" pitchFamily="2" charset="2"/>
              <a:buChar char="ü"/>
            </a:pPr>
            <a:r>
              <a:rPr lang="en-US" dirty="0" smtClean="0">
                <a:solidFill>
                  <a:srgbClr val="002060"/>
                </a:solidFill>
              </a:rPr>
              <a:t>A </a:t>
            </a:r>
            <a:r>
              <a:rPr lang="en-US" dirty="0">
                <a:solidFill>
                  <a:srgbClr val="002060"/>
                </a:solidFill>
              </a:rPr>
              <a:t>cybersecurity </a:t>
            </a:r>
            <a:r>
              <a:rPr lang="en-US" b="1" i="1" dirty="0">
                <a:solidFill>
                  <a:srgbClr val="7030A0"/>
                </a:solidFill>
              </a:rPr>
              <a:t>threat is the possibility that a harmful event,</a:t>
            </a:r>
            <a:r>
              <a:rPr lang="en-US" dirty="0">
                <a:solidFill>
                  <a:srgbClr val="002060"/>
                </a:solidFill>
              </a:rPr>
              <a:t> such as an attack, will </a:t>
            </a:r>
            <a:r>
              <a:rPr lang="en-US" dirty="0" smtClean="0">
                <a:solidFill>
                  <a:srgbClr val="002060"/>
                </a:solidFill>
              </a:rPr>
              <a:t>occur.</a:t>
            </a:r>
          </a:p>
          <a:p>
            <a:pPr marL="342900" indent="-342900" algn="just">
              <a:buFont typeface="Wingdings" panose="05000000000000000000" pitchFamily="2" charset="2"/>
              <a:buChar char="ü"/>
            </a:pPr>
            <a:r>
              <a:rPr lang="en-US" dirty="0" smtClean="0">
                <a:solidFill>
                  <a:srgbClr val="002060"/>
                </a:solidFill>
              </a:rPr>
              <a:t>Cyber </a:t>
            </a:r>
            <a:r>
              <a:rPr lang="en-US" b="1" i="1" dirty="0">
                <a:solidFill>
                  <a:srgbClr val="002060"/>
                </a:solidFill>
              </a:rPr>
              <a:t>vulnerability is a weakness </a:t>
            </a:r>
            <a:r>
              <a:rPr lang="en-US" dirty="0">
                <a:solidFill>
                  <a:srgbClr val="002060"/>
                </a:solidFill>
              </a:rPr>
              <a:t>that makes a target susceptible to an </a:t>
            </a:r>
            <a:r>
              <a:rPr lang="en-US" dirty="0" smtClean="0">
                <a:solidFill>
                  <a:srgbClr val="002060"/>
                </a:solidFill>
              </a:rPr>
              <a:t>attack.</a:t>
            </a:r>
          </a:p>
          <a:p>
            <a:pPr marL="342900" indent="-342900" algn="just">
              <a:buFont typeface="Wingdings" panose="05000000000000000000" pitchFamily="2" charset="2"/>
              <a:buChar char="ü"/>
            </a:pPr>
            <a:r>
              <a:rPr lang="en-US" dirty="0" smtClean="0">
                <a:solidFill>
                  <a:srgbClr val="002060"/>
                </a:solidFill>
              </a:rPr>
              <a:t>Cyber </a:t>
            </a:r>
            <a:r>
              <a:rPr lang="en-US" dirty="0">
                <a:solidFill>
                  <a:srgbClr val="002060"/>
                </a:solidFill>
              </a:rPr>
              <a:t>threats are particularly dangerous to certain industries and the type of information they collect and protect</a:t>
            </a:r>
          </a:p>
          <a:p>
            <a:pPr algn="just"/>
            <a:endParaRPr lang="en-US" dirty="0"/>
          </a:p>
          <a:p>
            <a:pPr marL="342900"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7415317" y="692686"/>
            <a:ext cx="4492904" cy="4642194"/>
          </a:xfrm>
          <a:prstGeom prst="rect">
            <a:avLst/>
          </a:prstGeom>
        </p:spPr>
      </p:pic>
    </p:spTree>
    <p:custDataLst>
      <p:tags r:id="rId1"/>
    </p:custDataLst>
    <p:extLst>
      <p:ext uri="{BB962C8B-B14F-4D97-AF65-F5344CB8AC3E}">
        <p14:creationId xmlns:p14="http://schemas.microsoft.com/office/powerpoint/2010/main" val="381086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Cyber Threats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dirty="0" smtClean="0">
                <a:solidFill>
                  <a:srgbClr val="002060"/>
                </a:solidFill>
              </a:rPr>
              <a:t>Network </a:t>
            </a:r>
            <a:r>
              <a:rPr lang="en-US" dirty="0">
                <a:solidFill>
                  <a:srgbClr val="002060"/>
                </a:solidFill>
              </a:rPr>
              <a:t>services like DNS, HTTP and Online Databases are prime targets for cyber </a:t>
            </a:r>
            <a:r>
              <a:rPr lang="en-US" dirty="0" smtClean="0">
                <a:solidFill>
                  <a:srgbClr val="002060"/>
                </a:solidFill>
              </a:rPr>
              <a:t>criminals.</a:t>
            </a:r>
          </a:p>
          <a:p>
            <a:pPr marL="342900" indent="-342900" algn="just">
              <a:buFont typeface="Wingdings" panose="05000000000000000000" pitchFamily="2" charset="2"/>
              <a:buChar char="ü"/>
            </a:pPr>
            <a:r>
              <a:rPr lang="en-US" dirty="0" smtClean="0">
                <a:solidFill>
                  <a:srgbClr val="002060"/>
                </a:solidFill>
              </a:rPr>
              <a:t>Criminals </a:t>
            </a:r>
            <a:r>
              <a:rPr lang="en-US" dirty="0">
                <a:solidFill>
                  <a:srgbClr val="002060"/>
                </a:solidFill>
              </a:rPr>
              <a:t>use </a:t>
            </a:r>
            <a:r>
              <a:rPr lang="en-US" b="1" dirty="0">
                <a:solidFill>
                  <a:srgbClr val="002060"/>
                </a:solidFill>
              </a:rPr>
              <a:t>packet-sniffing tools </a:t>
            </a:r>
            <a:r>
              <a:rPr lang="en-US" dirty="0">
                <a:solidFill>
                  <a:srgbClr val="002060"/>
                </a:solidFill>
              </a:rPr>
              <a:t>to capture data streams over a network. Packet sniffers work by monitoring and recording all information coming across a network. </a:t>
            </a:r>
            <a:endParaRPr lang="en-US" dirty="0" smtClean="0">
              <a:solidFill>
                <a:srgbClr val="002060"/>
              </a:solidFill>
            </a:endParaRPr>
          </a:p>
          <a:p>
            <a:pPr marL="342900" indent="-342900" algn="just">
              <a:buFont typeface="Wingdings" panose="05000000000000000000" pitchFamily="2" charset="2"/>
              <a:buChar char="ü"/>
            </a:pPr>
            <a:r>
              <a:rPr lang="en-US" dirty="0" smtClean="0">
                <a:solidFill>
                  <a:srgbClr val="002060"/>
                </a:solidFill>
              </a:rPr>
              <a:t>Criminals </a:t>
            </a:r>
            <a:r>
              <a:rPr lang="en-US" dirty="0">
                <a:solidFill>
                  <a:srgbClr val="002060"/>
                </a:solidFill>
              </a:rPr>
              <a:t>can also use </a:t>
            </a:r>
            <a:r>
              <a:rPr lang="en-US" b="1" dirty="0">
                <a:solidFill>
                  <a:srgbClr val="002060"/>
                </a:solidFill>
              </a:rPr>
              <a:t>rogue devices</a:t>
            </a:r>
            <a:r>
              <a:rPr lang="en-US" dirty="0">
                <a:solidFill>
                  <a:srgbClr val="002060"/>
                </a:solidFill>
              </a:rPr>
              <a:t>, such as </a:t>
            </a:r>
            <a:r>
              <a:rPr lang="en-US" b="1" i="1" dirty="0">
                <a:solidFill>
                  <a:srgbClr val="002060"/>
                </a:solidFill>
              </a:rPr>
              <a:t>unsecured Wi-Fi access points</a:t>
            </a:r>
            <a:r>
              <a:rPr lang="en-US" dirty="0" smtClean="0">
                <a:solidFill>
                  <a:srgbClr val="002060"/>
                </a:solidFill>
              </a:rPr>
              <a:t>. </a:t>
            </a:r>
          </a:p>
          <a:p>
            <a:pPr marL="342900" indent="-342900" algn="just">
              <a:buFont typeface="Wingdings" panose="05000000000000000000" pitchFamily="2" charset="2"/>
              <a:buChar char="ü"/>
            </a:pPr>
            <a:r>
              <a:rPr lang="en-US" dirty="0" smtClean="0">
                <a:solidFill>
                  <a:srgbClr val="002060"/>
                </a:solidFill>
              </a:rPr>
              <a:t>Packet </a:t>
            </a:r>
            <a:r>
              <a:rPr lang="en-US" dirty="0">
                <a:solidFill>
                  <a:srgbClr val="002060"/>
                </a:solidFill>
              </a:rPr>
              <a:t>forgery (or packet injection) interferes with an established network communication by constructing packets to appear as if they are part of a communication.</a:t>
            </a:r>
          </a:p>
          <a:p>
            <a:pPr marL="342900" indent="-342900" algn="just">
              <a:buFont typeface="Wingdings" panose="05000000000000000000" pitchFamily="2" charset="2"/>
              <a:buChar char="ü"/>
            </a:pPr>
            <a:endParaRPr lang="en-US" dirty="0">
              <a:solidFill>
                <a:srgbClr val="002060"/>
              </a:solidFill>
            </a:endParaRPr>
          </a:p>
        </p:txBody>
      </p:sp>
      <p:sp>
        <p:nvSpPr>
          <p:cNvPr id="2" name="Rectangle 1"/>
          <p:cNvSpPr/>
          <p:nvPr/>
        </p:nvSpPr>
        <p:spPr>
          <a:xfrm>
            <a:off x="144993" y="3329885"/>
            <a:ext cx="11941903" cy="2031325"/>
          </a:xfrm>
          <a:prstGeom prst="rect">
            <a:avLst/>
          </a:prstGeom>
        </p:spPr>
        <p:txBody>
          <a:bodyPr wrap="square">
            <a:spAutoFit/>
          </a:bodyPr>
          <a:lstStyle/>
          <a:p>
            <a:pPr algn="just" defTabSz="457105">
              <a:spcBef>
                <a:spcPct val="20000"/>
              </a:spcBef>
            </a:pPr>
            <a:r>
              <a:rPr lang="en-US" dirty="0">
                <a:solidFill>
                  <a:srgbClr val="002060"/>
                </a:solidFill>
                <a:cs typeface="CiscoSans ExtraLight"/>
              </a:rPr>
              <a:t>Today’s situation is that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everyone </a:t>
            </a:r>
            <a:r>
              <a:rPr lang="en-US" dirty="0">
                <a:solidFill>
                  <a:srgbClr val="002060"/>
                </a:solidFill>
                <a:cs typeface="CiscoSans ExtraLight"/>
              </a:rPr>
              <a:t>needs to safeguard </a:t>
            </a:r>
            <a:r>
              <a:rPr lang="en-US" b="1" dirty="0">
                <a:solidFill>
                  <a:srgbClr val="002060"/>
                </a:solidFill>
                <a:cs typeface="CiscoSans ExtraLight"/>
              </a:rPr>
              <a:t>his or her identity, data, and computing devices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corporate level, it is the </a:t>
            </a:r>
            <a:r>
              <a:rPr lang="en-US" b="1" dirty="0">
                <a:solidFill>
                  <a:srgbClr val="002060"/>
                </a:solidFill>
                <a:cs typeface="CiscoSans ExtraLight"/>
              </a:rPr>
              <a:t>employees’ responsibility to protect the organization’s reputation, data, and customers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endParaRPr lang="en-US" dirty="0" smtClean="0">
              <a:solidFill>
                <a:srgbClr val="002060"/>
              </a:solidFill>
              <a:cs typeface="CiscoSans ExtraLight"/>
            </a:endParaRPr>
          </a:p>
          <a:p>
            <a:pPr marL="342900" indent="-342900" algn="just" defTabSz="457105">
              <a:spcBef>
                <a:spcPct val="20000"/>
              </a:spcBef>
              <a:buFont typeface="Wingdings" panose="05000000000000000000" pitchFamily="2" charset="2"/>
              <a:buChar char="ü"/>
            </a:pPr>
            <a:r>
              <a:rPr lang="en-US" dirty="0" smtClean="0">
                <a:solidFill>
                  <a:srgbClr val="002060"/>
                </a:solidFill>
                <a:cs typeface="CiscoSans ExtraLight"/>
              </a:rPr>
              <a:t>At </a:t>
            </a:r>
            <a:r>
              <a:rPr lang="en-US" dirty="0">
                <a:solidFill>
                  <a:srgbClr val="002060"/>
                </a:solidFill>
                <a:cs typeface="CiscoSans ExtraLight"/>
              </a:rPr>
              <a:t>the state level, national security and the citizens’ safety and well-being are at stake. </a:t>
            </a:r>
          </a:p>
          <a:p>
            <a:pPr marL="342900" indent="-342900" algn="just" defTabSz="457105">
              <a:spcBef>
                <a:spcPct val="20000"/>
              </a:spcBef>
              <a:buFont typeface="Wingdings" panose="05000000000000000000" pitchFamily="2" charset="2"/>
              <a:buChar char="ü"/>
            </a:pPr>
            <a:r>
              <a:rPr lang="en-US" dirty="0" smtClean="0">
                <a:solidFill>
                  <a:srgbClr val="002060"/>
                </a:solidFill>
                <a:cs typeface="CiscoSans ExtraLight"/>
              </a:rPr>
              <a:t>The </a:t>
            </a:r>
            <a:r>
              <a:rPr lang="en-US" dirty="0">
                <a:solidFill>
                  <a:srgbClr val="002060"/>
                </a:solidFill>
                <a:cs typeface="CiscoSans ExtraLight"/>
              </a:rPr>
              <a:t>efforts to protect people’s way of life often conflicts with their right to privacy. </a:t>
            </a:r>
          </a:p>
        </p:txBody>
      </p:sp>
    </p:spTree>
    <p:custDataLst>
      <p:tags r:id="rId1"/>
    </p:custDataLst>
    <p:extLst>
      <p:ext uri="{BB962C8B-B14F-4D97-AF65-F5344CB8AC3E}">
        <p14:creationId xmlns:p14="http://schemas.microsoft.com/office/powerpoint/2010/main" val="1987613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Cyber Threats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sz="1800" dirty="0" smtClean="0">
                <a:solidFill>
                  <a:srgbClr val="002060"/>
                </a:solidFill>
              </a:rPr>
              <a:t>As stated during the beginning of this session, attacks </a:t>
            </a:r>
            <a:r>
              <a:rPr lang="en-US" sz="1800" dirty="0">
                <a:solidFill>
                  <a:srgbClr val="002060"/>
                </a:solidFill>
              </a:rPr>
              <a:t>can originate from within an organization or from outside of the </a:t>
            </a:r>
            <a:r>
              <a:rPr lang="en-US" sz="1800" dirty="0" smtClean="0">
                <a:solidFill>
                  <a:srgbClr val="002060"/>
                </a:solidFill>
              </a:rPr>
              <a:t>organization. </a:t>
            </a:r>
            <a:endParaRPr lang="en-US" sz="1800" dirty="0">
              <a:solidFill>
                <a:srgbClr val="002060"/>
              </a:solidFill>
            </a:endParaRPr>
          </a:p>
          <a:p>
            <a:pPr marL="342900" indent="-342900" algn="just">
              <a:buFont typeface="Wingdings" panose="05000000000000000000" pitchFamily="2" charset="2"/>
              <a:buChar char="ü"/>
            </a:pPr>
            <a:r>
              <a:rPr lang="en-US" sz="1800" dirty="0" smtClean="0">
                <a:solidFill>
                  <a:srgbClr val="002060"/>
                </a:solidFill>
              </a:rPr>
              <a:t>An </a:t>
            </a:r>
            <a:r>
              <a:rPr lang="en-US" sz="1800" dirty="0">
                <a:solidFill>
                  <a:srgbClr val="002060"/>
                </a:solidFill>
              </a:rPr>
              <a:t>internal user, such as an employee or contract partner, can accidently or </a:t>
            </a:r>
            <a:r>
              <a:rPr lang="en-US" sz="1800" dirty="0" smtClean="0">
                <a:solidFill>
                  <a:srgbClr val="002060"/>
                </a:solidFill>
              </a:rPr>
              <a:t>intentionally act as a threat/ perform an action which could lead to an attack. </a:t>
            </a:r>
          </a:p>
          <a:p>
            <a:pPr marL="342900" indent="-342900" algn="just">
              <a:buFont typeface="Wingdings" panose="05000000000000000000" pitchFamily="2" charset="2"/>
              <a:buChar char="ü"/>
            </a:pPr>
            <a:r>
              <a:rPr lang="en-US" sz="1800" b="1" dirty="0" smtClean="0">
                <a:solidFill>
                  <a:srgbClr val="002060"/>
                </a:solidFill>
              </a:rPr>
              <a:t>Internal </a:t>
            </a:r>
            <a:r>
              <a:rPr lang="en-US" sz="1800" b="1" dirty="0">
                <a:solidFill>
                  <a:srgbClr val="002060"/>
                </a:solidFill>
              </a:rPr>
              <a:t>threats </a:t>
            </a:r>
            <a:r>
              <a:rPr lang="en-US" sz="1800" dirty="0">
                <a:solidFill>
                  <a:srgbClr val="002060"/>
                </a:solidFill>
              </a:rPr>
              <a:t>have the potential to cause greater damage than external threats because internal users have direct access to the building and its infrastructure devices. </a:t>
            </a:r>
            <a:r>
              <a:rPr lang="en-US" sz="1800" dirty="0" smtClean="0">
                <a:solidFill>
                  <a:srgbClr val="002060"/>
                </a:solidFill>
              </a:rPr>
              <a:t>Internal </a:t>
            </a:r>
            <a:r>
              <a:rPr lang="en-US" sz="1800" dirty="0">
                <a:solidFill>
                  <a:srgbClr val="002060"/>
                </a:solidFill>
              </a:rPr>
              <a:t>attackers typically have knowledge of the corporate network, its resources, and its confidential data. They may also have knowledge of security countermeasures, policies and higher levels of administrative </a:t>
            </a:r>
            <a:r>
              <a:rPr lang="en-US" sz="1800" dirty="0" smtClean="0">
                <a:solidFill>
                  <a:srgbClr val="002060"/>
                </a:solidFill>
              </a:rPr>
              <a:t>privileges.</a:t>
            </a:r>
          </a:p>
          <a:p>
            <a:pPr marL="342900" indent="-342900" algn="just">
              <a:buFont typeface="Wingdings" panose="05000000000000000000" pitchFamily="2" charset="2"/>
              <a:buChar char="ü"/>
            </a:pPr>
            <a:r>
              <a:rPr lang="en-US" sz="1800" b="1" dirty="0" smtClean="0">
                <a:solidFill>
                  <a:srgbClr val="002060"/>
                </a:solidFill>
              </a:rPr>
              <a:t>External </a:t>
            </a:r>
            <a:r>
              <a:rPr lang="en-US" sz="1800" b="1" dirty="0">
                <a:solidFill>
                  <a:srgbClr val="002060"/>
                </a:solidFill>
              </a:rPr>
              <a:t>threats </a:t>
            </a:r>
            <a:r>
              <a:rPr lang="en-US" sz="1800" dirty="0">
                <a:solidFill>
                  <a:srgbClr val="002060"/>
                </a:solidFill>
              </a:rPr>
              <a:t>from amateurs or skilled attackers can exploit vulnerabilities in networked devices, or can use social engineering, such as trickery, to gain access. </a:t>
            </a:r>
            <a:r>
              <a:rPr lang="en-US" sz="1800" dirty="0" smtClean="0">
                <a:solidFill>
                  <a:srgbClr val="002060"/>
                </a:solidFill>
              </a:rPr>
              <a:t>External </a:t>
            </a:r>
            <a:r>
              <a:rPr lang="en-US" sz="1800" dirty="0">
                <a:solidFill>
                  <a:srgbClr val="002060"/>
                </a:solidFill>
              </a:rPr>
              <a:t>attacks exploit weaknesses or vulnerabilities to gain access to internal resources</a:t>
            </a:r>
            <a:r>
              <a:rPr lang="en-US" sz="1800" dirty="0" smtClean="0">
                <a:solidFill>
                  <a:srgbClr val="002060"/>
                </a:solidFill>
              </a:rPr>
              <a:t>.</a:t>
            </a:r>
            <a:endParaRPr lang="en-US" sz="1800" dirty="0">
              <a:solidFill>
                <a:srgbClr val="002060"/>
              </a:solidFill>
            </a:endParaRPr>
          </a:p>
          <a:p>
            <a:pPr marL="342900" indent="-342900" algn="just">
              <a:buFont typeface="Wingdings" panose="05000000000000000000" pitchFamily="2" charset="2"/>
              <a:buChar char="ü"/>
            </a:pPr>
            <a:r>
              <a:rPr lang="en-US" sz="1800" b="1" dirty="0" smtClean="0">
                <a:solidFill>
                  <a:srgbClr val="002060"/>
                </a:solidFill>
              </a:rPr>
              <a:t>BYOD</a:t>
            </a:r>
            <a:r>
              <a:rPr lang="en-US" sz="1800" dirty="0" smtClean="0">
                <a:solidFill>
                  <a:srgbClr val="002060"/>
                </a:solidFill>
              </a:rPr>
              <a:t> </a:t>
            </a:r>
            <a:r>
              <a:rPr lang="en-US" sz="1800" dirty="0">
                <a:solidFill>
                  <a:srgbClr val="002060"/>
                </a:solidFill>
              </a:rPr>
              <a:t>- </a:t>
            </a:r>
            <a:r>
              <a:rPr lang="en-US" sz="1800" dirty="0" smtClean="0">
                <a:solidFill>
                  <a:srgbClr val="002060"/>
                </a:solidFill>
              </a:rPr>
              <a:t>Today</a:t>
            </a:r>
            <a:r>
              <a:rPr lang="en-US" sz="1800" dirty="0">
                <a:solidFill>
                  <a:srgbClr val="002060"/>
                </a:solidFill>
              </a:rPr>
              <a:t>, mobile devices such as iPhones, smartphones, tablets, and thousands of other devices, are becoming powerful substitutes for, or additions to, the traditional PC</a:t>
            </a:r>
            <a:r>
              <a:rPr lang="en-US" sz="1800" dirty="0" smtClean="0">
                <a:solidFill>
                  <a:srgbClr val="002060"/>
                </a:solidFill>
              </a:rPr>
              <a:t>. More </a:t>
            </a:r>
            <a:r>
              <a:rPr lang="en-US" sz="1800" dirty="0">
                <a:solidFill>
                  <a:srgbClr val="002060"/>
                </a:solidFill>
              </a:rPr>
              <a:t>and more people are using these devices to access enterprise information. </a:t>
            </a:r>
            <a:endParaRPr lang="en-US" sz="1800" dirty="0" smtClean="0">
              <a:solidFill>
                <a:srgbClr val="002060"/>
              </a:solidFill>
            </a:endParaRPr>
          </a:p>
          <a:p>
            <a:pPr marL="342900" indent="-342900" algn="just">
              <a:buFont typeface="Wingdings" panose="05000000000000000000" pitchFamily="2" charset="2"/>
              <a:buChar char="ü"/>
            </a:pPr>
            <a:r>
              <a:rPr lang="en-US" sz="1800" dirty="0" smtClean="0">
                <a:solidFill>
                  <a:srgbClr val="002060"/>
                </a:solidFill>
              </a:rPr>
              <a:t>Bring </a:t>
            </a:r>
            <a:r>
              <a:rPr lang="en-US" sz="1800" dirty="0">
                <a:solidFill>
                  <a:srgbClr val="002060"/>
                </a:solidFill>
              </a:rPr>
              <a:t>Your Own Device (BYOD) is a growing trend. </a:t>
            </a:r>
            <a:r>
              <a:rPr lang="en-US" sz="1800" dirty="0">
                <a:solidFill>
                  <a:srgbClr val="002060"/>
                </a:solidFill>
              </a:rPr>
              <a:t>The inability to centrally manage and update mobile devices poses a growing threat to organizations that allow employee mobile devices on their networks.</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0" indent="0"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082318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Cyber Threats – Defending them?</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3922510" cy="2227976"/>
          </a:xfrm>
        </p:spPr>
        <p:txBody>
          <a:bodyPr/>
          <a:lstStyle/>
          <a:p>
            <a:pPr marL="0" indent="0" algn="just"/>
            <a:r>
              <a:rPr lang="en-GB" sz="1800" dirty="0" smtClean="0">
                <a:solidFill>
                  <a:srgbClr val="002060"/>
                </a:solidFill>
              </a:rPr>
              <a:t>Defending </a:t>
            </a:r>
            <a:r>
              <a:rPr lang="en-GB" sz="1800" dirty="0">
                <a:solidFill>
                  <a:srgbClr val="002060"/>
                </a:solidFill>
              </a:rPr>
              <a:t>needs Planning!!!. Without planning…you can’t defend the attacks because attackers always plan</a:t>
            </a:r>
            <a:r>
              <a:rPr lang="en-GB" sz="1800" dirty="0" smtClean="0">
                <a:solidFill>
                  <a:srgbClr val="002060"/>
                </a:solidFill>
              </a:rPr>
              <a:t>…..</a:t>
            </a:r>
          </a:p>
          <a:p>
            <a:pPr marL="342900" indent="-342900" algn="just">
              <a:buFont typeface="Wingdings" panose="05000000000000000000" pitchFamily="2" charset="2"/>
              <a:buChar char="ü"/>
            </a:pPr>
            <a:r>
              <a:rPr lang="en-US" sz="1800" dirty="0" smtClean="0">
                <a:solidFill>
                  <a:srgbClr val="002060"/>
                </a:solidFill>
              </a:rPr>
              <a:t>In </a:t>
            </a:r>
            <a:r>
              <a:rPr lang="en-US" sz="1800" dirty="0">
                <a:solidFill>
                  <a:srgbClr val="002060"/>
                </a:solidFill>
              </a:rPr>
              <a:t>the U.S., the National Institute of Standards and Technologies (NIST) created a framework for companies and organizations in need of cybersecurity professionals. The framework enables companies to identify the major types of responsibilities, job titles, and workforce skills needed. </a:t>
            </a:r>
            <a:endParaRPr lang="en-US" sz="1800" dirty="0" smtClean="0">
              <a:solidFill>
                <a:srgbClr val="002060"/>
              </a:solidFill>
            </a:endParaRPr>
          </a:p>
          <a:p>
            <a:pPr marL="342900" indent="-342900" algn="just">
              <a:buFont typeface="Wingdings" panose="05000000000000000000" pitchFamily="2" charset="2"/>
              <a:buChar char="ü"/>
            </a:pPr>
            <a:r>
              <a:rPr lang="en-US" sz="1800" dirty="0" smtClean="0">
                <a:solidFill>
                  <a:srgbClr val="002060"/>
                </a:solidFill>
              </a:rPr>
              <a:t>In the UK, we also have a career pathway/ Government Security Profession framework.</a:t>
            </a:r>
            <a:endParaRPr lang="en-GB" sz="1800" dirty="0">
              <a:solidFill>
                <a:srgbClr val="002060"/>
              </a:solidFill>
            </a:endParaRPr>
          </a:p>
          <a:p>
            <a:pPr marL="0" indent="0" algn="just"/>
            <a:endParaRPr lang="en-GB" sz="1800" dirty="0">
              <a:solidFill>
                <a:srgbClr val="002060"/>
              </a:solidFill>
            </a:endParaRPr>
          </a:p>
          <a:p>
            <a:pPr marL="0" indent="0" algn="just"/>
            <a:endParaRPr lang="en-GB" sz="1800" dirty="0">
              <a:solidFill>
                <a:srgbClr val="002060"/>
              </a:solidFill>
            </a:endParaRPr>
          </a:p>
          <a:p>
            <a:pPr marL="0" indent="0" algn="just"/>
            <a:endParaRPr lang="en-US" sz="1800" dirty="0">
              <a:solidFill>
                <a:srgbClr val="002060"/>
              </a:solidFill>
            </a:endParaRPr>
          </a:p>
        </p:txBody>
      </p:sp>
      <p:pic>
        <p:nvPicPr>
          <p:cNvPr id="4" name="UK_Govt_Security_Career_Framework">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4549409" y="776088"/>
            <a:ext cx="7420949" cy="4174284"/>
          </a:xfrm>
          <a:prstGeom prst="rect">
            <a:avLst/>
          </a:prstGeom>
        </p:spPr>
      </p:pic>
    </p:spTree>
    <p:custDataLst>
      <p:tags r:id="rId1"/>
    </p:custDataLst>
    <p:extLst>
      <p:ext uri="{BB962C8B-B14F-4D97-AF65-F5344CB8AC3E}">
        <p14:creationId xmlns:p14="http://schemas.microsoft.com/office/powerpoint/2010/main" val="2518287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Cyber Threats – Defending them?</a:t>
            </a:r>
            <a:endParaRPr lang="en-US" sz="3200" dirty="0"/>
          </a:p>
        </p:txBody>
      </p:sp>
      <p:pic>
        <p:nvPicPr>
          <p:cNvPr id="2" name="Picture 1"/>
          <p:cNvPicPr>
            <a:picLocks noChangeAspect="1"/>
          </p:cNvPicPr>
          <p:nvPr/>
        </p:nvPicPr>
        <p:blipFill>
          <a:blip r:embed="rId4"/>
          <a:stretch>
            <a:fillRect/>
          </a:stretch>
        </p:blipFill>
        <p:spPr>
          <a:xfrm>
            <a:off x="3655044" y="2"/>
            <a:ext cx="8284707" cy="5706924"/>
          </a:xfrm>
          <a:prstGeom prst="rect">
            <a:avLst/>
          </a:prstGeom>
        </p:spPr>
      </p:pic>
      <p:pic>
        <p:nvPicPr>
          <p:cNvPr id="6" name="Picture 5"/>
          <p:cNvPicPr>
            <a:picLocks noChangeAspect="1"/>
          </p:cNvPicPr>
          <p:nvPr/>
        </p:nvPicPr>
        <p:blipFill>
          <a:blip r:embed="rId5"/>
          <a:stretch>
            <a:fillRect/>
          </a:stretch>
        </p:blipFill>
        <p:spPr>
          <a:xfrm>
            <a:off x="608122" y="1220882"/>
            <a:ext cx="2105025" cy="3352800"/>
          </a:xfrm>
          <a:prstGeom prst="rect">
            <a:avLst/>
          </a:prstGeom>
        </p:spPr>
      </p:pic>
    </p:spTree>
    <p:custDataLst>
      <p:tags r:id="rId1"/>
    </p:custDataLst>
    <p:extLst>
      <p:ext uri="{BB962C8B-B14F-4D97-AF65-F5344CB8AC3E}">
        <p14:creationId xmlns:p14="http://schemas.microsoft.com/office/powerpoint/2010/main" val="3335577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Cyber Threats</a:t>
            </a:r>
            <a:endParaRPr lang="en-US" sz="3200" dirty="0"/>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9739" y="2846625"/>
            <a:ext cx="4079212" cy="2719474"/>
          </a:xfrm>
          <a:prstGeom prst="rect">
            <a:avLst/>
          </a:prstGeom>
        </p:spPr>
      </p:pic>
      <p:pic>
        <p:nvPicPr>
          <p:cNvPr id="6" name="Picture 5"/>
          <p:cNvPicPr>
            <a:picLocks noChangeAspect="1"/>
          </p:cNvPicPr>
          <p:nvPr/>
        </p:nvPicPr>
        <p:blipFill rotWithShape="1">
          <a:blip r:embed="rId5" cstate="print">
            <a:extLst>
              <a:ext uri="{28A0092B-C50C-407E-A947-70E740481C1C}">
                <a14:useLocalDpi xmlns:a14="http://schemas.microsoft.com/office/drawing/2010/main" val="0"/>
              </a:ext>
            </a:extLst>
          </a:blip>
          <a:srcRect r="11308"/>
          <a:stretch/>
        </p:blipFill>
        <p:spPr>
          <a:xfrm>
            <a:off x="6422906" y="1245619"/>
            <a:ext cx="5747850" cy="4320480"/>
          </a:xfrm>
          <a:prstGeom prst="rect">
            <a:avLst/>
          </a:prstGeom>
        </p:spPr>
      </p:pic>
      <p:pic>
        <p:nvPicPr>
          <p:cNvPr id="7" name="Picture 6"/>
          <p:cNvPicPr>
            <a:picLocks noChangeAspect="1"/>
          </p:cNvPicPr>
          <p:nvPr/>
        </p:nvPicPr>
        <p:blipFill>
          <a:blip r:embed="rId6"/>
          <a:stretch>
            <a:fillRect/>
          </a:stretch>
        </p:blipFill>
        <p:spPr>
          <a:xfrm>
            <a:off x="0" y="703579"/>
            <a:ext cx="2815936" cy="1877291"/>
          </a:xfrm>
          <a:prstGeom prst="rect">
            <a:avLst/>
          </a:prstGeom>
        </p:spPr>
      </p:pic>
      <p:pic>
        <p:nvPicPr>
          <p:cNvPr id="8" name="Picture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151954" y="1715836"/>
            <a:ext cx="3270952" cy="1997002"/>
          </a:xfrm>
          <a:prstGeom prst="rect">
            <a:avLst/>
          </a:prstGeom>
        </p:spPr>
      </p:pic>
      <p:pic>
        <p:nvPicPr>
          <p:cNvPr id="9" name="Picture 8">
            <a:extLst>
              <a:ext uri="{FF2B5EF4-FFF2-40B4-BE49-F238E27FC236}">
                <a16:creationId xmlns:a16="http://schemas.microsoft.com/office/drawing/2014/main" id="{53B4DE54-5FBF-4028-A42D-6E321AEC5A6B}"/>
              </a:ext>
            </a:extLst>
          </p:cNvPr>
          <p:cNvPicPr>
            <a:picLocks noChangeAspect="1"/>
          </p:cNvPicPr>
          <p:nvPr/>
        </p:nvPicPr>
        <p:blipFill rotWithShape="1">
          <a:blip r:embed="rId8"/>
          <a:srcRect l="46986" t="22371" r="25038" b="67102"/>
          <a:stretch/>
        </p:blipFill>
        <p:spPr>
          <a:xfrm>
            <a:off x="4944325" y="3534984"/>
            <a:ext cx="1814599" cy="648071"/>
          </a:xfrm>
          <a:prstGeom prst="rect">
            <a:avLst/>
          </a:prstGeom>
          <a:ln w="6350">
            <a:solidFill>
              <a:schemeClr val="tx1"/>
            </a:solidFill>
          </a:ln>
        </p:spPr>
      </p:pic>
      <p:pic>
        <p:nvPicPr>
          <p:cNvPr id="10" name="Picture 9">
            <a:extLst>
              <a:ext uri="{FF2B5EF4-FFF2-40B4-BE49-F238E27FC236}">
                <a16:creationId xmlns:a16="http://schemas.microsoft.com/office/drawing/2014/main" id="{53B4DE54-5FBF-4028-A42D-6E321AEC5A6B}"/>
              </a:ext>
            </a:extLst>
          </p:cNvPr>
          <p:cNvPicPr>
            <a:picLocks noChangeAspect="1"/>
          </p:cNvPicPr>
          <p:nvPr/>
        </p:nvPicPr>
        <p:blipFill rotWithShape="1">
          <a:blip r:embed="rId8"/>
          <a:srcRect l="45904" t="48787" r="26121" b="38581"/>
          <a:stretch/>
        </p:blipFill>
        <p:spPr>
          <a:xfrm>
            <a:off x="3419278" y="1349048"/>
            <a:ext cx="1368152" cy="586352"/>
          </a:xfrm>
          <a:prstGeom prst="rect">
            <a:avLst/>
          </a:prstGeom>
          <a:ln w="6350">
            <a:solidFill>
              <a:schemeClr val="tx1"/>
            </a:solidFill>
          </a:ln>
        </p:spPr>
      </p:pic>
      <p:pic>
        <p:nvPicPr>
          <p:cNvPr id="11" name="Picture 10">
            <a:extLst>
              <a:ext uri="{FF2B5EF4-FFF2-40B4-BE49-F238E27FC236}">
                <a16:creationId xmlns:a16="http://schemas.microsoft.com/office/drawing/2014/main" id="{53B4DE54-5FBF-4028-A42D-6E321AEC5A6B}"/>
              </a:ext>
            </a:extLst>
          </p:cNvPr>
          <p:cNvPicPr>
            <a:picLocks noChangeAspect="1"/>
          </p:cNvPicPr>
          <p:nvPr/>
        </p:nvPicPr>
        <p:blipFill rotWithShape="1">
          <a:blip r:embed="rId8"/>
          <a:srcRect l="45959" t="77578" r="24067" b="7684"/>
          <a:stretch/>
        </p:blipFill>
        <p:spPr>
          <a:xfrm>
            <a:off x="3151954" y="3534984"/>
            <a:ext cx="1008112" cy="470452"/>
          </a:xfrm>
          <a:prstGeom prst="rect">
            <a:avLst/>
          </a:prstGeom>
          <a:ln w="6350">
            <a:solidFill>
              <a:schemeClr val="tx1"/>
            </a:solidFill>
          </a:ln>
        </p:spPr>
      </p:pic>
    </p:spTree>
    <p:custDataLst>
      <p:tags r:id="rId1"/>
    </p:custDataLst>
    <p:extLst>
      <p:ext uri="{BB962C8B-B14F-4D97-AF65-F5344CB8AC3E}">
        <p14:creationId xmlns:p14="http://schemas.microsoft.com/office/powerpoint/2010/main" val="902815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02647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Attacks </a:t>
            </a:r>
            <a:r>
              <a:rPr lang="en-US" sz="1600" dirty="0">
                <a:solidFill>
                  <a:schemeClr val="bg1"/>
                </a:solidFill>
                <a:latin typeface="Arial" panose="020B0604020202020204" pitchFamily="34" charset="0"/>
                <a:cs typeface="Arial" panose="020B0604020202020204" pitchFamily="34" charset="0"/>
              </a:rPr>
              <a:t>to a network can be devastating and can result in a loss of time and money due to damage or theft of important information or assets.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Intruders can gain access to a network through software vulnerabilities, hardware attacks, or even through less high-tech methods, such as guessing usernames and passwords.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Security threats from network intruders can come from both internal and external sources.</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09596" y="2882416"/>
            <a:ext cx="5615608" cy="2400657"/>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The </a:t>
            </a:r>
            <a:r>
              <a:rPr lang="en-US" sz="1600" dirty="0">
                <a:solidFill>
                  <a:srgbClr val="E1BC4C"/>
                </a:solidFill>
                <a:latin typeface="Arial" panose="020B0604020202020204" pitchFamily="34" charset="0"/>
                <a:cs typeface="Arial" panose="020B0604020202020204" pitchFamily="34" charset="0"/>
              </a:rPr>
              <a:t>structure of the cybersecurity world and the reason it continues to grow with data and information as the prized currency.</a:t>
            </a:r>
          </a:p>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The </a:t>
            </a:r>
            <a:r>
              <a:rPr lang="en-US" sz="1600" dirty="0">
                <a:solidFill>
                  <a:srgbClr val="E1BC4C"/>
                </a:solidFill>
                <a:latin typeface="Arial" panose="020B0604020202020204" pitchFamily="34" charset="0"/>
                <a:cs typeface="Arial" panose="020B0604020202020204" pitchFamily="34" charset="0"/>
              </a:rPr>
              <a:t>motivation of cyber criminals. </a:t>
            </a:r>
          </a:p>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The </a:t>
            </a:r>
            <a:r>
              <a:rPr lang="en-US" sz="1600" dirty="0">
                <a:solidFill>
                  <a:srgbClr val="E1BC4C"/>
                </a:solidFill>
                <a:latin typeface="Arial" panose="020B0604020202020204" pitchFamily="34" charset="0"/>
                <a:cs typeface="Arial" panose="020B0604020202020204" pitchFamily="34" charset="0"/>
              </a:rPr>
              <a:t>spread of threats due to the ever-expanding technical transformations taking place throughout the world. </a:t>
            </a:r>
          </a:p>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How </a:t>
            </a:r>
            <a:r>
              <a:rPr lang="en-US" sz="1600" dirty="0">
                <a:solidFill>
                  <a:srgbClr val="E1BC4C"/>
                </a:solidFill>
                <a:latin typeface="Arial" panose="020B0604020202020204" pitchFamily="34" charset="0"/>
                <a:cs typeface="Arial" panose="020B0604020202020204" pitchFamily="34" charset="0"/>
              </a:rPr>
              <a:t>to become a cybersecurity specialist to help defeat the cyber criminals. </a:t>
            </a:r>
          </a:p>
        </p:txBody>
      </p:sp>
    </p:spTree>
    <p:extLst>
      <p:ext uri="{BB962C8B-B14F-4D97-AF65-F5344CB8AC3E}">
        <p14:creationId xmlns:p14="http://schemas.microsoft.com/office/powerpoint/2010/main" val="3924458809"/>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d2ec016d-25cf-4c07-aa6b-c53e267faa6f"/>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1632</TotalTime>
  <Words>2481</Words>
  <Application>Microsoft Office PowerPoint</Application>
  <PresentationFormat>Widescreen</PresentationFormat>
  <Paragraphs>189</Paragraphs>
  <Slides>19</Slides>
  <Notes>12</Notes>
  <HiddenSlides>0</HiddenSlides>
  <MMClips>1</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19</vt:i4>
      </vt:variant>
    </vt:vector>
  </HeadingPairs>
  <TitlesOfParts>
    <vt:vector size="30" baseType="lpstr">
      <vt:lpstr>Arial</vt:lpstr>
      <vt:lpstr>Calibri</vt:lpstr>
      <vt:lpstr>Calibri Light</vt:lpstr>
      <vt:lpstr>CiscoSans ExtraLight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Network – Security Threats</vt:lpstr>
      <vt:lpstr>Network – Security Threats</vt:lpstr>
      <vt:lpstr>Cybersecurity world</vt:lpstr>
      <vt:lpstr>Cyber Criminals</vt:lpstr>
      <vt:lpstr>Cybersecurity Specialists</vt:lpstr>
      <vt:lpstr>Cybersecurity Specialists</vt:lpstr>
      <vt:lpstr>Cyber Threats</vt:lpstr>
      <vt:lpstr>Cyber Threats</vt:lpstr>
      <vt:lpstr>Cyber Threats</vt:lpstr>
      <vt:lpstr>Cyber Threats – Defending them?</vt:lpstr>
      <vt:lpstr>Cyber Threats – Defending them?</vt:lpstr>
      <vt:lpstr>Cyber Threats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141</cp:revision>
  <dcterms:created xsi:type="dcterms:W3CDTF">2021-03-05T06:07:01Z</dcterms:created>
  <dcterms:modified xsi:type="dcterms:W3CDTF">2021-06-10T13:02:19Z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