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handoutMasterIdLst>
    <p:handoutMasterId r:id="rId21"/>
  </p:handoutMasterIdLst>
  <p:sldIdLst>
    <p:sldId id="256" r:id="rId2"/>
    <p:sldId id="257" r:id="rId3"/>
    <p:sldId id="258" r:id="rId4"/>
    <p:sldId id="261" r:id="rId5"/>
    <p:sldId id="262" r:id="rId6"/>
    <p:sldId id="260" r:id="rId7"/>
    <p:sldId id="263" r:id="rId8"/>
    <p:sldId id="264" r:id="rId9"/>
    <p:sldId id="274" r:id="rId10"/>
    <p:sldId id="265" r:id="rId11"/>
    <p:sldId id="266" r:id="rId12"/>
    <p:sldId id="267" r:id="rId13"/>
    <p:sldId id="273" r:id="rId14"/>
    <p:sldId id="268" r:id="rId15"/>
    <p:sldId id="269" r:id="rId16"/>
    <p:sldId id="270" r:id="rId17"/>
    <p:sldId id="271"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Page" id="{89767836-FBEA-4731-B687-0F58D43E9045}">
          <p14:sldIdLst>
            <p14:sldId id="256"/>
          </p14:sldIdLst>
        </p14:section>
        <p14:section name="Table of Content" id="{B50F3211-B1C2-4CC4-BD76-A9EB7906B307}">
          <p14:sldIdLst>
            <p14:sldId id="257"/>
          </p14:sldIdLst>
        </p14:section>
        <p14:section name="Introduction" id="{E38FE835-9F18-4C0E-A26B-B0AB36EC04DB}">
          <p14:sldIdLst>
            <p14:sldId id="258"/>
          </p14:sldIdLst>
        </p14:section>
        <p14:section name="Reserch Method" id="{AE7C423A-3F8D-4CF8-A3AA-7D2DB17290A4}">
          <p14:sldIdLst>
            <p14:sldId id="261"/>
          </p14:sldIdLst>
        </p14:section>
        <p14:section name="Ethical Consideration" id="{E6FA7466-2701-4793-887C-EEC0DCC41411}">
          <p14:sldIdLst>
            <p14:sldId id="262"/>
          </p14:sldIdLst>
        </p14:section>
        <p14:section name="Reserch Question" id="{679CE760-BBB8-4171-9AE7-7E0433BE7F5A}">
          <p14:sldIdLst>
            <p14:sldId id="260"/>
          </p14:sldIdLst>
        </p14:section>
        <p14:section name="Results" id="{0F937A43-E99A-4CEA-8A8A-94655CB4A3A6}">
          <p14:sldIdLst>
            <p14:sldId id="263"/>
          </p14:sldIdLst>
        </p14:section>
        <p14:section name="Discussion" id="{3FA070EB-D90D-4249-8FC1-7C54A9F9E540}">
          <p14:sldIdLst>
            <p14:sldId id="264"/>
            <p14:sldId id="274"/>
          </p14:sldIdLst>
        </p14:section>
        <p14:section name="Conclusion" id="{BEC599F4-FD74-4736-9CA9-27F30162FB08}">
          <p14:sldIdLst>
            <p14:sldId id="265"/>
          </p14:sldIdLst>
        </p14:section>
        <p14:section name="Reference List" id="{C5E32096-79DF-4661-96C4-BE22298B168E}">
          <p14:sldIdLst>
            <p14:sldId id="266"/>
          </p14:sldIdLst>
        </p14:section>
        <p14:section name="Appendix" id="{40E70535-805B-40E1-9C03-765B7F7C6118}">
          <p14:sldIdLst>
            <p14:sldId id="267"/>
            <p14:sldId id="273"/>
            <p14:sldId id="268"/>
            <p14:sldId id="269"/>
            <p14:sldId id="270"/>
            <p14:sldId id="271"/>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60" d="100"/>
          <a:sy n="60" d="100"/>
        </p:scale>
        <p:origin x="90" y="996"/>
      </p:cViewPr>
      <p:guideLst/>
    </p:cSldViewPr>
  </p:slideViewPr>
  <p:notesTextViewPr>
    <p:cViewPr>
      <p:scale>
        <a:sx n="1" d="1"/>
        <a:sy n="1" d="1"/>
      </p:scale>
      <p:origin x="0" y="0"/>
    </p:cViewPr>
  </p:notesTextViewPr>
  <p:sorterViewPr>
    <p:cViewPr>
      <p:scale>
        <a:sx n="100" d="100"/>
        <a:sy n="100" d="100"/>
      </p:scale>
      <p:origin x="0" y="-32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8FBF5B-C953-4F67-9252-5E1262B398B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B02889A-49D8-4760-AFBF-CD8657DB2EA2}">
      <dgm:prSet/>
      <dgm:spPr/>
      <dgm:t>
        <a:bodyPr/>
        <a:lstStyle/>
        <a:p>
          <a:r>
            <a:rPr lang="en-GB" dirty="0"/>
            <a:t>1. Introduction</a:t>
          </a:r>
          <a:endParaRPr lang="en-US" dirty="0"/>
        </a:p>
      </dgm:t>
    </dgm:pt>
    <dgm:pt modelId="{C7E0C1BF-689C-4B9E-A2D4-71312C523F4A}" type="parTrans" cxnId="{AC91341D-C263-4AED-AF20-91AD056ECB55}">
      <dgm:prSet/>
      <dgm:spPr/>
      <dgm:t>
        <a:bodyPr/>
        <a:lstStyle/>
        <a:p>
          <a:endParaRPr lang="en-US"/>
        </a:p>
      </dgm:t>
    </dgm:pt>
    <dgm:pt modelId="{64CF8113-C276-47BD-8557-34AB7578606B}" type="sibTrans" cxnId="{AC91341D-C263-4AED-AF20-91AD056ECB55}">
      <dgm:prSet/>
      <dgm:spPr/>
      <dgm:t>
        <a:bodyPr/>
        <a:lstStyle/>
        <a:p>
          <a:endParaRPr lang="en-US"/>
        </a:p>
      </dgm:t>
    </dgm:pt>
    <dgm:pt modelId="{DA6871A3-2AFD-48D3-8148-43A3395F7DB3}">
      <dgm:prSet/>
      <dgm:spPr/>
      <dgm:t>
        <a:bodyPr/>
        <a:lstStyle/>
        <a:p>
          <a:r>
            <a:rPr lang="en-GB" dirty="0"/>
            <a:t>2. Research Design</a:t>
          </a:r>
          <a:endParaRPr lang="en-US" dirty="0"/>
        </a:p>
      </dgm:t>
    </dgm:pt>
    <dgm:pt modelId="{5BB88BE6-3D72-4BBA-82D6-006110426BB0}" type="parTrans" cxnId="{E441A634-9446-46CB-BAB7-94200B87A7C9}">
      <dgm:prSet/>
      <dgm:spPr/>
      <dgm:t>
        <a:bodyPr/>
        <a:lstStyle/>
        <a:p>
          <a:endParaRPr lang="en-US"/>
        </a:p>
      </dgm:t>
    </dgm:pt>
    <dgm:pt modelId="{66FD55B9-D88A-4EB4-B16F-44FCFAB78B16}" type="sibTrans" cxnId="{E441A634-9446-46CB-BAB7-94200B87A7C9}">
      <dgm:prSet/>
      <dgm:spPr/>
      <dgm:t>
        <a:bodyPr/>
        <a:lstStyle/>
        <a:p>
          <a:endParaRPr lang="en-US"/>
        </a:p>
      </dgm:t>
    </dgm:pt>
    <dgm:pt modelId="{054AC2C0-C13A-45EC-9F65-36A37BC9031B}">
      <dgm:prSet/>
      <dgm:spPr/>
      <dgm:t>
        <a:bodyPr/>
        <a:lstStyle/>
        <a:p>
          <a:r>
            <a:rPr lang="en-GB" dirty="0"/>
            <a:t>3. Research Question</a:t>
          </a:r>
          <a:endParaRPr lang="en-US" dirty="0"/>
        </a:p>
      </dgm:t>
    </dgm:pt>
    <dgm:pt modelId="{A3FA657E-C98C-4B18-9E99-A6490AAF511D}" type="parTrans" cxnId="{C93D27FD-ACDB-4DE8-B8E6-5F309CCFBEEF}">
      <dgm:prSet/>
      <dgm:spPr/>
      <dgm:t>
        <a:bodyPr/>
        <a:lstStyle/>
        <a:p>
          <a:endParaRPr lang="en-US"/>
        </a:p>
      </dgm:t>
    </dgm:pt>
    <dgm:pt modelId="{D6587C76-8BA2-415E-AC41-36B5D067C5C8}" type="sibTrans" cxnId="{C93D27FD-ACDB-4DE8-B8E6-5F309CCFBEEF}">
      <dgm:prSet/>
      <dgm:spPr/>
      <dgm:t>
        <a:bodyPr/>
        <a:lstStyle/>
        <a:p>
          <a:endParaRPr lang="en-US"/>
        </a:p>
      </dgm:t>
    </dgm:pt>
    <dgm:pt modelId="{CE162962-BE0D-4B8A-A472-1FD94D6AAC73}">
      <dgm:prSet/>
      <dgm:spPr/>
      <dgm:t>
        <a:bodyPr/>
        <a:lstStyle/>
        <a:p>
          <a:r>
            <a:rPr lang="en-GB" dirty="0"/>
            <a:t>4. Research Method</a:t>
          </a:r>
          <a:endParaRPr lang="en-US" dirty="0"/>
        </a:p>
      </dgm:t>
    </dgm:pt>
    <dgm:pt modelId="{0EC40F36-2321-4D18-9793-2C9B203B34BA}" type="parTrans" cxnId="{72878EE8-B28D-4C6D-BC51-F28E9B232C38}">
      <dgm:prSet/>
      <dgm:spPr/>
      <dgm:t>
        <a:bodyPr/>
        <a:lstStyle/>
        <a:p>
          <a:endParaRPr lang="en-US"/>
        </a:p>
      </dgm:t>
    </dgm:pt>
    <dgm:pt modelId="{CAD4C569-3E4F-4073-B65C-D5B7D02C8EDE}" type="sibTrans" cxnId="{72878EE8-B28D-4C6D-BC51-F28E9B232C38}">
      <dgm:prSet/>
      <dgm:spPr/>
      <dgm:t>
        <a:bodyPr/>
        <a:lstStyle/>
        <a:p>
          <a:endParaRPr lang="en-US"/>
        </a:p>
      </dgm:t>
    </dgm:pt>
    <dgm:pt modelId="{F4357A88-7195-4DC2-AABD-9F4D8F9B5810}">
      <dgm:prSet/>
      <dgm:spPr/>
      <dgm:t>
        <a:bodyPr/>
        <a:lstStyle/>
        <a:p>
          <a:r>
            <a:rPr lang="en-GB" dirty="0"/>
            <a:t>5. Ethical Consideration</a:t>
          </a:r>
          <a:endParaRPr lang="en-US" dirty="0"/>
        </a:p>
      </dgm:t>
    </dgm:pt>
    <dgm:pt modelId="{17F079B0-D588-412D-9D95-184B7CD4459F}" type="parTrans" cxnId="{7F786406-C562-45D8-8EEB-2807B7605EBB}">
      <dgm:prSet/>
      <dgm:spPr/>
      <dgm:t>
        <a:bodyPr/>
        <a:lstStyle/>
        <a:p>
          <a:endParaRPr lang="en-US"/>
        </a:p>
      </dgm:t>
    </dgm:pt>
    <dgm:pt modelId="{F636E094-2C8C-4560-9C79-E1CCA1EB3E55}" type="sibTrans" cxnId="{7F786406-C562-45D8-8EEB-2807B7605EBB}">
      <dgm:prSet/>
      <dgm:spPr/>
      <dgm:t>
        <a:bodyPr/>
        <a:lstStyle/>
        <a:p>
          <a:endParaRPr lang="en-US"/>
        </a:p>
      </dgm:t>
    </dgm:pt>
    <dgm:pt modelId="{01C0AC53-D1BB-4682-820A-005199F9C0F8}">
      <dgm:prSet/>
      <dgm:spPr/>
      <dgm:t>
        <a:bodyPr/>
        <a:lstStyle/>
        <a:p>
          <a:r>
            <a:rPr lang="en-GB" dirty="0"/>
            <a:t>6. Research Result</a:t>
          </a:r>
          <a:endParaRPr lang="en-US" dirty="0"/>
        </a:p>
      </dgm:t>
    </dgm:pt>
    <dgm:pt modelId="{A7B9ECDB-B962-42B9-8B9F-27B12BEA1D23}" type="parTrans" cxnId="{802957DB-0E86-4AC3-A67C-5A54FFCE71F3}">
      <dgm:prSet/>
      <dgm:spPr/>
      <dgm:t>
        <a:bodyPr/>
        <a:lstStyle/>
        <a:p>
          <a:endParaRPr lang="en-US"/>
        </a:p>
      </dgm:t>
    </dgm:pt>
    <dgm:pt modelId="{51D891B0-9D1E-4DDC-9E4F-317E2B6CB5A9}" type="sibTrans" cxnId="{802957DB-0E86-4AC3-A67C-5A54FFCE71F3}">
      <dgm:prSet/>
      <dgm:spPr/>
      <dgm:t>
        <a:bodyPr/>
        <a:lstStyle/>
        <a:p>
          <a:endParaRPr lang="en-US"/>
        </a:p>
      </dgm:t>
    </dgm:pt>
    <dgm:pt modelId="{D083C558-1656-45FB-9535-898A5E25A7F6}">
      <dgm:prSet/>
      <dgm:spPr/>
      <dgm:t>
        <a:bodyPr/>
        <a:lstStyle/>
        <a:p>
          <a:r>
            <a:rPr lang="en-GB" dirty="0"/>
            <a:t>7. Discussion</a:t>
          </a:r>
          <a:endParaRPr lang="en-US" dirty="0"/>
        </a:p>
      </dgm:t>
    </dgm:pt>
    <dgm:pt modelId="{5D7753FA-F8D4-477C-BE82-C872C68A78A2}" type="parTrans" cxnId="{A76A931F-D677-4ED5-A148-B802AFBEC7D7}">
      <dgm:prSet/>
      <dgm:spPr/>
      <dgm:t>
        <a:bodyPr/>
        <a:lstStyle/>
        <a:p>
          <a:endParaRPr lang="en-US"/>
        </a:p>
      </dgm:t>
    </dgm:pt>
    <dgm:pt modelId="{F6C30DCD-D9EA-49E2-ACF3-FDEA54F46E39}" type="sibTrans" cxnId="{A76A931F-D677-4ED5-A148-B802AFBEC7D7}">
      <dgm:prSet/>
      <dgm:spPr/>
      <dgm:t>
        <a:bodyPr/>
        <a:lstStyle/>
        <a:p>
          <a:endParaRPr lang="en-US"/>
        </a:p>
      </dgm:t>
    </dgm:pt>
    <dgm:pt modelId="{FCBC635F-68F5-4C17-9C99-E5E09A51384F}">
      <dgm:prSet/>
      <dgm:spPr/>
      <dgm:t>
        <a:bodyPr/>
        <a:lstStyle/>
        <a:p>
          <a:r>
            <a:rPr lang="en-GB" dirty="0"/>
            <a:t>8. Research Conclusion</a:t>
          </a:r>
          <a:endParaRPr lang="en-US" dirty="0"/>
        </a:p>
      </dgm:t>
    </dgm:pt>
    <dgm:pt modelId="{5E73D08D-B755-43EE-9FA2-54A2A7F5F78C}" type="parTrans" cxnId="{ECA70086-C7B5-4A43-8F08-633768B55151}">
      <dgm:prSet/>
      <dgm:spPr/>
      <dgm:t>
        <a:bodyPr/>
        <a:lstStyle/>
        <a:p>
          <a:endParaRPr lang="en-US"/>
        </a:p>
      </dgm:t>
    </dgm:pt>
    <dgm:pt modelId="{59CD9421-291F-4269-AEBF-AFBCC4F45DD9}" type="sibTrans" cxnId="{ECA70086-C7B5-4A43-8F08-633768B55151}">
      <dgm:prSet/>
      <dgm:spPr/>
      <dgm:t>
        <a:bodyPr/>
        <a:lstStyle/>
        <a:p>
          <a:endParaRPr lang="en-US"/>
        </a:p>
      </dgm:t>
    </dgm:pt>
    <dgm:pt modelId="{E8861968-ADB4-4015-B887-7360AC6DAAF2}">
      <dgm:prSet/>
      <dgm:spPr/>
      <dgm:t>
        <a:bodyPr/>
        <a:lstStyle/>
        <a:p>
          <a:r>
            <a:rPr lang="en-GB" dirty="0"/>
            <a:t>9. Reference List</a:t>
          </a:r>
          <a:endParaRPr lang="en-US" dirty="0"/>
        </a:p>
      </dgm:t>
    </dgm:pt>
    <dgm:pt modelId="{F97D08C6-E424-4CD9-9392-790D3C60EBAD}" type="parTrans" cxnId="{7B443B9B-D2EB-41ED-914B-73633A12E49C}">
      <dgm:prSet/>
      <dgm:spPr/>
      <dgm:t>
        <a:bodyPr/>
        <a:lstStyle/>
        <a:p>
          <a:endParaRPr lang="en-US"/>
        </a:p>
      </dgm:t>
    </dgm:pt>
    <dgm:pt modelId="{4DE08170-C189-43CE-8D93-F5CBB7468830}" type="sibTrans" cxnId="{7B443B9B-D2EB-41ED-914B-73633A12E49C}">
      <dgm:prSet/>
      <dgm:spPr/>
      <dgm:t>
        <a:bodyPr/>
        <a:lstStyle/>
        <a:p>
          <a:endParaRPr lang="en-US"/>
        </a:p>
      </dgm:t>
    </dgm:pt>
    <dgm:pt modelId="{B1C58074-5078-4755-B94E-2FB07CA5E980}">
      <dgm:prSet/>
      <dgm:spPr/>
      <dgm:t>
        <a:bodyPr/>
        <a:lstStyle/>
        <a:p>
          <a:r>
            <a:rPr lang="en-GB" dirty="0"/>
            <a:t>10. Appendix</a:t>
          </a:r>
          <a:endParaRPr lang="en-US" dirty="0"/>
        </a:p>
      </dgm:t>
    </dgm:pt>
    <dgm:pt modelId="{BC4E7936-E9B4-4931-87B0-C0336FBEDE20}" type="parTrans" cxnId="{8C84F6B6-CC69-4F71-9E66-AA8F139A6250}">
      <dgm:prSet/>
      <dgm:spPr/>
      <dgm:t>
        <a:bodyPr/>
        <a:lstStyle/>
        <a:p>
          <a:endParaRPr lang="en-US"/>
        </a:p>
      </dgm:t>
    </dgm:pt>
    <dgm:pt modelId="{69F82268-7A5D-4B47-823B-594618CD5470}" type="sibTrans" cxnId="{8C84F6B6-CC69-4F71-9E66-AA8F139A6250}">
      <dgm:prSet/>
      <dgm:spPr/>
      <dgm:t>
        <a:bodyPr/>
        <a:lstStyle/>
        <a:p>
          <a:endParaRPr lang="en-US"/>
        </a:p>
      </dgm:t>
    </dgm:pt>
    <dgm:pt modelId="{75CDC636-EF58-40C7-AADD-F031D273FD4F}" type="pres">
      <dgm:prSet presAssocID="{0D8FBF5B-C953-4F67-9252-5E1262B398BA}" presName="vert0" presStyleCnt="0">
        <dgm:presLayoutVars>
          <dgm:dir/>
          <dgm:animOne val="branch"/>
          <dgm:animLvl val="lvl"/>
        </dgm:presLayoutVars>
      </dgm:prSet>
      <dgm:spPr/>
    </dgm:pt>
    <dgm:pt modelId="{48247626-1CE5-4812-9179-3213759088F5}" type="pres">
      <dgm:prSet presAssocID="{CB02889A-49D8-4760-AFBF-CD8657DB2EA2}" presName="thickLine" presStyleLbl="alignNode1" presStyleIdx="0" presStyleCnt="10"/>
      <dgm:spPr/>
    </dgm:pt>
    <dgm:pt modelId="{5CDBF982-3ECE-45E8-86FE-D37B4B79C2D0}" type="pres">
      <dgm:prSet presAssocID="{CB02889A-49D8-4760-AFBF-CD8657DB2EA2}" presName="horz1" presStyleCnt="0"/>
      <dgm:spPr/>
    </dgm:pt>
    <dgm:pt modelId="{3F91D578-9D1F-46BF-9119-2999915AF8F6}" type="pres">
      <dgm:prSet presAssocID="{CB02889A-49D8-4760-AFBF-CD8657DB2EA2}" presName="tx1" presStyleLbl="revTx" presStyleIdx="0" presStyleCnt="10"/>
      <dgm:spPr/>
    </dgm:pt>
    <dgm:pt modelId="{4B617219-A1DE-45E1-91B2-8C9D70615FDA}" type="pres">
      <dgm:prSet presAssocID="{CB02889A-49D8-4760-AFBF-CD8657DB2EA2}" presName="vert1" presStyleCnt="0"/>
      <dgm:spPr/>
    </dgm:pt>
    <dgm:pt modelId="{B7A90645-FFEC-4E53-8E40-F8FA630474F8}" type="pres">
      <dgm:prSet presAssocID="{DA6871A3-2AFD-48D3-8148-43A3395F7DB3}" presName="thickLine" presStyleLbl="alignNode1" presStyleIdx="1" presStyleCnt="10"/>
      <dgm:spPr/>
    </dgm:pt>
    <dgm:pt modelId="{40B36529-7D4B-443C-88FC-297E30CC86A2}" type="pres">
      <dgm:prSet presAssocID="{DA6871A3-2AFD-48D3-8148-43A3395F7DB3}" presName="horz1" presStyleCnt="0"/>
      <dgm:spPr/>
    </dgm:pt>
    <dgm:pt modelId="{B0D9CF77-5AA3-4A1D-8C11-9E8FC8C60F51}" type="pres">
      <dgm:prSet presAssocID="{DA6871A3-2AFD-48D3-8148-43A3395F7DB3}" presName="tx1" presStyleLbl="revTx" presStyleIdx="1" presStyleCnt="10"/>
      <dgm:spPr/>
    </dgm:pt>
    <dgm:pt modelId="{44C1399C-EE36-4ABC-8B85-484027FE421D}" type="pres">
      <dgm:prSet presAssocID="{DA6871A3-2AFD-48D3-8148-43A3395F7DB3}" presName="vert1" presStyleCnt="0"/>
      <dgm:spPr/>
    </dgm:pt>
    <dgm:pt modelId="{60DAD409-1E23-46B5-ADA8-FF09A52081A1}" type="pres">
      <dgm:prSet presAssocID="{054AC2C0-C13A-45EC-9F65-36A37BC9031B}" presName="thickLine" presStyleLbl="alignNode1" presStyleIdx="2" presStyleCnt="10"/>
      <dgm:spPr/>
    </dgm:pt>
    <dgm:pt modelId="{FECB264A-BCFA-4348-91FA-32C065E64ABD}" type="pres">
      <dgm:prSet presAssocID="{054AC2C0-C13A-45EC-9F65-36A37BC9031B}" presName="horz1" presStyleCnt="0"/>
      <dgm:spPr/>
    </dgm:pt>
    <dgm:pt modelId="{F323B84F-9B11-4B3E-8B36-57C3EBD0493F}" type="pres">
      <dgm:prSet presAssocID="{054AC2C0-C13A-45EC-9F65-36A37BC9031B}" presName="tx1" presStyleLbl="revTx" presStyleIdx="2" presStyleCnt="10"/>
      <dgm:spPr/>
    </dgm:pt>
    <dgm:pt modelId="{67BB1F30-6C8D-4C6B-BB3F-60021D17F487}" type="pres">
      <dgm:prSet presAssocID="{054AC2C0-C13A-45EC-9F65-36A37BC9031B}" presName="vert1" presStyleCnt="0"/>
      <dgm:spPr/>
    </dgm:pt>
    <dgm:pt modelId="{7A690151-C31A-4659-8208-3BC94B19A271}" type="pres">
      <dgm:prSet presAssocID="{CE162962-BE0D-4B8A-A472-1FD94D6AAC73}" presName="thickLine" presStyleLbl="alignNode1" presStyleIdx="3" presStyleCnt="10"/>
      <dgm:spPr/>
    </dgm:pt>
    <dgm:pt modelId="{5EA6D8F8-4A38-4403-9250-94F24D5A72E9}" type="pres">
      <dgm:prSet presAssocID="{CE162962-BE0D-4B8A-A472-1FD94D6AAC73}" presName="horz1" presStyleCnt="0"/>
      <dgm:spPr/>
    </dgm:pt>
    <dgm:pt modelId="{0CBB5444-BA62-4AEC-9FDE-9A323CB7424C}" type="pres">
      <dgm:prSet presAssocID="{CE162962-BE0D-4B8A-A472-1FD94D6AAC73}" presName="tx1" presStyleLbl="revTx" presStyleIdx="3" presStyleCnt="10"/>
      <dgm:spPr/>
    </dgm:pt>
    <dgm:pt modelId="{722CC40A-5CD2-48A3-8CD5-6CC6D7AC5262}" type="pres">
      <dgm:prSet presAssocID="{CE162962-BE0D-4B8A-A472-1FD94D6AAC73}" presName="vert1" presStyleCnt="0"/>
      <dgm:spPr/>
    </dgm:pt>
    <dgm:pt modelId="{F8F982C8-48EA-4D81-AAE6-E938EF9D884A}" type="pres">
      <dgm:prSet presAssocID="{F4357A88-7195-4DC2-AABD-9F4D8F9B5810}" presName="thickLine" presStyleLbl="alignNode1" presStyleIdx="4" presStyleCnt="10"/>
      <dgm:spPr/>
    </dgm:pt>
    <dgm:pt modelId="{10BEB8E4-CBC8-443E-9F96-3B90E30BBACF}" type="pres">
      <dgm:prSet presAssocID="{F4357A88-7195-4DC2-AABD-9F4D8F9B5810}" presName="horz1" presStyleCnt="0"/>
      <dgm:spPr/>
    </dgm:pt>
    <dgm:pt modelId="{A34AA83A-1FD4-4717-BBB1-1F97E2173E75}" type="pres">
      <dgm:prSet presAssocID="{F4357A88-7195-4DC2-AABD-9F4D8F9B5810}" presName="tx1" presStyleLbl="revTx" presStyleIdx="4" presStyleCnt="10"/>
      <dgm:spPr/>
    </dgm:pt>
    <dgm:pt modelId="{D3549741-FB8C-488A-8FCF-1EC21C447F01}" type="pres">
      <dgm:prSet presAssocID="{F4357A88-7195-4DC2-AABD-9F4D8F9B5810}" presName="vert1" presStyleCnt="0"/>
      <dgm:spPr/>
    </dgm:pt>
    <dgm:pt modelId="{7698FBC8-48C0-4221-9A83-6FDCF4A89F53}" type="pres">
      <dgm:prSet presAssocID="{01C0AC53-D1BB-4682-820A-005199F9C0F8}" presName="thickLine" presStyleLbl="alignNode1" presStyleIdx="5" presStyleCnt="10"/>
      <dgm:spPr/>
    </dgm:pt>
    <dgm:pt modelId="{FB48D555-E06D-4DF8-A21E-CE2B46222A9C}" type="pres">
      <dgm:prSet presAssocID="{01C0AC53-D1BB-4682-820A-005199F9C0F8}" presName="horz1" presStyleCnt="0"/>
      <dgm:spPr/>
    </dgm:pt>
    <dgm:pt modelId="{A60B9B7F-2BCF-4DFD-BF3C-69FB90B4858F}" type="pres">
      <dgm:prSet presAssocID="{01C0AC53-D1BB-4682-820A-005199F9C0F8}" presName="tx1" presStyleLbl="revTx" presStyleIdx="5" presStyleCnt="10"/>
      <dgm:spPr/>
    </dgm:pt>
    <dgm:pt modelId="{AF674102-8A28-4F12-B273-BF8EBF7C73DB}" type="pres">
      <dgm:prSet presAssocID="{01C0AC53-D1BB-4682-820A-005199F9C0F8}" presName="vert1" presStyleCnt="0"/>
      <dgm:spPr/>
    </dgm:pt>
    <dgm:pt modelId="{25AB0A10-845C-4F18-92B7-E7C98FF66DDC}" type="pres">
      <dgm:prSet presAssocID="{D083C558-1656-45FB-9535-898A5E25A7F6}" presName="thickLine" presStyleLbl="alignNode1" presStyleIdx="6" presStyleCnt="10"/>
      <dgm:spPr/>
    </dgm:pt>
    <dgm:pt modelId="{4E05BE3D-6F0A-48A7-AAF4-32EB2C2A62A3}" type="pres">
      <dgm:prSet presAssocID="{D083C558-1656-45FB-9535-898A5E25A7F6}" presName="horz1" presStyleCnt="0"/>
      <dgm:spPr/>
    </dgm:pt>
    <dgm:pt modelId="{247CC4D1-7C90-4706-BF07-8697AF7EF114}" type="pres">
      <dgm:prSet presAssocID="{D083C558-1656-45FB-9535-898A5E25A7F6}" presName="tx1" presStyleLbl="revTx" presStyleIdx="6" presStyleCnt="10"/>
      <dgm:spPr/>
    </dgm:pt>
    <dgm:pt modelId="{A6B924FE-E065-4A7D-9043-B596B3B236CA}" type="pres">
      <dgm:prSet presAssocID="{D083C558-1656-45FB-9535-898A5E25A7F6}" presName="vert1" presStyleCnt="0"/>
      <dgm:spPr/>
    </dgm:pt>
    <dgm:pt modelId="{3EC32187-14BF-4C7A-BC1D-CAD649424CAA}" type="pres">
      <dgm:prSet presAssocID="{FCBC635F-68F5-4C17-9C99-E5E09A51384F}" presName="thickLine" presStyleLbl="alignNode1" presStyleIdx="7" presStyleCnt="10"/>
      <dgm:spPr/>
    </dgm:pt>
    <dgm:pt modelId="{D77B4C26-D245-477C-9D1E-D2CD5DA9EF04}" type="pres">
      <dgm:prSet presAssocID="{FCBC635F-68F5-4C17-9C99-E5E09A51384F}" presName="horz1" presStyleCnt="0"/>
      <dgm:spPr/>
    </dgm:pt>
    <dgm:pt modelId="{7B43E5E3-C174-4289-AD83-5173C68C64D3}" type="pres">
      <dgm:prSet presAssocID="{FCBC635F-68F5-4C17-9C99-E5E09A51384F}" presName="tx1" presStyleLbl="revTx" presStyleIdx="7" presStyleCnt="10"/>
      <dgm:spPr/>
    </dgm:pt>
    <dgm:pt modelId="{F919757E-9D88-42EF-90C7-091B3FCB2FED}" type="pres">
      <dgm:prSet presAssocID="{FCBC635F-68F5-4C17-9C99-E5E09A51384F}" presName="vert1" presStyleCnt="0"/>
      <dgm:spPr/>
    </dgm:pt>
    <dgm:pt modelId="{7CE234D2-14FE-49BC-9689-8639D623F513}" type="pres">
      <dgm:prSet presAssocID="{E8861968-ADB4-4015-B887-7360AC6DAAF2}" presName="thickLine" presStyleLbl="alignNode1" presStyleIdx="8" presStyleCnt="10"/>
      <dgm:spPr/>
    </dgm:pt>
    <dgm:pt modelId="{3C347117-FAB7-40B4-A67F-6A91C3DBBAC3}" type="pres">
      <dgm:prSet presAssocID="{E8861968-ADB4-4015-B887-7360AC6DAAF2}" presName="horz1" presStyleCnt="0"/>
      <dgm:spPr/>
    </dgm:pt>
    <dgm:pt modelId="{055F8462-5FFC-4B66-AE16-4C3D82F7115D}" type="pres">
      <dgm:prSet presAssocID="{E8861968-ADB4-4015-B887-7360AC6DAAF2}" presName="tx1" presStyleLbl="revTx" presStyleIdx="8" presStyleCnt="10"/>
      <dgm:spPr/>
    </dgm:pt>
    <dgm:pt modelId="{83653D23-5E30-47EA-9B29-BC07F6B43459}" type="pres">
      <dgm:prSet presAssocID="{E8861968-ADB4-4015-B887-7360AC6DAAF2}" presName="vert1" presStyleCnt="0"/>
      <dgm:spPr/>
    </dgm:pt>
    <dgm:pt modelId="{FC002A8F-D3F1-4CC4-8D37-40202D61E43F}" type="pres">
      <dgm:prSet presAssocID="{B1C58074-5078-4755-B94E-2FB07CA5E980}" presName="thickLine" presStyleLbl="alignNode1" presStyleIdx="9" presStyleCnt="10"/>
      <dgm:spPr/>
    </dgm:pt>
    <dgm:pt modelId="{DAD8F17D-1CF3-4424-8ED2-C870679CAA8D}" type="pres">
      <dgm:prSet presAssocID="{B1C58074-5078-4755-B94E-2FB07CA5E980}" presName="horz1" presStyleCnt="0"/>
      <dgm:spPr/>
    </dgm:pt>
    <dgm:pt modelId="{D53E6DCE-D689-4377-8A93-BAB3F7910401}" type="pres">
      <dgm:prSet presAssocID="{B1C58074-5078-4755-B94E-2FB07CA5E980}" presName="tx1" presStyleLbl="revTx" presStyleIdx="9" presStyleCnt="10"/>
      <dgm:spPr/>
    </dgm:pt>
    <dgm:pt modelId="{1142236B-7211-4C40-B7DC-DB45B2874210}" type="pres">
      <dgm:prSet presAssocID="{B1C58074-5078-4755-B94E-2FB07CA5E980}" presName="vert1" presStyleCnt="0"/>
      <dgm:spPr/>
    </dgm:pt>
  </dgm:ptLst>
  <dgm:cxnLst>
    <dgm:cxn modelId="{7F786406-C562-45D8-8EEB-2807B7605EBB}" srcId="{0D8FBF5B-C953-4F67-9252-5E1262B398BA}" destId="{F4357A88-7195-4DC2-AABD-9F4D8F9B5810}" srcOrd="4" destOrd="0" parTransId="{17F079B0-D588-412D-9D95-184B7CD4459F}" sibTransId="{F636E094-2C8C-4560-9C79-E1CCA1EB3E55}"/>
    <dgm:cxn modelId="{AC91341D-C263-4AED-AF20-91AD056ECB55}" srcId="{0D8FBF5B-C953-4F67-9252-5E1262B398BA}" destId="{CB02889A-49D8-4760-AFBF-CD8657DB2EA2}" srcOrd="0" destOrd="0" parTransId="{C7E0C1BF-689C-4B9E-A2D4-71312C523F4A}" sibTransId="{64CF8113-C276-47BD-8557-34AB7578606B}"/>
    <dgm:cxn modelId="{A76A931F-D677-4ED5-A148-B802AFBEC7D7}" srcId="{0D8FBF5B-C953-4F67-9252-5E1262B398BA}" destId="{D083C558-1656-45FB-9535-898A5E25A7F6}" srcOrd="6" destOrd="0" parTransId="{5D7753FA-F8D4-477C-BE82-C872C68A78A2}" sibTransId="{F6C30DCD-D9EA-49E2-ACF3-FDEA54F46E39}"/>
    <dgm:cxn modelId="{E441A634-9446-46CB-BAB7-94200B87A7C9}" srcId="{0D8FBF5B-C953-4F67-9252-5E1262B398BA}" destId="{DA6871A3-2AFD-48D3-8148-43A3395F7DB3}" srcOrd="1" destOrd="0" parTransId="{5BB88BE6-3D72-4BBA-82D6-006110426BB0}" sibTransId="{66FD55B9-D88A-4EB4-B16F-44FCFAB78B16}"/>
    <dgm:cxn modelId="{43DF3535-54E1-4A97-82C4-D568A1AED8FC}" type="presOf" srcId="{0D8FBF5B-C953-4F67-9252-5E1262B398BA}" destId="{75CDC636-EF58-40C7-AADD-F031D273FD4F}" srcOrd="0" destOrd="0" presId="urn:microsoft.com/office/officeart/2008/layout/LinedList"/>
    <dgm:cxn modelId="{5C922844-D3C9-4F0F-B964-8F93128C8959}" type="presOf" srcId="{01C0AC53-D1BB-4682-820A-005199F9C0F8}" destId="{A60B9B7F-2BCF-4DFD-BF3C-69FB90B4858F}" srcOrd="0" destOrd="0" presId="urn:microsoft.com/office/officeart/2008/layout/LinedList"/>
    <dgm:cxn modelId="{0D07AF4E-70B6-4F34-A8BA-17328EFCABE8}" type="presOf" srcId="{054AC2C0-C13A-45EC-9F65-36A37BC9031B}" destId="{F323B84F-9B11-4B3E-8B36-57C3EBD0493F}" srcOrd="0" destOrd="0" presId="urn:microsoft.com/office/officeart/2008/layout/LinedList"/>
    <dgm:cxn modelId="{5C391574-C845-4EF0-8611-F7C777712987}" type="presOf" srcId="{CE162962-BE0D-4B8A-A472-1FD94D6AAC73}" destId="{0CBB5444-BA62-4AEC-9FDE-9A323CB7424C}" srcOrd="0" destOrd="0" presId="urn:microsoft.com/office/officeart/2008/layout/LinedList"/>
    <dgm:cxn modelId="{4B7A1657-E0E6-4DF8-84B1-1F899BB3F3BF}" type="presOf" srcId="{FCBC635F-68F5-4C17-9C99-E5E09A51384F}" destId="{7B43E5E3-C174-4289-AD83-5173C68C64D3}" srcOrd="0" destOrd="0" presId="urn:microsoft.com/office/officeart/2008/layout/LinedList"/>
    <dgm:cxn modelId="{52613659-1EC7-4DED-91FC-D9A21BEA741E}" type="presOf" srcId="{D083C558-1656-45FB-9535-898A5E25A7F6}" destId="{247CC4D1-7C90-4706-BF07-8697AF7EF114}" srcOrd="0" destOrd="0" presId="urn:microsoft.com/office/officeart/2008/layout/LinedList"/>
    <dgm:cxn modelId="{ECA70086-C7B5-4A43-8F08-633768B55151}" srcId="{0D8FBF5B-C953-4F67-9252-5E1262B398BA}" destId="{FCBC635F-68F5-4C17-9C99-E5E09A51384F}" srcOrd="7" destOrd="0" parTransId="{5E73D08D-B755-43EE-9FA2-54A2A7F5F78C}" sibTransId="{59CD9421-291F-4269-AEBF-AFBCC4F45DD9}"/>
    <dgm:cxn modelId="{7B443B9B-D2EB-41ED-914B-73633A12E49C}" srcId="{0D8FBF5B-C953-4F67-9252-5E1262B398BA}" destId="{E8861968-ADB4-4015-B887-7360AC6DAAF2}" srcOrd="8" destOrd="0" parTransId="{F97D08C6-E424-4CD9-9392-790D3C60EBAD}" sibTransId="{4DE08170-C189-43CE-8D93-F5CBB7468830}"/>
    <dgm:cxn modelId="{258E1FAA-3B02-4372-BBF3-19B2F34C6E86}" type="presOf" srcId="{B1C58074-5078-4755-B94E-2FB07CA5E980}" destId="{D53E6DCE-D689-4377-8A93-BAB3F7910401}" srcOrd="0" destOrd="0" presId="urn:microsoft.com/office/officeart/2008/layout/LinedList"/>
    <dgm:cxn modelId="{BDF6D4AC-1A27-4DB7-A255-8A68EDB11688}" type="presOf" srcId="{DA6871A3-2AFD-48D3-8148-43A3395F7DB3}" destId="{B0D9CF77-5AA3-4A1D-8C11-9E8FC8C60F51}" srcOrd="0" destOrd="0" presId="urn:microsoft.com/office/officeart/2008/layout/LinedList"/>
    <dgm:cxn modelId="{8C84F6B6-CC69-4F71-9E66-AA8F139A6250}" srcId="{0D8FBF5B-C953-4F67-9252-5E1262B398BA}" destId="{B1C58074-5078-4755-B94E-2FB07CA5E980}" srcOrd="9" destOrd="0" parTransId="{BC4E7936-E9B4-4931-87B0-C0336FBEDE20}" sibTransId="{69F82268-7A5D-4B47-823B-594618CD5470}"/>
    <dgm:cxn modelId="{6F7ABAC1-E05D-4EF2-A58F-B4005CD1D15C}" type="presOf" srcId="{CB02889A-49D8-4760-AFBF-CD8657DB2EA2}" destId="{3F91D578-9D1F-46BF-9119-2999915AF8F6}" srcOrd="0" destOrd="0" presId="urn:microsoft.com/office/officeart/2008/layout/LinedList"/>
    <dgm:cxn modelId="{D0BDC0DA-0AD9-4AF0-85E7-3976638A4121}" type="presOf" srcId="{F4357A88-7195-4DC2-AABD-9F4D8F9B5810}" destId="{A34AA83A-1FD4-4717-BBB1-1F97E2173E75}" srcOrd="0" destOrd="0" presId="urn:microsoft.com/office/officeart/2008/layout/LinedList"/>
    <dgm:cxn modelId="{802957DB-0E86-4AC3-A67C-5A54FFCE71F3}" srcId="{0D8FBF5B-C953-4F67-9252-5E1262B398BA}" destId="{01C0AC53-D1BB-4682-820A-005199F9C0F8}" srcOrd="5" destOrd="0" parTransId="{A7B9ECDB-B962-42B9-8B9F-27B12BEA1D23}" sibTransId="{51D891B0-9D1E-4DDC-9E4F-317E2B6CB5A9}"/>
    <dgm:cxn modelId="{72878EE8-B28D-4C6D-BC51-F28E9B232C38}" srcId="{0D8FBF5B-C953-4F67-9252-5E1262B398BA}" destId="{CE162962-BE0D-4B8A-A472-1FD94D6AAC73}" srcOrd="3" destOrd="0" parTransId="{0EC40F36-2321-4D18-9793-2C9B203B34BA}" sibTransId="{CAD4C569-3E4F-4073-B65C-D5B7D02C8EDE}"/>
    <dgm:cxn modelId="{94EE4DF8-A71A-4704-BB17-5DF78D3EFF45}" type="presOf" srcId="{E8861968-ADB4-4015-B887-7360AC6DAAF2}" destId="{055F8462-5FFC-4B66-AE16-4C3D82F7115D}" srcOrd="0" destOrd="0" presId="urn:microsoft.com/office/officeart/2008/layout/LinedList"/>
    <dgm:cxn modelId="{C93D27FD-ACDB-4DE8-B8E6-5F309CCFBEEF}" srcId="{0D8FBF5B-C953-4F67-9252-5E1262B398BA}" destId="{054AC2C0-C13A-45EC-9F65-36A37BC9031B}" srcOrd="2" destOrd="0" parTransId="{A3FA657E-C98C-4B18-9E99-A6490AAF511D}" sibTransId="{D6587C76-8BA2-415E-AC41-36B5D067C5C8}"/>
    <dgm:cxn modelId="{DB573D21-1613-442D-8340-8F1D2CB788E6}" type="presParOf" srcId="{75CDC636-EF58-40C7-AADD-F031D273FD4F}" destId="{48247626-1CE5-4812-9179-3213759088F5}" srcOrd="0" destOrd="0" presId="urn:microsoft.com/office/officeart/2008/layout/LinedList"/>
    <dgm:cxn modelId="{130BAFA4-74E6-4F94-87E9-91DE34949CAF}" type="presParOf" srcId="{75CDC636-EF58-40C7-AADD-F031D273FD4F}" destId="{5CDBF982-3ECE-45E8-86FE-D37B4B79C2D0}" srcOrd="1" destOrd="0" presId="urn:microsoft.com/office/officeart/2008/layout/LinedList"/>
    <dgm:cxn modelId="{EEAC1FDD-9D0C-416C-BA74-F2EE60A40C76}" type="presParOf" srcId="{5CDBF982-3ECE-45E8-86FE-D37B4B79C2D0}" destId="{3F91D578-9D1F-46BF-9119-2999915AF8F6}" srcOrd="0" destOrd="0" presId="urn:microsoft.com/office/officeart/2008/layout/LinedList"/>
    <dgm:cxn modelId="{C07C2BD5-46C1-4CA1-BF24-C29645D924CE}" type="presParOf" srcId="{5CDBF982-3ECE-45E8-86FE-D37B4B79C2D0}" destId="{4B617219-A1DE-45E1-91B2-8C9D70615FDA}" srcOrd="1" destOrd="0" presId="urn:microsoft.com/office/officeart/2008/layout/LinedList"/>
    <dgm:cxn modelId="{E233EBED-D875-463D-BCA5-FB036E60ED32}" type="presParOf" srcId="{75CDC636-EF58-40C7-AADD-F031D273FD4F}" destId="{B7A90645-FFEC-4E53-8E40-F8FA630474F8}" srcOrd="2" destOrd="0" presId="urn:microsoft.com/office/officeart/2008/layout/LinedList"/>
    <dgm:cxn modelId="{E9FA65F8-1294-4BAC-A0DE-1EF25F958F44}" type="presParOf" srcId="{75CDC636-EF58-40C7-AADD-F031D273FD4F}" destId="{40B36529-7D4B-443C-88FC-297E30CC86A2}" srcOrd="3" destOrd="0" presId="urn:microsoft.com/office/officeart/2008/layout/LinedList"/>
    <dgm:cxn modelId="{B00D202C-A202-4C6E-A6E0-70E038E4D02D}" type="presParOf" srcId="{40B36529-7D4B-443C-88FC-297E30CC86A2}" destId="{B0D9CF77-5AA3-4A1D-8C11-9E8FC8C60F51}" srcOrd="0" destOrd="0" presId="urn:microsoft.com/office/officeart/2008/layout/LinedList"/>
    <dgm:cxn modelId="{48FD8782-6F55-451F-9DEF-5D591BC82102}" type="presParOf" srcId="{40B36529-7D4B-443C-88FC-297E30CC86A2}" destId="{44C1399C-EE36-4ABC-8B85-484027FE421D}" srcOrd="1" destOrd="0" presId="urn:microsoft.com/office/officeart/2008/layout/LinedList"/>
    <dgm:cxn modelId="{1ED0B4B2-F007-4191-B938-7326EC0CA62A}" type="presParOf" srcId="{75CDC636-EF58-40C7-AADD-F031D273FD4F}" destId="{60DAD409-1E23-46B5-ADA8-FF09A52081A1}" srcOrd="4" destOrd="0" presId="urn:microsoft.com/office/officeart/2008/layout/LinedList"/>
    <dgm:cxn modelId="{04173C01-60D8-4A91-AC3A-753DC40361E8}" type="presParOf" srcId="{75CDC636-EF58-40C7-AADD-F031D273FD4F}" destId="{FECB264A-BCFA-4348-91FA-32C065E64ABD}" srcOrd="5" destOrd="0" presId="urn:microsoft.com/office/officeart/2008/layout/LinedList"/>
    <dgm:cxn modelId="{164EF437-3FDA-47C0-AD9D-A6E3134A2F6A}" type="presParOf" srcId="{FECB264A-BCFA-4348-91FA-32C065E64ABD}" destId="{F323B84F-9B11-4B3E-8B36-57C3EBD0493F}" srcOrd="0" destOrd="0" presId="urn:microsoft.com/office/officeart/2008/layout/LinedList"/>
    <dgm:cxn modelId="{A14BAD02-35AA-4EE3-9BF2-AE9C675D618D}" type="presParOf" srcId="{FECB264A-BCFA-4348-91FA-32C065E64ABD}" destId="{67BB1F30-6C8D-4C6B-BB3F-60021D17F487}" srcOrd="1" destOrd="0" presId="urn:microsoft.com/office/officeart/2008/layout/LinedList"/>
    <dgm:cxn modelId="{4B31BDB9-C3F0-4607-A018-A3308F8EB284}" type="presParOf" srcId="{75CDC636-EF58-40C7-AADD-F031D273FD4F}" destId="{7A690151-C31A-4659-8208-3BC94B19A271}" srcOrd="6" destOrd="0" presId="urn:microsoft.com/office/officeart/2008/layout/LinedList"/>
    <dgm:cxn modelId="{E215EBD0-4580-4E71-9A6E-838E5F45EBF0}" type="presParOf" srcId="{75CDC636-EF58-40C7-AADD-F031D273FD4F}" destId="{5EA6D8F8-4A38-4403-9250-94F24D5A72E9}" srcOrd="7" destOrd="0" presId="urn:microsoft.com/office/officeart/2008/layout/LinedList"/>
    <dgm:cxn modelId="{6B164940-EB5B-40DA-A0CD-4FEE1AFE5468}" type="presParOf" srcId="{5EA6D8F8-4A38-4403-9250-94F24D5A72E9}" destId="{0CBB5444-BA62-4AEC-9FDE-9A323CB7424C}" srcOrd="0" destOrd="0" presId="urn:microsoft.com/office/officeart/2008/layout/LinedList"/>
    <dgm:cxn modelId="{97152705-920D-4224-9199-65BA3423AA96}" type="presParOf" srcId="{5EA6D8F8-4A38-4403-9250-94F24D5A72E9}" destId="{722CC40A-5CD2-48A3-8CD5-6CC6D7AC5262}" srcOrd="1" destOrd="0" presId="urn:microsoft.com/office/officeart/2008/layout/LinedList"/>
    <dgm:cxn modelId="{DCA01A28-8DEB-4F74-BF2F-E009E1CA1104}" type="presParOf" srcId="{75CDC636-EF58-40C7-AADD-F031D273FD4F}" destId="{F8F982C8-48EA-4D81-AAE6-E938EF9D884A}" srcOrd="8" destOrd="0" presId="urn:microsoft.com/office/officeart/2008/layout/LinedList"/>
    <dgm:cxn modelId="{BEE8DD14-C496-4B29-B3A7-22D94670F6AE}" type="presParOf" srcId="{75CDC636-EF58-40C7-AADD-F031D273FD4F}" destId="{10BEB8E4-CBC8-443E-9F96-3B90E30BBACF}" srcOrd="9" destOrd="0" presId="urn:microsoft.com/office/officeart/2008/layout/LinedList"/>
    <dgm:cxn modelId="{BF9A0F33-70CB-4DAA-80F0-93F17A1E3E8D}" type="presParOf" srcId="{10BEB8E4-CBC8-443E-9F96-3B90E30BBACF}" destId="{A34AA83A-1FD4-4717-BBB1-1F97E2173E75}" srcOrd="0" destOrd="0" presId="urn:microsoft.com/office/officeart/2008/layout/LinedList"/>
    <dgm:cxn modelId="{636B5F5B-43AF-4E03-86BD-18B13E9DF511}" type="presParOf" srcId="{10BEB8E4-CBC8-443E-9F96-3B90E30BBACF}" destId="{D3549741-FB8C-488A-8FCF-1EC21C447F01}" srcOrd="1" destOrd="0" presId="urn:microsoft.com/office/officeart/2008/layout/LinedList"/>
    <dgm:cxn modelId="{55F88DD9-1806-4B7E-A71A-8355DBA868AB}" type="presParOf" srcId="{75CDC636-EF58-40C7-AADD-F031D273FD4F}" destId="{7698FBC8-48C0-4221-9A83-6FDCF4A89F53}" srcOrd="10" destOrd="0" presId="urn:microsoft.com/office/officeart/2008/layout/LinedList"/>
    <dgm:cxn modelId="{77766CDF-7661-45DF-AA6C-E8EF161AC4EF}" type="presParOf" srcId="{75CDC636-EF58-40C7-AADD-F031D273FD4F}" destId="{FB48D555-E06D-4DF8-A21E-CE2B46222A9C}" srcOrd="11" destOrd="0" presId="urn:microsoft.com/office/officeart/2008/layout/LinedList"/>
    <dgm:cxn modelId="{C3FBEEA9-2A4B-4460-8C1C-0F6454F18E8C}" type="presParOf" srcId="{FB48D555-E06D-4DF8-A21E-CE2B46222A9C}" destId="{A60B9B7F-2BCF-4DFD-BF3C-69FB90B4858F}" srcOrd="0" destOrd="0" presId="urn:microsoft.com/office/officeart/2008/layout/LinedList"/>
    <dgm:cxn modelId="{9D3AD76A-24C5-4908-BAC6-0D38CC280B26}" type="presParOf" srcId="{FB48D555-E06D-4DF8-A21E-CE2B46222A9C}" destId="{AF674102-8A28-4F12-B273-BF8EBF7C73DB}" srcOrd="1" destOrd="0" presId="urn:microsoft.com/office/officeart/2008/layout/LinedList"/>
    <dgm:cxn modelId="{F2D7E9DF-8AE7-4317-8B39-55D2172A3D3C}" type="presParOf" srcId="{75CDC636-EF58-40C7-AADD-F031D273FD4F}" destId="{25AB0A10-845C-4F18-92B7-E7C98FF66DDC}" srcOrd="12" destOrd="0" presId="urn:microsoft.com/office/officeart/2008/layout/LinedList"/>
    <dgm:cxn modelId="{EE6F4732-48E9-49AB-8483-F6C95576AB84}" type="presParOf" srcId="{75CDC636-EF58-40C7-AADD-F031D273FD4F}" destId="{4E05BE3D-6F0A-48A7-AAF4-32EB2C2A62A3}" srcOrd="13" destOrd="0" presId="urn:microsoft.com/office/officeart/2008/layout/LinedList"/>
    <dgm:cxn modelId="{AC37C450-A421-4524-9466-20CC71A61F92}" type="presParOf" srcId="{4E05BE3D-6F0A-48A7-AAF4-32EB2C2A62A3}" destId="{247CC4D1-7C90-4706-BF07-8697AF7EF114}" srcOrd="0" destOrd="0" presId="urn:microsoft.com/office/officeart/2008/layout/LinedList"/>
    <dgm:cxn modelId="{23DE0B1C-9A8E-4F07-A6BB-B30F3DF205F5}" type="presParOf" srcId="{4E05BE3D-6F0A-48A7-AAF4-32EB2C2A62A3}" destId="{A6B924FE-E065-4A7D-9043-B596B3B236CA}" srcOrd="1" destOrd="0" presId="urn:microsoft.com/office/officeart/2008/layout/LinedList"/>
    <dgm:cxn modelId="{36EFB5A5-CC2C-40FE-B83B-A0F1317B23DB}" type="presParOf" srcId="{75CDC636-EF58-40C7-AADD-F031D273FD4F}" destId="{3EC32187-14BF-4C7A-BC1D-CAD649424CAA}" srcOrd="14" destOrd="0" presId="urn:microsoft.com/office/officeart/2008/layout/LinedList"/>
    <dgm:cxn modelId="{3F080E41-ED2A-4C25-91D5-47EA8A84FEE7}" type="presParOf" srcId="{75CDC636-EF58-40C7-AADD-F031D273FD4F}" destId="{D77B4C26-D245-477C-9D1E-D2CD5DA9EF04}" srcOrd="15" destOrd="0" presId="urn:microsoft.com/office/officeart/2008/layout/LinedList"/>
    <dgm:cxn modelId="{5CD3BDB4-FEED-441E-9E31-8C21FEA8A47D}" type="presParOf" srcId="{D77B4C26-D245-477C-9D1E-D2CD5DA9EF04}" destId="{7B43E5E3-C174-4289-AD83-5173C68C64D3}" srcOrd="0" destOrd="0" presId="urn:microsoft.com/office/officeart/2008/layout/LinedList"/>
    <dgm:cxn modelId="{2A68DCD1-ECF3-4CE8-96FC-48D05976DCE4}" type="presParOf" srcId="{D77B4C26-D245-477C-9D1E-D2CD5DA9EF04}" destId="{F919757E-9D88-42EF-90C7-091B3FCB2FED}" srcOrd="1" destOrd="0" presId="urn:microsoft.com/office/officeart/2008/layout/LinedList"/>
    <dgm:cxn modelId="{78D495F8-6C9C-48D9-8759-32033B72BAFE}" type="presParOf" srcId="{75CDC636-EF58-40C7-AADD-F031D273FD4F}" destId="{7CE234D2-14FE-49BC-9689-8639D623F513}" srcOrd="16" destOrd="0" presId="urn:microsoft.com/office/officeart/2008/layout/LinedList"/>
    <dgm:cxn modelId="{E6B58DE0-2894-4B70-85C5-38567D80295C}" type="presParOf" srcId="{75CDC636-EF58-40C7-AADD-F031D273FD4F}" destId="{3C347117-FAB7-40B4-A67F-6A91C3DBBAC3}" srcOrd="17" destOrd="0" presId="urn:microsoft.com/office/officeart/2008/layout/LinedList"/>
    <dgm:cxn modelId="{C15DF2A6-908C-4FF8-BB50-C38ECB83FC6B}" type="presParOf" srcId="{3C347117-FAB7-40B4-A67F-6A91C3DBBAC3}" destId="{055F8462-5FFC-4B66-AE16-4C3D82F7115D}" srcOrd="0" destOrd="0" presId="urn:microsoft.com/office/officeart/2008/layout/LinedList"/>
    <dgm:cxn modelId="{98AE2B7D-CFBF-4126-B042-1B327583C492}" type="presParOf" srcId="{3C347117-FAB7-40B4-A67F-6A91C3DBBAC3}" destId="{83653D23-5E30-47EA-9B29-BC07F6B43459}" srcOrd="1" destOrd="0" presId="urn:microsoft.com/office/officeart/2008/layout/LinedList"/>
    <dgm:cxn modelId="{2B0642A4-578B-4F87-915F-897DCD902113}" type="presParOf" srcId="{75CDC636-EF58-40C7-AADD-F031D273FD4F}" destId="{FC002A8F-D3F1-4CC4-8D37-40202D61E43F}" srcOrd="18" destOrd="0" presId="urn:microsoft.com/office/officeart/2008/layout/LinedList"/>
    <dgm:cxn modelId="{7D24A68E-269B-4D03-881C-2AA14F72DEDF}" type="presParOf" srcId="{75CDC636-EF58-40C7-AADD-F031D273FD4F}" destId="{DAD8F17D-1CF3-4424-8ED2-C870679CAA8D}" srcOrd="19" destOrd="0" presId="urn:microsoft.com/office/officeart/2008/layout/LinedList"/>
    <dgm:cxn modelId="{636A82A5-288E-465B-8E5F-0DC5D41B4AF1}" type="presParOf" srcId="{DAD8F17D-1CF3-4424-8ED2-C870679CAA8D}" destId="{D53E6DCE-D689-4377-8A93-BAB3F7910401}" srcOrd="0" destOrd="0" presId="urn:microsoft.com/office/officeart/2008/layout/LinedList"/>
    <dgm:cxn modelId="{F9CEE5E2-0FAC-40C3-9AC2-5B12E4549C11}" type="presParOf" srcId="{DAD8F17D-1CF3-4424-8ED2-C870679CAA8D}" destId="{1142236B-7211-4C40-B7DC-DB45B287421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47626-1CE5-4812-9179-3213759088F5}">
      <dsp:nvSpPr>
        <dsp:cNvPr id="0" name=""/>
        <dsp:cNvSpPr/>
      </dsp:nvSpPr>
      <dsp:spPr>
        <a:xfrm>
          <a:off x="0" y="600"/>
          <a:ext cx="5641974"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91D578-9D1F-46BF-9119-2999915AF8F6}">
      <dsp:nvSpPr>
        <dsp:cNvPr id="0" name=""/>
        <dsp:cNvSpPr/>
      </dsp:nvSpPr>
      <dsp:spPr>
        <a:xfrm>
          <a:off x="0" y="600"/>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1. Introduction</a:t>
          </a:r>
          <a:endParaRPr lang="en-US" sz="2300" kern="1200" dirty="0"/>
        </a:p>
      </dsp:txBody>
      <dsp:txXfrm>
        <a:off x="0" y="600"/>
        <a:ext cx="5641974" cy="492004"/>
      </dsp:txXfrm>
    </dsp:sp>
    <dsp:sp modelId="{B7A90645-FFEC-4E53-8E40-F8FA630474F8}">
      <dsp:nvSpPr>
        <dsp:cNvPr id="0" name=""/>
        <dsp:cNvSpPr/>
      </dsp:nvSpPr>
      <dsp:spPr>
        <a:xfrm>
          <a:off x="0" y="492605"/>
          <a:ext cx="5641974" cy="0"/>
        </a:xfrm>
        <a:prstGeom prst="line">
          <a:avLst/>
        </a:prstGeom>
        <a:solidFill>
          <a:schemeClr val="accent2">
            <a:hueOff val="12604"/>
            <a:satOff val="1449"/>
            <a:lumOff val="-1155"/>
            <a:alphaOff val="0"/>
          </a:schemeClr>
        </a:solidFill>
        <a:ln w="15875" cap="flat" cmpd="sng" algn="ctr">
          <a:solidFill>
            <a:schemeClr val="accent2">
              <a:hueOff val="12604"/>
              <a:satOff val="1449"/>
              <a:lumOff val="-11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D9CF77-5AA3-4A1D-8C11-9E8FC8C60F51}">
      <dsp:nvSpPr>
        <dsp:cNvPr id="0" name=""/>
        <dsp:cNvSpPr/>
      </dsp:nvSpPr>
      <dsp:spPr>
        <a:xfrm>
          <a:off x="0" y="492605"/>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2. Research Design</a:t>
          </a:r>
          <a:endParaRPr lang="en-US" sz="2300" kern="1200" dirty="0"/>
        </a:p>
      </dsp:txBody>
      <dsp:txXfrm>
        <a:off x="0" y="492605"/>
        <a:ext cx="5641974" cy="492004"/>
      </dsp:txXfrm>
    </dsp:sp>
    <dsp:sp modelId="{60DAD409-1E23-46B5-ADA8-FF09A52081A1}">
      <dsp:nvSpPr>
        <dsp:cNvPr id="0" name=""/>
        <dsp:cNvSpPr/>
      </dsp:nvSpPr>
      <dsp:spPr>
        <a:xfrm>
          <a:off x="0" y="984610"/>
          <a:ext cx="5641974" cy="0"/>
        </a:xfrm>
        <a:prstGeom prst="line">
          <a:avLst/>
        </a:prstGeom>
        <a:solidFill>
          <a:schemeClr val="accent2">
            <a:hueOff val="25209"/>
            <a:satOff val="2898"/>
            <a:lumOff val="-2310"/>
            <a:alphaOff val="0"/>
          </a:schemeClr>
        </a:solidFill>
        <a:ln w="15875" cap="flat" cmpd="sng" algn="ctr">
          <a:solidFill>
            <a:schemeClr val="accent2">
              <a:hueOff val="25209"/>
              <a:satOff val="2898"/>
              <a:lumOff val="-231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23B84F-9B11-4B3E-8B36-57C3EBD0493F}">
      <dsp:nvSpPr>
        <dsp:cNvPr id="0" name=""/>
        <dsp:cNvSpPr/>
      </dsp:nvSpPr>
      <dsp:spPr>
        <a:xfrm>
          <a:off x="0" y="984610"/>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3. Research Question</a:t>
          </a:r>
          <a:endParaRPr lang="en-US" sz="2300" kern="1200" dirty="0"/>
        </a:p>
      </dsp:txBody>
      <dsp:txXfrm>
        <a:off x="0" y="984610"/>
        <a:ext cx="5641974" cy="492004"/>
      </dsp:txXfrm>
    </dsp:sp>
    <dsp:sp modelId="{7A690151-C31A-4659-8208-3BC94B19A271}">
      <dsp:nvSpPr>
        <dsp:cNvPr id="0" name=""/>
        <dsp:cNvSpPr/>
      </dsp:nvSpPr>
      <dsp:spPr>
        <a:xfrm>
          <a:off x="0" y="1476615"/>
          <a:ext cx="5641974" cy="0"/>
        </a:xfrm>
        <a:prstGeom prst="line">
          <a:avLst/>
        </a:prstGeom>
        <a:solidFill>
          <a:schemeClr val="accent2">
            <a:hueOff val="37813"/>
            <a:satOff val="4346"/>
            <a:lumOff val="-3464"/>
            <a:alphaOff val="0"/>
          </a:schemeClr>
        </a:solidFill>
        <a:ln w="15875" cap="flat" cmpd="sng" algn="ctr">
          <a:solidFill>
            <a:schemeClr val="accent2">
              <a:hueOff val="37813"/>
              <a:satOff val="4346"/>
              <a:lumOff val="-346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BB5444-BA62-4AEC-9FDE-9A323CB7424C}">
      <dsp:nvSpPr>
        <dsp:cNvPr id="0" name=""/>
        <dsp:cNvSpPr/>
      </dsp:nvSpPr>
      <dsp:spPr>
        <a:xfrm>
          <a:off x="0" y="1476615"/>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4. Research Method</a:t>
          </a:r>
          <a:endParaRPr lang="en-US" sz="2300" kern="1200" dirty="0"/>
        </a:p>
      </dsp:txBody>
      <dsp:txXfrm>
        <a:off x="0" y="1476615"/>
        <a:ext cx="5641974" cy="492004"/>
      </dsp:txXfrm>
    </dsp:sp>
    <dsp:sp modelId="{F8F982C8-48EA-4D81-AAE6-E938EF9D884A}">
      <dsp:nvSpPr>
        <dsp:cNvPr id="0" name=""/>
        <dsp:cNvSpPr/>
      </dsp:nvSpPr>
      <dsp:spPr>
        <a:xfrm>
          <a:off x="0" y="1968620"/>
          <a:ext cx="5641974" cy="0"/>
        </a:xfrm>
        <a:prstGeom prst="line">
          <a:avLst/>
        </a:prstGeom>
        <a:solidFill>
          <a:schemeClr val="accent2">
            <a:hueOff val="50417"/>
            <a:satOff val="5795"/>
            <a:lumOff val="-4619"/>
            <a:alphaOff val="0"/>
          </a:schemeClr>
        </a:solidFill>
        <a:ln w="15875" cap="flat" cmpd="sng" algn="ctr">
          <a:solidFill>
            <a:schemeClr val="accent2">
              <a:hueOff val="50417"/>
              <a:satOff val="5795"/>
              <a:lumOff val="-461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4AA83A-1FD4-4717-BBB1-1F97E2173E75}">
      <dsp:nvSpPr>
        <dsp:cNvPr id="0" name=""/>
        <dsp:cNvSpPr/>
      </dsp:nvSpPr>
      <dsp:spPr>
        <a:xfrm>
          <a:off x="0" y="1968620"/>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5. Ethical Consideration</a:t>
          </a:r>
          <a:endParaRPr lang="en-US" sz="2300" kern="1200" dirty="0"/>
        </a:p>
      </dsp:txBody>
      <dsp:txXfrm>
        <a:off x="0" y="1968620"/>
        <a:ext cx="5641974" cy="492004"/>
      </dsp:txXfrm>
    </dsp:sp>
    <dsp:sp modelId="{7698FBC8-48C0-4221-9A83-6FDCF4A89F53}">
      <dsp:nvSpPr>
        <dsp:cNvPr id="0" name=""/>
        <dsp:cNvSpPr/>
      </dsp:nvSpPr>
      <dsp:spPr>
        <a:xfrm>
          <a:off x="0" y="2460625"/>
          <a:ext cx="5641974" cy="0"/>
        </a:xfrm>
        <a:prstGeom prst="line">
          <a:avLst/>
        </a:prstGeom>
        <a:solidFill>
          <a:schemeClr val="accent2">
            <a:hueOff val="63022"/>
            <a:satOff val="7244"/>
            <a:lumOff val="-5774"/>
            <a:alphaOff val="0"/>
          </a:schemeClr>
        </a:solidFill>
        <a:ln w="15875" cap="flat" cmpd="sng" algn="ctr">
          <a:solidFill>
            <a:schemeClr val="accent2">
              <a:hueOff val="63022"/>
              <a:satOff val="7244"/>
              <a:lumOff val="-577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0B9B7F-2BCF-4DFD-BF3C-69FB90B4858F}">
      <dsp:nvSpPr>
        <dsp:cNvPr id="0" name=""/>
        <dsp:cNvSpPr/>
      </dsp:nvSpPr>
      <dsp:spPr>
        <a:xfrm>
          <a:off x="0" y="2460624"/>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6. Research Result</a:t>
          </a:r>
          <a:endParaRPr lang="en-US" sz="2300" kern="1200" dirty="0"/>
        </a:p>
      </dsp:txBody>
      <dsp:txXfrm>
        <a:off x="0" y="2460624"/>
        <a:ext cx="5641974" cy="492004"/>
      </dsp:txXfrm>
    </dsp:sp>
    <dsp:sp modelId="{25AB0A10-845C-4F18-92B7-E7C98FF66DDC}">
      <dsp:nvSpPr>
        <dsp:cNvPr id="0" name=""/>
        <dsp:cNvSpPr/>
      </dsp:nvSpPr>
      <dsp:spPr>
        <a:xfrm>
          <a:off x="0" y="2952629"/>
          <a:ext cx="5641974" cy="0"/>
        </a:xfrm>
        <a:prstGeom prst="line">
          <a:avLst/>
        </a:prstGeom>
        <a:solidFill>
          <a:schemeClr val="accent2">
            <a:hueOff val="75626"/>
            <a:satOff val="8693"/>
            <a:lumOff val="-6929"/>
            <a:alphaOff val="0"/>
          </a:schemeClr>
        </a:solidFill>
        <a:ln w="15875" cap="flat" cmpd="sng" algn="ctr">
          <a:solidFill>
            <a:schemeClr val="accent2">
              <a:hueOff val="75626"/>
              <a:satOff val="8693"/>
              <a:lumOff val="-69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7CC4D1-7C90-4706-BF07-8697AF7EF114}">
      <dsp:nvSpPr>
        <dsp:cNvPr id="0" name=""/>
        <dsp:cNvSpPr/>
      </dsp:nvSpPr>
      <dsp:spPr>
        <a:xfrm>
          <a:off x="0" y="2952629"/>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7. Discussion</a:t>
          </a:r>
          <a:endParaRPr lang="en-US" sz="2300" kern="1200" dirty="0"/>
        </a:p>
      </dsp:txBody>
      <dsp:txXfrm>
        <a:off x="0" y="2952629"/>
        <a:ext cx="5641974" cy="492004"/>
      </dsp:txXfrm>
    </dsp:sp>
    <dsp:sp modelId="{3EC32187-14BF-4C7A-BC1D-CAD649424CAA}">
      <dsp:nvSpPr>
        <dsp:cNvPr id="0" name=""/>
        <dsp:cNvSpPr/>
      </dsp:nvSpPr>
      <dsp:spPr>
        <a:xfrm>
          <a:off x="0" y="3444634"/>
          <a:ext cx="5641974" cy="0"/>
        </a:xfrm>
        <a:prstGeom prst="line">
          <a:avLst/>
        </a:prstGeom>
        <a:solidFill>
          <a:schemeClr val="accent2">
            <a:hueOff val="88231"/>
            <a:satOff val="10141"/>
            <a:lumOff val="-8083"/>
            <a:alphaOff val="0"/>
          </a:schemeClr>
        </a:solidFill>
        <a:ln w="15875" cap="flat" cmpd="sng" algn="ctr">
          <a:solidFill>
            <a:schemeClr val="accent2">
              <a:hueOff val="88231"/>
              <a:satOff val="10141"/>
              <a:lumOff val="-80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43E5E3-C174-4289-AD83-5173C68C64D3}">
      <dsp:nvSpPr>
        <dsp:cNvPr id="0" name=""/>
        <dsp:cNvSpPr/>
      </dsp:nvSpPr>
      <dsp:spPr>
        <a:xfrm>
          <a:off x="0" y="3444634"/>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8. Research Conclusion</a:t>
          </a:r>
          <a:endParaRPr lang="en-US" sz="2300" kern="1200" dirty="0"/>
        </a:p>
      </dsp:txBody>
      <dsp:txXfrm>
        <a:off x="0" y="3444634"/>
        <a:ext cx="5641974" cy="492004"/>
      </dsp:txXfrm>
    </dsp:sp>
    <dsp:sp modelId="{7CE234D2-14FE-49BC-9689-8639D623F513}">
      <dsp:nvSpPr>
        <dsp:cNvPr id="0" name=""/>
        <dsp:cNvSpPr/>
      </dsp:nvSpPr>
      <dsp:spPr>
        <a:xfrm>
          <a:off x="0" y="3936639"/>
          <a:ext cx="5641974" cy="0"/>
        </a:xfrm>
        <a:prstGeom prst="line">
          <a:avLst/>
        </a:prstGeom>
        <a:solidFill>
          <a:schemeClr val="accent2">
            <a:hueOff val="100835"/>
            <a:satOff val="11590"/>
            <a:lumOff val="-9238"/>
            <a:alphaOff val="0"/>
          </a:schemeClr>
        </a:solidFill>
        <a:ln w="15875" cap="flat" cmpd="sng" algn="ctr">
          <a:solidFill>
            <a:schemeClr val="accent2">
              <a:hueOff val="100835"/>
              <a:satOff val="11590"/>
              <a:lumOff val="-923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5F8462-5FFC-4B66-AE16-4C3D82F7115D}">
      <dsp:nvSpPr>
        <dsp:cNvPr id="0" name=""/>
        <dsp:cNvSpPr/>
      </dsp:nvSpPr>
      <dsp:spPr>
        <a:xfrm>
          <a:off x="0" y="3936639"/>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9. Reference List</a:t>
          </a:r>
          <a:endParaRPr lang="en-US" sz="2300" kern="1200" dirty="0"/>
        </a:p>
      </dsp:txBody>
      <dsp:txXfrm>
        <a:off x="0" y="3936639"/>
        <a:ext cx="5641974" cy="492004"/>
      </dsp:txXfrm>
    </dsp:sp>
    <dsp:sp modelId="{FC002A8F-D3F1-4CC4-8D37-40202D61E43F}">
      <dsp:nvSpPr>
        <dsp:cNvPr id="0" name=""/>
        <dsp:cNvSpPr/>
      </dsp:nvSpPr>
      <dsp:spPr>
        <a:xfrm>
          <a:off x="0" y="4428644"/>
          <a:ext cx="5641974" cy="0"/>
        </a:xfrm>
        <a:prstGeom prst="line">
          <a:avLst/>
        </a:prstGeom>
        <a:solidFill>
          <a:schemeClr val="accent2">
            <a:hueOff val="113439"/>
            <a:satOff val="13039"/>
            <a:lumOff val="-10393"/>
            <a:alphaOff val="0"/>
          </a:schemeClr>
        </a:solidFill>
        <a:ln w="15875" cap="flat" cmpd="sng" algn="ctr">
          <a:solidFill>
            <a:schemeClr val="accent2">
              <a:hueOff val="113439"/>
              <a:satOff val="13039"/>
              <a:lumOff val="-1039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3E6DCE-D689-4377-8A93-BAB3F7910401}">
      <dsp:nvSpPr>
        <dsp:cNvPr id="0" name=""/>
        <dsp:cNvSpPr/>
      </dsp:nvSpPr>
      <dsp:spPr>
        <a:xfrm>
          <a:off x="0" y="4428644"/>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10. Appendix</a:t>
          </a:r>
          <a:endParaRPr lang="en-US" sz="2300" kern="1200" dirty="0"/>
        </a:p>
      </dsp:txBody>
      <dsp:txXfrm>
        <a:off x="0" y="4428644"/>
        <a:ext cx="5641974" cy="49200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9DF9E78-C7FF-113F-A66E-ED52815FF30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DDAE588-7DEF-E070-BED7-D92322C3DDA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82ED16-8E9E-4BC1-9D9C-F1A69E3F5077}" type="datetimeFigureOut">
              <a:rPr lang="en-GB" smtClean="0"/>
              <a:t>20/08/2022</a:t>
            </a:fld>
            <a:endParaRPr lang="en-GB"/>
          </a:p>
        </p:txBody>
      </p:sp>
      <p:sp>
        <p:nvSpPr>
          <p:cNvPr id="4" name="Footer Placeholder 3">
            <a:extLst>
              <a:ext uri="{FF2B5EF4-FFF2-40B4-BE49-F238E27FC236}">
                <a16:creationId xmlns:a16="http://schemas.microsoft.com/office/drawing/2014/main" id="{032A6714-B146-4ACD-4C96-03D27BE600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743927B-CB7A-B6D2-1C23-46F5ADDBC20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554B7B-FD90-4B54-9058-7D695ABDDC33}" type="slidenum">
              <a:rPr lang="en-GB" smtClean="0"/>
              <a:t>‹#›</a:t>
            </a:fld>
            <a:endParaRPr lang="en-GB"/>
          </a:p>
        </p:txBody>
      </p:sp>
    </p:spTree>
    <p:extLst>
      <p:ext uri="{BB962C8B-B14F-4D97-AF65-F5344CB8AC3E}">
        <p14:creationId xmlns:p14="http://schemas.microsoft.com/office/powerpoint/2010/main" val="3041519870"/>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C4CA1A-0E30-430C-A19A-3BD05D70156B}" type="datetimeFigureOut">
              <a:rPr lang="en-GB" smtClean="0"/>
              <a:t>20/08/2022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2E7757-DA6C-43CC-9CD7-73D0EFD0229D}" type="slidenum">
              <a:rPr lang="en-GB" smtClean="0"/>
              <a:t>‹#›</a:t>
            </a:fld>
            <a:endParaRPr lang="en-GB"/>
          </a:p>
        </p:txBody>
      </p:sp>
    </p:spTree>
    <p:extLst>
      <p:ext uri="{BB962C8B-B14F-4D97-AF65-F5344CB8AC3E}">
        <p14:creationId xmlns:p14="http://schemas.microsoft.com/office/powerpoint/2010/main" val="293349402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FF647ED-1F21-4451-9348-9D84FFF89E84}" type="datetime1">
              <a:rPr lang="en-GB" smtClean="0"/>
              <a:t>20/08/2022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591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06A406-505B-4E94-9AF3-AF1C8A61C632}" type="datetime1">
              <a:rPr lang="en-GB" smtClean="0"/>
              <a:t>20/08/2022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717677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971581-8FBC-431C-A569-163E0F75879A}" type="datetime1">
              <a:rPr lang="en-GB" smtClean="0"/>
              <a:t>20/08/2022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848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3F6C51-12A6-4970-9DA1-1B5CCA835B04}" type="datetime1">
              <a:rPr lang="en-GB" smtClean="0"/>
              <a:t>20/08/2022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99675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29518D-5492-4F22-B807-ECDEC02D5B6F}" type="datetime1">
              <a:rPr lang="en-GB" smtClean="0"/>
              <a:t>20/08/2022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404809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DB8616-D790-48F7-A031-B6B828A41597}" type="datetime1">
              <a:rPr lang="en-GB" smtClean="0"/>
              <a:t>20/08/2022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281993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ED5E9E-19A2-4761-8CB8-AE23783FCFAB}" type="datetime1">
              <a:rPr lang="en-GB" smtClean="0"/>
              <a:t>20/08/2022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2803377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02DD5D-E42D-4970-9C6C-6437D0F563A8}" type="datetime1">
              <a:rPr lang="en-GB" smtClean="0"/>
              <a:t>20/08/2022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345118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08A5B3-7BDF-4D84-A113-CB154DF5574F}" type="datetime1">
              <a:rPr lang="en-GB" smtClean="0"/>
              <a:t>20/08/2022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88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B42D3A-9E0E-4837-B97B-1BF95553AC7F}" type="datetime1">
              <a:rPr lang="en-GB" smtClean="0"/>
              <a:t>20/08/2022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18831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27255F-1618-4BC0-80D8-6A4EFDDD04AB}" type="datetime1">
              <a:rPr lang="en-GB" smtClean="0"/>
              <a:t>20/08/2022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5124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8540031-20B9-4900-AE95-FE230E66AD75}" type="datetime1">
              <a:rPr lang="en-GB" smtClean="0"/>
              <a:t>20/08/2022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0EB923-243C-4E6A-ABAC-B92A6AA9F37E}"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67610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doi.org/10.19173/irrodl.v13i1.1078"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Magnifying glass showing decling performance">
            <a:extLst>
              <a:ext uri="{FF2B5EF4-FFF2-40B4-BE49-F238E27FC236}">
                <a16:creationId xmlns:a16="http://schemas.microsoft.com/office/drawing/2014/main" id="{3F4C1B2C-2647-00BD-A1E7-DEEBF5B24105}"/>
              </a:ext>
            </a:extLst>
          </p:cNvPr>
          <p:cNvPicPr>
            <a:picLocks noChangeAspect="1"/>
          </p:cNvPicPr>
          <p:nvPr/>
        </p:nvPicPr>
        <p:blipFill rotWithShape="1">
          <a:blip r:embed="rId2">
            <a:alphaModFix amt="45000"/>
          </a:blip>
          <a:srcRect t="1209" r="-1" b="14499"/>
          <a:stretch/>
        </p:blipFill>
        <p:spPr>
          <a:xfrm>
            <a:off x="20" y="-1"/>
            <a:ext cx="12188932" cy="6858000"/>
          </a:xfrm>
          <a:prstGeom prst="rect">
            <a:avLst/>
          </a:prstGeom>
        </p:spPr>
      </p:pic>
      <p:sp>
        <p:nvSpPr>
          <p:cNvPr id="2" name="Title 1">
            <a:extLst>
              <a:ext uri="{FF2B5EF4-FFF2-40B4-BE49-F238E27FC236}">
                <a16:creationId xmlns:a16="http://schemas.microsoft.com/office/drawing/2014/main" id="{AECB9F39-8416-DA45-376A-E9D70B01D4A1}"/>
              </a:ext>
            </a:extLst>
          </p:cNvPr>
          <p:cNvSpPr>
            <a:spLocks noGrp="1" noRot="1" noMove="1" noResize="1" noEditPoints="1" noAdjustHandles="1" noChangeArrowheads="1" noChangeShapeType="1"/>
          </p:cNvSpPr>
          <p:nvPr>
            <p:ph type="ctrTitle"/>
          </p:nvPr>
        </p:nvSpPr>
        <p:spPr>
          <a:xfrm>
            <a:off x="643467" y="643467"/>
            <a:ext cx="7164674" cy="5571066"/>
          </a:xfrm>
        </p:spPr>
        <p:txBody>
          <a:bodyPr vert="horz" lIns="91440" tIns="45720" rIns="91440" bIns="45720" rtlCol="0">
            <a:normAutofit/>
          </a:bodyPr>
          <a:lstStyle/>
          <a:p>
            <a:pPr algn="ctr"/>
            <a:r>
              <a:rPr lang="en-US" sz="5600" cap="none" spc="100" dirty="0">
                <a:solidFill>
                  <a:schemeClr val="tx1"/>
                </a:solidFill>
              </a:rPr>
              <a:t>Skills and Research Methods</a:t>
            </a:r>
            <a:br>
              <a:rPr lang="en-US" sz="5600" cap="none" spc="100" dirty="0">
                <a:solidFill>
                  <a:schemeClr val="tx1"/>
                </a:solidFill>
              </a:rPr>
            </a:br>
            <a:br>
              <a:rPr lang="en-US" sz="5600" cap="none" spc="100" dirty="0">
                <a:solidFill>
                  <a:schemeClr val="tx1"/>
                </a:solidFill>
              </a:rPr>
            </a:br>
            <a:r>
              <a:rPr lang="en-US" sz="5600" cap="none" spc="100" dirty="0">
                <a:solidFill>
                  <a:schemeClr val="tx1"/>
                </a:solidFill>
              </a:rPr>
              <a:t>Reflective Report</a:t>
            </a:r>
            <a:br>
              <a:rPr lang="en-US" sz="5600" cap="none" spc="100" dirty="0">
                <a:solidFill>
                  <a:schemeClr val="tx1"/>
                </a:solidFill>
              </a:rPr>
            </a:br>
            <a:br>
              <a:rPr lang="en-US" sz="5600" cap="none" spc="100" dirty="0">
                <a:solidFill>
                  <a:schemeClr val="tx1"/>
                </a:solidFill>
              </a:rPr>
            </a:br>
            <a:r>
              <a:rPr lang="en-US" sz="5600" cap="none" spc="100" dirty="0">
                <a:solidFill>
                  <a:schemeClr val="tx1"/>
                </a:solidFill>
              </a:rPr>
              <a:t> (BMSW4003_BIRM)</a:t>
            </a:r>
          </a:p>
        </p:txBody>
      </p:sp>
      <p:sp>
        <p:nvSpPr>
          <p:cNvPr id="3" name="Subtitle 2">
            <a:extLst>
              <a:ext uri="{FF2B5EF4-FFF2-40B4-BE49-F238E27FC236}">
                <a16:creationId xmlns:a16="http://schemas.microsoft.com/office/drawing/2014/main" id="{F7C903D8-1C2A-D8A8-0D2E-649F01E974DB}"/>
              </a:ext>
            </a:extLst>
          </p:cNvPr>
          <p:cNvSpPr>
            <a:spLocks noGrp="1" noRot="1" noMove="1" noResize="1" noEditPoints="1" noAdjustHandles="1" noChangeArrowheads="1" noChangeShapeType="1"/>
          </p:cNvSpPr>
          <p:nvPr>
            <p:ph type="subTitle" idx="1"/>
          </p:nvPr>
        </p:nvSpPr>
        <p:spPr>
          <a:xfrm>
            <a:off x="8451608" y="643467"/>
            <a:ext cx="3096926" cy="5571066"/>
          </a:xfrm>
        </p:spPr>
        <p:txBody>
          <a:bodyPr vert="horz" lIns="45720" tIns="45720" rIns="45720" bIns="45720" rtlCol="0">
            <a:normAutofit/>
          </a:bodyPr>
          <a:lstStyle/>
          <a:p>
            <a:pPr algn="ctr"/>
            <a:r>
              <a:rPr lang="en-US" sz="2000" dirty="0">
                <a:solidFill>
                  <a:schemeClr val="tx1"/>
                </a:solidFill>
              </a:rPr>
              <a:t>Presented by</a:t>
            </a:r>
          </a:p>
          <a:p>
            <a:pPr algn="ctr"/>
            <a:r>
              <a:rPr lang="en-US" sz="2000" dirty="0">
                <a:solidFill>
                  <a:schemeClr val="tx1"/>
                </a:solidFill>
              </a:rPr>
              <a:t>Cristian Eugen </a:t>
            </a:r>
            <a:r>
              <a:rPr lang="en-US" sz="2000" dirty="0" err="1">
                <a:solidFill>
                  <a:schemeClr val="tx1"/>
                </a:solidFill>
              </a:rPr>
              <a:t>Teaca</a:t>
            </a:r>
            <a:endParaRPr lang="en-US" sz="2000" dirty="0">
              <a:solidFill>
                <a:schemeClr val="tx1"/>
              </a:solidFill>
            </a:endParaRPr>
          </a:p>
          <a:p>
            <a:pPr algn="ctr"/>
            <a:r>
              <a:rPr lang="en-US" sz="2000" dirty="0">
                <a:solidFill>
                  <a:schemeClr val="tx1"/>
                </a:solidFill>
              </a:rPr>
              <a:t>Student Number 2127717</a:t>
            </a:r>
          </a:p>
          <a:p>
            <a:endParaRPr lang="en-US" sz="2000" dirty="0">
              <a:solidFill>
                <a:schemeClr val="tx1"/>
              </a:solidFill>
            </a:endParaRPr>
          </a:p>
          <a:p>
            <a:pPr algn="ctr"/>
            <a:r>
              <a:rPr lang="en-US" sz="2000" dirty="0">
                <a:solidFill>
                  <a:schemeClr val="tx1"/>
                </a:solidFill>
              </a:rPr>
              <a:t>Lecturer</a:t>
            </a:r>
          </a:p>
          <a:p>
            <a:pPr algn="ctr"/>
            <a:r>
              <a:rPr lang="en-US" sz="2000" dirty="0">
                <a:solidFill>
                  <a:schemeClr val="tx1"/>
                </a:solidFill>
              </a:rPr>
              <a:t>Zahra </a:t>
            </a:r>
            <a:r>
              <a:rPr lang="en-US" sz="2000" dirty="0" err="1">
                <a:solidFill>
                  <a:schemeClr val="tx1"/>
                </a:solidFill>
              </a:rPr>
              <a:t>Mohammadnazari</a:t>
            </a:r>
            <a:endParaRPr lang="en-US" sz="2000" dirty="0">
              <a:solidFill>
                <a:schemeClr val="tx1"/>
              </a:solidFill>
            </a:endParaRPr>
          </a:p>
        </p:txBody>
      </p:sp>
      <p:cxnSp>
        <p:nvCxnSpPr>
          <p:cNvPr id="29" name="Straight Connector 28">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111228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33D969-066A-0EA6-4EC6-598188423E41}"/>
              </a:ext>
            </a:extLst>
          </p:cNvPr>
          <p:cNvSpPr>
            <a:spLocks noGrp="1"/>
          </p:cNvSpPr>
          <p:nvPr>
            <p:ph type="title"/>
          </p:nvPr>
        </p:nvSpPr>
        <p:spPr>
          <a:xfrm>
            <a:off x="643468" y="643467"/>
            <a:ext cx="3415612" cy="5571066"/>
          </a:xfrm>
        </p:spPr>
        <p:txBody>
          <a:bodyPr>
            <a:normAutofit/>
          </a:bodyPr>
          <a:lstStyle/>
          <a:p>
            <a:pPr algn="ctr"/>
            <a:r>
              <a:rPr lang="en-GB" sz="4400" cap="none" dirty="0">
                <a:solidFill>
                  <a:srgbClr val="FFFFFF"/>
                </a:solidFill>
              </a:rPr>
              <a:t>Table of Content</a:t>
            </a:r>
          </a:p>
        </p:txBody>
      </p:sp>
      <p:graphicFrame>
        <p:nvGraphicFramePr>
          <p:cNvPr id="5" name="Content Placeholder 2">
            <a:extLst>
              <a:ext uri="{FF2B5EF4-FFF2-40B4-BE49-F238E27FC236}">
                <a16:creationId xmlns:a16="http://schemas.microsoft.com/office/drawing/2014/main" id="{26C0800D-3BC9-872B-0DEE-516374E62443}"/>
              </a:ext>
            </a:extLst>
          </p:cNvPr>
          <p:cNvGraphicFramePr>
            <a:graphicFrameLocks noGrp="1"/>
          </p:cNvGraphicFramePr>
          <p:nvPr>
            <p:ph idx="1"/>
            <p:extLst>
              <p:ext uri="{D42A27DB-BD31-4B8C-83A1-F6EECF244321}">
                <p14:modId xmlns:p14="http://schemas.microsoft.com/office/powerpoint/2010/main" val="2352009953"/>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045B9CCA-0CC8-336C-387C-1E140799F1AC}"/>
              </a:ext>
            </a:extLst>
          </p:cNvPr>
          <p:cNvSpPr>
            <a:spLocks noGrp="1"/>
          </p:cNvSpPr>
          <p:nvPr>
            <p:ph type="sldNum" sz="quarter" idx="12"/>
          </p:nvPr>
        </p:nvSpPr>
        <p:spPr/>
        <p:txBody>
          <a:bodyPr/>
          <a:lstStyle/>
          <a:p>
            <a:pPr algn="ctr"/>
            <a:r>
              <a:rPr lang="en-GB" sz="1600" dirty="0"/>
              <a:t>1</a:t>
            </a:r>
          </a:p>
        </p:txBody>
      </p:sp>
    </p:spTree>
    <p:extLst>
      <p:ext uri="{BB962C8B-B14F-4D97-AF65-F5344CB8AC3E}">
        <p14:creationId xmlns:p14="http://schemas.microsoft.com/office/powerpoint/2010/main" val="2111271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57E2F-1FDC-BF6F-616B-FE7CDDE7D723}"/>
              </a:ext>
            </a:extLst>
          </p:cNvPr>
          <p:cNvSpPr>
            <a:spLocks noGrp="1"/>
          </p:cNvSpPr>
          <p:nvPr>
            <p:ph type="title"/>
          </p:nvPr>
        </p:nvSpPr>
        <p:spPr>
          <a:xfrm>
            <a:off x="964788" y="804333"/>
            <a:ext cx="3391900" cy="5249334"/>
          </a:xfrm>
        </p:spPr>
        <p:txBody>
          <a:bodyPr>
            <a:normAutofit/>
          </a:bodyPr>
          <a:lstStyle/>
          <a:p>
            <a:pPr algn="r"/>
            <a:r>
              <a:rPr lang="en-GB" sz="4600" cap="none">
                <a:solidFill>
                  <a:srgbClr val="FFFFFF"/>
                </a:solidFill>
              </a:rPr>
              <a:t>Introduction</a:t>
            </a:r>
            <a:endParaRPr lang="en-GB" sz="4600" cap="none" dirty="0">
              <a:solidFill>
                <a:srgbClr val="FFFFFF"/>
              </a:solidFill>
            </a:endParaRPr>
          </a:p>
        </p:txBody>
      </p:sp>
      <p:sp>
        <p:nvSpPr>
          <p:cNvPr id="3" name="Content Placeholder 2">
            <a:extLst>
              <a:ext uri="{FF2B5EF4-FFF2-40B4-BE49-F238E27FC236}">
                <a16:creationId xmlns:a16="http://schemas.microsoft.com/office/drawing/2014/main" id="{B5096571-93C5-2CA7-F64C-0DFBEEE45A51}"/>
              </a:ext>
            </a:extLst>
          </p:cNvPr>
          <p:cNvSpPr>
            <a:spLocks noGrp="1"/>
          </p:cNvSpPr>
          <p:nvPr>
            <p:ph idx="1"/>
          </p:nvPr>
        </p:nvSpPr>
        <p:spPr>
          <a:xfrm>
            <a:off x="4850296" y="178904"/>
            <a:ext cx="7195930" cy="6480313"/>
          </a:xfrm>
        </p:spPr>
        <p:txBody>
          <a:bodyPr anchor="ctr">
            <a:normAutofit/>
          </a:bodyPr>
          <a:lstStyle/>
          <a:p>
            <a:pPr>
              <a:buFont typeface="Wingdings" panose="05000000000000000000" pitchFamily="2" charset="2"/>
              <a:buChar char="§"/>
            </a:pPr>
            <a:r>
              <a:rPr lang="en-GB" sz="1500" dirty="0"/>
              <a:t> </a:t>
            </a:r>
            <a:r>
              <a:rPr lang="en-GB" sz="1600" dirty="0"/>
              <a:t>In his book (Moran et al., 2011) talks about the importance of digital tools especially social media platforms such as Twitter, Messenger, WhatsApp and their ability to enchant a students ability to collaborate as well as strengthen the connection between students and lecturers.</a:t>
            </a:r>
          </a:p>
          <a:p>
            <a:pPr>
              <a:buFont typeface="Wingdings" panose="05000000000000000000" pitchFamily="2" charset="2"/>
              <a:buChar char="§"/>
            </a:pPr>
            <a:r>
              <a:rPr lang="en-GB" sz="1600" dirty="0"/>
              <a:t> According to (Brady et al., 2010) students prefer digital tools such as e-books and e-learning courses for their diversity and abundance as well as their easy to pick up and learn nature.</a:t>
            </a:r>
          </a:p>
          <a:p>
            <a:pPr>
              <a:buFont typeface="Wingdings" panose="05000000000000000000" pitchFamily="2" charset="2"/>
              <a:buChar char="§"/>
            </a:pPr>
            <a:r>
              <a:rPr lang="en-GB" sz="1600" dirty="0"/>
              <a:t> Studies have shown that websites such as Wikipedia provide a way for students to improve and future extend their knowledge (</a:t>
            </a:r>
            <a:r>
              <a:rPr lang="en-GB" sz="1600" dirty="0" err="1"/>
              <a:t>Veletsianos</a:t>
            </a:r>
            <a:r>
              <a:rPr lang="en-GB" sz="1600" dirty="0"/>
              <a:t> and Navarrete, 2012).</a:t>
            </a:r>
          </a:p>
          <a:p>
            <a:pPr>
              <a:buFont typeface="Wingdings" panose="05000000000000000000" pitchFamily="2" charset="2"/>
              <a:buChar char="§"/>
            </a:pPr>
            <a:r>
              <a:rPr lang="en-GB" sz="1600" dirty="0"/>
              <a:t> The following reflective report uses techniques such as the 4D Approach to Time Management created by (Moore et al 2010, p141) as well as the Pomodoro Technique by (Burroughs 2019, p102) to better use and manage your time.</a:t>
            </a:r>
          </a:p>
          <a:p>
            <a:pPr>
              <a:buFont typeface="Wingdings" panose="05000000000000000000" pitchFamily="2" charset="2"/>
              <a:buChar char="§"/>
            </a:pPr>
            <a:r>
              <a:rPr lang="en-GB" sz="1600" dirty="0"/>
              <a:t> We will showcase the use of information gathering tools such as Scopus, Google Scholar and the Universities Library as well as the use of highlighting during notetaking to underline important information. For the purpose of validating information we will use the CRAAP to make sure the information we researched is original.</a:t>
            </a:r>
          </a:p>
        </p:txBody>
      </p:sp>
      <p:sp>
        <p:nvSpPr>
          <p:cNvPr id="7" name="Slide Number Placeholder 6">
            <a:extLst>
              <a:ext uri="{FF2B5EF4-FFF2-40B4-BE49-F238E27FC236}">
                <a16:creationId xmlns:a16="http://schemas.microsoft.com/office/drawing/2014/main" id="{D18A4C6E-A5A1-B439-6F31-F240BE533315}"/>
              </a:ext>
            </a:extLst>
          </p:cNvPr>
          <p:cNvSpPr>
            <a:spLocks noGrp="1"/>
          </p:cNvSpPr>
          <p:nvPr>
            <p:ph type="sldNum" sz="quarter" idx="12"/>
          </p:nvPr>
        </p:nvSpPr>
        <p:spPr/>
        <p:txBody>
          <a:bodyPr/>
          <a:lstStyle/>
          <a:p>
            <a:pPr algn="ctr"/>
            <a:r>
              <a:rPr lang="en-GB" sz="1600"/>
              <a:t>2</a:t>
            </a:r>
            <a:endParaRPr lang="en-GB" sz="1600" dirty="0"/>
          </a:p>
        </p:txBody>
      </p:sp>
    </p:spTree>
    <p:extLst>
      <p:ext uri="{BB962C8B-B14F-4D97-AF65-F5344CB8AC3E}">
        <p14:creationId xmlns:p14="http://schemas.microsoft.com/office/powerpoint/2010/main" val="3929891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845CB-CF18-52F7-296F-8DD16B690076}"/>
              </a:ext>
            </a:extLst>
          </p:cNvPr>
          <p:cNvSpPr>
            <a:spLocks noGrp="1"/>
          </p:cNvSpPr>
          <p:nvPr>
            <p:ph type="title"/>
          </p:nvPr>
        </p:nvSpPr>
        <p:spPr>
          <a:xfrm>
            <a:off x="964788" y="804333"/>
            <a:ext cx="3391900" cy="5249334"/>
          </a:xfrm>
        </p:spPr>
        <p:txBody>
          <a:bodyPr>
            <a:normAutofit/>
          </a:bodyPr>
          <a:lstStyle/>
          <a:p>
            <a:pPr algn="ctr"/>
            <a:r>
              <a:rPr lang="en-GB" sz="4400" cap="none">
                <a:solidFill>
                  <a:srgbClr val="FFFFFF"/>
                </a:solidFill>
              </a:rPr>
              <a:t>Research Method</a:t>
            </a:r>
            <a:endParaRPr lang="en-GB" sz="4400" cap="none" dirty="0">
              <a:solidFill>
                <a:srgbClr val="FFFFFF"/>
              </a:solidFill>
            </a:endParaRPr>
          </a:p>
        </p:txBody>
      </p:sp>
      <p:sp>
        <p:nvSpPr>
          <p:cNvPr id="3" name="Content Placeholder 2">
            <a:extLst>
              <a:ext uri="{FF2B5EF4-FFF2-40B4-BE49-F238E27FC236}">
                <a16:creationId xmlns:a16="http://schemas.microsoft.com/office/drawing/2014/main" id="{A1A6F72B-1F9B-E051-FC50-4BB6F621BF65}"/>
              </a:ext>
            </a:extLst>
          </p:cNvPr>
          <p:cNvSpPr>
            <a:spLocks noGrp="1"/>
          </p:cNvSpPr>
          <p:nvPr>
            <p:ph idx="1"/>
          </p:nvPr>
        </p:nvSpPr>
        <p:spPr>
          <a:xfrm>
            <a:off x="4951048" y="804333"/>
            <a:ext cx="6306003" cy="5249334"/>
          </a:xfrm>
        </p:spPr>
        <p:txBody>
          <a:bodyPr anchor="ctr">
            <a:normAutofit lnSpcReduction="10000"/>
          </a:bodyPr>
          <a:lstStyle/>
          <a:p>
            <a:pPr marL="0" indent="0">
              <a:buNone/>
            </a:pPr>
            <a:r>
              <a:rPr lang="en-GB" sz="1600" b="1" dirty="0"/>
              <a:t>Research Question</a:t>
            </a:r>
          </a:p>
          <a:p>
            <a:pPr>
              <a:buFont typeface="Wingdings" panose="05000000000000000000" pitchFamily="2" charset="2"/>
              <a:buChar char="§"/>
            </a:pPr>
            <a:r>
              <a:rPr lang="en-GB" sz="1600" dirty="0"/>
              <a:t> The purpose of the research was to gather information's on our research question “How do students use technology to collaborate at UWTSD?”.</a:t>
            </a:r>
            <a:endParaRPr lang="en-GB" dirty="0"/>
          </a:p>
          <a:p>
            <a:pPr marL="0" indent="0">
              <a:buNone/>
            </a:pPr>
            <a:r>
              <a:rPr lang="en-GB" sz="1600" b="1" dirty="0"/>
              <a:t>Structured Tools</a:t>
            </a:r>
          </a:p>
          <a:p>
            <a:pPr>
              <a:buFont typeface="Wingdings" panose="05000000000000000000" pitchFamily="2" charset="2"/>
              <a:buChar char="§"/>
            </a:pPr>
            <a:r>
              <a:rPr lang="en-GB" sz="1600" dirty="0"/>
              <a:t> We used academic tools such as Scopus, Google Scholar and The Universities Library to filter and gather relevant information's as well as the CRAAP test to verify the authenticity of such information.</a:t>
            </a:r>
          </a:p>
          <a:p>
            <a:r>
              <a:rPr lang="en-GB" sz="1600" dirty="0"/>
              <a:t>We mainly focus on Microsoft Forms for our information gathering outlet because of it’s intuitive and easy to use nature</a:t>
            </a:r>
          </a:p>
          <a:p>
            <a:pPr marL="0" indent="0">
              <a:buNone/>
            </a:pPr>
            <a:r>
              <a:rPr lang="en-GB" sz="1600" b="1" dirty="0"/>
              <a:t>Sample Size</a:t>
            </a:r>
          </a:p>
          <a:p>
            <a:pPr>
              <a:buFont typeface="Wingdings" panose="05000000000000000000" pitchFamily="2" charset="2"/>
              <a:buChar char="§"/>
            </a:pPr>
            <a:r>
              <a:rPr lang="en-GB" sz="1600" dirty="0"/>
              <a:t> For our research to be relevant we sent out emails containing links to our survey to relevant participants mainly students of UWTSD.</a:t>
            </a:r>
          </a:p>
          <a:p>
            <a:pPr marL="0" indent="0">
              <a:buNone/>
            </a:pPr>
            <a:r>
              <a:rPr lang="en-GB" sz="1600" b="1" dirty="0"/>
              <a:t>Question Types</a:t>
            </a:r>
          </a:p>
          <a:p>
            <a:pPr>
              <a:buFont typeface="Wingdings" panose="05000000000000000000" pitchFamily="2" charset="2"/>
              <a:buChar char="§"/>
            </a:pPr>
            <a:r>
              <a:rPr lang="en-GB" sz="1600" dirty="0"/>
              <a:t> The survey will included open-ended questions, Closed-ended questions ,Nominal questions as well as Likert scale questions for the purpose of providing a sufficiently varied assessment environment.</a:t>
            </a:r>
          </a:p>
        </p:txBody>
      </p:sp>
      <p:sp>
        <p:nvSpPr>
          <p:cNvPr id="5" name="Slide Number Placeholder 4">
            <a:extLst>
              <a:ext uri="{FF2B5EF4-FFF2-40B4-BE49-F238E27FC236}">
                <a16:creationId xmlns:a16="http://schemas.microsoft.com/office/drawing/2014/main" id="{EF676E3E-35F9-01C3-A4E9-CE8548641BBE}"/>
              </a:ext>
            </a:extLst>
          </p:cNvPr>
          <p:cNvSpPr>
            <a:spLocks noGrp="1"/>
          </p:cNvSpPr>
          <p:nvPr>
            <p:ph type="sldNum" sz="quarter" idx="12"/>
          </p:nvPr>
        </p:nvSpPr>
        <p:spPr/>
        <p:txBody>
          <a:bodyPr/>
          <a:lstStyle/>
          <a:p>
            <a:pPr algn="ctr"/>
            <a:r>
              <a:rPr lang="en-GB" sz="1600"/>
              <a:t>3</a:t>
            </a:r>
            <a:endParaRPr lang="en-GB" sz="1600" dirty="0"/>
          </a:p>
        </p:txBody>
      </p:sp>
    </p:spTree>
    <p:extLst>
      <p:ext uri="{BB962C8B-B14F-4D97-AF65-F5344CB8AC3E}">
        <p14:creationId xmlns:p14="http://schemas.microsoft.com/office/powerpoint/2010/main" val="85653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0A3871-8DFA-CEC5-F334-25487C4D119F}"/>
              </a:ext>
            </a:extLst>
          </p:cNvPr>
          <p:cNvSpPr>
            <a:spLocks noGrp="1"/>
          </p:cNvSpPr>
          <p:nvPr>
            <p:ph type="title"/>
          </p:nvPr>
        </p:nvSpPr>
        <p:spPr>
          <a:xfrm>
            <a:off x="964788" y="804333"/>
            <a:ext cx="3391900" cy="5249334"/>
          </a:xfrm>
        </p:spPr>
        <p:txBody>
          <a:bodyPr>
            <a:normAutofit/>
          </a:bodyPr>
          <a:lstStyle/>
          <a:p>
            <a:pPr algn="ctr"/>
            <a:r>
              <a:rPr lang="en-GB" sz="3500" cap="none" dirty="0">
                <a:solidFill>
                  <a:srgbClr val="FFFFFF"/>
                </a:solidFill>
              </a:rPr>
              <a:t>Ethical Consideration</a:t>
            </a:r>
          </a:p>
        </p:txBody>
      </p:sp>
      <p:sp>
        <p:nvSpPr>
          <p:cNvPr id="3" name="Content Placeholder 2">
            <a:extLst>
              <a:ext uri="{FF2B5EF4-FFF2-40B4-BE49-F238E27FC236}">
                <a16:creationId xmlns:a16="http://schemas.microsoft.com/office/drawing/2014/main" id="{18B8CBB7-EE78-7A5D-EBAD-9BA678FA153A}"/>
              </a:ext>
            </a:extLst>
          </p:cNvPr>
          <p:cNvSpPr>
            <a:spLocks noGrp="1"/>
          </p:cNvSpPr>
          <p:nvPr>
            <p:ph idx="1"/>
          </p:nvPr>
        </p:nvSpPr>
        <p:spPr>
          <a:xfrm>
            <a:off x="4951048" y="804333"/>
            <a:ext cx="6306003" cy="5249334"/>
          </a:xfrm>
        </p:spPr>
        <p:txBody>
          <a:bodyPr anchor="ctr">
            <a:normAutofit lnSpcReduction="10000"/>
          </a:bodyPr>
          <a:lstStyle/>
          <a:p>
            <a:pPr>
              <a:buFont typeface="Wingdings" panose="05000000000000000000" pitchFamily="2" charset="2"/>
              <a:buChar char="§"/>
            </a:pPr>
            <a:r>
              <a:rPr lang="en-GB" dirty="0"/>
              <a:t> </a:t>
            </a:r>
            <a:r>
              <a:rPr lang="en-GB" sz="1600" b="1" dirty="0"/>
              <a:t>Transparency</a:t>
            </a:r>
            <a:r>
              <a:rPr lang="en-GB" sz="1600" dirty="0"/>
              <a:t> – Participants have been informed on the nature of the survey in a short email containing a short description of the survey as well as a link redirecting the user toward and only survey by MS Forms.</a:t>
            </a:r>
          </a:p>
          <a:p>
            <a:pPr>
              <a:buFont typeface="Wingdings" panose="05000000000000000000" pitchFamily="2" charset="2"/>
              <a:buChar char="§"/>
            </a:pPr>
            <a:r>
              <a:rPr lang="en-GB" sz="1600" dirty="0"/>
              <a:t> </a:t>
            </a:r>
            <a:r>
              <a:rPr lang="en-GB" sz="1600" b="1" dirty="0"/>
              <a:t>Consent</a:t>
            </a:r>
            <a:r>
              <a:rPr lang="en-GB" sz="1600" dirty="0"/>
              <a:t> – Participants have been asked if they give their consent for the information provided by them to be used in this presentation and to what extent.</a:t>
            </a:r>
          </a:p>
          <a:p>
            <a:pPr>
              <a:buFont typeface="Wingdings" panose="05000000000000000000" pitchFamily="2" charset="2"/>
              <a:buChar char="§"/>
            </a:pPr>
            <a:r>
              <a:rPr lang="en-GB" sz="1600" dirty="0"/>
              <a:t> </a:t>
            </a:r>
            <a:r>
              <a:rPr lang="en-GB" sz="1600" b="1" dirty="0"/>
              <a:t>Right to Withdraw </a:t>
            </a:r>
            <a:r>
              <a:rPr lang="en-GB" sz="1600" dirty="0"/>
              <a:t>– Participance can at any time and for any reason withdraw from this exercise and they may chose to provide feedback regarding their withdrawal .</a:t>
            </a:r>
          </a:p>
          <a:p>
            <a:pPr>
              <a:buFont typeface="Wingdings" panose="05000000000000000000" pitchFamily="2" charset="2"/>
              <a:buChar char="§"/>
            </a:pPr>
            <a:r>
              <a:rPr lang="en-GB" sz="1600" dirty="0"/>
              <a:t> </a:t>
            </a:r>
            <a:r>
              <a:rPr lang="en-GB" sz="1600" b="1" dirty="0"/>
              <a:t>Privacy and Data Storage </a:t>
            </a:r>
            <a:r>
              <a:rPr lang="en-GB" sz="1600" dirty="0"/>
              <a:t>– Participance are informed that their answers are anonymous and that no personal information's are being gathered or shared with a third party.</a:t>
            </a:r>
          </a:p>
          <a:p>
            <a:pPr>
              <a:buFont typeface="Wingdings" panose="05000000000000000000" pitchFamily="2" charset="2"/>
              <a:buChar char="§"/>
            </a:pPr>
            <a:r>
              <a:rPr lang="en-GB" sz="1600" dirty="0"/>
              <a:t> </a:t>
            </a:r>
            <a:r>
              <a:rPr lang="en-GB" sz="1600" b="1" dirty="0"/>
              <a:t>Equal Value </a:t>
            </a:r>
            <a:r>
              <a:rPr lang="en-GB" sz="1600" dirty="0"/>
              <a:t>– Participants are treated equally and their answers have the same value regardless of ethics or background.</a:t>
            </a:r>
          </a:p>
          <a:p>
            <a:pPr>
              <a:buFont typeface="Wingdings" panose="05000000000000000000" pitchFamily="2" charset="2"/>
              <a:buChar char="§"/>
            </a:pPr>
            <a:r>
              <a:rPr lang="en-GB" sz="1600" dirty="0"/>
              <a:t> </a:t>
            </a:r>
            <a:r>
              <a:rPr lang="en-GB" sz="1600" b="1" dirty="0"/>
              <a:t>Potential for Harm </a:t>
            </a:r>
            <a:r>
              <a:rPr lang="en-GB" sz="1600" dirty="0"/>
              <a:t>- Physical, social, psychological, harm is to be avoided entirely or kept to a minimum.</a:t>
            </a:r>
          </a:p>
          <a:p>
            <a:pPr>
              <a:buFont typeface="Wingdings" panose="05000000000000000000" pitchFamily="2" charset="2"/>
              <a:buChar char="§"/>
            </a:pPr>
            <a:r>
              <a:rPr lang="en-GB" sz="1600" b="1" dirty="0"/>
              <a:t> Results Communication – </a:t>
            </a:r>
            <a:r>
              <a:rPr lang="en-GB" sz="1600" dirty="0"/>
              <a:t>Your results will be communicated to you digitally and such results are to be without the risk of plagiarism as well as devoid of any research misconduct.</a:t>
            </a:r>
            <a:endParaRPr lang="en-GB" sz="1600" b="1" dirty="0"/>
          </a:p>
        </p:txBody>
      </p:sp>
      <p:sp>
        <p:nvSpPr>
          <p:cNvPr id="5" name="Slide Number Placeholder 4">
            <a:extLst>
              <a:ext uri="{FF2B5EF4-FFF2-40B4-BE49-F238E27FC236}">
                <a16:creationId xmlns:a16="http://schemas.microsoft.com/office/drawing/2014/main" id="{04CE81A9-9B71-3915-8B43-8DBE6AA187AC}"/>
              </a:ext>
            </a:extLst>
          </p:cNvPr>
          <p:cNvSpPr>
            <a:spLocks noGrp="1"/>
          </p:cNvSpPr>
          <p:nvPr>
            <p:ph type="sldNum" sz="quarter" idx="12"/>
          </p:nvPr>
        </p:nvSpPr>
        <p:spPr/>
        <p:txBody>
          <a:bodyPr/>
          <a:lstStyle/>
          <a:p>
            <a:pPr algn="ctr"/>
            <a:r>
              <a:rPr lang="en-GB" sz="1600" dirty="0"/>
              <a:t>4</a:t>
            </a:r>
          </a:p>
        </p:txBody>
      </p:sp>
    </p:spTree>
    <p:extLst>
      <p:ext uri="{BB962C8B-B14F-4D97-AF65-F5344CB8AC3E}">
        <p14:creationId xmlns:p14="http://schemas.microsoft.com/office/powerpoint/2010/main" val="977318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964788" y="804333"/>
            <a:ext cx="3391900" cy="5249334"/>
          </a:xfrm>
        </p:spPr>
        <p:txBody>
          <a:bodyPr>
            <a:normAutofit fontScale="90000"/>
          </a:bodyPr>
          <a:lstStyle/>
          <a:p>
            <a:pPr algn="ctr"/>
            <a:r>
              <a:rPr lang="en-GB" sz="4400" cap="none" dirty="0">
                <a:solidFill>
                  <a:srgbClr val="FFFFFF"/>
                </a:solidFill>
              </a:rPr>
              <a:t>Research Question</a:t>
            </a:r>
            <a:br>
              <a:rPr lang="en-GB" sz="4400" cap="none" dirty="0">
                <a:solidFill>
                  <a:srgbClr val="FFFFFF"/>
                </a:solidFill>
              </a:rPr>
            </a:br>
            <a:br>
              <a:rPr lang="en-GB" sz="4400" cap="none" dirty="0">
                <a:solidFill>
                  <a:srgbClr val="FFFFFF"/>
                </a:solidFill>
              </a:rPr>
            </a:br>
            <a:r>
              <a:rPr lang="en-GB" sz="4400" cap="none" dirty="0">
                <a:solidFill>
                  <a:srgbClr val="FFFFFF"/>
                </a:solidFill>
              </a:rPr>
              <a:t>How do students use technology to collaborate at UWTSD?</a:t>
            </a:r>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951048" y="804333"/>
            <a:ext cx="6306003" cy="5249334"/>
          </a:xfrm>
        </p:spPr>
        <p:txBody>
          <a:bodyPr anchor="ctr">
            <a:normAutofit lnSpcReduction="10000"/>
          </a:bodyPr>
          <a:lstStyle/>
          <a:p>
            <a:pPr>
              <a:buFont typeface="Wingdings" panose="05000000000000000000" pitchFamily="2" charset="2"/>
              <a:buChar char="§"/>
            </a:pPr>
            <a:r>
              <a:rPr lang="en-GB" dirty="0"/>
              <a:t> </a:t>
            </a:r>
            <a:r>
              <a:rPr lang="en-GB" sz="1600" dirty="0"/>
              <a:t>Posing the right question is vital and is an important part of research. Our question focuses on the use of technology for the purpose of collaboration. </a:t>
            </a:r>
          </a:p>
          <a:p>
            <a:pPr>
              <a:buFont typeface="Wingdings" panose="05000000000000000000" pitchFamily="2" charset="2"/>
              <a:buChar char="§"/>
            </a:pPr>
            <a:r>
              <a:rPr lang="en-GB" sz="1600" dirty="0"/>
              <a:t> (Moran et al., 2011) underlines the importance of using technology to collaborate as well as the impact on student and teacher alike together with the effect of social medias as a information dissemination tool.</a:t>
            </a:r>
          </a:p>
          <a:p>
            <a:pPr>
              <a:buFont typeface="Wingdings" panose="05000000000000000000" pitchFamily="2" charset="2"/>
              <a:buChar char="§"/>
            </a:pPr>
            <a:r>
              <a:rPr lang="en-GB" sz="1600" dirty="0"/>
              <a:t> In the following report we explore the benefits and pitfalls of using technology to collaborate as well as it intrinsic use in day to day life at the University of Wales Trinity Saint David.</a:t>
            </a:r>
          </a:p>
          <a:p>
            <a:pPr>
              <a:buFont typeface="Wingdings" panose="05000000000000000000" pitchFamily="2" charset="2"/>
              <a:buChar char="§"/>
            </a:pPr>
            <a:r>
              <a:rPr lang="en-GB" sz="1600" dirty="0"/>
              <a:t> Furthermore we use a quiz to determine student competency in using applications such as MS Word, MS Teams, MS Excel, MS PowerPoint, OneDrive, Moodle and the last one being WhatsApp.</a:t>
            </a:r>
          </a:p>
          <a:p>
            <a:pPr>
              <a:buFont typeface="Wingdings" panose="05000000000000000000" pitchFamily="2" charset="2"/>
              <a:buChar char="§"/>
            </a:pPr>
            <a:r>
              <a:rPr lang="en-GB" sz="1600" dirty="0"/>
              <a:t> WhatsApp was added to asses the different responses between a social media app and productivity applications as well as student feeling and reception.</a:t>
            </a:r>
          </a:p>
          <a:p>
            <a:pPr>
              <a:buFont typeface="Wingdings" panose="05000000000000000000" pitchFamily="2" charset="2"/>
              <a:buChar char="§"/>
            </a:pPr>
            <a:r>
              <a:rPr lang="en-GB" sz="1600" dirty="0"/>
              <a:t> Student mainly use applications such as Moodle to understand their assignment, see their time schedule for upcoming lessons, receive information regarding news related to their academic year as well as interact online using the application together with their lecturers.</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p:txBody>
          <a:bodyPr/>
          <a:lstStyle/>
          <a:p>
            <a:pPr algn="ctr"/>
            <a:r>
              <a:rPr lang="en-GB" sz="1600" dirty="0"/>
              <a:t>5</a:t>
            </a:r>
          </a:p>
        </p:txBody>
      </p:sp>
    </p:spTree>
    <p:extLst>
      <p:ext uri="{BB962C8B-B14F-4D97-AF65-F5344CB8AC3E}">
        <p14:creationId xmlns:p14="http://schemas.microsoft.com/office/powerpoint/2010/main" val="3826802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B0D74-D8ED-A703-933B-0E0A19610FEE}"/>
              </a:ext>
            </a:extLst>
          </p:cNvPr>
          <p:cNvSpPr>
            <a:spLocks noGrp="1"/>
          </p:cNvSpPr>
          <p:nvPr>
            <p:ph type="title"/>
          </p:nvPr>
        </p:nvSpPr>
        <p:spPr>
          <a:xfrm>
            <a:off x="964788" y="804333"/>
            <a:ext cx="3391900" cy="5249334"/>
          </a:xfrm>
        </p:spPr>
        <p:txBody>
          <a:bodyPr>
            <a:normAutofit/>
          </a:bodyPr>
          <a:lstStyle/>
          <a:p>
            <a:pPr algn="ctr"/>
            <a:r>
              <a:rPr lang="en-GB" sz="4400" cap="none" dirty="0">
                <a:solidFill>
                  <a:srgbClr val="FFFFFF"/>
                </a:solidFill>
              </a:rPr>
              <a:t>Research Results</a:t>
            </a:r>
          </a:p>
        </p:txBody>
      </p:sp>
      <p:sp>
        <p:nvSpPr>
          <p:cNvPr id="3" name="Content Placeholder 2">
            <a:extLst>
              <a:ext uri="{FF2B5EF4-FFF2-40B4-BE49-F238E27FC236}">
                <a16:creationId xmlns:a16="http://schemas.microsoft.com/office/drawing/2014/main" id="{E7B5A2F3-A38B-36D4-CF19-A7F7795CD271}"/>
              </a:ext>
            </a:extLst>
          </p:cNvPr>
          <p:cNvSpPr>
            <a:spLocks noGrp="1"/>
          </p:cNvSpPr>
          <p:nvPr>
            <p:ph idx="1"/>
          </p:nvPr>
        </p:nvSpPr>
        <p:spPr>
          <a:xfrm>
            <a:off x="4951048" y="804333"/>
            <a:ext cx="6306003" cy="5249334"/>
          </a:xfrm>
        </p:spPr>
        <p:txBody>
          <a:bodyPr anchor="ctr">
            <a:normAutofit/>
          </a:bodyPr>
          <a:lstStyle/>
          <a:p>
            <a:pPr>
              <a:buFont typeface="Wingdings" panose="05000000000000000000" pitchFamily="2" charset="2"/>
              <a:buChar char="§"/>
            </a:pPr>
            <a:r>
              <a:rPr lang="en-GB" sz="1600" dirty="0"/>
              <a:t> According to our research 92% of students of see the value of technology for the purpose of collaboration but 6% will avoid using it entirely.</a:t>
            </a:r>
          </a:p>
          <a:p>
            <a:pPr>
              <a:buFont typeface="Wingdings" panose="05000000000000000000" pitchFamily="2" charset="2"/>
              <a:buChar char="§"/>
            </a:pPr>
            <a:r>
              <a:rPr lang="en-GB" sz="1600" dirty="0"/>
              <a:t> 21% of students feel anxious using technology to collaborate specifically 12% of them feel anxious using OneDrive even if 25% of students have received training for it.</a:t>
            </a:r>
          </a:p>
          <a:p>
            <a:pPr>
              <a:buFont typeface="Wingdings" panose="05000000000000000000" pitchFamily="2" charset="2"/>
              <a:buChar char="§"/>
            </a:pPr>
            <a:r>
              <a:rPr lang="en-GB" sz="1600" dirty="0"/>
              <a:t> During the ranking section of the survey 87% of students are feeling most confident using WhatsApp shortly followed by MS Teams with 68%; in the third place we have MS Word with 43% lagging behind is Moodle with 32% in the fourth place and OneDrive with 21% in fifth.</a:t>
            </a:r>
          </a:p>
          <a:p>
            <a:pPr>
              <a:buFont typeface="Wingdings" panose="05000000000000000000" pitchFamily="2" charset="2"/>
              <a:buChar char="§"/>
            </a:pPr>
            <a:r>
              <a:rPr lang="en-GB" sz="1600" dirty="0"/>
              <a:t> When asked students if they actively avoid technology to collaborate and our results were that 89% strongly disagreed, 78% strongly agreed that using technology improves their work and 43% of students strongly agreed that collaborating online by creating a group is easy for them.</a:t>
            </a:r>
          </a:p>
          <a:p>
            <a:pPr>
              <a:buFont typeface="Wingdings" panose="05000000000000000000" pitchFamily="2" charset="2"/>
              <a:buChar char="§"/>
            </a:pPr>
            <a:r>
              <a:rPr lang="en-GB" sz="1600" dirty="0"/>
              <a:t> When asked which is the app they felt most confident in using together with OneDrive most chose MS Word at 81% followed by MS Excel at 51% and MS PowerPoint at 37%.</a:t>
            </a:r>
          </a:p>
        </p:txBody>
      </p:sp>
      <p:sp>
        <p:nvSpPr>
          <p:cNvPr id="6" name="Slide Number Placeholder 5">
            <a:extLst>
              <a:ext uri="{FF2B5EF4-FFF2-40B4-BE49-F238E27FC236}">
                <a16:creationId xmlns:a16="http://schemas.microsoft.com/office/drawing/2014/main" id="{CAE3259D-BC15-6FA7-DB7A-A74BB8B9F0F3}"/>
              </a:ext>
            </a:extLst>
          </p:cNvPr>
          <p:cNvSpPr>
            <a:spLocks noGrp="1"/>
          </p:cNvSpPr>
          <p:nvPr>
            <p:ph type="sldNum" sz="quarter" idx="12"/>
          </p:nvPr>
        </p:nvSpPr>
        <p:spPr/>
        <p:txBody>
          <a:bodyPr/>
          <a:lstStyle/>
          <a:p>
            <a:pPr algn="ctr"/>
            <a:r>
              <a:rPr lang="en-GB" sz="1600" dirty="0"/>
              <a:t>6</a:t>
            </a:r>
          </a:p>
        </p:txBody>
      </p:sp>
    </p:spTree>
    <p:extLst>
      <p:ext uri="{BB962C8B-B14F-4D97-AF65-F5344CB8AC3E}">
        <p14:creationId xmlns:p14="http://schemas.microsoft.com/office/powerpoint/2010/main" val="838709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384A08-D3DA-372B-186F-884A851A4B11}"/>
              </a:ext>
            </a:extLst>
          </p:cNvPr>
          <p:cNvSpPr>
            <a:spLocks noGrp="1"/>
          </p:cNvSpPr>
          <p:nvPr>
            <p:ph type="title"/>
          </p:nvPr>
        </p:nvSpPr>
        <p:spPr>
          <a:xfrm>
            <a:off x="964788" y="804333"/>
            <a:ext cx="3391900" cy="5249334"/>
          </a:xfrm>
        </p:spPr>
        <p:txBody>
          <a:bodyPr>
            <a:normAutofit/>
          </a:bodyPr>
          <a:lstStyle/>
          <a:p>
            <a:pPr algn="ctr"/>
            <a:r>
              <a:rPr lang="en-GB" sz="4400" cap="none" dirty="0">
                <a:solidFill>
                  <a:srgbClr val="FFFFFF"/>
                </a:solidFill>
              </a:rPr>
              <a:t>Discussion</a:t>
            </a:r>
          </a:p>
        </p:txBody>
      </p:sp>
      <p:sp>
        <p:nvSpPr>
          <p:cNvPr id="3" name="Content Placeholder 2">
            <a:extLst>
              <a:ext uri="{FF2B5EF4-FFF2-40B4-BE49-F238E27FC236}">
                <a16:creationId xmlns:a16="http://schemas.microsoft.com/office/drawing/2014/main" id="{3AF81F56-ECC1-821A-953A-A51176898219}"/>
              </a:ext>
            </a:extLst>
          </p:cNvPr>
          <p:cNvSpPr>
            <a:spLocks noGrp="1"/>
          </p:cNvSpPr>
          <p:nvPr>
            <p:ph idx="1"/>
          </p:nvPr>
        </p:nvSpPr>
        <p:spPr>
          <a:xfrm>
            <a:off x="4951048" y="804333"/>
            <a:ext cx="6306003" cy="5249334"/>
          </a:xfrm>
        </p:spPr>
        <p:txBody>
          <a:bodyPr anchor="t">
            <a:normAutofit/>
          </a:bodyPr>
          <a:lstStyle/>
          <a:p>
            <a:pPr>
              <a:buFont typeface="Wingdings" panose="05000000000000000000" pitchFamily="2" charset="2"/>
              <a:buChar char="§"/>
            </a:pPr>
            <a:r>
              <a:rPr lang="en-GB" sz="1600" dirty="0"/>
              <a:t> The relationship between technological competence and doing well in a academic environment was just one aspect of students' perceptions of their media use. In fact 92% see the value of technology for the purpose of collaboration and only 6% of respondents will avoid it entirely if possible.</a:t>
            </a:r>
          </a:p>
          <a:p>
            <a:pPr>
              <a:buFont typeface="Wingdings" panose="05000000000000000000" pitchFamily="2" charset="2"/>
              <a:buChar char="§"/>
            </a:pPr>
            <a:r>
              <a:rPr lang="en-GB" sz="1600" dirty="0"/>
              <a:t> Data shows that students are apprehensive of using technology for the purpose of collaboration mainly because of it high learning curve indicated by 21% of students feeling anxious using technology even if such technologies helps to speed up their studies, in the case of OneDrive only 25% have received training for it and 12% feel anxious in using it for the purpose of collaboration.</a:t>
            </a:r>
          </a:p>
          <a:p>
            <a:pPr>
              <a:buFont typeface="Wingdings" panose="05000000000000000000" pitchFamily="2" charset="2"/>
              <a:buChar char="§"/>
            </a:pPr>
            <a:r>
              <a:rPr lang="en-GB" sz="1600" dirty="0"/>
              <a:t> In the ranking category we can see formally introduced academic tools such as MS Word, MS Teams, Moodle and OneDrive lag behind  popular social media platforms such as WhatsApp with 87% of students feeling confident in using it rather then 68% of MS Teams, 43% of MS Word, 32% Moodle and 21% OneDrive.</a:t>
            </a:r>
          </a:p>
          <a:p>
            <a:pPr>
              <a:buFont typeface="Wingdings" panose="05000000000000000000" pitchFamily="2" charset="2"/>
              <a:buChar char="§"/>
            </a:pPr>
            <a:r>
              <a:rPr lang="en-GB" sz="1600" dirty="0"/>
              <a:t> It came as a surprise for us that most students avoid or try not to use OneDrive according to our survey it is because they already mastered a similar program such as Google Drive or Mega both excellent choses in the online data storage space. </a:t>
            </a:r>
          </a:p>
        </p:txBody>
      </p:sp>
      <p:sp>
        <p:nvSpPr>
          <p:cNvPr id="5" name="Slide Number Placeholder 4">
            <a:extLst>
              <a:ext uri="{FF2B5EF4-FFF2-40B4-BE49-F238E27FC236}">
                <a16:creationId xmlns:a16="http://schemas.microsoft.com/office/drawing/2014/main" id="{C62BFD8D-C036-899A-5205-91C4BBB6D9EA}"/>
              </a:ext>
            </a:extLst>
          </p:cNvPr>
          <p:cNvSpPr>
            <a:spLocks noGrp="1"/>
          </p:cNvSpPr>
          <p:nvPr>
            <p:ph type="sldNum" sz="quarter" idx="12"/>
          </p:nvPr>
        </p:nvSpPr>
        <p:spPr/>
        <p:txBody>
          <a:bodyPr/>
          <a:lstStyle/>
          <a:p>
            <a:pPr algn="ctr"/>
            <a:r>
              <a:rPr lang="en-GB" sz="1600" dirty="0"/>
              <a:t>7</a:t>
            </a:r>
          </a:p>
        </p:txBody>
      </p:sp>
    </p:spTree>
    <p:extLst>
      <p:ext uri="{BB962C8B-B14F-4D97-AF65-F5344CB8AC3E}">
        <p14:creationId xmlns:p14="http://schemas.microsoft.com/office/powerpoint/2010/main" val="11959649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F81F56-ECC1-821A-953A-A51176898219}"/>
              </a:ext>
            </a:extLst>
          </p:cNvPr>
          <p:cNvSpPr>
            <a:spLocks noGrp="1"/>
          </p:cNvSpPr>
          <p:nvPr>
            <p:ph idx="1"/>
          </p:nvPr>
        </p:nvSpPr>
        <p:spPr>
          <a:xfrm>
            <a:off x="4951048" y="804333"/>
            <a:ext cx="6306003" cy="5249334"/>
          </a:xfrm>
        </p:spPr>
        <p:txBody>
          <a:bodyPr anchor="t">
            <a:normAutofit lnSpcReduction="10000"/>
          </a:bodyPr>
          <a:lstStyle/>
          <a:p>
            <a:pPr>
              <a:buFont typeface="Wingdings" panose="05000000000000000000" pitchFamily="2" charset="2"/>
              <a:buChar char="§"/>
            </a:pPr>
            <a:r>
              <a:rPr lang="en-GB" sz="1600" dirty="0"/>
              <a:t> Even if OneDrive has a intrinsic connection with the MS Office toolset according to our data is the least used application in the MS Office suite that might be because the unwillingness of student to learn a new applications that they might not know the full benefits of.</a:t>
            </a:r>
          </a:p>
          <a:p>
            <a:pPr>
              <a:buFont typeface="Wingdings" panose="05000000000000000000" pitchFamily="2" charset="2"/>
              <a:buChar char="§"/>
            </a:pPr>
            <a:r>
              <a:rPr lang="en-GB" sz="1600" dirty="0"/>
              <a:t> Students use Moodle to cooperate but research show that Moodle is only ranked third in our surveys as a means of cooperation implying that students find the application either not as user friendly as WhatsApp or difficult to use.</a:t>
            </a:r>
          </a:p>
          <a:p>
            <a:pPr>
              <a:buFont typeface="Wingdings" panose="05000000000000000000" pitchFamily="2" charset="2"/>
              <a:buChar char="§"/>
            </a:pPr>
            <a:r>
              <a:rPr lang="en-GB" sz="1600" dirty="0"/>
              <a:t> Moodle can take some design choses from WhatsApp to improve it’s overall design and to become a social application for students as well as maintaining it current information data base but providing a more direct social connection between students and lecturers.</a:t>
            </a:r>
          </a:p>
          <a:p>
            <a:pPr>
              <a:buFont typeface="Wingdings" panose="05000000000000000000" pitchFamily="2" charset="2"/>
              <a:buChar char="§"/>
            </a:pPr>
            <a:r>
              <a:rPr lang="en-GB" sz="1600" dirty="0"/>
              <a:t> Student know the value of technology but feel that different applications have different learning curves as such many popular applications develop a easy to use user interface as well as have an attractive purpose to not only attract younger users but also cater to more mature audiences.</a:t>
            </a:r>
          </a:p>
          <a:p>
            <a:pPr>
              <a:buFont typeface="Wingdings" panose="05000000000000000000" pitchFamily="2" charset="2"/>
              <a:buChar char="§"/>
            </a:pPr>
            <a:r>
              <a:rPr lang="en-GB" sz="1600" dirty="0"/>
              <a:t> We surmised that this is because the use case scenarios differ greatly between social media platforms and productivity platforms future more they are different in their learning curve as well as user friendliness.</a:t>
            </a:r>
          </a:p>
        </p:txBody>
      </p:sp>
      <p:sp>
        <p:nvSpPr>
          <p:cNvPr id="5" name="Slide Number Placeholder 4">
            <a:extLst>
              <a:ext uri="{FF2B5EF4-FFF2-40B4-BE49-F238E27FC236}">
                <a16:creationId xmlns:a16="http://schemas.microsoft.com/office/drawing/2014/main" id="{C62BFD8D-C036-899A-5205-91C4BBB6D9EA}"/>
              </a:ext>
            </a:extLst>
          </p:cNvPr>
          <p:cNvSpPr>
            <a:spLocks noGrp="1"/>
          </p:cNvSpPr>
          <p:nvPr>
            <p:ph type="sldNum" sz="quarter" idx="12"/>
          </p:nvPr>
        </p:nvSpPr>
        <p:spPr/>
        <p:txBody>
          <a:bodyPr/>
          <a:lstStyle/>
          <a:p>
            <a:pPr algn="ctr"/>
            <a:r>
              <a:rPr lang="en-GB" sz="1600" dirty="0"/>
              <a:t>7</a:t>
            </a:r>
          </a:p>
        </p:txBody>
      </p:sp>
    </p:spTree>
    <p:extLst>
      <p:ext uri="{BB962C8B-B14F-4D97-AF65-F5344CB8AC3E}">
        <p14:creationId xmlns:p14="http://schemas.microsoft.com/office/powerpoint/2010/main" val="966607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6521E-B94F-C55D-3B4D-10792DB71D96}"/>
              </a:ext>
            </a:extLst>
          </p:cNvPr>
          <p:cNvSpPr>
            <a:spLocks noGrp="1"/>
          </p:cNvSpPr>
          <p:nvPr>
            <p:ph type="title"/>
          </p:nvPr>
        </p:nvSpPr>
        <p:spPr>
          <a:xfrm>
            <a:off x="964788" y="804333"/>
            <a:ext cx="3391900" cy="5249334"/>
          </a:xfrm>
        </p:spPr>
        <p:txBody>
          <a:bodyPr>
            <a:normAutofit/>
          </a:bodyPr>
          <a:lstStyle/>
          <a:p>
            <a:pPr algn="ctr"/>
            <a:r>
              <a:rPr lang="en-GB" sz="4400" cap="none" dirty="0">
                <a:solidFill>
                  <a:srgbClr val="FFFFFF"/>
                </a:solidFill>
              </a:rPr>
              <a:t>Conclusion</a:t>
            </a:r>
          </a:p>
        </p:txBody>
      </p:sp>
      <p:sp>
        <p:nvSpPr>
          <p:cNvPr id="3" name="Content Placeholder 2">
            <a:extLst>
              <a:ext uri="{FF2B5EF4-FFF2-40B4-BE49-F238E27FC236}">
                <a16:creationId xmlns:a16="http://schemas.microsoft.com/office/drawing/2014/main" id="{EDFA9DE5-D382-CE9A-038D-5DFE1B7B4A74}"/>
              </a:ext>
            </a:extLst>
          </p:cNvPr>
          <p:cNvSpPr>
            <a:spLocks noGrp="1"/>
          </p:cNvSpPr>
          <p:nvPr>
            <p:ph idx="1"/>
          </p:nvPr>
        </p:nvSpPr>
        <p:spPr>
          <a:xfrm>
            <a:off x="4951048" y="804333"/>
            <a:ext cx="6306003" cy="5249334"/>
          </a:xfrm>
        </p:spPr>
        <p:txBody>
          <a:bodyPr anchor="ctr">
            <a:normAutofit lnSpcReduction="10000"/>
          </a:bodyPr>
          <a:lstStyle/>
          <a:p>
            <a:pPr>
              <a:buFont typeface="Wingdings" panose="05000000000000000000" pitchFamily="2" charset="2"/>
              <a:buChar char="§"/>
            </a:pPr>
            <a:r>
              <a:rPr lang="en-GB" sz="1600" dirty="0"/>
              <a:t> We concluded that most students welcome the idea of using technology to collaborate but most of them require guidance to use so.</a:t>
            </a:r>
          </a:p>
          <a:p>
            <a:pPr>
              <a:buFont typeface="Wingdings" panose="05000000000000000000" pitchFamily="2" charset="2"/>
              <a:buChar char="§"/>
            </a:pPr>
            <a:r>
              <a:rPr lang="en-GB" sz="1600" dirty="0"/>
              <a:t> Furthermore students prefer to use social media applications such as WhatsApp between themselves to gather and distribute information’s.</a:t>
            </a:r>
          </a:p>
          <a:p>
            <a:pPr>
              <a:buFont typeface="Wingdings" panose="05000000000000000000" pitchFamily="2" charset="2"/>
              <a:buChar char="§"/>
            </a:pPr>
            <a:r>
              <a:rPr lang="en-GB" sz="1600" dirty="0"/>
              <a:t> 43% of them embrace the idea of collaboration using groups on social media platforms.</a:t>
            </a:r>
          </a:p>
          <a:p>
            <a:pPr>
              <a:buFont typeface="Wingdings" panose="05000000000000000000" pitchFamily="2" charset="2"/>
              <a:buChar char="§"/>
            </a:pPr>
            <a:r>
              <a:rPr lang="en-GB" sz="1600" dirty="0"/>
              <a:t> Most student find the use of MS Word and MS PowerPoint a necessity and a boon furthermore most will use OneDrive with MS Word because of their intertwining connections.</a:t>
            </a:r>
          </a:p>
          <a:p>
            <a:pPr>
              <a:buFont typeface="Wingdings" panose="05000000000000000000" pitchFamily="2" charset="2"/>
              <a:buChar char="§"/>
            </a:pPr>
            <a:r>
              <a:rPr lang="en-GB" sz="1600" dirty="0"/>
              <a:t> In line with our data PowerPoint looks to be the lest used application that is used together with OneDrive, this might be because of the use case scenario or that students prefer MS Word over PowerPoint popularity wise this seems to be the case worldwide as MS Words is the most popular application from the MS Office toolbox.</a:t>
            </a:r>
          </a:p>
          <a:p>
            <a:pPr>
              <a:buFont typeface="Wingdings" panose="05000000000000000000" pitchFamily="2" charset="2"/>
              <a:buChar char="§"/>
            </a:pPr>
            <a:r>
              <a:rPr lang="en-GB" sz="1600" dirty="0"/>
              <a:t> MS Excel is ranked second in popularity among students being a very useful tool in the making of tables, calculates values using formulas as well as enabling users to format, organize and calculate data in a spreadsheet.</a:t>
            </a:r>
          </a:p>
        </p:txBody>
      </p:sp>
      <p:sp>
        <p:nvSpPr>
          <p:cNvPr id="5" name="Slide Number Placeholder 4">
            <a:extLst>
              <a:ext uri="{FF2B5EF4-FFF2-40B4-BE49-F238E27FC236}">
                <a16:creationId xmlns:a16="http://schemas.microsoft.com/office/drawing/2014/main" id="{44F9C272-3233-C704-B806-F1B976A038DB}"/>
              </a:ext>
            </a:extLst>
          </p:cNvPr>
          <p:cNvSpPr>
            <a:spLocks noGrp="1"/>
          </p:cNvSpPr>
          <p:nvPr>
            <p:ph type="sldNum" sz="quarter" idx="12"/>
          </p:nvPr>
        </p:nvSpPr>
        <p:spPr/>
        <p:txBody>
          <a:bodyPr/>
          <a:lstStyle/>
          <a:p>
            <a:pPr algn="ctr"/>
            <a:r>
              <a:rPr lang="en-GB" sz="1600" dirty="0"/>
              <a:t>8</a:t>
            </a:r>
          </a:p>
        </p:txBody>
      </p:sp>
    </p:spTree>
    <p:extLst>
      <p:ext uri="{BB962C8B-B14F-4D97-AF65-F5344CB8AC3E}">
        <p14:creationId xmlns:p14="http://schemas.microsoft.com/office/powerpoint/2010/main" val="494473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BAB701-9B7E-D5DC-D72F-318647CE6250}"/>
              </a:ext>
            </a:extLst>
          </p:cNvPr>
          <p:cNvSpPr>
            <a:spLocks noGrp="1"/>
          </p:cNvSpPr>
          <p:nvPr>
            <p:ph type="title"/>
          </p:nvPr>
        </p:nvSpPr>
        <p:spPr>
          <a:xfrm>
            <a:off x="964788" y="804333"/>
            <a:ext cx="3391900" cy="5249334"/>
          </a:xfrm>
        </p:spPr>
        <p:txBody>
          <a:bodyPr>
            <a:normAutofit/>
          </a:bodyPr>
          <a:lstStyle/>
          <a:p>
            <a:pPr algn="ctr"/>
            <a:r>
              <a:rPr lang="en-GB" sz="4400" cap="none" dirty="0">
                <a:solidFill>
                  <a:srgbClr val="FFFFFF"/>
                </a:solidFill>
              </a:rPr>
              <a:t>Reference List</a:t>
            </a:r>
          </a:p>
        </p:txBody>
      </p:sp>
      <p:sp>
        <p:nvSpPr>
          <p:cNvPr id="3" name="Content Placeholder 2">
            <a:extLst>
              <a:ext uri="{FF2B5EF4-FFF2-40B4-BE49-F238E27FC236}">
                <a16:creationId xmlns:a16="http://schemas.microsoft.com/office/drawing/2014/main" id="{45D36560-A86F-7869-04BE-9B7CC18FA278}"/>
              </a:ext>
            </a:extLst>
          </p:cNvPr>
          <p:cNvSpPr>
            <a:spLocks noGrp="1"/>
          </p:cNvSpPr>
          <p:nvPr>
            <p:ph idx="1"/>
          </p:nvPr>
        </p:nvSpPr>
        <p:spPr>
          <a:xfrm>
            <a:off x="4951048" y="804333"/>
            <a:ext cx="6306003" cy="5249334"/>
          </a:xfrm>
        </p:spPr>
        <p:txBody>
          <a:bodyPr anchor="ctr">
            <a:normAutofit/>
          </a:bodyPr>
          <a:lstStyle/>
          <a:p>
            <a:pPr>
              <a:lnSpc>
                <a:spcPct val="10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 Brady, K.P., Holcomb, L.B. and Smith, B.V. (2010) ‘The use of alternative social networking sites in higher educational settings: A case study of the e-learning benefits of Ning in education’ </a:t>
            </a:r>
            <a:r>
              <a:rPr lang="en-GB" sz="1600" i="1" dirty="0">
                <a:latin typeface="Arial" panose="020B0604020202020204" pitchFamily="34" charset="0"/>
                <a:cs typeface="Arial" panose="020B0604020202020204" pitchFamily="34" charset="0"/>
              </a:rPr>
              <a:t>Journal of interactive online learning</a:t>
            </a:r>
            <a:r>
              <a:rPr lang="en-GB" sz="1600" dirty="0">
                <a:latin typeface="Arial" panose="020B0604020202020204" pitchFamily="34" charset="0"/>
                <a:cs typeface="Arial" panose="020B0604020202020204" pitchFamily="34" charset="0"/>
              </a:rPr>
              <a:t>, 9(2), pp. 151-170.</a:t>
            </a:r>
          </a:p>
          <a:p>
            <a:pPr>
              <a:lnSpc>
                <a:spcPct val="100000"/>
              </a:lnSpc>
              <a:buFont typeface="Wingdings" panose="05000000000000000000" pitchFamily="2" charset="2"/>
              <a:buChar cha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Burroughs, C. (2019)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The Return to Study Handbook,</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London: Kogan Page </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 Moran, M., Seaman, J. and </a:t>
            </a:r>
            <a:r>
              <a:rPr lang="en-GB" sz="1600" dirty="0" err="1">
                <a:latin typeface="Arial" panose="020B0604020202020204" pitchFamily="34" charset="0"/>
                <a:cs typeface="Arial" panose="020B0604020202020204" pitchFamily="34" charset="0"/>
              </a:rPr>
              <a:t>Tinti</a:t>
            </a:r>
            <a:r>
              <a:rPr lang="en-GB" sz="1600" dirty="0">
                <a:latin typeface="Arial" panose="020B0604020202020204" pitchFamily="34" charset="0"/>
                <a:cs typeface="Arial" panose="020B0604020202020204" pitchFamily="34" charset="0"/>
              </a:rPr>
              <a:t>-Kane, H. (2011) </a:t>
            </a:r>
            <a:r>
              <a:rPr lang="en-GB" sz="1600" i="1" dirty="0">
                <a:latin typeface="Arial" panose="020B0604020202020204" pitchFamily="34" charset="0"/>
                <a:cs typeface="Arial" panose="020B0604020202020204" pitchFamily="34" charset="0"/>
              </a:rPr>
              <a:t>Teaching, Learning, and Sharing: How Today's Higher Education Faculty Use Social Media. </a:t>
            </a:r>
            <a:r>
              <a:rPr lang="en-GB" sz="1600" dirty="0">
                <a:latin typeface="Arial" panose="020B0604020202020204" pitchFamily="34" charset="0"/>
                <a:cs typeface="Arial" panose="020B0604020202020204" pitchFamily="34" charset="0"/>
              </a:rPr>
              <a:t>Massachusetts: </a:t>
            </a:r>
            <a:r>
              <a:rPr lang="en-GB" sz="1600" i="1" dirty="0">
                <a:latin typeface="Arial" panose="020B0604020202020204" pitchFamily="34" charset="0"/>
                <a:cs typeface="Arial" panose="020B0604020202020204" pitchFamily="34" charset="0"/>
              </a:rPr>
              <a:t>Babson Survey Research Group.</a:t>
            </a:r>
          </a:p>
          <a:p>
            <a:pPr>
              <a:buFont typeface="Wingdings" panose="05000000000000000000" pitchFamily="2" charset="2"/>
              <a:buChar cha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Moore, S., Colin, N., Murphy, M., and Connolly, C (2010)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Ultimate Study Skills Handbook</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Maidenhead: Open University Press.</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Veletsianos</a:t>
            </a:r>
            <a:r>
              <a:rPr lang="en-GB" sz="1600" dirty="0">
                <a:latin typeface="Arial" panose="020B0604020202020204" pitchFamily="34" charset="0"/>
                <a:cs typeface="Arial" panose="020B0604020202020204" pitchFamily="34" charset="0"/>
              </a:rPr>
              <a:t>, G. and Navarrete, C., (2012) ‘Online social networks as formal learning environments: Learner experiences and activities’ </a:t>
            </a:r>
            <a:r>
              <a:rPr lang="en-GB" sz="1600" i="1" dirty="0">
                <a:latin typeface="Arial" panose="020B0604020202020204" pitchFamily="34" charset="0"/>
                <a:cs typeface="Arial" panose="020B0604020202020204" pitchFamily="34" charset="0"/>
              </a:rPr>
              <a:t>The international review of research in open and distributed learning</a:t>
            </a:r>
            <a:r>
              <a:rPr lang="en-GB" sz="1600" dirty="0">
                <a:latin typeface="Arial" panose="020B0604020202020204" pitchFamily="34" charset="0"/>
                <a:cs typeface="Arial" panose="020B0604020202020204" pitchFamily="34" charset="0"/>
              </a:rPr>
              <a:t>, 13(1), pp. 144-166. DOI: </a:t>
            </a:r>
            <a:r>
              <a:rPr lang="en-GB" sz="1600" dirty="0">
                <a:latin typeface="Arial" panose="020B0604020202020204" pitchFamily="34" charset="0"/>
                <a:cs typeface="Arial" panose="020B0604020202020204" pitchFamily="34" charset="0"/>
                <a:hlinkClick r:id="rId2"/>
              </a:rPr>
              <a:t>https://doi.org/10.19173/irrodl.v13i1.1078</a:t>
            </a:r>
            <a:endParaRPr lang="en-GB" dirty="0"/>
          </a:p>
        </p:txBody>
      </p:sp>
      <p:sp>
        <p:nvSpPr>
          <p:cNvPr id="5" name="Slide Number Placeholder 4">
            <a:extLst>
              <a:ext uri="{FF2B5EF4-FFF2-40B4-BE49-F238E27FC236}">
                <a16:creationId xmlns:a16="http://schemas.microsoft.com/office/drawing/2014/main" id="{1B554904-399F-A82E-D71A-7A3F3C7E0414}"/>
              </a:ext>
            </a:extLst>
          </p:cNvPr>
          <p:cNvSpPr>
            <a:spLocks noGrp="1"/>
          </p:cNvSpPr>
          <p:nvPr>
            <p:ph type="sldNum" sz="quarter" idx="12"/>
          </p:nvPr>
        </p:nvSpPr>
        <p:spPr/>
        <p:txBody>
          <a:bodyPr/>
          <a:lstStyle/>
          <a:p>
            <a:pPr algn="ctr"/>
            <a:r>
              <a:rPr lang="en-GB" sz="1600" dirty="0"/>
              <a:t>9</a:t>
            </a:r>
          </a:p>
        </p:txBody>
      </p:sp>
    </p:spTree>
    <p:extLst>
      <p:ext uri="{BB962C8B-B14F-4D97-AF65-F5344CB8AC3E}">
        <p14:creationId xmlns:p14="http://schemas.microsoft.com/office/powerpoint/2010/main" val="1424695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F7BC5C-A8E5-129C-D0A5-38ED5A1F0DA6}"/>
              </a:ext>
            </a:extLst>
          </p:cNvPr>
          <p:cNvSpPr>
            <a:spLocks noGrp="1"/>
          </p:cNvSpPr>
          <p:nvPr>
            <p:ph type="title"/>
          </p:nvPr>
        </p:nvSpPr>
        <p:spPr>
          <a:xfrm>
            <a:off x="964788" y="804333"/>
            <a:ext cx="3391900" cy="5249334"/>
          </a:xfrm>
        </p:spPr>
        <p:txBody>
          <a:bodyPr>
            <a:normAutofit/>
          </a:bodyPr>
          <a:lstStyle/>
          <a:p>
            <a:pPr algn="ctr"/>
            <a:r>
              <a:rPr lang="en-GB" sz="4400" cap="none" dirty="0">
                <a:solidFill>
                  <a:srgbClr val="FFFFFF"/>
                </a:solidFill>
              </a:rPr>
              <a:t>Appendix</a:t>
            </a:r>
            <a:br>
              <a:rPr lang="en-GB" sz="4400" cap="none" dirty="0">
                <a:solidFill>
                  <a:srgbClr val="FFFFFF"/>
                </a:solidFill>
              </a:rPr>
            </a:br>
            <a:r>
              <a:rPr lang="en-GB" sz="4400" cap="none" dirty="0">
                <a:solidFill>
                  <a:srgbClr val="FFFFFF"/>
                </a:solidFill>
              </a:rPr>
              <a:t>Questioner</a:t>
            </a:r>
          </a:p>
        </p:txBody>
      </p:sp>
      <p:sp>
        <p:nvSpPr>
          <p:cNvPr id="3" name="Content Placeholder 2">
            <a:extLst>
              <a:ext uri="{FF2B5EF4-FFF2-40B4-BE49-F238E27FC236}">
                <a16:creationId xmlns:a16="http://schemas.microsoft.com/office/drawing/2014/main" id="{654A8E02-03C4-36D7-EE01-C16EC14A14F6}"/>
              </a:ext>
            </a:extLst>
          </p:cNvPr>
          <p:cNvSpPr>
            <a:spLocks noGrp="1"/>
          </p:cNvSpPr>
          <p:nvPr>
            <p:ph idx="1"/>
          </p:nvPr>
        </p:nvSpPr>
        <p:spPr>
          <a:xfrm>
            <a:off x="4951048" y="804333"/>
            <a:ext cx="6306003" cy="5249334"/>
          </a:xfrm>
        </p:spPr>
        <p:txBody>
          <a:bodyPr anchor="ctr">
            <a:normAutofit/>
          </a:bodyPr>
          <a:lstStyle/>
          <a:p>
            <a:pPr marL="0" indent="0">
              <a:buNone/>
            </a:pPr>
            <a:r>
              <a:rPr lang="en-GB" sz="1600" b="1" dirty="0"/>
              <a:t>1. Do you consent to voluntarily take part in this survey?</a:t>
            </a:r>
          </a:p>
          <a:p>
            <a:pPr>
              <a:buFont typeface="Wingdings" panose="05000000000000000000" pitchFamily="2" charset="2"/>
              <a:buChar char="q"/>
            </a:pPr>
            <a:r>
              <a:rPr lang="en-GB" sz="1600" dirty="0"/>
              <a:t>Yes </a:t>
            </a:r>
          </a:p>
          <a:p>
            <a:pPr>
              <a:buFont typeface="Wingdings" panose="05000000000000000000" pitchFamily="2" charset="2"/>
              <a:buChar char="q"/>
            </a:pPr>
            <a:r>
              <a:rPr lang="en-GB" sz="1600" dirty="0"/>
              <a:t>No</a:t>
            </a:r>
          </a:p>
          <a:p>
            <a:pPr marL="0" indent="0">
              <a:buNone/>
            </a:pPr>
            <a:endParaRPr lang="en-GB" sz="1600" dirty="0"/>
          </a:p>
          <a:p>
            <a:pPr marL="0" indent="0">
              <a:buNone/>
            </a:pPr>
            <a:r>
              <a:rPr lang="en-GB" sz="1600" b="1" dirty="0"/>
              <a:t>2. Are you confident in using MS Teams to work with your peers?</a:t>
            </a:r>
          </a:p>
          <a:p>
            <a:pPr>
              <a:buFont typeface="Wingdings" panose="05000000000000000000" pitchFamily="2" charset="2"/>
              <a:buChar char="q"/>
            </a:pPr>
            <a:r>
              <a:rPr lang="en-GB" sz="1600" dirty="0"/>
              <a:t>Yes</a:t>
            </a:r>
          </a:p>
          <a:p>
            <a:pPr>
              <a:buFont typeface="Wingdings" panose="05000000000000000000" pitchFamily="2" charset="2"/>
              <a:buChar char="q"/>
            </a:pPr>
            <a:r>
              <a:rPr lang="en-GB" sz="1600" dirty="0"/>
              <a:t>No</a:t>
            </a:r>
          </a:p>
          <a:p>
            <a:pPr marL="0" indent="0">
              <a:buNone/>
            </a:pPr>
            <a:endParaRPr lang="en-GB" sz="1600" dirty="0"/>
          </a:p>
          <a:p>
            <a:pPr marL="0" indent="0">
              <a:buNone/>
            </a:pPr>
            <a:r>
              <a:rPr lang="en-GB" sz="1600" b="1" dirty="0"/>
              <a:t>3. Do you feel confident when using OneDrive to collaborate with peers?</a:t>
            </a:r>
          </a:p>
          <a:p>
            <a:pPr>
              <a:buFont typeface="Wingdings" panose="05000000000000000000" pitchFamily="2" charset="2"/>
              <a:buChar char="q"/>
            </a:pPr>
            <a:r>
              <a:rPr lang="en-GB" sz="1600" dirty="0"/>
              <a:t>Yes</a:t>
            </a:r>
          </a:p>
          <a:p>
            <a:pPr>
              <a:buFont typeface="Wingdings" panose="05000000000000000000" pitchFamily="2" charset="2"/>
              <a:buChar char="q"/>
            </a:pPr>
            <a:r>
              <a:rPr lang="en-GB" sz="1600" dirty="0"/>
              <a:t>No</a:t>
            </a:r>
          </a:p>
        </p:txBody>
      </p:sp>
      <p:sp>
        <p:nvSpPr>
          <p:cNvPr id="5" name="Slide Number Placeholder 4">
            <a:extLst>
              <a:ext uri="{FF2B5EF4-FFF2-40B4-BE49-F238E27FC236}">
                <a16:creationId xmlns:a16="http://schemas.microsoft.com/office/drawing/2014/main" id="{62716C56-0CCF-251D-1CF8-E8F36ED85799}"/>
              </a:ext>
            </a:extLst>
          </p:cNvPr>
          <p:cNvSpPr>
            <a:spLocks noGrp="1"/>
          </p:cNvSpPr>
          <p:nvPr>
            <p:ph type="sldNum" sz="quarter" idx="12"/>
          </p:nvPr>
        </p:nvSpPr>
        <p:spPr/>
        <p:txBody>
          <a:bodyPr/>
          <a:lstStyle/>
          <a:p>
            <a:pPr algn="ctr"/>
            <a:r>
              <a:rPr lang="en-GB" sz="1600" dirty="0"/>
              <a:t>10</a:t>
            </a:r>
          </a:p>
        </p:txBody>
      </p:sp>
    </p:spTree>
    <p:extLst>
      <p:ext uri="{BB962C8B-B14F-4D97-AF65-F5344CB8AC3E}">
        <p14:creationId xmlns:p14="http://schemas.microsoft.com/office/powerpoint/2010/main" val="3092619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4A8E02-03C4-36D7-EE01-C16EC14A14F6}"/>
              </a:ext>
            </a:extLst>
          </p:cNvPr>
          <p:cNvSpPr>
            <a:spLocks noGrp="1"/>
          </p:cNvSpPr>
          <p:nvPr>
            <p:ph idx="1"/>
          </p:nvPr>
        </p:nvSpPr>
        <p:spPr>
          <a:xfrm>
            <a:off x="4951048" y="804333"/>
            <a:ext cx="6306003" cy="5249334"/>
          </a:xfrm>
        </p:spPr>
        <p:txBody>
          <a:bodyPr anchor="ctr">
            <a:normAutofit/>
          </a:bodyPr>
          <a:lstStyle/>
          <a:p>
            <a:pPr marL="0" indent="0">
              <a:buNone/>
            </a:pPr>
            <a:r>
              <a:rPr lang="en-GB" sz="1600" b="1" dirty="0"/>
              <a:t>4. Have you received training on how to use OneDrive to collaborate with others?</a:t>
            </a:r>
          </a:p>
          <a:p>
            <a:pPr>
              <a:buFont typeface="Wingdings" panose="05000000000000000000" pitchFamily="2" charset="2"/>
              <a:buChar char="q"/>
            </a:pPr>
            <a:r>
              <a:rPr lang="en-GB" sz="1600" dirty="0"/>
              <a:t>Yes</a:t>
            </a:r>
          </a:p>
          <a:p>
            <a:pPr>
              <a:buFont typeface="Wingdings" panose="05000000000000000000" pitchFamily="2" charset="2"/>
              <a:buChar char="q"/>
            </a:pPr>
            <a:r>
              <a:rPr lang="en-GB" sz="1600" dirty="0"/>
              <a:t>No</a:t>
            </a:r>
          </a:p>
          <a:p>
            <a:pPr marL="0" indent="0">
              <a:buNone/>
            </a:pPr>
            <a:endParaRPr lang="en-GB" sz="1600" dirty="0"/>
          </a:p>
          <a:p>
            <a:pPr marL="0" indent="0">
              <a:buNone/>
            </a:pPr>
            <a:r>
              <a:rPr lang="en-GB" sz="1600" b="1" dirty="0"/>
              <a:t>5. Do you feel anxious if you are asked to collaborate using technology?</a:t>
            </a:r>
          </a:p>
          <a:p>
            <a:pPr>
              <a:buFont typeface="Wingdings" panose="05000000000000000000" pitchFamily="2" charset="2"/>
              <a:buChar char="q"/>
            </a:pPr>
            <a:r>
              <a:rPr lang="en-GB" sz="1600" dirty="0"/>
              <a:t>Yes</a:t>
            </a:r>
          </a:p>
          <a:p>
            <a:pPr>
              <a:buFont typeface="Wingdings" panose="05000000000000000000" pitchFamily="2" charset="2"/>
              <a:buChar char="q"/>
            </a:pPr>
            <a:r>
              <a:rPr lang="en-GB" sz="1600" dirty="0"/>
              <a:t>No</a:t>
            </a:r>
          </a:p>
          <a:p>
            <a:pPr marL="0" indent="0">
              <a:buNone/>
            </a:pPr>
            <a:endParaRPr lang="en-GB" sz="1600" dirty="0"/>
          </a:p>
          <a:p>
            <a:pPr marL="0" indent="0">
              <a:buNone/>
            </a:pPr>
            <a:r>
              <a:rPr lang="en-GB" sz="1600" b="1" dirty="0"/>
              <a:t>6. Have you ever avoided using technology to collaborate?</a:t>
            </a:r>
          </a:p>
          <a:p>
            <a:pPr>
              <a:buFont typeface="Wingdings" panose="05000000000000000000" pitchFamily="2" charset="2"/>
              <a:buChar char="q"/>
            </a:pPr>
            <a:r>
              <a:rPr lang="en-GB" sz="1600" dirty="0"/>
              <a:t>Yes</a:t>
            </a:r>
          </a:p>
          <a:p>
            <a:pPr>
              <a:buFont typeface="Wingdings" panose="05000000000000000000" pitchFamily="2" charset="2"/>
              <a:buChar char="q"/>
            </a:pPr>
            <a:r>
              <a:rPr lang="en-GB" sz="1600" dirty="0"/>
              <a:t>No</a:t>
            </a:r>
          </a:p>
        </p:txBody>
      </p:sp>
      <p:sp>
        <p:nvSpPr>
          <p:cNvPr id="5" name="Slide Number Placeholder 4">
            <a:extLst>
              <a:ext uri="{FF2B5EF4-FFF2-40B4-BE49-F238E27FC236}">
                <a16:creationId xmlns:a16="http://schemas.microsoft.com/office/drawing/2014/main" id="{62716C56-0CCF-251D-1CF8-E8F36ED85799}"/>
              </a:ext>
            </a:extLst>
          </p:cNvPr>
          <p:cNvSpPr>
            <a:spLocks noGrp="1"/>
          </p:cNvSpPr>
          <p:nvPr>
            <p:ph type="sldNum" sz="quarter" idx="12"/>
          </p:nvPr>
        </p:nvSpPr>
        <p:spPr/>
        <p:txBody>
          <a:bodyPr/>
          <a:lstStyle/>
          <a:p>
            <a:pPr algn="ctr"/>
            <a:r>
              <a:rPr lang="en-GB" sz="1600" dirty="0"/>
              <a:t>10</a:t>
            </a:r>
          </a:p>
        </p:txBody>
      </p:sp>
    </p:spTree>
    <p:extLst>
      <p:ext uri="{BB962C8B-B14F-4D97-AF65-F5344CB8AC3E}">
        <p14:creationId xmlns:p14="http://schemas.microsoft.com/office/powerpoint/2010/main" val="1471741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4A8E02-03C4-36D7-EE01-C16EC14A14F6}"/>
              </a:ext>
            </a:extLst>
          </p:cNvPr>
          <p:cNvSpPr>
            <a:spLocks noGrp="1"/>
          </p:cNvSpPr>
          <p:nvPr>
            <p:ph idx="1"/>
          </p:nvPr>
        </p:nvSpPr>
        <p:spPr>
          <a:xfrm>
            <a:off x="4921209" y="256985"/>
            <a:ext cx="6306003" cy="6344029"/>
          </a:xfrm>
        </p:spPr>
        <p:txBody>
          <a:bodyPr anchor="ctr">
            <a:noAutofit/>
          </a:bodyPr>
          <a:lstStyle/>
          <a:p>
            <a:pPr marL="0" indent="0">
              <a:buNone/>
            </a:pPr>
            <a:r>
              <a:rPr lang="en-GB" sz="1600" b="1" dirty="0"/>
              <a:t>Do you see the value of using technology to collaborate?</a:t>
            </a:r>
          </a:p>
          <a:p>
            <a:pPr>
              <a:buFont typeface="Wingdings" panose="05000000000000000000" pitchFamily="2" charset="2"/>
              <a:buChar char="q"/>
            </a:pPr>
            <a:r>
              <a:rPr lang="en-GB" sz="1600" dirty="0"/>
              <a:t>Yes</a:t>
            </a:r>
          </a:p>
          <a:p>
            <a:pPr>
              <a:buFont typeface="Wingdings" panose="05000000000000000000" pitchFamily="2" charset="2"/>
              <a:buChar char="q"/>
            </a:pPr>
            <a:r>
              <a:rPr lang="en-GB" sz="1600" dirty="0"/>
              <a:t>No</a:t>
            </a:r>
          </a:p>
          <a:p>
            <a:pPr marL="0" indent="0">
              <a:buNone/>
            </a:pPr>
            <a:endParaRPr lang="en-GB" sz="1600" dirty="0"/>
          </a:p>
          <a:p>
            <a:pPr marL="0" indent="0">
              <a:buNone/>
            </a:pPr>
            <a:r>
              <a:rPr lang="en-GB" sz="1600" b="1" dirty="0"/>
              <a:t>Rank these applications in order of how confident you feel using them.</a:t>
            </a:r>
          </a:p>
          <a:p>
            <a:pPr>
              <a:buFont typeface="Wingdings" panose="05000000000000000000" pitchFamily="2" charset="2"/>
              <a:buChar char="q"/>
            </a:pPr>
            <a:r>
              <a:rPr lang="en-GB" sz="1600" dirty="0"/>
              <a:t> Ms Teams</a:t>
            </a:r>
          </a:p>
          <a:p>
            <a:pPr>
              <a:buFont typeface="Wingdings" panose="05000000000000000000" pitchFamily="2" charset="2"/>
              <a:buChar char="q"/>
            </a:pPr>
            <a:r>
              <a:rPr lang="en-GB" sz="1600" dirty="0"/>
              <a:t> OneDrive</a:t>
            </a:r>
          </a:p>
          <a:p>
            <a:pPr>
              <a:buFont typeface="Wingdings" panose="05000000000000000000" pitchFamily="2" charset="2"/>
              <a:buChar char="q"/>
            </a:pPr>
            <a:r>
              <a:rPr lang="en-GB" sz="1600" dirty="0"/>
              <a:t> Ms Word</a:t>
            </a:r>
          </a:p>
          <a:p>
            <a:pPr>
              <a:buFont typeface="Wingdings" panose="05000000000000000000" pitchFamily="2" charset="2"/>
              <a:buChar char="q"/>
            </a:pPr>
            <a:r>
              <a:rPr lang="en-GB" sz="1600" dirty="0"/>
              <a:t> WhatsApp</a:t>
            </a:r>
          </a:p>
          <a:p>
            <a:pPr>
              <a:buFont typeface="Wingdings" panose="05000000000000000000" pitchFamily="2" charset="2"/>
              <a:buChar char="q"/>
            </a:pPr>
            <a:r>
              <a:rPr lang="en-GB" sz="1600" dirty="0"/>
              <a:t> Moodle</a:t>
            </a:r>
          </a:p>
          <a:p>
            <a:pPr marL="0" indent="0">
              <a:buNone/>
            </a:pPr>
            <a:endParaRPr lang="en-GB" sz="1600" dirty="0"/>
          </a:p>
          <a:p>
            <a:pPr marL="0" indent="0">
              <a:buNone/>
            </a:pPr>
            <a:r>
              <a:rPr lang="en-GB" sz="1600" b="1" dirty="0"/>
              <a:t>Rank these applications according to how confident you feel using them together with OneDrive.</a:t>
            </a:r>
          </a:p>
          <a:p>
            <a:pPr>
              <a:buFont typeface="Wingdings" panose="05000000000000000000" pitchFamily="2" charset="2"/>
              <a:buChar char="q"/>
            </a:pPr>
            <a:r>
              <a:rPr lang="en-GB" sz="1600" dirty="0"/>
              <a:t> Ms PowerPoint</a:t>
            </a:r>
          </a:p>
          <a:p>
            <a:pPr>
              <a:buFont typeface="Wingdings" panose="05000000000000000000" pitchFamily="2" charset="2"/>
              <a:buChar char="q"/>
            </a:pPr>
            <a:r>
              <a:rPr lang="en-GB" sz="1600" dirty="0"/>
              <a:t> Ms Word</a:t>
            </a:r>
          </a:p>
          <a:p>
            <a:pPr>
              <a:buFont typeface="Wingdings" panose="05000000000000000000" pitchFamily="2" charset="2"/>
              <a:buChar char="q"/>
            </a:pPr>
            <a:r>
              <a:rPr lang="en-GB" sz="1600" dirty="0"/>
              <a:t> Ms Excel</a:t>
            </a:r>
          </a:p>
        </p:txBody>
      </p:sp>
      <p:sp>
        <p:nvSpPr>
          <p:cNvPr id="5" name="Slide Number Placeholder 4">
            <a:extLst>
              <a:ext uri="{FF2B5EF4-FFF2-40B4-BE49-F238E27FC236}">
                <a16:creationId xmlns:a16="http://schemas.microsoft.com/office/drawing/2014/main" id="{62716C56-0CCF-251D-1CF8-E8F36ED85799}"/>
              </a:ext>
            </a:extLst>
          </p:cNvPr>
          <p:cNvSpPr>
            <a:spLocks noGrp="1"/>
          </p:cNvSpPr>
          <p:nvPr>
            <p:ph type="sldNum" sz="quarter" idx="12"/>
          </p:nvPr>
        </p:nvSpPr>
        <p:spPr/>
        <p:txBody>
          <a:bodyPr/>
          <a:lstStyle/>
          <a:p>
            <a:pPr algn="ctr"/>
            <a:r>
              <a:rPr lang="en-GB" sz="1600" dirty="0"/>
              <a:t>10</a:t>
            </a:r>
          </a:p>
        </p:txBody>
      </p:sp>
    </p:spTree>
    <p:extLst>
      <p:ext uri="{BB962C8B-B14F-4D97-AF65-F5344CB8AC3E}">
        <p14:creationId xmlns:p14="http://schemas.microsoft.com/office/powerpoint/2010/main" val="30942037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4A8E02-03C4-36D7-EE01-C16EC14A14F6}"/>
              </a:ext>
            </a:extLst>
          </p:cNvPr>
          <p:cNvSpPr>
            <a:spLocks noGrp="1"/>
          </p:cNvSpPr>
          <p:nvPr>
            <p:ph idx="1"/>
          </p:nvPr>
        </p:nvSpPr>
        <p:spPr>
          <a:xfrm>
            <a:off x="4951048" y="804333"/>
            <a:ext cx="6306003" cy="5249334"/>
          </a:xfrm>
        </p:spPr>
        <p:txBody>
          <a:bodyPr anchor="ctr">
            <a:normAutofit/>
          </a:bodyPr>
          <a:lstStyle/>
          <a:p>
            <a:pPr marL="0" indent="0">
              <a:buNone/>
            </a:pPr>
            <a:r>
              <a:rPr lang="en-GB" sz="1600" b="1" dirty="0"/>
              <a:t>10. I feel confident using technology to collaborate with my peers.</a:t>
            </a:r>
          </a:p>
          <a:p>
            <a:pPr marL="0" indent="0">
              <a:buNone/>
            </a:pPr>
            <a:r>
              <a:rPr lang="en-GB" sz="1600" b="1" dirty="0"/>
              <a:t>I am confident in completing tasks that involve working with others using the OneDrive.</a:t>
            </a:r>
          </a:p>
          <a:p>
            <a:pPr>
              <a:buFont typeface="Wingdings" panose="05000000000000000000" pitchFamily="2" charset="2"/>
              <a:buChar char="q"/>
            </a:pPr>
            <a:r>
              <a:rPr lang="en-GB" sz="1600" dirty="0"/>
              <a:t> Strongly Agree</a:t>
            </a:r>
          </a:p>
          <a:p>
            <a:pPr>
              <a:buFont typeface="Wingdings" panose="05000000000000000000" pitchFamily="2" charset="2"/>
              <a:buChar char="q"/>
            </a:pPr>
            <a:r>
              <a:rPr lang="en-GB" sz="1600" dirty="0"/>
              <a:t> Agree</a:t>
            </a:r>
          </a:p>
          <a:p>
            <a:pPr>
              <a:buFont typeface="Wingdings" panose="05000000000000000000" pitchFamily="2" charset="2"/>
              <a:buChar char="q"/>
            </a:pPr>
            <a:r>
              <a:rPr lang="en-GB" sz="1600" dirty="0"/>
              <a:t> Disagree</a:t>
            </a:r>
          </a:p>
          <a:p>
            <a:pPr>
              <a:buFont typeface="Wingdings" panose="05000000000000000000" pitchFamily="2" charset="2"/>
              <a:buChar char="q"/>
            </a:pPr>
            <a:r>
              <a:rPr lang="en-GB" sz="1600" dirty="0"/>
              <a:t> Strongly Disagree</a:t>
            </a:r>
          </a:p>
          <a:p>
            <a:pPr marL="0" indent="0">
              <a:buNone/>
            </a:pPr>
            <a:endParaRPr lang="en-GB" sz="1600" dirty="0"/>
          </a:p>
          <a:p>
            <a:pPr marL="0" indent="0">
              <a:buNone/>
            </a:pPr>
            <a:r>
              <a:rPr lang="en-GB" sz="1600" b="1" dirty="0"/>
              <a:t>I feel confident using technology to collaborate with my peers.</a:t>
            </a:r>
          </a:p>
          <a:p>
            <a:pPr>
              <a:buFont typeface="Wingdings" panose="05000000000000000000" pitchFamily="2" charset="2"/>
              <a:buChar char="q"/>
            </a:pPr>
            <a:r>
              <a:rPr lang="en-GB" sz="1600" dirty="0"/>
              <a:t> Strongly Agree</a:t>
            </a:r>
          </a:p>
          <a:p>
            <a:pPr>
              <a:buFont typeface="Wingdings" panose="05000000000000000000" pitchFamily="2" charset="2"/>
              <a:buChar char="q"/>
            </a:pPr>
            <a:r>
              <a:rPr lang="en-GB" sz="1600" dirty="0"/>
              <a:t> Agree</a:t>
            </a:r>
          </a:p>
          <a:p>
            <a:pPr>
              <a:buFont typeface="Wingdings" panose="05000000000000000000" pitchFamily="2" charset="2"/>
              <a:buChar char="q"/>
            </a:pPr>
            <a:r>
              <a:rPr lang="en-GB" sz="1600" dirty="0"/>
              <a:t> Disagree</a:t>
            </a:r>
          </a:p>
          <a:p>
            <a:pPr>
              <a:buFont typeface="Wingdings" panose="05000000000000000000" pitchFamily="2" charset="2"/>
              <a:buChar char="q"/>
            </a:pPr>
            <a:r>
              <a:rPr lang="en-GB" sz="1600" dirty="0"/>
              <a:t> Strongly Disagree</a:t>
            </a:r>
          </a:p>
        </p:txBody>
      </p:sp>
      <p:sp>
        <p:nvSpPr>
          <p:cNvPr id="5" name="Slide Number Placeholder 4">
            <a:extLst>
              <a:ext uri="{FF2B5EF4-FFF2-40B4-BE49-F238E27FC236}">
                <a16:creationId xmlns:a16="http://schemas.microsoft.com/office/drawing/2014/main" id="{62716C56-0CCF-251D-1CF8-E8F36ED85799}"/>
              </a:ext>
            </a:extLst>
          </p:cNvPr>
          <p:cNvSpPr>
            <a:spLocks noGrp="1"/>
          </p:cNvSpPr>
          <p:nvPr>
            <p:ph type="sldNum" sz="quarter" idx="12"/>
          </p:nvPr>
        </p:nvSpPr>
        <p:spPr/>
        <p:txBody>
          <a:bodyPr/>
          <a:lstStyle/>
          <a:p>
            <a:pPr algn="ctr"/>
            <a:r>
              <a:rPr lang="en-GB" sz="1600" dirty="0"/>
              <a:t>10</a:t>
            </a:r>
          </a:p>
        </p:txBody>
      </p:sp>
    </p:spTree>
    <p:extLst>
      <p:ext uri="{BB962C8B-B14F-4D97-AF65-F5344CB8AC3E}">
        <p14:creationId xmlns:p14="http://schemas.microsoft.com/office/powerpoint/2010/main" val="2487736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4A8E02-03C4-36D7-EE01-C16EC14A14F6}"/>
              </a:ext>
            </a:extLst>
          </p:cNvPr>
          <p:cNvSpPr>
            <a:spLocks noGrp="1"/>
          </p:cNvSpPr>
          <p:nvPr>
            <p:ph idx="1"/>
          </p:nvPr>
        </p:nvSpPr>
        <p:spPr>
          <a:xfrm>
            <a:off x="4951048" y="804333"/>
            <a:ext cx="6306003" cy="5249334"/>
          </a:xfrm>
        </p:spPr>
        <p:txBody>
          <a:bodyPr anchor="ctr">
            <a:normAutofit/>
          </a:bodyPr>
          <a:lstStyle/>
          <a:p>
            <a:pPr marL="0" indent="0">
              <a:buNone/>
            </a:pPr>
            <a:r>
              <a:rPr lang="en-GB" sz="1600" b="1" dirty="0"/>
              <a:t>I feel confident using technology to collaborate with my peers.</a:t>
            </a:r>
          </a:p>
          <a:p>
            <a:pPr>
              <a:buFont typeface="Wingdings" panose="05000000000000000000" pitchFamily="2" charset="2"/>
              <a:buChar char="q"/>
            </a:pPr>
            <a:r>
              <a:rPr lang="en-GB" sz="1600" dirty="0"/>
              <a:t> Strongly Agree</a:t>
            </a:r>
          </a:p>
          <a:p>
            <a:pPr>
              <a:buFont typeface="Wingdings" panose="05000000000000000000" pitchFamily="2" charset="2"/>
              <a:buChar char="q"/>
            </a:pPr>
            <a:r>
              <a:rPr lang="en-GB" sz="1600" dirty="0"/>
              <a:t> Agree</a:t>
            </a:r>
          </a:p>
          <a:p>
            <a:pPr>
              <a:buFont typeface="Wingdings" panose="05000000000000000000" pitchFamily="2" charset="2"/>
              <a:buChar char="q"/>
            </a:pPr>
            <a:r>
              <a:rPr lang="en-GB" sz="1600" dirty="0"/>
              <a:t> Disagree</a:t>
            </a:r>
          </a:p>
          <a:p>
            <a:pPr>
              <a:buFont typeface="Wingdings" panose="05000000000000000000" pitchFamily="2" charset="2"/>
              <a:buChar char="q"/>
            </a:pPr>
            <a:r>
              <a:rPr lang="en-GB" sz="1600" dirty="0"/>
              <a:t> Strongly Disagree</a:t>
            </a:r>
          </a:p>
          <a:p>
            <a:pPr marL="0" indent="0">
              <a:buNone/>
            </a:pPr>
            <a:endParaRPr lang="en-GB" sz="1600" dirty="0"/>
          </a:p>
          <a:p>
            <a:pPr marL="0" indent="0">
              <a:buNone/>
            </a:pPr>
            <a:r>
              <a:rPr lang="en-GB" sz="1600" b="1" dirty="0"/>
              <a:t>There are times when I feel anxious about using the OneDrive to collaborate with others.</a:t>
            </a:r>
          </a:p>
          <a:p>
            <a:pPr>
              <a:buFont typeface="Wingdings" panose="05000000000000000000" pitchFamily="2" charset="2"/>
              <a:buChar char="q"/>
            </a:pPr>
            <a:r>
              <a:rPr lang="en-GB" sz="1600" dirty="0"/>
              <a:t> Strongly Agree</a:t>
            </a:r>
          </a:p>
          <a:p>
            <a:pPr>
              <a:buFont typeface="Wingdings" panose="05000000000000000000" pitchFamily="2" charset="2"/>
              <a:buChar char="q"/>
            </a:pPr>
            <a:r>
              <a:rPr lang="en-GB" sz="1600" dirty="0"/>
              <a:t> Agree</a:t>
            </a:r>
          </a:p>
          <a:p>
            <a:pPr>
              <a:buFont typeface="Wingdings" panose="05000000000000000000" pitchFamily="2" charset="2"/>
              <a:buChar char="q"/>
            </a:pPr>
            <a:r>
              <a:rPr lang="en-GB" sz="1600" dirty="0"/>
              <a:t> Disagree</a:t>
            </a:r>
          </a:p>
          <a:p>
            <a:pPr>
              <a:buFont typeface="Wingdings" panose="05000000000000000000" pitchFamily="2" charset="2"/>
              <a:buChar char="q"/>
            </a:pPr>
            <a:r>
              <a:rPr lang="en-GB" sz="1600" dirty="0"/>
              <a:t> Strongly Disagree</a:t>
            </a:r>
          </a:p>
        </p:txBody>
      </p:sp>
      <p:sp>
        <p:nvSpPr>
          <p:cNvPr id="5" name="Slide Number Placeholder 4">
            <a:extLst>
              <a:ext uri="{FF2B5EF4-FFF2-40B4-BE49-F238E27FC236}">
                <a16:creationId xmlns:a16="http://schemas.microsoft.com/office/drawing/2014/main" id="{62716C56-0CCF-251D-1CF8-E8F36ED85799}"/>
              </a:ext>
            </a:extLst>
          </p:cNvPr>
          <p:cNvSpPr>
            <a:spLocks noGrp="1"/>
          </p:cNvSpPr>
          <p:nvPr>
            <p:ph type="sldNum" sz="quarter" idx="12"/>
          </p:nvPr>
        </p:nvSpPr>
        <p:spPr/>
        <p:txBody>
          <a:bodyPr/>
          <a:lstStyle/>
          <a:p>
            <a:pPr algn="ctr"/>
            <a:r>
              <a:rPr lang="en-GB" sz="1600" dirty="0"/>
              <a:t>10</a:t>
            </a:r>
          </a:p>
        </p:txBody>
      </p:sp>
    </p:spTree>
    <p:extLst>
      <p:ext uri="{BB962C8B-B14F-4D97-AF65-F5344CB8AC3E}">
        <p14:creationId xmlns:p14="http://schemas.microsoft.com/office/powerpoint/2010/main" val="631802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4A8E02-03C4-36D7-EE01-C16EC14A14F6}"/>
              </a:ext>
            </a:extLst>
          </p:cNvPr>
          <p:cNvSpPr>
            <a:spLocks noGrp="1"/>
          </p:cNvSpPr>
          <p:nvPr>
            <p:ph idx="1"/>
          </p:nvPr>
        </p:nvSpPr>
        <p:spPr>
          <a:xfrm>
            <a:off x="4951048" y="804333"/>
            <a:ext cx="6306003" cy="5249334"/>
          </a:xfrm>
        </p:spPr>
        <p:txBody>
          <a:bodyPr anchor="ctr">
            <a:normAutofit/>
          </a:bodyPr>
          <a:lstStyle/>
          <a:p>
            <a:pPr marL="0" indent="0">
              <a:buNone/>
            </a:pPr>
            <a:r>
              <a:rPr lang="en-GB" sz="1600" b="1" dirty="0"/>
              <a:t>I actively avoid using technology to collaborate.</a:t>
            </a:r>
          </a:p>
          <a:p>
            <a:pPr>
              <a:buFont typeface="Wingdings" panose="05000000000000000000" pitchFamily="2" charset="2"/>
              <a:buChar char="q"/>
            </a:pPr>
            <a:r>
              <a:rPr lang="en-GB" sz="1600" dirty="0"/>
              <a:t>Strongly Agree</a:t>
            </a:r>
          </a:p>
          <a:p>
            <a:pPr>
              <a:buFont typeface="Wingdings" panose="05000000000000000000" pitchFamily="2" charset="2"/>
              <a:buChar char="q"/>
            </a:pPr>
            <a:r>
              <a:rPr lang="en-GB" sz="1600" dirty="0"/>
              <a:t> Agree</a:t>
            </a:r>
          </a:p>
          <a:p>
            <a:pPr>
              <a:buFont typeface="Wingdings" panose="05000000000000000000" pitchFamily="2" charset="2"/>
              <a:buChar char="q"/>
            </a:pPr>
            <a:r>
              <a:rPr lang="en-GB" sz="1600" dirty="0"/>
              <a:t> Disagree</a:t>
            </a:r>
          </a:p>
          <a:p>
            <a:pPr>
              <a:buFont typeface="Wingdings" panose="05000000000000000000" pitchFamily="2" charset="2"/>
              <a:buChar char="q"/>
            </a:pPr>
            <a:r>
              <a:rPr lang="en-GB" sz="1600" dirty="0"/>
              <a:t> Strongly Disagree.</a:t>
            </a:r>
          </a:p>
          <a:p>
            <a:pPr marL="0" indent="0" algn="ctr">
              <a:buNone/>
            </a:pPr>
            <a:endParaRPr lang="en-GB" sz="1600" dirty="0"/>
          </a:p>
          <a:p>
            <a:pPr marL="0" indent="0" algn="ctr">
              <a:buNone/>
            </a:pPr>
            <a:r>
              <a:rPr lang="en-GB" sz="1600" b="1" dirty="0"/>
              <a:t>Using technology to collaborate with others improves my work.</a:t>
            </a:r>
          </a:p>
          <a:p>
            <a:pPr>
              <a:buFont typeface="Wingdings" panose="05000000000000000000" pitchFamily="2" charset="2"/>
              <a:buChar char="q"/>
            </a:pPr>
            <a:r>
              <a:rPr lang="en-GB" sz="1600" dirty="0"/>
              <a:t>Strongly Agree</a:t>
            </a:r>
          </a:p>
          <a:p>
            <a:pPr>
              <a:buFont typeface="Wingdings" panose="05000000000000000000" pitchFamily="2" charset="2"/>
              <a:buChar char="q"/>
            </a:pPr>
            <a:r>
              <a:rPr lang="en-GB" sz="1600" dirty="0"/>
              <a:t>Agree</a:t>
            </a:r>
          </a:p>
          <a:p>
            <a:pPr>
              <a:buFont typeface="Wingdings" panose="05000000000000000000" pitchFamily="2" charset="2"/>
              <a:buChar char="q"/>
            </a:pPr>
            <a:r>
              <a:rPr lang="en-GB" sz="1600" dirty="0"/>
              <a:t>Disagree</a:t>
            </a:r>
          </a:p>
          <a:p>
            <a:pPr>
              <a:buFont typeface="Wingdings" panose="05000000000000000000" pitchFamily="2" charset="2"/>
              <a:buChar char="q"/>
            </a:pPr>
            <a:r>
              <a:rPr lang="en-GB" sz="1600" dirty="0"/>
              <a:t>Strongly Disagree</a:t>
            </a:r>
          </a:p>
        </p:txBody>
      </p:sp>
      <p:sp>
        <p:nvSpPr>
          <p:cNvPr id="5" name="Slide Number Placeholder 4">
            <a:extLst>
              <a:ext uri="{FF2B5EF4-FFF2-40B4-BE49-F238E27FC236}">
                <a16:creationId xmlns:a16="http://schemas.microsoft.com/office/drawing/2014/main" id="{62716C56-0CCF-251D-1CF8-E8F36ED85799}"/>
              </a:ext>
            </a:extLst>
          </p:cNvPr>
          <p:cNvSpPr>
            <a:spLocks noGrp="1"/>
          </p:cNvSpPr>
          <p:nvPr>
            <p:ph type="sldNum" sz="quarter" idx="12"/>
          </p:nvPr>
        </p:nvSpPr>
        <p:spPr/>
        <p:txBody>
          <a:bodyPr/>
          <a:lstStyle/>
          <a:p>
            <a:pPr algn="ctr"/>
            <a:r>
              <a:rPr lang="en-GB" sz="1600" dirty="0"/>
              <a:t>10</a:t>
            </a:r>
          </a:p>
        </p:txBody>
      </p:sp>
    </p:spTree>
    <p:extLst>
      <p:ext uri="{BB962C8B-B14F-4D97-AF65-F5344CB8AC3E}">
        <p14:creationId xmlns:p14="http://schemas.microsoft.com/office/powerpoint/2010/main" val="1437360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4A8E02-03C4-36D7-EE01-C16EC14A14F6}"/>
              </a:ext>
            </a:extLst>
          </p:cNvPr>
          <p:cNvSpPr>
            <a:spLocks noGrp="1"/>
          </p:cNvSpPr>
          <p:nvPr>
            <p:ph idx="1"/>
          </p:nvPr>
        </p:nvSpPr>
        <p:spPr>
          <a:xfrm>
            <a:off x="4951048" y="804333"/>
            <a:ext cx="6306003" cy="5249334"/>
          </a:xfrm>
        </p:spPr>
        <p:txBody>
          <a:bodyPr anchor="ctr">
            <a:normAutofit/>
          </a:bodyPr>
          <a:lstStyle/>
          <a:p>
            <a:pPr marL="0" indent="0">
              <a:buNone/>
            </a:pPr>
            <a:r>
              <a:rPr lang="en-GB" sz="1600" b="1" dirty="0"/>
              <a:t>Collaborating online to create a group task feels easy for me.</a:t>
            </a:r>
          </a:p>
          <a:p>
            <a:pPr>
              <a:buFont typeface="Wingdings" panose="05000000000000000000" pitchFamily="2" charset="2"/>
              <a:buChar char="q"/>
            </a:pPr>
            <a:r>
              <a:rPr lang="en-GB" sz="1600" dirty="0"/>
              <a:t>Strongly Agree</a:t>
            </a:r>
          </a:p>
          <a:p>
            <a:pPr>
              <a:buFont typeface="Wingdings" panose="05000000000000000000" pitchFamily="2" charset="2"/>
              <a:buChar char="q"/>
            </a:pPr>
            <a:r>
              <a:rPr lang="en-GB" sz="1600" dirty="0"/>
              <a:t>Agree</a:t>
            </a:r>
          </a:p>
          <a:p>
            <a:pPr>
              <a:buFont typeface="Wingdings" panose="05000000000000000000" pitchFamily="2" charset="2"/>
              <a:buChar char="q"/>
            </a:pPr>
            <a:r>
              <a:rPr lang="en-GB" sz="1600" dirty="0"/>
              <a:t>Disagree</a:t>
            </a:r>
          </a:p>
          <a:p>
            <a:pPr>
              <a:buFont typeface="Wingdings" panose="05000000000000000000" pitchFamily="2" charset="2"/>
              <a:buChar char="q"/>
            </a:pPr>
            <a:r>
              <a:rPr lang="en-GB" sz="1600" dirty="0"/>
              <a:t>Strongly Disagree</a:t>
            </a:r>
          </a:p>
          <a:p>
            <a:pPr marL="0" indent="0" algn="ctr">
              <a:buNone/>
            </a:pPr>
            <a:endParaRPr lang="en-GB" sz="1600" dirty="0"/>
          </a:p>
          <a:p>
            <a:pPr marL="0" indent="0">
              <a:buNone/>
            </a:pPr>
            <a:r>
              <a:rPr lang="en-GB" sz="1600" b="1" dirty="0"/>
              <a:t>Collaborating online to create a group task feels very challenging for me.</a:t>
            </a:r>
          </a:p>
          <a:p>
            <a:pPr>
              <a:buFont typeface="Wingdings" panose="05000000000000000000" pitchFamily="2" charset="2"/>
              <a:buChar char="q"/>
            </a:pPr>
            <a:r>
              <a:rPr lang="en-GB" sz="1600" dirty="0"/>
              <a:t>Strongly Agree</a:t>
            </a:r>
          </a:p>
          <a:p>
            <a:pPr>
              <a:buFont typeface="Wingdings" panose="05000000000000000000" pitchFamily="2" charset="2"/>
              <a:buChar char="q"/>
            </a:pPr>
            <a:r>
              <a:rPr lang="en-GB" sz="1600" dirty="0"/>
              <a:t>Agree </a:t>
            </a:r>
          </a:p>
          <a:p>
            <a:pPr>
              <a:buFont typeface="Wingdings" panose="05000000000000000000" pitchFamily="2" charset="2"/>
              <a:buChar char="q"/>
            </a:pPr>
            <a:r>
              <a:rPr lang="en-GB" sz="1600" dirty="0"/>
              <a:t>Disagree </a:t>
            </a:r>
          </a:p>
          <a:p>
            <a:pPr>
              <a:buFont typeface="Wingdings" panose="05000000000000000000" pitchFamily="2" charset="2"/>
              <a:buChar char="q"/>
            </a:pPr>
            <a:r>
              <a:rPr lang="en-GB" sz="1600" dirty="0"/>
              <a:t>Strongly Disagree</a:t>
            </a:r>
          </a:p>
        </p:txBody>
      </p:sp>
      <p:sp>
        <p:nvSpPr>
          <p:cNvPr id="5" name="Slide Number Placeholder 4">
            <a:extLst>
              <a:ext uri="{FF2B5EF4-FFF2-40B4-BE49-F238E27FC236}">
                <a16:creationId xmlns:a16="http://schemas.microsoft.com/office/drawing/2014/main" id="{62716C56-0CCF-251D-1CF8-E8F36ED85799}"/>
              </a:ext>
            </a:extLst>
          </p:cNvPr>
          <p:cNvSpPr>
            <a:spLocks noGrp="1"/>
          </p:cNvSpPr>
          <p:nvPr>
            <p:ph type="sldNum" sz="quarter" idx="12"/>
          </p:nvPr>
        </p:nvSpPr>
        <p:spPr/>
        <p:txBody>
          <a:bodyPr/>
          <a:lstStyle/>
          <a:p>
            <a:pPr algn="ctr"/>
            <a:r>
              <a:rPr lang="en-GB" sz="1600" dirty="0"/>
              <a:t>10</a:t>
            </a:r>
          </a:p>
        </p:txBody>
      </p:sp>
    </p:spTree>
    <p:extLst>
      <p:ext uri="{BB962C8B-B14F-4D97-AF65-F5344CB8AC3E}">
        <p14:creationId xmlns:p14="http://schemas.microsoft.com/office/powerpoint/2010/main" val="37606849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7269</TotalTime>
  <Words>2273</Words>
  <Application>Microsoft Office PowerPoint</Application>
  <PresentationFormat>Widescreen</PresentationFormat>
  <Paragraphs>178</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Tw Cen MT</vt:lpstr>
      <vt:lpstr>Wingdings</vt:lpstr>
      <vt:lpstr>Wingdings 3</vt:lpstr>
      <vt:lpstr>Integral</vt:lpstr>
      <vt:lpstr>Skills and Research Methods  Reflective Report   (BMSW4003_BIRM)</vt:lpstr>
      <vt:lpstr>Table of Content</vt:lpstr>
      <vt:lpstr>Introduction</vt:lpstr>
      <vt:lpstr>Research Method</vt:lpstr>
      <vt:lpstr>Ethical Consideration</vt:lpstr>
      <vt:lpstr>Research Question  How do students use technology to collaborate at UWTSD?</vt:lpstr>
      <vt:lpstr>Research Results</vt:lpstr>
      <vt:lpstr>Discussion</vt:lpstr>
      <vt:lpstr>PowerPoint Presentation</vt:lpstr>
      <vt:lpstr>Conclusion</vt:lpstr>
      <vt:lpstr>Reference List</vt:lpstr>
      <vt:lpstr>Appendix Questioner</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Research Methods   (BMSW4003_BIRM)</dc:title>
  <dc:creator>Arkeny Armageddon</dc:creator>
  <cp:lastModifiedBy>Arkeny Armageddon</cp:lastModifiedBy>
  <cp:revision>50</cp:revision>
  <dcterms:created xsi:type="dcterms:W3CDTF">2022-08-09T20:31:40Z</dcterms:created>
  <dcterms:modified xsi:type="dcterms:W3CDTF">2022-08-21T00:00:20Z</dcterms:modified>
</cp:coreProperties>
</file>