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0" r:id="rId7"/>
    <p:sldId id="268" r:id="rId8"/>
    <p:sldId id="264" r:id="rId9"/>
    <p:sldId id="262" r:id="rId10"/>
    <p:sldId id="265" r:id="rId11"/>
    <p:sldId id="266" r:id="rId12"/>
    <p:sldId id="267"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A64BA-B353-1B80-747F-51C93A5F2636}" v="113" dt="2025-12-15T18:18:27.357"/>
    <p1510:client id="{7FAF6BF8-777B-6A3E-403D-1D6EA0594762}" v="481" dt="2025-12-15T17:34:13.5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emy Amoaben Ampomah (2442527)" userId="S::2442527@student.uwtsd.ac.uk::3e2484ce-38c7-4ee7-b243-0e31a94ed92a" providerId="AD" clId="Web-{2DAA64BA-B353-1B80-747F-51C93A5F2636}"/>
    <pc:docChg chg="addSld modSld">
      <pc:chgData name="Jeremy Amoaben Ampomah (2442527)" userId="S::2442527@student.uwtsd.ac.uk::3e2484ce-38c7-4ee7-b243-0e31a94ed92a" providerId="AD" clId="Web-{2DAA64BA-B353-1B80-747F-51C93A5F2636}" dt="2025-12-15T18:18:27.357" v="108" actId="20577"/>
      <pc:docMkLst>
        <pc:docMk/>
      </pc:docMkLst>
      <pc:sldChg chg="modSp">
        <pc:chgData name="Jeremy Amoaben Ampomah (2442527)" userId="S::2442527@student.uwtsd.ac.uk::3e2484ce-38c7-4ee7-b243-0e31a94ed92a" providerId="AD" clId="Web-{2DAA64BA-B353-1B80-747F-51C93A5F2636}" dt="2025-12-15T18:15:52.150" v="103" actId="20577"/>
        <pc:sldMkLst>
          <pc:docMk/>
          <pc:sldMk cId="2917128028" sldId="257"/>
        </pc:sldMkLst>
        <pc:spChg chg="mod">
          <ac:chgData name="Jeremy Amoaben Ampomah (2442527)" userId="S::2442527@student.uwtsd.ac.uk::3e2484ce-38c7-4ee7-b243-0e31a94ed92a" providerId="AD" clId="Web-{2DAA64BA-B353-1B80-747F-51C93A5F2636}" dt="2025-12-15T18:15:52.150" v="103" actId="20577"/>
          <ac:spMkLst>
            <pc:docMk/>
            <pc:sldMk cId="2917128028" sldId="257"/>
            <ac:spMk id="3" creationId="{2CCB4DFC-4064-ED78-89B5-A3905B56CF3C}"/>
          </ac:spMkLst>
        </pc:spChg>
      </pc:sldChg>
      <pc:sldChg chg="modSp">
        <pc:chgData name="Jeremy Amoaben Ampomah (2442527)" userId="S::2442527@student.uwtsd.ac.uk::3e2484ce-38c7-4ee7-b243-0e31a94ed92a" providerId="AD" clId="Web-{2DAA64BA-B353-1B80-747F-51C93A5F2636}" dt="2025-12-15T18:13:51.272" v="75" actId="20577"/>
        <pc:sldMkLst>
          <pc:docMk/>
          <pc:sldMk cId="3224132814" sldId="262"/>
        </pc:sldMkLst>
        <pc:spChg chg="mod">
          <ac:chgData name="Jeremy Amoaben Ampomah (2442527)" userId="S::2442527@student.uwtsd.ac.uk::3e2484ce-38c7-4ee7-b243-0e31a94ed92a" providerId="AD" clId="Web-{2DAA64BA-B353-1B80-747F-51C93A5F2636}" dt="2025-12-15T18:13:51.272" v="75" actId="20577"/>
          <ac:spMkLst>
            <pc:docMk/>
            <pc:sldMk cId="3224132814" sldId="262"/>
            <ac:spMk id="2" creationId="{1CE76143-D7D6-73EC-41A2-A4E69A9470F1}"/>
          </ac:spMkLst>
        </pc:spChg>
      </pc:sldChg>
      <pc:sldChg chg="modSp">
        <pc:chgData name="Jeremy Amoaben Ampomah (2442527)" userId="S::2442527@student.uwtsd.ac.uk::3e2484ce-38c7-4ee7-b243-0e31a94ed92a" providerId="AD" clId="Web-{2DAA64BA-B353-1B80-747F-51C93A5F2636}" dt="2025-12-15T18:14:03.475" v="78" actId="20577"/>
        <pc:sldMkLst>
          <pc:docMk/>
          <pc:sldMk cId="2268024332" sldId="264"/>
        </pc:sldMkLst>
        <pc:spChg chg="mod">
          <ac:chgData name="Jeremy Amoaben Ampomah (2442527)" userId="S::2442527@student.uwtsd.ac.uk::3e2484ce-38c7-4ee7-b243-0e31a94ed92a" providerId="AD" clId="Web-{2DAA64BA-B353-1B80-747F-51C93A5F2636}" dt="2025-12-15T18:14:03.475" v="78" actId="20577"/>
          <ac:spMkLst>
            <pc:docMk/>
            <pc:sldMk cId="2268024332" sldId="264"/>
            <ac:spMk id="2" creationId="{A3018B6B-FE33-BD1F-F784-7A5AC76A5840}"/>
          </ac:spMkLst>
        </pc:spChg>
      </pc:sldChg>
      <pc:sldChg chg="modSp">
        <pc:chgData name="Jeremy Amoaben Ampomah (2442527)" userId="S::2442527@student.uwtsd.ac.uk::3e2484ce-38c7-4ee7-b243-0e31a94ed92a" providerId="AD" clId="Web-{2DAA64BA-B353-1B80-747F-51C93A5F2636}" dt="2025-12-15T18:13:40.881" v="72" actId="20577"/>
        <pc:sldMkLst>
          <pc:docMk/>
          <pc:sldMk cId="3514313619" sldId="265"/>
        </pc:sldMkLst>
        <pc:spChg chg="mod">
          <ac:chgData name="Jeremy Amoaben Ampomah (2442527)" userId="S::2442527@student.uwtsd.ac.uk::3e2484ce-38c7-4ee7-b243-0e31a94ed92a" providerId="AD" clId="Web-{2DAA64BA-B353-1B80-747F-51C93A5F2636}" dt="2025-12-15T18:13:40.881" v="72" actId="20577"/>
          <ac:spMkLst>
            <pc:docMk/>
            <pc:sldMk cId="3514313619" sldId="265"/>
            <ac:spMk id="2" creationId="{ECD00955-CBD5-856A-948B-3404B5D02647}"/>
          </ac:spMkLst>
        </pc:spChg>
      </pc:sldChg>
      <pc:sldChg chg="modSp">
        <pc:chgData name="Jeremy Amoaben Ampomah (2442527)" userId="S::2442527@student.uwtsd.ac.uk::3e2484ce-38c7-4ee7-b243-0e31a94ed92a" providerId="AD" clId="Web-{2DAA64BA-B353-1B80-747F-51C93A5F2636}" dt="2025-12-15T18:13:25.209" v="64" actId="20577"/>
        <pc:sldMkLst>
          <pc:docMk/>
          <pc:sldMk cId="371044732" sldId="266"/>
        </pc:sldMkLst>
        <pc:spChg chg="mod">
          <ac:chgData name="Jeremy Amoaben Ampomah (2442527)" userId="S::2442527@student.uwtsd.ac.uk::3e2484ce-38c7-4ee7-b243-0e31a94ed92a" providerId="AD" clId="Web-{2DAA64BA-B353-1B80-747F-51C93A5F2636}" dt="2025-12-15T18:13:25.209" v="64" actId="20577"/>
          <ac:spMkLst>
            <pc:docMk/>
            <pc:sldMk cId="371044732" sldId="266"/>
            <ac:spMk id="2" creationId="{A8FCD592-8507-F667-5786-E5BE098B9B52}"/>
          </ac:spMkLst>
        </pc:spChg>
      </pc:sldChg>
      <pc:sldChg chg="modSp">
        <pc:chgData name="Jeremy Amoaben Ampomah (2442527)" userId="S::2442527@student.uwtsd.ac.uk::3e2484ce-38c7-4ee7-b243-0e31a94ed92a" providerId="AD" clId="Web-{2DAA64BA-B353-1B80-747F-51C93A5F2636}" dt="2025-12-15T18:13:20.162" v="62" actId="20577"/>
        <pc:sldMkLst>
          <pc:docMk/>
          <pc:sldMk cId="4274216383" sldId="267"/>
        </pc:sldMkLst>
        <pc:spChg chg="mod">
          <ac:chgData name="Jeremy Amoaben Ampomah (2442527)" userId="S::2442527@student.uwtsd.ac.uk::3e2484ce-38c7-4ee7-b243-0e31a94ed92a" providerId="AD" clId="Web-{2DAA64BA-B353-1B80-747F-51C93A5F2636}" dt="2025-12-15T18:13:20.162" v="62" actId="20577"/>
          <ac:spMkLst>
            <pc:docMk/>
            <pc:sldMk cId="4274216383" sldId="267"/>
            <ac:spMk id="2" creationId="{21EF25F5-94DB-7A8D-8906-2E9AB6533841}"/>
          </ac:spMkLst>
        </pc:spChg>
      </pc:sldChg>
      <pc:sldChg chg="modSp new">
        <pc:chgData name="Jeremy Amoaben Ampomah (2442527)" userId="S::2442527@student.uwtsd.ac.uk::3e2484ce-38c7-4ee7-b243-0e31a94ed92a" providerId="AD" clId="Web-{2DAA64BA-B353-1B80-747F-51C93A5F2636}" dt="2025-12-15T18:12:07.598" v="5" actId="20577"/>
        <pc:sldMkLst>
          <pc:docMk/>
          <pc:sldMk cId="2638797808" sldId="268"/>
        </pc:sldMkLst>
        <pc:spChg chg="mod">
          <ac:chgData name="Jeremy Amoaben Ampomah (2442527)" userId="S::2442527@student.uwtsd.ac.uk::3e2484ce-38c7-4ee7-b243-0e31a94ed92a" providerId="AD" clId="Web-{2DAA64BA-B353-1B80-747F-51C93A5F2636}" dt="2025-12-15T18:11:55.660" v="2" actId="20577"/>
          <ac:spMkLst>
            <pc:docMk/>
            <pc:sldMk cId="2638797808" sldId="268"/>
            <ac:spMk id="2" creationId="{97593F9E-466E-A940-D8D4-18BAAA78F97A}"/>
          </ac:spMkLst>
        </pc:spChg>
        <pc:spChg chg="mod">
          <ac:chgData name="Jeremy Amoaben Ampomah (2442527)" userId="S::2442527@student.uwtsd.ac.uk::3e2484ce-38c7-4ee7-b243-0e31a94ed92a" providerId="AD" clId="Web-{2DAA64BA-B353-1B80-747F-51C93A5F2636}" dt="2025-12-15T18:12:07.598" v="5" actId="20577"/>
          <ac:spMkLst>
            <pc:docMk/>
            <pc:sldMk cId="2638797808" sldId="268"/>
            <ac:spMk id="3" creationId="{13A55D28-86CE-740D-749C-C9ABDD699B99}"/>
          </ac:spMkLst>
        </pc:spChg>
      </pc:sldChg>
      <pc:sldChg chg="modSp new">
        <pc:chgData name="Jeremy Amoaben Ampomah (2442527)" userId="S::2442527@student.uwtsd.ac.uk::3e2484ce-38c7-4ee7-b243-0e31a94ed92a" providerId="AD" clId="Web-{2DAA64BA-B353-1B80-747F-51C93A5F2636}" dt="2025-12-15T18:18:27.357" v="108" actId="20577"/>
        <pc:sldMkLst>
          <pc:docMk/>
          <pc:sldMk cId="3585838000" sldId="269"/>
        </pc:sldMkLst>
        <pc:spChg chg="mod">
          <ac:chgData name="Jeremy Amoaben Ampomah (2442527)" userId="S::2442527@student.uwtsd.ac.uk::3e2484ce-38c7-4ee7-b243-0e31a94ed92a" providerId="AD" clId="Web-{2DAA64BA-B353-1B80-747F-51C93A5F2636}" dt="2025-12-15T18:18:15.247" v="105" actId="20577"/>
          <ac:spMkLst>
            <pc:docMk/>
            <pc:sldMk cId="3585838000" sldId="269"/>
            <ac:spMk id="2" creationId="{A768000B-0099-E3BD-EBB0-7231D62559CD}"/>
          </ac:spMkLst>
        </pc:spChg>
        <pc:spChg chg="mod">
          <ac:chgData name="Jeremy Amoaben Ampomah (2442527)" userId="S::2442527@student.uwtsd.ac.uk::3e2484ce-38c7-4ee7-b243-0e31a94ed92a" providerId="AD" clId="Web-{2DAA64BA-B353-1B80-747F-51C93A5F2636}" dt="2025-12-15T18:18:27.357" v="108" actId="20577"/>
          <ac:spMkLst>
            <pc:docMk/>
            <pc:sldMk cId="3585838000" sldId="269"/>
            <ac:spMk id="3" creationId="{FBCF3165-AD19-3B4E-41E6-5237BE0B7822}"/>
          </ac:spMkLst>
        </pc:spChg>
      </pc:sldChg>
    </pc:docChg>
  </pc:docChgLst>
  <pc:docChgLst>
    <pc:chgData name="Jeremy Amoaben Ampomah (2442527)" userId="S::2442527@student.uwtsd.ac.uk::3e2484ce-38c7-4ee7-b243-0e31a94ed92a" providerId="AD" clId="Web-{7FAF6BF8-777B-6A3E-403D-1D6EA0594762}"/>
    <pc:docChg chg="addSld delSld modSld sldOrd">
      <pc:chgData name="Jeremy Amoaben Ampomah (2442527)" userId="S::2442527@student.uwtsd.ac.uk::3e2484ce-38c7-4ee7-b243-0e31a94ed92a" providerId="AD" clId="Web-{7FAF6BF8-777B-6A3E-403D-1D6EA0594762}" dt="2025-12-15T17:34:13.567" v="453" actId="20577"/>
      <pc:docMkLst>
        <pc:docMk/>
      </pc:docMkLst>
      <pc:sldChg chg="modSp">
        <pc:chgData name="Jeremy Amoaben Ampomah (2442527)" userId="S::2442527@student.uwtsd.ac.uk::3e2484ce-38c7-4ee7-b243-0e31a94ed92a" providerId="AD" clId="Web-{7FAF6BF8-777B-6A3E-403D-1D6EA0594762}" dt="2025-12-15T17:34:13.567" v="453" actId="20577"/>
        <pc:sldMkLst>
          <pc:docMk/>
          <pc:sldMk cId="109857222" sldId="256"/>
        </pc:sldMkLst>
        <pc:spChg chg="mod">
          <ac:chgData name="Jeremy Amoaben Ampomah (2442527)" userId="S::2442527@student.uwtsd.ac.uk::3e2484ce-38c7-4ee7-b243-0e31a94ed92a" providerId="AD" clId="Web-{7FAF6BF8-777B-6A3E-403D-1D6EA0594762}" dt="2025-12-15T17:28:18.155" v="403" actId="1076"/>
          <ac:spMkLst>
            <pc:docMk/>
            <pc:sldMk cId="109857222" sldId="256"/>
            <ac:spMk id="2" creationId="{00000000-0000-0000-0000-000000000000}"/>
          </ac:spMkLst>
        </pc:spChg>
        <pc:spChg chg="mod">
          <ac:chgData name="Jeremy Amoaben Ampomah (2442527)" userId="S::2442527@student.uwtsd.ac.uk::3e2484ce-38c7-4ee7-b243-0e31a94ed92a" providerId="AD" clId="Web-{7FAF6BF8-777B-6A3E-403D-1D6EA0594762}" dt="2025-12-15T17:34:13.567" v="453" actId="20577"/>
          <ac:spMkLst>
            <pc:docMk/>
            <pc:sldMk cId="109857222" sldId="256"/>
            <ac:spMk id="3" creationId="{00000000-0000-0000-0000-000000000000}"/>
          </ac:spMkLst>
        </pc:spChg>
      </pc:sldChg>
      <pc:sldChg chg="modSp new">
        <pc:chgData name="Jeremy Amoaben Ampomah (2442527)" userId="S::2442527@student.uwtsd.ac.uk::3e2484ce-38c7-4ee7-b243-0e31a94ed92a" providerId="AD" clId="Web-{7FAF6BF8-777B-6A3E-403D-1D6EA0594762}" dt="2025-12-15T17:27:30.514" v="397" actId="20577"/>
        <pc:sldMkLst>
          <pc:docMk/>
          <pc:sldMk cId="2917128028" sldId="257"/>
        </pc:sldMkLst>
        <pc:spChg chg="mod">
          <ac:chgData name="Jeremy Amoaben Ampomah (2442527)" userId="S::2442527@student.uwtsd.ac.uk::3e2484ce-38c7-4ee7-b243-0e31a94ed92a" providerId="AD" clId="Web-{7FAF6BF8-777B-6A3E-403D-1D6EA0594762}" dt="2025-12-15T15:47:14.619" v="80" actId="20577"/>
          <ac:spMkLst>
            <pc:docMk/>
            <pc:sldMk cId="2917128028" sldId="257"/>
            <ac:spMk id="2" creationId="{60BC0D96-F5C6-56EF-B04F-13BD692E88CA}"/>
          </ac:spMkLst>
        </pc:spChg>
        <pc:spChg chg="mod">
          <ac:chgData name="Jeremy Amoaben Ampomah (2442527)" userId="S::2442527@student.uwtsd.ac.uk::3e2484ce-38c7-4ee7-b243-0e31a94ed92a" providerId="AD" clId="Web-{7FAF6BF8-777B-6A3E-403D-1D6EA0594762}" dt="2025-12-15T17:27:30.514" v="397" actId="20577"/>
          <ac:spMkLst>
            <pc:docMk/>
            <pc:sldMk cId="2917128028" sldId="257"/>
            <ac:spMk id="3" creationId="{2CCB4DFC-4064-ED78-89B5-A3905B56CF3C}"/>
          </ac:spMkLst>
        </pc:spChg>
      </pc:sldChg>
      <pc:sldChg chg="modSp new">
        <pc:chgData name="Jeremy Amoaben Ampomah (2442527)" userId="S::2442527@student.uwtsd.ac.uk::3e2484ce-38c7-4ee7-b243-0e31a94ed92a" providerId="AD" clId="Web-{7FAF6BF8-777B-6A3E-403D-1D6EA0594762}" dt="2025-12-15T15:58:44.630" v="112" actId="20577"/>
        <pc:sldMkLst>
          <pc:docMk/>
          <pc:sldMk cId="1715651402" sldId="258"/>
        </pc:sldMkLst>
        <pc:spChg chg="mod">
          <ac:chgData name="Jeremy Amoaben Ampomah (2442527)" userId="S::2442527@student.uwtsd.ac.uk::3e2484ce-38c7-4ee7-b243-0e31a94ed92a" providerId="AD" clId="Web-{7FAF6BF8-777B-6A3E-403D-1D6EA0594762}" dt="2025-12-15T15:58:44.630" v="112" actId="20577"/>
          <ac:spMkLst>
            <pc:docMk/>
            <pc:sldMk cId="1715651402" sldId="258"/>
            <ac:spMk id="2" creationId="{91630D32-98C3-1BBC-C3F8-10AB432A2907}"/>
          </ac:spMkLst>
        </pc:spChg>
        <pc:spChg chg="mod">
          <ac:chgData name="Jeremy Amoaben Ampomah (2442527)" userId="S::2442527@student.uwtsd.ac.uk::3e2484ce-38c7-4ee7-b243-0e31a94ed92a" providerId="AD" clId="Web-{7FAF6BF8-777B-6A3E-403D-1D6EA0594762}" dt="2025-12-15T15:55:34.424" v="99" actId="20577"/>
          <ac:spMkLst>
            <pc:docMk/>
            <pc:sldMk cId="1715651402" sldId="258"/>
            <ac:spMk id="3" creationId="{09F19D3C-5CC5-FB43-63D4-A487E2F5208F}"/>
          </ac:spMkLst>
        </pc:spChg>
      </pc:sldChg>
      <pc:sldChg chg="modSp new">
        <pc:chgData name="Jeremy Amoaben Ampomah (2442527)" userId="S::2442527@student.uwtsd.ac.uk::3e2484ce-38c7-4ee7-b243-0e31a94ed92a" providerId="AD" clId="Web-{7FAF6BF8-777B-6A3E-403D-1D6EA0594762}" dt="2025-12-15T16:07:28.005" v="129" actId="20577"/>
        <pc:sldMkLst>
          <pc:docMk/>
          <pc:sldMk cId="3100426104" sldId="259"/>
        </pc:sldMkLst>
        <pc:spChg chg="mod">
          <ac:chgData name="Jeremy Amoaben Ampomah (2442527)" userId="S::2442527@student.uwtsd.ac.uk::3e2484ce-38c7-4ee7-b243-0e31a94ed92a" providerId="AD" clId="Web-{7FAF6BF8-777B-6A3E-403D-1D6EA0594762}" dt="2025-12-15T16:07:28.005" v="129" actId="20577"/>
          <ac:spMkLst>
            <pc:docMk/>
            <pc:sldMk cId="3100426104" sldId="259"/>
            <ac:spMk id="2" creationId="{65D40D46-98D4-0332-52B3-0ED6A627D43E}"/>
          </ac:spMkLst>
        </pc:spChg>
        <pc:spChg chg="mod">
          <ac:chgData name="Jeremy Amoaben Ampomah (2442527)" userId="S::2442527@student.uwtsd.ac.uk::3e2484ce-38c7-4ee7-b243-0e31a94ed92a" providerId="AD" clId="Web-{7FAF6BF8-777B-6A3E-403D-1D6EA0594762}" dt="2025-12-15T16:01:05.366" v="123" actId="20577"/>
          <ac:spMkLst>
            <pc:docMk/>
            <pc:sldMk cId="3100426104" sldId="259"/>
            <ac:spMk id="3" creationId="{E265A8A9-4B9A-D023-97FB-F36B7D60BE5C}"/>
          </ac:spMkLst>
        </pc:spChg>
      </pc:sldChg>
      <pc:sldChg chg="modSp new">
        <pc:chgData name="Jeremy Amoaben Ampomah (2442527)" userId="S::2442527@student.uwtsd.ac.uk::3e2484ce-38c7-4ee7-b243-0e31a94ed92a" providerId="AD" clId="Web-{7FAF6BF8-777B-6A3E-403D-1D6EA0594762}" dt="2025-12-15T16:08:34.946" v="136" actId="20577"/>
        <pc:sldMkLst>
          <pc:docMk/>
          <pc:sldMk cId="2013258907" sldId="260"/>
        </pc:sldMkLst>
        <pc:spChg chg="mod">
          <ac:chgData name="Jeremy Amoaben Ampomah (2442527)" userId="S::2442527@student.uwtsd.ac.uk::3e2484ce-38c7-4ee7-b243-0e31a94ed92a" providerId="AD" clId="Web-{7FAF6BF8-777B-6A3E-403D-1D6EA0594762}" dt="2025-12-15T16:07:33.662" v="131" actId="20577"/>
          <ac:spMkLst>
            <pc:docMk/>
            <pc:sldMk cId="2013258907" sldId="260"/>
            <ac:spMk id="2" creationId="{52B5392D-8C1F-9465-AF1E-60AE665551F4}"/>
          </ac:spMkLst>
        </pc:spChg>
        <pc:spChg chg="mod">
          <ac:chgData name="Jeremy Amoaben Ampomah (2442527)" userId="S::2442527@student.uwtsd.ac.uk::3e2484ce-38c7-4ee7-b243-0e31a94ed92a" providerId="AD" clId="Web-{7FAF6BF8-777B-6A3E-403D-1D6EA0594762}" dt="2025-12-15T16:08:34.946" v="136" actId="20577"/>
          <ac:spMkLst>
            <pc:docMk/>
            <pc:sldMk cId="2013258907" sldId="260"/>
            <ac:spMk id="3" creationId="{4440C0C0-B1B4-CCAC-47D9-587029B6A1FD}"/>
          </ac:spMkLst>
        </pc:spChg>
      </pc:sldChg>
      <pc:sldChg chg="modSp new ord">
        <pc:chgData name="Jeremy Amoaben Ampomah (2442527)" userId="S::2442527@student.uwtsd.ac.uk::3e2484ce-38c7-4ee7-b243-0e31a94ed92a" providerId="AD" clId="Web-{7FAF6BF8-777B-6A3E-403D-1D6EA0594762}" dt="2025-12-15T16:00:08.006" v="119" actId="20577"/>
        <pc:sldMkLst>
          <pc:docMk/>
          <pc:sldMk cId="3236774425" sldId="261"/>
        </pc:sldMkLst>
        <pc:spChg chg="mod">
          <ac:chgData name="Jeremy Amoaben Ampomah (2442527)" userId="S::2442527@student.uwtsd.ac.uk::3e2484ce-38c7-4ee7-b243-0e31a94ed92a" providerId="AD" clId="Web-{7FAF6BF8-777B-6A3E-403D-1D6EA0594762}" dt="2025-12-15T15:58:15.239" v="105" actId="20577"/>
          <ac:spMkLst>
            <pc:docMk/>
            <pc:sldMk cId="3236774425" sldId="261"/>
            <ac:spMk id="2" creationId="{0FC2671B-C93A-CC48-15C9-8172858FE416}"/>
          </ac:spMkLst>
        </pc:spChg>
        <pc:spChg chg="mod">
          <ac:chgData name="Jeremy Amoaben Ampomah (2442527)" userId="S::2442527@student.uwtsd.ac.uk::3e2484ce-38c7-4ee7-b243-0e31a94ed92a" providerId="AD" clId="Web-{7FAF6BF8-777B-6A3E-403D-1D6EA0594762}" dt="2025-12-15T16:00:08.006" v="119" actId="20577"/>
          <ac:spMkLst>
            <pc:docMk/>
            <pc:sldMk cId="3236774425" sldId="261"/>
            <ac:spMk id="3" creationId="{B143530A-DFDC-9D37-06EE-5058A5CA0435}"/>
          </ac:spMkLst>
        </pc:spChg>
      </pc:sldChg>
      <pc:sldChg chg="modSp new">
        <pc:chgData name="Jeremy Amoaben Ampomah (2442527)" userId="S::2442527@student.uwtsd.ac.uk::3e2484ce-38c7-4ee7-b243-0e31a94ed92a" providerId="AD" clId="Web-{7FAF6BF8-777B-6A3E-403D-1D6EA0594762}" dt="2025-12-15T16:54:07.411" v="166" actId="20577"/>
        <pc:sldMkLst>
          <pc:docMk/>
          <pc:sldMk cId="3224132814" sldId="262"/>
        </pc:sldMkLst>
        <pc:spChg chg="mod">
          <ac:chgData name="Jeremy Amoaben Ampomah (2442527)" userId="S::2442527@student.uwtsd.ac.uk::3e2484ce-38c7-4ee7-b243-0e31a94ed92a" providerId="AD" clId="Web-{7FAF6BF8-777B-6A3E-403D-1D6EA0594762}" dt="2025-12-15T16:53:54.567" v="164" actId="20577"/>
          <ac:spMkLst>
            <pc:docMk/>
            <pc:sldMk cId="3224132814" sldId="262"/>
            <ac:spMk id="2" creationId="{1CE76143-D7D6-73EC-41A2-A4E69A9470F1}"/>
          </ac:spMkLst>
        </pc:spChg>
        <pc:spChg chg="mod">
          <ac:chgData name="Jeremy Amoaben Ampomah (2442527)" userId="S::2442527@student.uwtsd.ac.uk::3e2484ce-38c7-4ee7-b243-0e31a94ed92a" providerId="AD" clId="Web-{7FAF6BF8-777B-6A3E-403D-1D6EA0594762}" dt="2025-12-15T16:54:07.411" v="166" actId="20577"/>
          <ac:spMkLst>
            <pc:docMk/>
            <pc:sldMk cId="3224132814" sldId="262"/>
            <ac:spMk id="3" creationId="{613E3197-D1DF-33BF-A006-5CF8A2278DCF}"/>
          </ac:spMkLst>
        </pc:spChg>
      </pc:sldChg>
      <pc:sldChg chg="addSp delSp modSp new del">
        <pc:chgData name="Jeremy Amoaben Ampomah (2442527)" userId="S::2442527@student.uwtsd.ac.uk::3e2484ce-38c7-4ee7-b243-0e31a94ed92a" providerId="AD" clId="Web-{7FAF6BF8-777B-6A3E-403D-1D6EA0594762}" dt="2025-12-15T16:59:45.757" v="193"/>
        <pc:sldMkLst>
          <pc:docMk/>
          <pc:sldMk cId="590597071" sldId="263"/>
        </pc:sldMkLst>
        <pc:spChg chg="del">
          <ac:chgData name="Jeremy Amoaben Ampomah (2442527)" userId="S::2442527@student.uwtsd.ac.uk::3e2484ce-38c7-4ee7-b243-0e31a94ed92a" providerId="AD" clId="Web-{7FAF6BF8-777B-6A3E-403D-1D6EA0594762}" dt="2025-12-15T16:58:14.913" v="167"/>
          <ac:spMkLst>
            <pc:docMk/>
            <pc:sldMk cId="590597071" sldId="263"/>
            <ac:spMk id="3" creationId="{42DC9EE1-0382-BB08-11FA-99F63ED6BDF0}"/>
          </ac:spMkLst>
        </pc:spChg>
        <pc:spChg chg="add mod">
          <ac:chgData name="Jeremy Amoaben Ampomah (2442527)" userId="S::2442527@student.uwtsd.ac.uk::3e2484ce-38c7-4ee7-b243-0e31a94ed92a" providerId="AD" clId="Web-{7FAF6BF8-777B-6A3E-403D-1D6EA0594762}" dt="2025-12-15T16:58:14.944" v="169"/>
          <ac:spMkLst>
            <pc:docMk/>
            <pc:sldMk cId="590597071" sldId="263"/>
            <ac:spMk id="6" creationId="{68E4AB50-7061-602A-AC5F-5EA2831818C5}"/>
          </ac:spMkLst>
        </pc:spChg>
        <pc:graphicFrameChg chg="add mod ord modGraphic">
          <ac:chgData name="Jeremy Amoaben Ampomah (2442527)" userId="S::2442527@student.uwtsd.ac.uk::3e2484ce-38c7-4ee7-b243-0e31a94ed92a" providerId="AD" clId="Web-{7FAF6BF8-777B-6A3E-403D-1D6EA0594762}" dt="2025-12-15T16:59:39.742" v="192"/>
          <ac:graphicFrameMkLst>
            <pc:docMk/>
            <pc:sldMk cId="590597071" sldId="263"/>
            <ac:graphicFrameMk id="5" creationId="{A6BB9554-5912-DD5A-68A2-3DEC21EDC156}"/>
          </ac:graphicFrameMkLst>
        </pc:graphicFrameChg>
      </pc:sldChg>
      <pc:sldChg chg="addSp delSp modSp new ord">
        <pc:chgData name="Jeremy Amoaben Ampomah (2442527)" userId="S::2442527@student.uwtsd.ac.uk::3e2484ce-38c7-4ee7-b243-0e31a94ed92a" providerId="AD" clId="Web-{7FAF6BF8-777B-6A3E-403D-1D6EA0594762}" dt="2025-12-15T16:46:00.804" v="154"/>
        <pc:sldMkLst>
          <pc:docMk/>
          <pc:sldMk cId="2268024332" sldId="264"/>
        </pc:sldMkLst>
        <pc:spChg chg="mod">
          <ac:chgData name="Jeremy Amoaben Ampomah (2442527)" userId="S::2442527@student.uwtsd.ac.uk::3e2484ce-38c7-4ee7-b243-0e31a94ed92a" providerId="AD" clId="Web-{7FAF6BF8-777B-6A3E-403D-1D6EA0594762}" dt="2025-12-15T16:45:00.173" v="146" actId="20577"/>
          <ac:spMkLst>
            <pc:docMk/>
            <pc:sldMk cId="2268024332" sldId="264"/>
            <ac:spMk id="2" creationId="{A3018B6B-FE33-BD1F-F784-7A5AC76A5840}"/>
          </ac:spMkLst>
        </pc:spChg>
        <pc:spChg chg="del">
          <ac:chgData name="Jeremy Amoaben Ampomah (2442527)" userId="S::2442527@student.uwtsd.ac.uk::3e2484ce-38c7-4ee7-b243-0e31a94ed92a" providerId="AD" clId="Web-{7FAF6BF8-777B-6A3E-403D-1D6EA0594762}" dt="2025-12-15T16:45:09.143" v="147"/>
          <ac:spMkLst>
            <pc:docMk/>
            <pc:sldMk cId="2268024332" sldId="264"/>
            <ac:spMk id="3" creationId="{959BC438-2EFF-921C-37EC-04DF4FB96366}"/>
          </ac:spMkLst>
        </pc:spChg>
        <pc:picChg chg="add mod ord">
          <ac:chgData name="Jeremy Amoaben Ampomah (2442527)" userId="S::2442527@student.uwtsd.ac.uk::3e2484ce-38c7-4ee7-b243-0e31a94ed92a" providerId="AD" clId="Web-{7FAF6BF8-777B-6A3E-403D-1D6EA0594762}" dt="2025-12-15T16:45:41.302" v="152" actId="14100"/>
          <ac:picMkLst>
            <pc:docMk/>
            <pc:sldMk cId="2268024332" sldId="264"/>
            <ac:picMk id="4" creationId="{4CF73638-E185-29FB-7748-14C6F9C2E6D1}"/>
          </ac:picMkLst>
        </pc:picChg>
      </pc:sldChg>
      <pc:sldChg chg="addSp delSp modSp new">
        <pc:chgData name="Jeremy Amoaben Ampomah (2442527)" userId="S::2442527@student.uwtsd.ac.uk::3e2484ce-38c7-4ee7-b243-0e31a94ed92a" providerId="AD" clId="Web-{7FAF6BF8-777B-6A3E-403D-1D6EA0594762}" dt="2025-12-15T17:04:54.956" v="213" actId="14100"/>
        <pc:sldMkLst>
          <pc:docMk/>
          <pc:sldMk cId="3514313619" sldId="265"/>
        </pc:sldMkLst>
        <pc:spChg chg="mod">
          <ac:chgData name="Jeremy Amoaben Ampomah (2442527)" userId="S::2442527@student.uwtsd.ac.uk::3e2484ce-38c7-4ee7-b243-0e31a94ed92a" providerId="AD" clId="Web-{7FAF6BF8-777B-6A3E-403D-1D6EA0594762}" dt="2025-12-15T17:03:53.579" v="203" actId="20577"/>
          <ac:spMkLst>
            <pc:docMk/>
            <pc:sldMk cId="3514313619" sldId="265"/>
            <ac:spMk id="2" creationId="{ECD00955-CBD5-856A-948B-3404B5D02647}"/>
          </ac:spMkLst>
        </pc:spChg>
        <pc:spChg chg="del">
          <ac:chgData name="Jeremy Amoaben Ampomah (2442527)" userId="S::2442527@student.uwtsd.ac.uk::3e2484ce-38c7-4ee7-b243-0e31a94ed92a" providerId="AD" clId="Web-{7FAF6BF8-777B-6A3E-403D-1D6EA0594762}" dt="2025-12-15T17:03:58.360" v="204"/>
          <ac:spMkLst>
            <pc:docMk/>
            <pc:sldMk cId="3514313619" sldId="265"/>
            <ac:spMk id="3" creationId="{A714A32E-A333-A853-FA39-1B3B8290EC39}"/>
          </ac:spMkLst>
        </pc:spChg>
        <pc:picChg chg="add mod ord">
          <ac:chgData name="Jeremy Amoaben Ampomah (2442527)" userId="S::2442527@student.uwtsd.ac.uk::3e2484ce-38c7-4ee7-b243-0e31a94ed92a" providerId="AD" clId="Web-{7FAF6BF8-777B-6A3E-403D-1D6EA0594762}" dt="2025-12-15T17:04:54.956" v="213" actId="14100"/>
          <ac:picMkLst>
            <pc:docMk/>
            <pc:sldMk cId="3514313619" sldId="265"/>
            <ac:picMk id="4" creationId="{554B350A-F507-5DDB-56F9-B9C0168D4952}"/>
          </ac:picMkLst>
        </pc:picChg>
      </pc:sldChg>
      <pc:sldChg chg="modSp new">
        <pc:chgData name="Jeremy Amoaben Ampomah (2442527)" userId="S::2442527@student.uwtsd.ac.uk::3e2484ce-38c7-4ee7-b243-0e31a94ed92a" providerId="AD" clId="Web-{7FAF6BF8-777B-6A3E-403D-1D6EA0594762}" dt="2025-12-15T17:23:04.851" v="276" actId="20577"/>
        <pc:sldMkLst>
          <pc:docMk/>
          <pc:sldMk cId="371044732" sldId="266"/>
        </pc:sldMkLst>
        <pc:spChg chg="mod">
          <ac:chgData name="Jeremy Amoaben Ampomah (2442527)" userId="S::2442527@student.uwtsd.ac.uk::3e2484ce-38c7-4ee7-b243-0e31a94ed92a" providerId="AD" clId="Web-{7FAF6BF8-777B-6A3E-403D-1D6EA0594762}" dt="2025-12-15T17:20:00.061" v="240" actId="14100"/>
          <ac:spMkLst>
            <pc:docMk/>
            <pc:sldMk cId="371044732" sldId="266"/>
            <ac:spMk id="2" creationId="{A8FCD592-8507-F667-5786-E5BE098B9B52}"/>
          </ac:spMkLst>
        </pc:spChg>
        <pc:spChg chg="mod">
          <ac:chgData name="Jeremy Amoaben Ampomah (2442527)" userId="S::2442527@student.uwtsd.ac.uk::3e2484ce-38c7-4ee7-b243-0e31a94ed92a" providerId="AD" clId="Web-{7FAF6BF8-777B-6A3E-403D-1D6EA0594762}" dt="2025-12-15T17:23:04.851" v="276" actId="20577"/>
          <ac:spMkLst>
            <pc:docMk/>
            <pc:sldMk cId="371044732" sldId="266"/>
            <ac:spMk id="3" creationId="{AED75E2E-87F3-AB62-D186-1782A41AFFDE}"/>
          </ac:spMkLst>
        </pc:spChg>
      </pc:sldChg>
      <pc:sldChg chg="addSp delSp modSp new">
        <pc:chgData name="Jeremy Amoaben Ampomah (2442527)" userId="S::2442527@student.uwtsd.ac.uk::3e2484ce-38c7-4ee7-b243-0e31a94ed92a" providerId="AD" clId="Web-{7FAF6BF8-777B-6A3E-403D-1D6EA0594762}" dt="2025-12-15T17:22:15.130" v="264" actId="20577"/>
        <pc:sldMkLst>
          <pc:docMk/>
          <pc:sldMk cId="4274216383" sldId="267"/>
        </pc:sldMkLst>
        <pc:spChg chg="mod">
          <ac:chgData name="Jeremy Amoaben Ampomah (2442527)" userId="S::2442527@student.uwtsd.ac.uk::3e2484ce-38c7-4ee7-b243-0e31a94ed92a" providerId="AD" clId="Web-{7FAF6BF8-777B-6A3E-403D-1D6EA0594762}" dt="2025-12-15T17:21:35.629" v="261" actId="20577"/>
          <ac:spMkLst>
            <pc:docMk/>
            <pc:sldMk cId="4274216383" sldId="267"/>
            <ac:spMk id="2" creationId="{21EF25F5-94DB-7A8D-8906-2E9AB6533841}"/>
          </ac:spMkLst>
        </pc:spChg>
        <pc:spChg chg="mod">
          <ac:chgData name="Jeremy Amoaben Ampomah (2442527)" userId="S::2442527@student.uwtsd.ac.uk::3e2484ce-38c7-4ee7-b243-0e31a94ed92a" providerId="AD" clId="Web-{7FAF6BF8-777B-6A3E-403D-1D6EA0594762}" dt="2025-12-15T17:22:15.130" v="264" actId="20577"/>
          <ac:spMkLst>
            <pc:docMk/>
            <pc:sldMk cId="4274216383" sldId="267"/>
            <ac:spMk id="3" creationId="{B841A805-F09D-8326-BC22-D0AA7266B01E}"/>
          </ac:spMkLst>
        </pc:spChg>
        <pc:spChg chg="add del mod">
          <ac:chgData name="Jeremy Amoaben Ampomah (2442527)" userId="S::2442527@student.uwtsd.ac.uk::3e2484ce-38c7-4ee7-b243-0e31a94ed92a" providerId="AD" clId="Web-{7FAF6BF8-777B-6A3E-403D-1D6EA0594762}" dt="2025-12-15T17:21:31.660" v="260"/>
          <ac:spMkLst>
            <pc:docMk/>
            <pc:sldMk cId="4274216383" sldId="267"/>
            <ac:spMk id="4" creationId="{BB553B85-0A60-1C6D-8FDE-1BBCD17EF02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www.mckinse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9017" y="179164"/>
            <a:ext cx="9144000" cy="4400646"/>
          </a:xfrm>
        </p:spPr>
        <p:txBody>
          <a:bodyPr>
            <a:normAutofit/>
          </a:bodyPr>
          <a:lstStyle/>
          <a:p>
            <a:r>
              <a:rPr lang="en-GB"/>
              <a:t>Problem solving and decision making module</a:t>
            </a:r>
            <a:endParaRPr lang="en-US"/>
          </a:p>
          <a:p>
            <a:r>
              <a:rPr lang="en-GB"/>
              <a:t>(LCLM4004)</a:t>
            </a:r>
          </a:p>
          <a:p>
            <a:pPr algn="l"/>
            <a:br>
              <a:rPr lang="en-GB"/>
            </a:br>
            <a:endParaRPr lang="en-GB"/>
          </a:p>
        </p:txBody>
      </p:sp>
      <p:sp>
        <p:nvSpPr>
          <p:cNvPr id="3" name="Subtitle 2"/>
          <p:cNvSpPr>
            <a:spLocks noGrp="1"/>
          </p:cNvSpPr>
          <p:nvPr>
            <p:ph type="subTitle" idx="1"/>
          </p:nvPr>
        </p:nvSpPr>
        <p:spPr/>
        <p:txBody>
          <a:bodyPr vert="horz" lIns="91440" tIns="45720" rIns="91440" bIns="45720" rtlCol="0" anchor="t">
            <a:noAutofit/>
          </a:bodyPr>
          <a:lstStyle/>
          <a:p>
            <a:r>
              <a:rPr lang="en-GB">
                <a:latin typeface="Aptos Display"/>
              </a:rPr>
              <a:t>Student name: Jeremy </a:t>
            </a:r>
            <a:r>
              <a:rPr lang="en-GB" err="1">
                <a:latin typeface="Aptos Display"/>
              </a:rPr>
              <a:t>amoaben</a:t>
            </a:r>
            <a:r>
              <a:rPr lang="en-GB">
                <a:latin typeface="Aptos Display"/>
              </a:rPr>
              <a:t> </a:t>
            </a:r>
            <a:r>
              <a:rPr lang="en-GB" err="1">
                <a:latin typeface="Aptos Display"/>
              </a:rPr>
              <a:t>ampomah</a:t>
            </a:r>
            <a:br>
              <a:rPr lang="en-GB">
                <a:latin typeface="Aptos Display"/>
              </a:rPr>
            </a:br>
            <a:r>
              <a:rPr lang="en-GB">
                <a:latin typeface="Aptos Display"/>
              </a:rPr>
              <a:t>Student ID:2442527</a:t>
            </a:r>
            <a:br>
              <a:rPr lang="en-GB">
                <a:latin typeface="Aptos Display"/>
              </a:rPr>
            </a:br>
            <a:r>
              <a:rPr lang="en-GB">
                <a:latin typeface="Aptos Display"/>
              </a:rPr>
              <a:t>Assignment Name: Component 2 Individual Report</a:t>
            </a:r>
            <a:br>
              <a:rPr lang="en-GB">
                <a:latin typeface="Aptos Display"/>
              </a:rPr>
            </a:br>
            <a:r>
              <a:rPr lang="en-GB">
                <a:latin typeface="Aptos Display"/>
              </a:rPr>
              <a:t>Lecturer Name: Richard </a:t>
            </a:r>
            <a:r>
              <a:rPr lang="en-GB" err="1">
                <a:latin typeface="Aptos Display"/>
              </a:rPr>
              <a:t>ashaye</a:t>
            </a:r>
            <a:br>
              <a:rPr lang="en-GB">
                <a:ea typeface="+mn-lt"/>
                <a:cs typeface="+mn-lt"/>
              </a:rPr>
            </a:br>
            <a:endParaRPr lang="en-GB" sz="450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C0D96-F5C6-56EF-B04F-13BD692E88CA}"/>
              </a:ext>
            </a:extLst>
          </p:cNvPr>
          <p:cNvSpPr>
            <a:spLocks noGrp="1"/>
          </p:cNvSpPr>
          <p:nvPr>
            <p:ph type="title"/>
          </p:nvPr>
        </p:nvSpPr>
        <p:spPr/>
        <p:txBody>
          <a:bodyPr/>
          <a:lstStyle/>
          <a:p>
            <a:r>
              <a:rPr lang="en-GB"/>
              <a:t>Contents</a:t>
            </a:r>
          </a:p>
        </p:txBody>
      </p:sp>
      <p:sp>
        <p:nvSpPr>
          <p:cNvPr id="3" name="Content Placeholder 2">
            <a:extLst>
              <a:ext uri="{FF2B5EF4-FFF2-40B4-BE49-F238E27FC236}">
                <a16:creationId xmlns:a16="http://schemas.microsoft.com/office/drawing/2014/main" id="{2CCB4DFC-4064-ED78-89B5-A3905B56CF3C}"/>
              </a:ext>
            </a:extLst>
          </p:cNvPr>
          <p:cNvSpPr>
            <a:spLocks noGrp="1"/>
          </p:cNvSpPr>
          <p:nvPr>
            <p:ph idx="1"/>
          </p:nvPr>
        </p:nvSpPr>
        <p:spPr>
          <a:xfrm>
            <a:off x="838200" y="1735219"/>
            <a:ext cx="10515600" cy="4945438"/>
          </a:xfrm>
        </p:spPr>
        <p:txBody>
          <a:bodyPr vert="horz" lIns="91440" tIns="45720" rIns="91440" bIns="45720" rtlCol="0" anchor="t">
            <a:normAutofit fontScale="92500" lnSpcReduction="10000"/>
          </a:bodyPr>
          <a:lstStyle/>
          <a:p>
            <a:r>
              <a:rPr lang="en-GB"/>
              <a:t>1 Introduction And Background</a:t>
            </a:r>
          </a:p>
          <a:p>
            <a:r>
              <a:rPr lang="en-GB"/>
              <a:t>2 Business Problem</a:t>
            </a:r>
          </a:p>
          <a:p>
            <a:r>
              <a:rPr lang="en-GB"/>
              <a:t>3 Alternative Solution 1</a:t>
            </a:r>
          </a:p>
          <a:p>
            <a:r>
              <a:rPr lang="en-GB"/>
              <a:t>4 Alternative Solution 2</a:t>
            </a:r>
          </a:p>
          <a:p>
            <a:r>
              <a:rPr lang="en-GB"/>
              <a:t>5 Justification For The Selected Solution</a:t>
            </a:r>
          </a:p>
          <a:p>
            <a:r>
              <a:rPr lang="en-GB"/>
              <a:t>6PMI Analysis</a:t>
            </a:r>
          </a:p>
          <a:p>
            <a:r>
              <a:rPr lang="en-GB"/>
              <a:t>7PMI Analysis Evaluation</a:t>
            </a:r>
          </a:p>
          <a:p>
            <a:r>
              <a:rPr lang="en-GB"/>
              <a:t>8Risk Analysis </a:t>
            </a:r>
          </a:p>
          <a:p>
            <a:r>
              <a:rPr lang="en-GB"/>
              <a:t>9Measuring The Effectiveness of Implementation </a:t>
            </a:r>
          </a:p>
          <a:p>
            <a:r>
              <a:rPr lang="en-GB"/>
              <a:t>10Conclusion</a:t>
            </a:r>
          </a:p>
          <a:p>
            <a:r>
              <a:rPr lang="en-GB"/>
              <a:t>11 References </a:t>
            </a:r>
          </a:p>
          <a:p>
            <a:endParaRPr lang="en-GB"/>
          </a:p>
        </p:txBody>
      </p:sp>
    </p:spTree>
    <p:extLst>
      <p:ext uri="{BB962C8B-B14F-4D97-AF65-F5344CB8AC3E}">
        <p14:creationId xmlns:p14="http://schemas.microsoft.com/office/powerpoint/2010/main" val="2917128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30D32-98C3-1BBC-C3F8-10AB432A2907}"/>
              </a:ext>
            </a:extLst>
          </p:cNvPr>
          <p:cNvSpPr>
            <a:spLocks noGrp="1"/>
          </p:cNvSpPr>
          <p:nvPr>
            <p:ph type="title"/>
          </p:nvPr>
        </p:nvSpPr>
        <p:spPr/>
        <p:txBody>
          <a:bodyPr/>
          <a:lstStyle/>
          <a:p>
            <a:pPr marL="742950" indent="-742950">
              <a:buAutoNum type="arabicPeriod"/>
            </a:pPr>
            <a:r>
              <a:rPr lang="en-GB"/>
              <a:t>Introduction and background</a:t>
            </a:r>
          </a:p>
        </p:txBody>
      </p:sp>
      <p:sp>
        <p:nvSpPr>
          <p:cNvPr id="3" name="Content Placeholder 2">
            <a:extLst>
              <a:ext uri="{FF2B5EF4-FFF2-40B4-BE49-F238E27FC236}">
                <a16:creationId xmlns:a16="http://schemas.microsoft.com/office/drawing/2014/main" id="{09F19D3C-5CC5-FB43-63D4-A487E2F5208F}"/>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Green Haven Florists is a small, independent flower shop based in Norwich, UK, founded in 2016 by Liam and Priya Patel. The business built its reputation on bespoke floral designs, eco-friendly packaging, and close ties to the local community. Its customer base has traditionally included walk-in clients, wedding planners, and local businesses.</a:t>
            </a:r>
            <a:endParaRPr lang="en-GB"/>
          </a:p>
          <a:p>
            <a:r>
              <a:rPr lang="en-GB">
                <a:ea typeface="+mn-lt"/>
                <a:cs typeface="+mn-lt"/>
              </a:rPr>
              <a:t>Over the past year, however, Green Haven Florists has faced a </a:t>
            </a:r>
            <a:r>
              <a:rPr lang="en-GB" b="1">
                <a:ea typeface="+mn-lt"/>
                <a:cs typeface="+mn-lt"/>
              </a:rPr>
              <a:t>30% decline in in-store sales</a:t>
            </a:r>
            <a:r>
              <a:rPr lang="en-GB">
                <a:ea typeface="+mn-lt"/>
                <a:cs typeface="+mn-lt"/>
              </a:rPr>
              <a:t>, accompanied by rising operational costs and growing competition from online and local flower retailers. This report examines the underlying causes of the problem, evaluates two potential solutions using an established decision-making tool, and proposes a clear plan of action for long-term business sustainability.</a:t>
            </a:r>
            <a:endParaRPr lang="en-GB"/>
          </a:p>
          <a:p>
            <a:endParaRPr lang="en-GB"/>
          </a:p>
        </p:txBody>
      </p:sp>
    </p:spTree>
    <p:extLst>
      <p:ext uri="{BB962C8B-B14F-4D97-AF65-F5344CB8AC3E}">
        <p14:creationId xmlns:p14="http://schemas.microsoft.com/office/powerpoint/2010/main" val="171565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671B-C93A-CC48-15C9-8172858FE416}"/>
              </a:ext>
            </a:extLst>
          </p:cNvPr>
          <p:cNvSpPr>
            <a:spLocks noGrp="1"/>
          </p:cNvSpPr>
          <p:nvPr>
            <p:ph type="title"/>
          </p:nvPr>
        </p:nvSpPr>
        <p:spPr/>
        <p:txBody>
          <a:bodyPr/>
          <a:lstStyle/>
          <a:p>
            <a:r>
              <a:rPr lang="en-GB">
                <a:ea typeface="+mj-lt"/>
                <a:cs typeface="+mj-lt"/>
              </a:rPr>
              <a:t>2. Business Problem</a:t>
            </a:r>
            <a:endParaRPr lang="en-US"/>
          </a:p>
        </p:txBody>
      </p:sp>
      <p:sp>
        <p:nvSpPr>
          <p:cNvPr id="3" name="Content Placeholder 2">
            <a:extLst>
              <a:ext uri="{FF2B5EF4-FFF2-40B4-BE49-F238E27FC236}">
                <a16:creationId xmlns:a16="http://schemas.microsoft.com/office/drawing/2014/main" id="{B143530A-DFDC-9D37-06EE-5058A5CA0435}"/>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a:t>The main issue facing Green Haven Florists is a decline in profitability and customer engagement due to a combination of changing consumer habits, intensified competition, and ineffective digital presence.</a:t>
            </a:r>
            <a:endParaRPr lang="en-US"/>
          </a:p>
          <a:p>
            <a:r>
              <a:rPr lang="en-GB"/>
              <a:t>Several factors contribute to the problem:</a:t>
            </a:r>
          </a:p>
          <a:p>
            <a:r>
              <a:rPr lang="en-GB"/>
              <a:t>Reduced foot traffic as nearby businesses have closed and customers increasingly shop online.</a:t>
            </a:r>
          </a:p>
          <a:p>
            <a:r>
              <a:rPr lang="en-GB"/>
              <a:t>Competition from national chains and online florists offering lower prices and faster delivery.</a:t>
            </a:r>
          </a:p>
          <a:p>
            <a:r>
              <a:rPr lang="en-GB"/>
              <a:t>Outdated website and limited digital marketing activity, resulting in poor online visibility.</a:t>
            </a:r>
          </a:p>
          <a:p>
            <a:r>
              <a:rPr lang="en-GB"/>
              <a:t>Rising costs of imported flowers and sustainable packaging materials.</a:t>
            </a:r>
          </a:p>
          <a:p>
            <a:r>
              <a:rPr lang="en-GB"/>
              <a:t>Customer feedback indicating dissatisfaction with the website’s usability and limited delivery flexibility.</a:t>
            </a:r>
          </a:p>
          <a:p>
            <a:pPr marL="0" indent="0">
              <a:buNone/>
            </a:pPr>
            <a:r>
              <a:rPr lang="en-GB"/>
              <a:t>These challenges have created a situation in which Green Haven’s traditional strengths—personal service and sustainability—are no longer enough to sustain its competitive position. The business needs to modernise without losing its brand identity.</a:t>
            </a:r>
          </a:p>
          <a:p>
            <a:endParaRPr lang="en-GB"/>
          </a:p>
        </p:txBody>
      </p:sp>
    </p:spTree>
    <p:extLst>
      <p:ext uri="{BB962C8B-B14F-4D97-AF65-F5344CB8AC3E}">
        <p14:creationId xmlns:p14="http://schemas.microsoft.com/office/powerpoint/2010/main" val="3236774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40D46-98D4-0332-52B3-0ED6A627D43E}"/>
              </a:ext>
            </a:extLst>
          </p:cNvPr>
          <p:cNvSpPr>
            <a:spLocks noGrp="1"/>
          </p:cNvSpPr>
          <p:nvPr>
            <p:ph type="title"/>
          </p:nvPr>
        </p:nvSpPr>
        <p:spPr/>
        <p:txBody>
          <a:bodyPr/>
          <a:lstStyle/>
          <a:p>
            <a:r>
              <a:rPr lang="en-GB"/>
              <a:t>3. Alternative Solutions 1</a:t>
            </a:r>
            <a:endParaRPr lang="en-US"/>
          </a:p>
        </p:txBody>
      </p:sp>
      <p:sp>
        <p:nvSpPr>
          <p:cNvPr id="3" name="Content Placeholder 2">
            <a:extLst>
              <a:ext uri="{FF2B5EF4-FFF2-40B4-BE49-F238E27FC236}">
                <a16:creationId xmlns:a16="http://schemas.microsoft.com/office/drawing/2014/main" id="{E265A8A9-4B9A-D023-97FB-F36B7D60BE5C}"/>
              </a:ext>
            </a:extLst>
          </p:cNvPr>
          <p:cNvSpPr>
            <a:spLocks noGrp="1"/>
          </p:cNvSpPr>
          <p:nvPr>
            <p:ph idx="1"/>
          </p:nvPr>
        </p:nvSpPr>
        <p:spPr/>
        <p:txBody>
          <a:bodyPr vert="horz" lIns="91440" tIns="45720" rIns="91440" bIns="45720" rtlCol="0" anchor="t">
            <a:normAutofit fontScale="70000" lnSpcReduction="20000"/>
          </a:bodyPr>
          <a:lstStyle/>
          <a:p>
            <a:r>
              <a:rPr lang="en-GB"/>
              <a:t>Solution 1: Develop an E-Commerce Platform</a:t>
            </a:r>
          </a:p>
          <a:p>
            <a:r>
              <a:rPr lang="en-GB"/>
              <a:t>This option involves creating a user-friendly website with full online purchasing functionality. Customers could browse arrangements, customise orders, and schedule deliveries. The platform would also feature digital marketing integration, such as SEO optimisation, email campaigns, and social media advertising.</a:t>
            </a:r>
          </a:p>
          <a:p>
            <a:r>
              <a:rPr lang="en-GB"/>
              <a:t>Advantages:</a:t>
            </a:r>
          </a:p>
          <a:p>
            <a:r>
              <a:rPr lang="en-GB"/>
              <a:t>Expands market reach beyond local customers.</a:t>
            </a:r>
          </a:p>
          <a:p>
            <a:r>
              <a:rPr lang="en-GB"/>
              <a:t>Increases sales convenience and accessibility.</a:t>
            </a:r>
          </a:p>
          <a:p>
            <a:r>
              <a:rPr lang="en-GB"/>
              <a:t>Enhances visibility through digital marketing.</a:t>
            </a:r>
          </a:p>
          <a:p>
            <a:r>
              <a:rPr lang="en-GB"/>
              <a:t>Provides data on customer behaviour and preferences.</a:t>
            </a:r>
          </a:p>
          <a:p>
            <a:r>
              <a:rPr lang="en-GB"/>
              <a:t>Disadvantages:</a:t>
            </a:r>
          </a:p>
          <a:p>
            <a:r>
              <a:rPr lang="en-GB"/>
              <a:t>High initial setup and maintenance costs.</a:t>
            </a:r>
          </a:p>
          <a:p>
            <a:r>
              <a:rPr lang="en-GB"/>
              <a:t>Requires new skills in logistics and online customer service.</a:t>
            </a:r>
          </a:p>
          <a:p>
            <a:r>
              <a:rPr lang="en-GB"/>
              <a:t>Risk of losing the personalised in-store experience.</a:t>
            </a:r>
          </a:p>
          <a:p>
            <a:endParaRPr lang="en-GB"/>
          </a:p>
        </p:txBody>
      </p:sp>
    </p:spTree>
    <p:extLst>
      <p:ext uri="{BB962C8B-B14F-4D97-AF65-F5344CB8AC3E}">
        <p14:creationId xmlns:p14="http://schemas.microsoft.com/office/powerpoint/2010/main" val="3100426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5392D-8C1F-9465-AF1E-60AE665551F4}"/>
              </a:ext>
            </a:extLst>
          </p:cNvPr>
          <p:cNvSpPr>
            <a:spLocks noGrp="1"/>
          </p:cNvSpPr>
          <p:nvPr>
            <p:ph type="title"/>
          </p:nvPr>
        </p:nvSpPr>
        <p:spPr/>
        <p:txBody>
          <a:bodyPr/>
          <a:lstStyle/>
          <a:p>
            <a:r>
              <a:rPr lang="en-GB"/>
              <a:t>4. Alternative Solutions 2</a:t>
            </a:r>
            <a:endParaRPr lang="en-US"/>
          </a:p>
        </p:txBody>
      </p:sp>
      <p:sp>
        <p:nvSpPr>
          <p:cNvPr id="3" name="Content Placeholder 2">
            <a:extLst>
              <a:ext uri="{FF2B5EF4-FFF2-40B4-BE49-F238E27FC236}">
                <a16:creationId xmlns:a16="http://schemas.microsoft.com/office/drawing/2014/main" id="{4440C0C0-B1B4-CCAC-47D9-587029B6A1FD}"/>
              </a:ext>
            </a:extLst>
          </p:cNvPr>
          <p:cNvSpPr>
            <a:spLocks noGrp="1"/>
          </p:cNvSpPr>
          <p:nvPr>
            <p:ph idx="1"/>
          </p:nvPr>
        </p:nvSpPr>
        <p:spPr/>
        <p:txBody>
          <a:bodyPr vert="horz" lIns="91440" tIns="45720" rIns="91440" bIns="45720" rtlCol="0" anchor="t">
            <a:normAutofit fontScale="62500" lnSpcReduction="20000"/>
          </a:bodyPr>
          <a:lstStyle/>
          <a:p>
            <a:r>
              <a:rPr lang="en-GB"/>
              <a:t>Solution 2: Strengthen Local and Corporate Partnerships</a:t>
            </a:r>
          </a:p>
          <a:p>
            <a:r>
              <a:rPr lang="en-GB"/>
              <a:t>This approach focuses on deepening community and business relationships through flower subscriptions, workshops, and collaborations with local venues or companies. It maintains the business’s sustainable and personal ethos.</a:t>
            </a:r>
          </a:p>
          <a:p>
            <a:r>
              <a:rPr lang="en-GB"/>
              <a:t>Advantages:</a:t>
            </a:r>
          </a:p>
          <a:p>
            <a:r>
              <a:rPr lang="en-GB"/>
              <a:t>Builds strong, long-term local loyalty.</a:t>
            </a:r>
          </a:p>
          <a:p>
            <a:r>
              <a:rPr lang="en-GB"/>
              <a:t>Requires lower investment than an e-commerce platform.</a:t>
            </a:r>
          </a:p>
          <a:p>
            <a:r>
              <a:rPr lang="en-GB"/>
              <a:t>Reinforces brand identity as an eco-friendly community business.</a:t>
            </a:r>
          </a:p>
          <a:p>
            <a:r>
              <a:rPr lang="en-GB"/>
              <a:t>Provides consistent revenue through regular subscriptions.</a:t>
            </a:r>
          </a:p>
          <a:p>
            <a:endParaRPr lang="en-GB"/>
          </a:p>
          <a:p>
            <a:r>
              <a:rPr lang="en-GB"/>
              <a:t>Disadvantages:</a:t>
            </a:r>
          </a:p>
          <a:p>
            <a:r>
              <a:rPr lang="en-GB"/>
              <a:t>Limited growth potential beyond the local area.</a:t>
            </a:r>
          </a:p>
          <a:p>
            <a:r>
              <a:rPr lang="en-GB"/>
              <a:t>Revenue increases may be slower.</a:t>
            </a:r>
          </a:p>
          <a:p>
            <a:r>
              <a:rPr lang="en-GB"/>
              <a:t>Dependent on local economic conditions.</a:t>
            </a:r>
          </a:p>
          <a:p>
            <a:endParaRPr lang="en-GB"/>
          </a:p>
        </p:txBody>
      </p:sp>
    </p:spTree>
    <p:extLst>
      <p:ext uri="{BB962C8B-B14F-4D97-AF65-F5344CB8AC3E}">
        <p14:creationId xmlns:p14="http://schemas.microsoft.com/office/powerpoint/2010/main" val="2013258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3F9E-466E-A940-D8D4-18BAAA78F97A}"/>
              </a:ext>
            </a:extLst>
          </p:cNvPr>
          <p:cNvSpPr>
            <a:spLocks noGrp="1"/>
          </p:cNvSpPr>
          <p:nvPr>
            <p:ph type="title"/>
          </p:nvPr>
        </p:nvSpPr>
        <p:spPr/>
        <p:txBody>
          <a:bodyPr/>
          <a:lstStyle/>
          <a:p>
            <a:r>
              <a:rPr lang="en-GB">
                <a:ea typeface="+mj-lt"/>
                <a:cs typeface="+mj-lt"/>
              </a:rPr>
              <a:t>5. Justification for the Selected Solution</a:t>
            </a:r>
            <a:endParaRPr lang="en-US"/>
          </a:p>
        </p:txBody>
      </p:sp>
      <p:sp>
        <p:nvSpPr>
          <p:cNvPr id="3" name="Content Placeholder 2">
            <a:extLst>
              <a:ext uri="{FF2B5EF4-FFF2-40B4-BE49-F238E27FC236}">
                <a16:creationId xmlns:a16="http://schemas.microsoft.com/office/drawing/2014/main" id="{13A55D28-86CE-740D-749C-C9ABDD699B99}"/>
              </a:ext>
            </a:extLst>
          </p:cNvPr>
          <p:cNvSpPr>
            <a:spLocks noGrp="1"/>
          </p:cNvSpPr>
          <p:nvPr>
            <p:ph idx="1"/>
          </p:nvPr>
        </p:nvSpPr>
        <p:spPr/>
        <p:txBody>
          <a:bodyPr vert="horz" lIns="91440" tIns="45720" rIns="91440" bIns="45720" rtlCol="0" anchor="t">
            <a:normAutofit fontScale="62500" lnSpcReduction="20000"/>
          </a:bodyPr>
          <a:lstStyle/>
          <a:p>
            <a:r>
              <a:rPr lang="en-GB">
                <a:ea typeface="+mn-lt"/>
                <a:cs typeface="+mn-lt"/>
              </a:rPr>
              <a:t>The </a:t>
            </a:r>
            <a:r>
              <a:rPr lang="en-GB" b="1">
                <a:ea typeface="+mn-lt"/>
                <a:cs typeface="+mn-lt"/>
              </a:rPr>
              <a:t>E-Commerce Platform</a:t>
            </a:r>
            <a:r>
              <a:rPr lang="en-GB">
                <a:ea typeface="+mn-lt"/>
                <a:cs typeface="+mn-lt"/>
              </a:rPr>
              <a:t> is the most appropriate solution because it targets the core issue: a lack of digital visibility and convenience compared to competitors.</a:t>
            </a:r>
            <a:endParaRPr lang="en-GB"/>
          </a:p>
          <a:p>
            <a:r>
              <a:rPr lang="en-GB" b="1">
                <a:ea typeface="+mn-lt"/>
                <a:cs typeface="+mn-lt"/>
              </a:rPr>
              <a:t>Justifications:</a:t>
            </a:r>
            <a:endParaRPr lang="en-GB"/>
          </a:p>
          <a:p>
            <a:r>
              <a:rPr lang="en-GB" b="1">
                <a:ea typeface="+mn-lt"/>
                <a:cs typeface="+mn-lt"/>
              </a:rPr>
              <a:t>Changing Consumer Behaviour:</a:t>
            </a:r>
            <a:br>
              <a:rPr lang="en-GB" b="1">
                <a:ea typeface="+mn-lt"/>
                <a:cs typeface="+mn-lt"/>
              </a:rPr>
            </a:br>
            <a:r>
              <a:rPr lang="en-GB" b="1">
                <a:ea typeface="+mn-lt"/>
                <a:cs typeface="+mn-lt"/>
              </a:rPr>
              <a:t> Industry data shows that online retail for flowers has surged post-pandemic, with customers prioritising convenience, speed, and digital access. Green Haven must adapt to remain relevant.</a:t>
            </a:r>
            <a:endParaRPr lang="en-GB"/>
          </a:p>
          <a:p>
            <a:r>
              <a:rPr lang="en-GB" b="1">
                <a:ea typeface="+mn-lt"/>
                <a:cs typeface="+mn-lt"/>
              </a:rPr>
              <a:t>Competitive Advantage:</a:t>
            </a:r>
            <a:br>
              <a:rPr lang="en-GB" b="1">
                <a:ea typeface="+mn-lt"/>
                <a:cs typeface="+mn-lt"/>
              </a:rPr>
            </a:br>
            <a:r>
              <a:rPr lang="en-GB" b="1">
                <a:ea typeface="+mn-lt"/>
                <a:cs typeface="+mn-lt"/>
              </a:rPr>
              <a:t> A strong online presence will allow the business to compete more effectively with both local and national florists by offering delivery, subscriptions, and custom orders online.</a:t>
            </a:r>
            <a:endParaRPr lang="en-GB"/>
          </a:p>
          <a:p>
            <a:r>
              <a:rPr lang="en-GB" b="1">
                <a:ea typeface="+mn-lt"/>
                <a:cs typeface="+mn-lt"/>
              </a:rPr>
              <a:t>Revenue Diversification:</a:t>
            </a:r>
            <a:br>
              <a:rPr lang="en-GB" b="1">
                <a:ea typeface="+mn-lt"/>
                <a:cs typeface="+mn-lt"/>
              </a:rPr>
            </a:br>
            <a:r>
              <a:rPr lang="en-GB" b="1">
                <a:ea typeface="+mn-lt"/>
                <a:cs typeface="+mn-lt"/>
              </a:rPr>
              <a:t> E-commerce allows for new revenue streams such as gift add-ons, nationwide delivery, and digital marketing promotions, reducing dependence on in-store traffic.</a:t>
            </a:r>
            <a:endParaRPr lang="en-GB"/>
          </a:p>
          <a:p>
            <a:r>
              <a:rPr lang="en-GB" b="1">
                <a:ea typeface="+mn-lt"/>
                <a:cs typeface="+mn-lt"/>
              </a:rPr>
              <a:t>Data-Driven Growth:</a:t>
            </a:r>
            <a:br>
              <a:rPr lang="en-GB" b="1">
                <a:ea typeface="+mn-lt"/>
                <a:cs typeface="+mn-lt"/>
              </a:rPr>
            </a:br>
            <a:r>
              <a:rPr lang="en-GB" b="1">
                <a:ea typeface="+mn-lt"/>
                <a:cs typeface="+mn-lt"/>
              </a:rPr>
              <a:t> Digital platforms provide insights into customer preferences, enabling targeted marketing and product development.</a:t>
            </a:r>
            <a:endParaRPr lang="en-GB"/>
          </a:p>
          <a:p>
            <a:r>
              <a:rPr lang="en-GB">
                <a:ea typeface="+mn-lt"/>
                <a:cs typeface="+mn-lt"/>
              </a:rPr>
              <a:t>Although initial investment is higher, the long-term benefits in reach, adaptability, and data analytics make this the most viable solution for Green Haven Florists.</a:t>
            </a:r>
            <a:endParaRPr lang="en-GB"/>
          </a:p>
          <a:p>
            <a:endParaRPr lang="en-GB"/>
          </a:p>
        </p:txBody>
      </p:sp>
    </p:spTree>
    <p:extLst>
      <p:ext uri="{BB962C8B-B14F-4D97-AF65-F5344CB8AC3E}">
        <p14:creationId xmlns:p14="http://schemas.microsoft.com/office/powerpoint/2010/main" val="263879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18B6B-FE33-BD1F-F784-7A5AC76A5840}"/>
              </a:ext>
            </a:extLst>
          </p:cNvPr>
          <p:cNvSpPr>
            <a:spLocks noGrp="1"/>
          </p:cNvSpPr>
          <p:nvPr>
            <p:ph type="title"/>
          </p:nvPr>
        </p:nvSpPr>
        <p:spPr/>
        <p:txBody>
          <a:bodyPr/>
          <a:lstStyle/>
          <a:p>
            <a:r>
              <a:rPr lang="en-GB"/>
              <a:t>6. PMI ANALYSIS </a:t>
            </a:r>
          </a:p>
        </p:txBody>
      </p:sp>
      <p:pic>
        <p:nvPicPr>
          <p:cNvPr id="4" name="Content Placeholder 3" descr="A diagram of a business&#10;&#10;AI-generated content may be incorrect.">
            <a:extLst>
              <a:ext uri="{FF2B5EF4-FFF2-40B4-BE49-F238E27FC236}">
                <a16:creationId xmlns:a16="http://schemas.microsoft.com/office/drawing/2014/main" id="{4CF73638-E185-29FB-7748-14C6F9C2E6D1}"/>
              </a:ext>
            </a:extLst>
          </p:cNvPr>
          <p:cNvPicPr>
            <a:picLocks noGrp="1" noChangeAspect="1"/>
          </p:cNvPicPr>
          <p:nvPr>
            <p:ph idx="1"/>
          </p:nvPr>
        </p:nvPicPr>
        <p:blipFill>
          <a:blip r:embed="rId2"/>
          <a:stretch>
            <a:fillRect/>
          </a:stretch>
        </p:blipFill>
        <p:spPr>
          <a:xfrm>
            <a:off x="529525" y="1208566"/>
            <a:ext cx="10977965" cy="5469221"/>
          </a:xfrm>
          <a:prstGeom prst="rect">
            <a:avLst/>
          </a:prstGeom>
        </p:spPr>
      </p:pic>
    </p:spTree>
    <p:extLst>
      <p:ext uri="{BB962C8B-B14F-4D97-AF65-F5344CB8AC3E}">
        <p14:creationId xmlns:p14="http://schemas.microsoft.com/office/powerpoint/2010/main" val="2268024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6143-D7D6-73EC-41A2-A4E69A9470F1}"/>
              </a:ext>
            </a:extLst>
          </p:cNvPr>
          <p:cNvSpPr>
            <a:spLocks noGrp="1"/>
          </p:cNvSpPr>
          <p:nvPr>
            <p:ph type="title"/>
          </p:nvPr>
        </p:nvSpPr>
        <p:spPr/>
        <p:txBody>
          <a:bodyPr/>
          <a:lstStyle/>
          <a:p>
            <a:r>
              <a:rPr lang="en-GB"/>
              <a:t>7. PMI Analysis Evaluation</a:t>
            </a:r>
          </a:p>
        </p:txBody>
      </p:sp>
      <p:sp>
        <p:nvSpPr>
          <p:cNvPr id="3" name="Content Placeholder 2">
            <a:extLst>
              <a:ext uri="{FF2B5EF4-FFF2-40B4-BE49-F238E27FC236}">
                <a16:creationId xmlns:a16="http://schemas.microsoft.com/office/drawing/2014/main" id="{613E3197-D1DF-33BF-A006-5CF8A2278DCF}"/>
              </a:ext>
            </a:extLst>
          </p:cNvPr>
          <p:cNvSpPr>
            <a:spLocks noGrp="1"/>
          </p:cNvSpPr>
          <p:nvPr>
            <p:ph idx="1"/>
          </p:nvPr>
        </p:nvSpPr>
        <p:spPr/>
        <p:txBody>
          <a:bodyPr vert="horz" lIns="91440" tIns="45720" rIns="91440" bIns="45720" rtlCol="0" anchor="t">
            <a:normAutofit/>
          </a:bodyPr>
          <a:lstStyle/>
          <a:p>
            <a:r>
              <a:rPr lang="en-GB"/>
              <a:t>While both solutions have value, the E-Commerce Platform (Solution 1) offers greater long-term sustainability and competitiveness. It directly addresses the decline in foot traffic and aligns with the growing consumer trend towards online shopping. However, elements from Solution 2—such as local engagement—should be integrated into the digital strategy to maintain authenticity and brand loyalty.</a:t>
            </a:r>
          </a:p>
          <a:p>
            <a:endParaRPr lang="en-GB"/>
          </a:p>
        </p:txBody>
      </p:sp>
    </p:spTree>
    <p:extLst>
      <p:ext uri="{BB962C8B-B14F-4D97-AF65-F5344CB8AC3E}">
        <p14:creationId xmlns:p14="http://schemas.microsoft.com/office/powerpoint/2010/main" val="3224132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0955-CBD5-856A-948B-3404B5D02647}"/>
              </a:ext>
            </a:extLst>
          </p:cNvPr>
          <p:cNvSpPr>
            <a:spLocks noGrp="1"/>
          </p:cNvSpPr>
          <p:nvPr>
            <p:ph type="title"/>
          </p:nvPr>
        </p:nvSpPr>
        <p:spPr/>
        <p:txBody>
          <a:bodyPr/>
          <a:lstStyle/>
          <a:p>
            <a:r>
              <a:rPr lang="en-GB"/>
              <a:t>8. Risk Analysis </a:t>
            </a:r>
          </a:p>
        </p:txBody>
      </p:sp>
      <p:pic>
        <p:nvPicPr>
          <p:cNvPr id="4" name="Content Placeholder 3">
            <a:extLst>
              <a:ext uri="{FF2B5EF4-FFF2-40B4-BE49-F238E27FC236}">
                <a16:creationId xmlns:a16="http://schemas.microsoft.com/office/drawing/2014/main" id="{554B350A-F507-5DDB-56F9-B9C0168D4952}"/>
              </a:ext>
            </a:extLst>
          </p:cNvPr>
          <p:cNvPicPr>
            <a:picLocks noGrp="1" noChangeAspect="1"/>
          </p:cNvPicPr>
          <p:nvPr>
            <p:ph idx="1"/>
          </p:nvPr>
        </p:nvPicPr>
        <p:blipFill>
          <a:blip r:embed="rId2"/>
          <a:stretch>
            <a:fillRect/>
          </a:stretch>
        </p:blipFill>
        <p:spPr>
          <a:xfrm>
            <a:off x="1472339" y="1286057"/>
            <a:ext cx="10048067" cy="5017188"/>
          </a:xfrm>
          <a:prstGeom prst="rect">
            <a:avLst/>
          </a:prstGeom>
        </p:spPr>
      </p:pic>
    </p:spTree>
    <p:extLst>
      <p:ext uri="{BB962C8B-B14F-4D97-AF65-F5344CB8AC3E}">
        <p14:creationId xmlns:p14="http://schemas.microsoft.com/office/powerpoint/2010/main" val="3514313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CD592-8507-F667-5786-E5BE098B9B52}"/>
              </a:ext>
            </a:extLst>
          </p:cNvPr>
          <p:cNvSpPr>
            <a:spLocks noGrp="1"/>
          </p:cNvSpPr>
          <p:nvPr>
            <p:ph type="title"/>
          </p:nvPr>
        </p:nvSpPr>
        <p:spPr>
          <a:xfrm>
            <a:off x="838200" y="365125"/>
            <a:ext cx="10515600" cy="473157"/>
          </a:xfrm>
        </p:spPr>
        <p:txBody>
          <a:bodyPr>
            <a:normAutofit fontScale="90000"/>
          </a:bodyPr>
          <a:lstStyle/>
          <a:p>
            <a:r>
              <a:rPr lang="en-GB"/>
              <a:t>9. Measuring the Effectiveness of Implementation</a:t>
            </a:r>
            <a:endParaRPr lang="en-US"/>
          </a:p>
        </p:txBody>
      </p:sp>
      <p:sp>
        <p:nvSpPr>
          <p:cNvPr id="3" name="Content Placeholder 2">
            <a:extLst>
              <a:ext uri="{FF2B5EF4-FFF2-40B4-BE49-F238E27FC236}">
                <a16:creationId xmlns:a16="http://schemas.microsoft.com/office/drawing/2014/main" id="{AED75E2E-87F3-AB62-D186-1782A41AFFDE}"/>
              </a:ext>
            </a:extLst>
          </p:cNvPr>
          <p:cNvSpPr>
            <a:spLocks noGrp="1"/>
          </p:cNvSpPr>
          <p:nvPr>
            <p:ph idx="1"/>
          </p:nvPr>
        </p:nvSpPr>
        <p:spPr>
          <a:xfrm>
            <a:off x="450743" y="844067"/>
            <a:ext cx="10903057" cy="6314454"/>
          </a:xfrm>
        </p:spPr>
        <p:txBody>
          <a:bodyPr vert="horz" lIns="91440" tIns="45720" rIns="91440" bIns="45720" rtlCol="0" anchor="t">
            <a:noAutofit/>
          </a:bodyPr>
          <a:lstStyle/>
          <a:p>
            <a:pPr marL="0" indent="0">
              <a:buNone/>
            </a:pPr>
            <a:endParaRPr lang="en-GB" sz="1200"/>
          </a:p>
          <a:p>
            <a:r>
              <a:rPr lang="en-GB" sz="1600"/>
              <a:t>To evaluate the success of the new e-commerce platform, Green Haven Florists should adopt both quantitative and qualitative performance indicators:</a:t>
            </a:r>
          </a:p>
          <a:p>
            <a:r>
              <a:rPr lang="en-GB" sz="1600"/>
              <a:t>Customer Engagement:</a:t>
            </a:r>
          </a:p>
          <a:p>
            <a:r>
              <a:rPr lang="en-GB" sz="1600"/>
              <a:t>Website traffic (unique visitors and bounce rate).</a:t>
            </a:r>
          </a:p>
          <a:p>
            <a:r>
              <a:rPr lang="en-GB" sz="1600"/>
              <a:t>Social media followers and engagement levels.</a:t>
            </a:r>
          </a:p>
          <a:p>
            <a:r>
              <a:rPr lang="en-GB" sz="1600"/>
              <a:t>Number of email subscribers.</a:t>
            </a:r>
          </a:p>
          <a:p>
            <a:r>
              <a:rPr lang="en-GB" sz="1600"/>
              <a:t>Customer Satisfaction:</a:t>
            </a:r>
          </a:p>
          <a:p>
            <a:r>
              <a:rPr lang="en-GB" sz="1600"/>
              <a:t>Post-purchase surveys and product reviews.</a:t>
            </a:r>
          </a:p>
          <a:p>
            <a:r>
              <a:rPr lang="en-GB" sz="1600"/>
              <a:t>Operational Efficiency:</a:t>
            </a:r>
          </a:p>
          <a:p>
            <a:r>
              <a:rPr lang="en-GB" sz="1600"/>
              <a:t>On-time delivery rates and order accuracy.</a:t>
            </a:r>
          </a:p>
          <a:p>
            <a:r>
              <a:rPr lang="en-GB" sz="1600"/>
              <a:t>Website uptime and load speed.</a:t>
            </a:r>
          </a:p>
          <a:p>
            <a:r>
              <a:rPr lang="en-GB" sz="1600"/>
              <a:t>Review Process</a:t>
            </a:r>
          </a:p>
          <a:p>
            <a:r>
              <a:rPr lang="en-GB" sz="1600"/>
              <a:t>Monthly Reports: Analyse sales data and website analytics using Google Analytics.</a:t>
            </a:r>
          </a:p>
          <a:p>
            <a:r>
              <a:rPr lang="en-GB" sz="1600"/>
              <a:t>Quarterly Reviews: Assess customer feedback and make adjustments to marketing or operations.</a:t>
            </a:r>
          </a:p>
          <a:p>
            <a:r>
              <a:rPr lang="en-GB" sz="1600"/>
              <a:t>Annual Evaluation: Review financial outcomes, customer retention, and return on investment (ROI).</a:t>
            </a:r>
          </a:p>
          <a:p>
            <a:pPr marL="0" indent="0">
              <a:buNone/>
            </a:pPr>
            <a:r>
              <a:rPr lang="en-GB" sz="1600"/>
              <a:t>By systematically tracking these metrics, Liam and Priya can ensure the new platform is driving measurable improvements and adapt strategies accordingly.</a:t>
            </a:r>
          </a:p>
          <a:p>
            <a:endParaRPr lang="en-GB"/>
          </a:p>
        </p:txBody>
      </p:sp>
    </p:spTree>
    <p:extLst>
      <p:ext uri="{BB962C8B-B14F-4D97-AF65-F5344CB8AC3E}">
        <p14:creationId xmlns:p14="http://schemas.microsoft.com/office/powerpoint/2010/main" val="371044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25F5-94DB-7A8D-8906-2E9AB6533841}"/>
              </a:ext>
            </a:extLst>
          </p:cNvPr>
          <p:cNvSpPr>
            <a:spLocks noGrp="1"/>
          </p:cNvSpPr>
          <p:nvPr>
            <p:ph type="title"/>
          </p:nvPr>
        </p:nvSpPr>
        <p:spPr/>
        <p:txBody>
          <a:bodyPr/>
          <a:lstStyle/>
          <a:p>
            <a:r>
              <a:rPr lang="en-GB"/>
              <a:t>10. Conclusion</a:t>
            </a:r>
            <a:endParaRPr lang="en-US"/>
          </a:p>
        </p:txBody>
      </p:sp>
      <p:sp>
        <p:nvSpPr>
          <p:cNvPr id="3" name="Content Placeholder 2">
            <a:extLst>
              <a:ext uri="{FF2B5EF4-FFF2-40B4-BE49-F238E27FC236}">
                <a16:creationId xmlns:a16="http://schemas.microsoft.com/office/drawing/2014/main" id="{B841A805-F09D-8326-BC22-D0AA7266B01E}"/>
              </a:ext>
            </a:extLst>
          </p:cNvPr>
          <p:cNvSpPr>
            <a:spLocks noGrp="1"/>
          </p:cNvSpPr>
          <p:nvPr>
            <p:ph idx="1"/>
          </p:nvPr>
        </p:nvSpPr>
        <p:spPr/>
        <p:txBody>
          <a:bodyPr vert="horz" lIns="91440" tIns="45720" rIns="91440" bIns="45720" rtlCol="0" anchor="t">
            <a:normAutofit lnSpcReduction="10000"/>
          </a:bodyPr>
          <a:lstStyle/>
          <a:p>
            <a:r>
              <a:rPr lang="en-GB"/>
              <a:t>Green Haven Florists is at a critical juncture, facing shrinking in-store sales and rising competition. The analysis demonstrates that developing a modern e-commerce platform—supported by local partnerships—offers the most sustainable path forward. While the transition entails financial and operational risks, these can be mitigated through careful planning, training, and phased implementation.</a:t>
            </a:r>
          </a:p>
          <a:p>
            <a:r>
              <a:rPr lang="en-GB"/>
              <a:t>By adopting a digital-first approach while maintaining its eco-friendly and community-based values, Green Haven Florists can revitalise its brand, reach new markets, and secure long-term profitability in an increasingly digital retail environment.</a:t>
            </a:r>
          </a:p>
          <a:p>
            <a:endParaRPr lang="en-GB"/>
          </a:p>
        </p:txBody>
      </p:sp>
    </p:spTree>
    <p:extLst>
      <p:ext uri="{BB962C8B-B14F-4D97-AF65-F5344CB8AC3E}">
        <p14:creationId xmlns:p14="http://schemas.microsoft.com/office/powerpoint/2010/main" val="4274216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000B-0099-E3BD-EBB0-7231D62559CD}"/>
              </a:ext>
            </a:extLst>
          </p:cNvPr>
          <p:cNvSpPr>
            <a:spLocks noGrp="1"/>
          </p:cNvSpPr>
          <p:nvPr>
            <p:ph type="title"/>
          </p:nvPr>
        </p:nvSpPr>
        <p:spPr/>
        <p:txBody>
          <a:bodyPr/>
          <a:lstStyle/>
          <a:p>
            <a:r>
              <a:rPr lang="en-GB"/>
              <a:t>11. References</a:t>
            </a:r>
          </a:p>
        </p:txBody>
      </p:sp>
      <p:sp>
        <p:nvSpPr>
          <p:cNvPr id="3" name="Content Placeholder 2">
            <a:extLst>
              <a:ext uri="{FF2B5EF4-FFF2-40B4-BE49-F238E27FC236}">
                <a16:creationId xmlns:a16="http://schemas.microsoft.com/office/drawing/2014/main" id="{FBCF3165-AD19-3B4E-41E6-5237BE0B7822}"/>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Ahmad, T. and Chowdhury, M. (2022) </a:t>
            </a:r>
            <a:r>
              <a:rPr lang="en-GB" i="1">
                <a:ea typeface="+mn-lt"/>
                <a:cs typeface="+mn-lt"/>
              </a:rPr>
              <a:t>Communication Models and Organizational Effectiveness.</a:t>
            </a:r>
            <a:r>
              <a:rPr lang="en-GB">
                <a:ea typeface="+mn-lt"/>
                <a:cs typeface="+mn-lt"/>
              </a:rPr>
              <a:t> London: Routledge.</a:t>
            </a:r>
            <a:endParaRPr lang="en-GB"/>
          </a:p>
          <a:p>
            <a:r>
              <a:rPr lang="en-GB">
                <a:ea typeface="+mn-lt"/>
                <a:cs typeface="+mn-lt"/>
              </a:rPr>
              <a:t>Elobeid, T., </a:t>
            </a:r>
            <a:r>
              <a:rPr lang="en-GB" err="1">
                <a:ea typeface="+mn-lt"/>
                <a:cs typeface="+mn-lt"/>
              </a:rPr>
              <a:t>Savvaidis</a:t>
            </a:r>
            <a:r>
              <a:rPr lang="en-GB">
                <a:ea typeface="+mn-lt"/>
                <a:cs typeface="+mn-lt"/>
              </a:rPr>
              <a:t>, I. and Ganji, V. (2019) ‘Effective Communication and Food Safety Practices in Small Businesses,’ </a:t>
            </a:r>
            <a:r>
              <a:rPr lang="en-GB" i="1">
                <a:ea typeface="+mn-lt"/>
                <a:cs typeface="+mn-lt"/>
              </a:rPr>
              <a:t>Journal of Food Protection</a:t>
            </a:r>
            <a:r>
              <a:rPr lang="en-GB">
                <a:ea typeface="+mn-lt"/>
                <a:cs typeface="+mn-lt"/>
              </a:rPr>
              <a:t>, 82(6), pp. 987–995.</a:t>
            </a:r>
            <a:endParaRPr lang="en-GB"/>
          </a:p>
          <a:p>
            <a:r>
              <a:rPr lang="en-GB">
                <a:ea typeface="+mn-lt"/>
                <a:cs typeface="+mn-lt"/>
              </a:rPr>
              <a:t>British Retail Consortium (2022) </a:t>
            </a:r>
            <a:r>
              <a:rPr lang="en-GB" i="1">
                <a:ea typeface="+mn-lt"/>
                <a:cs typeface="+mn-lt"/>
              </a:rPr>
              <a:t>Retail Industry Trends and Consumer Behaviour in the UK 2022.</a:t>
            </a:r>
            <a:r>
              <a:rPr lang="en-GB">
                <a:ea typeface="+mn-lt"/>
                <a:cs typeface="+mn-lt"/>
              </a:rPr>
              <a:t> London: BRC.</a:t>
            </a:r>
            <a:endParaRPr lang="en-GB"/>
          </a:p>
          <a:p>
            <a:r>
              <a:rPr lang="en-GB">
                <a:ea typeface="+mn-lt"/>
                <a:cs typeface="+mn-lt"/>
              </a:rPr>
              <a:t>Chaffey, D. and Ellis-Chadwick, F. (2022) </a:t>
            </a:r>
            <a:r>
              <a:rPr lang="en-GB" i="1">
                <a:ea typeface="+mn-lt"/>
                <a:cs typeface="+mn-lt"/>
              </a:rPr>
              <a:t>Digital Marketing: Strategy, Implementation and Practice.</a:t>
            </a:r>
            <a:r>
              <a:rPr lang="en-GB">
                <a:ea typeface="+mn-lt"/>
                <a:cs typeface="+mn-lt"/>
              </a:rPr>
              <a:t> 8th </a:t>
            </a:r>
            <a:r>
              <a:rPr lang="en-GB" err="1">
                <a:ea typeface="+mn-lt"/>
                <a:cs typeface="+mn-lt"/>
              </a:rPr>
              <a:t>edn</a:t>
            </a:r>
            <a:r>
              <a:rPr lang="en-GB">
                <a:ea typeface="+mn-lt"/>
                <a:cs typeface="+mn-lt"/>
              </a:rPr>
              <a:t>. Harlow: Pearson Education.</a:t>
            </a:r>
            <a:endParaRPr lang="en-GB"/>
          </a:p>
          <a:p>
            <a:r>
              <a:rPr lang="en-GB">
                <a:ea typeface="+mn-lt"/>
                <a:cs typeface="+mn-lt"/>
              </a:rPr>
              <a:t>Kotler, P., Keller, K. L., </a:t>
            </a:r>
            <a:r>
              <a:rPr lang="en-GB" err="1">
                <a:ea typeface="+mn-lt"/>
                <a:cs typeface="+mn-lt"/>
              </a:rPr>
              <a:t>Ancarani</a:t>
            </a:r>
            <a:r>
              <a:rPr lang="en-GB">
                <a:ea typeface="+mn-lt"/>
                <a:cs typeface="+mn-lt"/>
              </a:rPr>
              <a:t>, F. and Costabile, M. (2021) </a:t>
            </a:r>
            <a:r>
              <a:rPr lang="en-GB" i="1">
                <a:ea typeface="+mn-lt"/>
                <a:cs typeface="+mn-lt"/>
              </a:rPr>
              <a:t>Marketing Management.</a:t>
            </a:r>
            <a:r>
              <a:rPr lang="en-GB">
                <a:ea typeface="+mn-lt"/>
                <a:cs typeface="+mn-lt"/>
              </a:rPr>
              <a:t> 16th </a:t>
            </a:r>
            <a:r>
              <a:rPr lang="en-GB" err="1">
                <a:ea typeface="+mn-lt"/>
                <a:cs typeface="+mn-lt"/>
              </a:rPr>
              <a:t>edn</a:t>
            </a:r>
            <a:r>
              <a:rPr lang="en-GB">
                <a:ea typeface="+mn-lt"/>
                <a:cs typeface="+mn-lt"/>
              </a:rPr>
              <a:t>. Harlow: Pearson Education.</a:t>
            </a:r>
            <a:endParaRPr lang="en-GB"/>
          </a:p>
          <a:p>
            <a:r>
              <a:rPr lang="en-GB">
                <a:ea typeface="+mn-lt"/>
                <a:cs typeface="+mn-lt"/>
              </a:rPr>
              <a:t>McKinsey &amp; Company (2023) </a:t>
            </a:r>
            <a:r>
              <a:rPr lang="en-GB" i="1">
                <a:ea typeface="+mn-lt"/>
                <a:cs typeface="+mn-lt"/>
              </a:rPr>
              <a:t>How SMEs Can Win in the Digital Economy.</a:t>
            </a:r>
            <a:r>
              <a:rPr lang="en-GB">
                <a:ea typeface="+mn-lt"/>
                <a:cs typeface="+mn-lt"/>
              </a:rPr>
              <a:t> [online] Available at: </a:t>
            </a:r>
            <a:r>
              <a:rPr lang="en-GB">
                <a:ea typeface="+mn-lt"/>
                <a:cs typeface="+mn-lt"/>
                <a:hlinkClick r:id="rId2"/>
              </a:rPr>
              <a:t>https://www.mckinsey.com</a:t>
            </a:r>
            <a:r>
              <a:rPr lang="en-GB">
                <a:ea typeface="+mn-lt"/>
                <a:cs typeface="+mn-lt"/>
              </a:rPr>
              <a:t> [Accessed 13 Dec. 2025].</a:t>
            </a:r>
            <a:endParaRPr lang="en-GB"/>
          </a:p>
          <a:p>
            <a:r>
              <a:rPr lang="en-GB">
                <a:ea typeface="+mn-lt"/>
                <a:cs typeface="+mn-lt"/>
              </a:rPr>
              <a:t>Office for National Statistics (ONS) (2024) </a:t>
            </a:r>
            <a:r>
              <a:rPr lang="en-GB" i="1">
                <a:ea typeface="+mn-lt"/>
                <a:cs typeface="+mn-lt"/>
              </a:rPr>
              <a:t>Retail Sales Index: Internet Sales as a Percentage of Total Retail Sales (UK).</a:t>
            </a:r>
            <a:r>
              <a:rPr lang="en-GB">
                <a:ea typeface="+mn-lt"/>
                <a:cs typeface="+mn-lt"/>
              </a:rPr>
              <a:t> [online] Available at: </a:t>
            </a:r>
            <a:r>
              <a:rPr lang="en-GB">
                <a:ea typeface="+mn-lt"/>
                <a:cs typeface="+mn-lt"/>
                <a:hlinkClick r:id="rId3"/>
              </a:rPr>
              <a:t>https://www.ons.gov.uk</a:t>
            </a:r>
            <a:r>
              <a:rPr lang="en-GB">
                <a:ea typeface="+mn-lt"/>
                <a:cs typeface="+mn-lt"/>
              </a:rPr>
              <a:t> [Accessed 13 Dec. 2025].</a:t>
            </a:r>
            <a:endParaRPr lang="en-GB"/>
          </a:p>
          <a:p>
            <a:r>
              <a:rPr lang="en-GB">
                <a:ea typeface="+mn-lt"/>
                <a:cs typeface="+mn-lt"/>
              </a:rPr>
              <a:t>Small Business Federation (2023) </a:t>
            </a:r>
            <a:r>
              <a:rPr lang="en-GB" i="1">
                <a:ea typeface="+mn-lt"/>
                <a:cs typeface="+mn-lt"/>
              </a:rPr>
              <a:t>UK Small Business Digital Transformation Report.</a:t>
            </a:r>
            <a:r>
              <a:rPr lang="en-GB">
                <a:ea typeface="+mn-lt"/>
                <a:cs typeface="+mn-lt"/>
              </a:rPr>
              <a:t> London: FSB Publications.</a:t>
            </a:r>
            <a:endParaRPr lang="en-GB"/>
          </a:p>
          <a:p>
            <a:r>
              <a:rPr lang="en-GB">
                <a:ea typeface="+mn-lt"/>
                <a:cs typeface="+mn-lt"/>
              </a:rPr>
              <a:t>Taneja, S., Pryor, M. G. and Hayek, M. (2016) ‘Leaping Innovation Barriers to Small Business Longevity,’ </a:t>
            </a:r>
            <a:r>
              <a:rPr lang="en-GB" i="1">
                <a:ea typeface="+mn-lt"/>
                <a:cs typeface="+mn-lt"/>
              </a:rPr>
              <a:t>Journal of Business Strategy</a:t>
            </a:r>
            <a:r>
              <a:rPr lang="en-GB">
                <a:ea typeface="+mn-lt"/>
                <a:cs typeface="+mn-lt"/>
              </a:rPr>
              <a:t>, 37(3), pp. 44–51.</a:t>
            </a:r>
            <a:endParaRPr lang="en-GB"/>
          </a:p>
          <a:p>
            <a:r>
              <a:rPr lang="en-GB">
                <a:ea typeface="+mn-lt"/>
                <a:cs typeface="+mn-lt"/>
              </a:rPr>
              <a:t>Wirtz, J., Zeithaml, V. A. and </a:t>
            </a:r>
            <a:r>
              <a:rPr lang="en-GB" err="1">
                <a:ea typeface="+mn-lt"/>
                <a:cs typeface="+mn-lt"/>
              </a:rPr>
              <a:t>Gistri</a:t>
            </a:r>
            <a:r>
              <a:rPr lang="en-GB">
                <a:ea typeface="+mn-lt"/>
                <a:cs typeface="+mn-lt"/>
              </a:rPr>
              <a:t>, G. (2023) </a:t>
            </a:r>
            <a:r>
              <a:rPr lang="en-GB" i="1">
                <a:ea typeface="+mn-lt"/>
                <a:cs typeface="+mn-lt"/>
              </a:rPr>
              <a:t>Services Marketing: People, Technology, Strategy.</a:t>
            </a:r>
            <a:r>
              <a:rPr lang="en-GB">
                <a:ea typeface="+mn-lt"/>
                <a:cs typeface="+mn-lt"/>
              </a:rPr>
              <a:t> 10th </a:t>
            </a:r>
            <a:r>
              <a:rPr lang="en-GB" err="1">
                <a:ea typeface="+mn-lt"/>
                <a:cs typeface="+mn-lt"/>
              </a:rPr>
              <a:t>edn</a:t>
            </a:r>
            <a:r>
              <a:rPr lang="en-GB">
                <a:ea typeface="+mn-lt"/>
                <a:cs typeface="+mn-lt"/>
              </a:rPr>
              <a:t>. Singapore: World Scientific.</a:t>
            </a:r>
            <a:endParaRPr lang="en-GB"/>
          </a:p>
          <a:p>
            <a:r>
              <a:rPr lang="en-GB">
                <a:ea typeface="+mn-lt"/>
                <a:cs typeface="+mn-lt"/>
              </a:rPr>
              <a:t>Zhang, X. and Zhu, M. (2021) ‘Digital Transformation of SMEs: Challenges and Strategies,’ </a:t>
            </a:r>
            <a:r>
              <a:rPr lang="en-GB" i="1">
                <a:ea typeface="+mn-lt"/>
                <a:cs typeface="+mn-lt"/>
              </a:rPr>
              <a:t>Journal of Small Business and Enterprise Development</a:t>
            </a:r>
            <a:r>
              <a:rPr lang="en-GB">
                <a:ea typeface="+mn-lt"/>
                <a:cs typeface="+mn-lt"/>
              </a:rPr>
              <a:t>, 28(5), pp. 753–772.</a:t>
            </a:r>
            <a:endParaRPr lang="en-GB"/>
          </a:p>
          <a:p>
            <a:endParaRPr lang="en-GB"/>
          </a:p>
        </p:txBody>
      </p:sp>
    </p:spTree>
    <p:extLst>
      <p:ext uri="{BB962C8B-B14F-4D97-AF65-F5344CB8AC3E}">
        <p14:creationId xmlns:p14="http://schemas.microsoft.com/office/powerpoint/2010/main" val="3585838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Problem solving and decision making module (LCLM4004)  </vt:lpstr>
      <vt:lpstr>Contents</vt:lpstr>
      <vt:lpstr>Introduction and background</vt:lpstr>
      <vt:lpstr>2. Business Problem</vt:lpstr>
      <vt:lpstr>3. Alternative Solutions 1</vt:lpstr>
      <vt:lpstr>4. Alternative Solutions 2</vt:lpstr>
      <vt:lpstr>5. Justification for the Selected Solution</vt:lpstr>
      <vt:lpstr>6. PMI ANALYSIS </vt:lpstr>
      <vt:lpstr>7. PMI Analysis Evaluation</vt:lpstr>
      <vt:lpstr>8. Risk Analysis </vt:lpstr>
      <vt:lpstr>9. Measuring the Effectiveness of Implementation</vt:lpstr>
      <vt:lpstr>10. Conclusion</vt:lpstr>
      <vt:lpstr>11.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2025-12-15T15:38:31Z</dcterms:created>
  <dcterms:modified xsi:type="dcterms:W3CDTF">2025-12-15T18:19:02Z</dcterms:modified>
</cp:coreProperties>
</file>