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B7AD2C-DD11-4886-BDAF-B116B3906312}" v="11" dt="2022-09-30T20:02:07.6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7" d="100"/>
          <a:sy n="67" d="100"/>
        </p:scale>
        <p:origin x="452"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ley MacDonald" userId="70d5172999b41228" providerId="LiveId" clId="{D8B7AD2C-DD11-4886-BDAF-B116B3906312}"/>
    <pc:docChg chg="custSel modSld">
      <pc:chgData name="Ashley MacDonald" userId="70d5172999b41228" providerId="LiveId" clId="{D8B7AD2C-DD11-4886-BDAF-B116B3906312}" dt="2022-09-30T20:05:57.392" v="262" actId="2711"/>
      <pc:docMkLst>
        <pc:docMk/>
      </pc:docMkLst>
      <pc:sldChg chg="modSp mod">
        <pc:chgData name="Ashley MacDonald" userId="70d5172999b41228" providerId="LiveId" clId="{D8B7AD2C-DD11-4886-BDAF-B116B3906312}" dt="2022-09-30T20:02:23.668" v="154" actId="14100"/>
        <pc:sldMkLst>
          <pc:docMk/>
          <pc:sldMk cId="109857222" sldId="256"/>
        </pc:sldMkLst>
        <pc:spChg chg="mod">
          <ac:chgData name="Ashley MacDonald" userId="70d5172999b41228" providerId="LiveId" clId="{D8B7AD2C-DD11-4886-BDAF-B116B3906312}" dt="2022-09-30T19:47:43.463" v="92" actId="20577"/>
          <ac:spMkLst>
            <pc:docMk/>
            <pc:sldMk cId="109857222" sldId="256"/>
            <ac:spMk id="6" creationId="{436142CB-A628-EEBD-B3F1-C3F30FE5A12D}"/>
          </ac:spMkLst>
        </pc:spChg>
        <pc:spChg chg="mod">
          <ac:chgData name="Ashley MacDonald" userId="70d5172999b41228" providerId="LiveId" clId="{D8B7AD2C-DD11-4886-BDAF-B116B3906312}" dt="2022-09-30T20:02:23.668" v="154" actId="14100"/>
          <ac:spMkLst>
            <pc:docMk/>
            <pc:sldMk cId="109857222" sldId="256"/>
            <ac:spMk id="11" creationId="{1E1DB5D5-6159-35EE-55F0-18CDF07CBB95}"/>
          </ac:spMkLst>
        </pc:spChg>
        <pc:spChg chg="mod">
          <ac:chgData name="Ashley MacDonald" userId="70d5172999b41228" providerId="LiveId" clId="{D8B7AD2C-DD11-4886-BDAF-B116B3906312}" dt="2022-09-30T20:01:20.278" v="143" actId="1076"/>
          <ac:spMkLst>
            <pc:docMk/>
            <pc:sldMk cId="109857222" sldId="256"/>
            <ac:spMk id="12" creationId="{8C93E495-6AF3-CB0F-143F-48EB78C8745E}"/>
          </ac:spMkLst>
        </pc:spChg>
        <pc:spChg chg="mod">
          <ac:chgData name="Ashley MacDonald" userId="70d5172999b41228" providerId="LiveId" clId="{D8B7AD2C-DD11-4886-BDAF-B116B3906312}" dt="2022-09-30T20:01:59.167" v="149" actId="1076"/>
          <ac:spMkLst>
            <pc:docMk/>
            <pc:sldMk cId="109857222" sldId="256"/>
            <ac:spMk id="13" creationId="{A8D36C19-69F2-647F-6B9A-7B260C4FA568}"/>
          </ac:spMkLst>
        </pc:spChg>
        <pc:picChg chg="mod">
          <ac:chgData name="Ashley MacDonald" userId="70d5172999b41228" providerId="LiveId" clId="{D8B7AD2C-DD11-4886-BDAF-B116B3906312}" dt="2022-09-30T20:02:07.674" v="152" actId="14100"/>
          <ac:picMkLst>
            <pc:docMk/>
            <pc:sldMk cId="109857222" sldId="256"/>
            <ac:picMk id="10" creationId="{E5816B34-77D7-AD90-4531-30A3BF1B5270}"/>
          </ac:picMkLst>
        </pc:picChg>
      </pc:sldChg>
      <pc:sldChg chg="modSp mod">
        <pc:chgData name="Ashley MacDonald" userId="70d5172999b41228" providerId="LiveId" clId="{D8B7AD2C-DD11-4886-BDAF-B116B3906312}" dt="2022-09-30T20:05:57.392" v="262" actId="2711"/>
        <pc:sldMkLst>
          <pc:docMk/>
          <pc:sldMk cId="1029166104" sldId="257"/>
        </pc:sldMkLst>
        <pc:spChg chg="mod">
          <ac:chgData name="Ashley MacDonald" userId="70d5172999b41228" providerId="LiveId" clId="{D8B7AD2C-DD11-4886-BDAF-B116B3906312}" dt="2022-09-30T20:05:57.392" v="262" actId="2711"/>
          <ac:spMkLst>
            <pc:docMk/>
            <pc:sldMk cId="1029166104" sldId="257"/>
            <ac:spMk id="3" creationId="{30CF1E6F-5FC2-E6B8-5154-ABA48BFBB077}"/>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6655759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92355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85967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21685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30/09/2022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25778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30/09/2022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52255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846CE7D5-CF57-46EF-B807-FDD0502418D4}" type="datetimeFigureOut">
              <a:rPr lang="en-GB" smtClean="0"/>
              <a:t>30/09/2022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41051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575224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691903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130739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55045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7595141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855277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46CE7D5-CF57-46EF-B807-FDD0502418D4}" type="datetimeFigureOut">
              <a:rPr lang="en-GB" smtClean="0"/>
              <a:t>30/09/2022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816578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46CE7D5-CF57-46EF-B807-FDD0502418D4}" type="datetimeFigureOut">
              <a:rPr lang="en-GB" smtClean="0"/>
              <a:t>30/09/2022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903145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9636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639034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94232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846CE7D5-CF57-46EF-B807-FDD0502418D4}" type="datetimeFigureOut">
              <a:rPr lang="en-GB" smtClean="0"/>
              <a:t>30/09/2022</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85395118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search.informit.org/doi/10.3316/aeipt.206530" TargetMode="External"/><Relationship Id="rId3" Type="http://schemas.openxmlformats.org/officeDocument/2006/relationships/hyperlink" Target="https://civilservicelocal.blog.gov.uk/2020/10/13/how-time-management-techniques-and-a-sense-of-awe-can-increase-our-well-being/" TargetMode="External"/><Relationship Id="rId7" Type="http://schemas.openxmlformats.org/officeDocument/2006/relationships/hyperlink" Target="https://thepeakperformancecenter.com/educational-learning/learning/preferences/learning-styles/vak/" TargetMode="External"/><Relationship Id="rId2" Type="http://schemas.openxmlformats.org/officeDocument/2006/relationships/hyperlink" Target="https://www.goconqr.com/mapamental/22877631/cognitive-influences-on-language-learning" TargetMode="External"/><Relationship Id="rId1" Type="http://schemas.openxmlformats.org/officeDocument/2006/relationships/slideLayout" Target="../slideLayouts/slideLayout18.xml"/><Relationship Id="rId6" Type="http://schemas.openxmlformats.org/officeDocument/2006/relationships/hyperlink" Target="https://www.open.ac.uk/choose/unison/develop/my-skills/self-reflection" TargetMode="External"/><Relationship Id="rId5" Type="http://schemas.openxmlformats.org/officeDocument/2006/relationships/hyperlink" Target="https://launchspace.net/blog/smart-goals/" TargetMode="External"/><Relationship Id="rId4" Type="http://schemas.openxmlformats.org/officeDocument/2006/relationships/hyperlink" Target="https://dictionary/english/research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4524A8-4296-F988-2AAA-C5BA763C2B75}"/>
              </a:ext>
            </a:extLst>
          </p:cNvPr>
          <p:cNvSpPr txBox="1"/>
          <p:nvPr/>
        </p:nvSpPr>
        <p:spPr>
          <a:xfrm>
            <a:off x="0" y="287239"/>
            <a:ext cx="2475847" cy="3323987"/>
          </a:xfrm>
          <a:prstGeom prst="rect">
            <a:avLst/>
          </a:prstGeom>
          <a:ln/>
        </p:spPr>
        <p:style>
          <a:lnRef idx="1">
            <a:schemeClr val="accent1"/>
          </a:lnRef>
          <a:fillRef idx="2">
            <a:schemeClr val="accent1"/>
          </a:fillRef>
          <a:effectRef idx="1">
            <a:schemeClr val="accent1"/>
          </a:effectRef>
          <a:fontRef idx="minor">
            <a:schemeClr val="dk1"/>
          </a:fontRef>
        </p:style>
        <p:txBody>
          <a:bodyPr wrap="square" lIns="91440" tIns="45720" rIns="91440" bIns="45720" rtlCol="0" anchor="t">
            <a:spAutoFit/>
          </a:bodyPr>
          <a:lstStyle/>
          <a:p>
            <a:r>
              <a:rPr lang="en-GB" sz="1000" b="1" u="sng" dirty="0">
                <a:latin typeface="Arial"/>
                <a:cs typeface="Arial"/>
              </a:rPr>
              <a:t>Introduction</a:t>
            </a:r>
          </a:p>
          <a:p>
            <a:r>
              <a:rPr lang="en-GB" sz="1000" dirty="0">
                <a:latin typeface="Arial"/>
                <a:cs typeface="Calibri"/>
              </a:rPr>
              <a:t>One of the most important considerations of this academic poster is to understand that there are many components that branch together used in critical thinking in education however, During this study only 3 skills will be focused on in detail. These study skills in which it is believed to have a big part to play for critical thinking in education and how these 3 skills can be used to better in practice.</a:t>
            </a:r>
          </a:p>
          <a:p>
            <a:r>
              <a:rPr lang="en-GB" sz="1000" dirty="0">
                <a:latin typeface="Arial"/>
                <a:cs typeface="Calibri"/>
              </a:rPr>
              <a:t>A conclusion will be made upon this information and what can be learnt.</a:t>
            </a:r>
          </a:p>
          <a:p>
            <a:endParaRPr lang="en-GB" sz="1000" dirty="0">
              <a:latin typeface="Arial"/>
              <a:cs typeface="Calibri"/>
            </a:endParaRPr>
          </a:p>
          <a:p>
            <a:r>
              <a:rPr lang="en-GB" sz="1000" dirty="0">
                <a:latin typeface="Arial"/>
                <a:cs typeface="Calibri"/>
              </a:rPr>
              <a:t>What is critical thinking?</a:t>
            </a:r>
          </a:p>
          <a:p>
            <a:pPr algn="l"/>
            <a:r>
              <a:rPr lang="en-GB" sz="1000" b="0" i="0" dirty="0">
                <a:effectLst/>
                <a:latin typeface="Arial" panose="020B0604020202020204" pitchFamily="34" charset="0"/>
                <a:cs typeface="Arial" panose="020B0604020202020204" pitchFamily="34" charset="0"/>
              </a:rPr>
              <a:t>(Cottrell, S, 2017, p. 1) notes that critical thinking is a way in which an individual uses their mind to analyse information given to them from different sources and draw a fair conclusion. </a:t>
            </a:r>
            <a:endParaRPr lang="en-GB" sz="1000" i="0" dirty="0">
              <a:effectLs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EACCA33-0A55-5CFF-FF29-B60AE383EE94}"/>
              </a:ext>
            </a:extLst>
          </p:cNvPr>
          <p:cNvSpPr txBox="1"/>
          <p:nvPr/>
        </p:nvSpPr>
        <p:spPr>
          <a:xfrm>
            <a:off x="409574" y="25628"/>
            <a:ext cx="3324225" cy="261610"/>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Ashley MacDonald, 0951729, ECGE4005P/C</a:t>
            </a:r>
          </a:p>
        </p:txBody>
      </p:sp>
      <p:sp>
        <p:nvSpPr>
          <p:cNvPr id="4" name="TextBox 3">
            <a:extLst>
              <a:ext uri="{FF2B5EF4-FFF2-40B4-BE49-F238E27FC236}">
                <a16:creationId xmlns:a16="http://schemas.microsoft.com/office/drawing/2014/main" id="{2FFE1BA3-8959-28B7-97F5-0C3F433577F1}"/>
              </a:ext>
            </a:extLst>
          </p:cNvPr>
          <p:cNvSpPr txBox="1"/>
          <p:nvPr/>
        </p:nvSpPr>
        <p:spPr>
          <a:xfrm>
            <a:off x="4733925" y="133350"/>
            <a:ext cx="3067050" cy="307777"/>
          </a:xfrm>
          <a:prstGeom prst="rect">
            <a:avLst/>
          </a:prstGeom>
          <a:noFill/>
        </p:spPr>
        <p:txBody>
          <a:bodyPr wrap="square" rtlCol="0">
            <a:spAutoFit/>
          </a:bodyPr>
          <a:lstStyle/>
          <a:p>
            <a:r>
              <a:rPr lang="en-GB" sz="1400" b="1" u="sng" dirty="0">
                <a:latin typeface="Arial" panose="020B0604020202020204" pitchFamily="34" charset="0"/>
                <a:cs typeface="Arial" panose="020B0604020202020204" pitchFamily="34" charset="0"/>
              </a:rPr>
              <a:t>Critical thinking in education</a:t>
            </a:r>
          </a:p>
        </p:txBody>
      </p:sp>
      <p:sp>
        <p:nvSpPr>
          <p:cNvPr id="5" name="TextBox 4">
            <a:extLst>
              <a:ext uri="{FF2B5EF4-FFF2-40B4-BE49-F238E27FC236}">
                <a16:creationId xmlns:a16="http://schemas.microsoft.com/office/drawing/2014/main" id="{E03BEFC7-BFF5-4834-82EC-4376C53E66FB}"/>
              </a:ext>
            </a:extLst>
          </p:cNvPr>
          <p:cNvSpPr txBox="1"/>
          <p:nvPr/>
        </p:nvSpPr>
        <p:spPr>
          <a:xfrm>
            <a:off x="-1" y="3717002"/>
            <a:ext cx="3558365" cy="178510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000" b="1" u="sng" dirty="0">
                <a:latin typeface="Arial" panose="020B0604020202020204" pitchFamily="34" charset="0"/>
                <a:cs typeface="Arial" panose="020B0604020202020204" pitchFamily="34" charset="0"/>
              </a:rPr>
              <a:t>Planning &amp; Goal Setting</a:t>
            </a:r>
          </a:p>
          <a:p>
            <a:r>
              <a:rPr lang="en-GB" sz="1000" b="0" i="0" dirty="0">
                <a:solidFill>
                  <a:srgbClr val="282C33"/>
                </a:solidFill>
                <a:effectLst/>
                <a:latin typeface="Arial" panose="020B0604020202020204" pitchFamily="34" charset="0"/>
                <a:cs typeface="Arial" panose="020B0604020202020204" pitchFamily="34" charset="0"/>
              </a:rPr>
              <a:t>Setting and working toward goals is a deliberate and explicit process that begins with identifying a new target, skill, or project you wish to complete.</a:t>
            </a:r>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One must admit that goal setting has a profound effect on how a person can achieve a set target. This target can either be long term or it can be a short term.</a:t>
            </a:r>
          </a:p>
          <a:p>
            <a:r>
              <a:rPr lang="en-GB" sz="1000" b="0" i="0" dirty="0">
                <a:effectLst/>
                <a:latin typeface="Arial" panose="020B0604020202020204" pitchFamily="34" charset="0"/>
                <a:cs typeface="Arial" panose="020B0604020202020204" pitchFamily="34" charset="0"/>
              </a:rPr>
              <a:t>(Cottrell, S. 2021, P. 207) </a:t>
            </a:r>
            <a:r>
              <a:rPr lang="en-GB" sz="1000" dirty="0">
                <a:latin typeface="Arial" panose="020B0604020202020204" pitchFamily="34" charset="0"/>
                <a:cs typeface="Arial" panose="020B0604020202020204" pitchFamily="34" charset="0"/>
              </a:rPr>
              <a:t>Specific, measurable, achievable, realistic and time (SMART) objectives are advantageous for most tasks. These facilitate seeing what has to be done, keeping track of development, and gauging success.</a:t>
            </a:r>
            <a:endParaRPr lang="en-GB" sz="1100" b="1" u="sng" dirty="0">
              <a:latin typeface="Arial" panose="020B0604020202020204" pitchFamily="34" charset="0"/>
              <a:cs typeface="Arial" panose="020B0604020202020204" pitchFamily="34" charset="0"/>
            </a:endParaRPr>
          </a:p>
        </p:txBody>
      </p:sp>
      <p:pic>
        <p:nvPicPr>
          <p:cNvPr id="1026" name="Picture 2" descr="How to Create Meaningful SMART Goals - Launch Space">
            <a:extLst>
              <a:ext uri="{FF2B5EF4-FFF2-40B4-BE49-F238E27FC236}">
                <a16:creationId xmlns:a16="http://schemas.microsoft.com/office/drawing/2014/main" id="{B947B177-AB98-3999-2425-EC0BE16B369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5550195"/>
            <a:ext cx="2664457" cy="131843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261C2D7-7903-6A50-F0DE-E82501387ED6}"/>
              </a:ext>
            </a:extLst>
          </p:cNvPr>
          <p:cNvSpPr txBox="1"/>
          <p:nvPr/>
        </p:nvSpPr>
        <p:spPr>
          <a:xfrm>
            <a:off x="2607750" y="6006852"/>
            <a:ext cx="766315" cy="861774"/>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Source: Launchspace.net, Year unknown</a:t>
            </a:r>
          </a:p>
        </p:txBody>
      </p:sp>
      <p:sp>
        <p:nvSpPr>
          <p:cNvPr id="8" name="TextBox 7">
            <a:extLst>
              <a:ext uri="{FF2B5EF4-FFF2-40B4-BE49-F238E27FC236}">
                <a16:creationId xmlns:a16="http://schemas.microsoft.com/office/drawing/2014/main" id="{0E9081C6-0BED-F5FB-146E-A2FC09CCDE72}"/>
              </a:ext>
            </a:extLst>
          </p:cNvPr>
          <p:cNvSpPr txBox="1"/>
          <p:nvPr/>
        </p:nvSpPr>
        <p:spPr>
          <a:xfrm>
            <a:off x="3496001" y="3717002"/>
            <a:ext cx="2475847" cy="3016210"/>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000" dirty="0">
                <a:latin typeface="Arial" panose="020B0604020202020204" pitchFamily="34" charset="0"/>
                <a:cs typeface="Arial" panose="020B0604020202020204" pitchFamily="34" charset="0"/>
              </a:rPr>
              <a:t>Smart targets are a fantastic tool to use, the acronym SMART can be broken down as the following:-</a:t>
            </a:r>
          </a:p>
          <a:p>
            <a:r>
              <a:rPr lang="en-GB" sz="1000" dirty="0">
                <a:latin typeface="Arial" panose="020B0604020202020204" pitchFamily="34" charset="0"/>
                <a:cs typeface="Arial" panose="020B0604020202020204" pitchFamily="34" charset="0"/>
              </a:rPr>
              <a:t>S – your goal or target has to be specific to your needs.</a:t>
            </a:r>
          </a:p>
          <a:p>
            <a:r>
              <a:rPr lang="en-GB" sz="1000" dirty="0">
                <a:latin typeface="Arial" panose="020B0604020202020204" pitchFamily="34" charset="0"/>
                <a:cs typeface="Arial" panose="020B0604020202020204" pitchFamily="34" charset="0"/>
              </a:rPr>
              <a:t>M – the target will be measurable. </a:t>
            </a:r>
          </a:p>
          <a:p>
            <a:r>
              <a:rPr lang="en-GB" sz="1000" dirty="0">
                <a:latin typeface="Arial" panose="020B0604020202020204" pitchFamily="34" charset="0"/>
                <a:cs typeface="Arial" panose="020B0604020202020204" pitchFamily="34" charset="0"/>
              </a:rPr>
              <a:t>A – it has to be achievable. </a:t>
            </a:r>
          </a:p>
          <a:p>
            <a:r>
              <a:rPr lang="en-GB" sz="1000" dirty="0">
                <a:latin typeface="Arial" panose="020B0604020202020204" pitchFamily="34" charset="0"/>
                <a:cs typeface="Arial" panose="020B0604020202020204" pitchFamily="34" charset="0"/>
              </a:rPr>
              <a:t>R – make it realistic or relevant to what's needed. </a:t>
            </a:r>
          </a:p>
          <a:p>
            <a:r>
              <a:rPr lang="en-GB" sz="1000" dirty="0">
                <a:latin typeface="Arial" panose="020B0604020202020204" pitchFamily="34" charset="0"/>
                <a:cs typeface="Arial" panose="020B0604020202020204" pitchFamily="34" charset="0"/>
              </a:rPr>
              <a:t>T – time bound, there will be a set time in which the goal will be completed.</a:t>
            </a:r>
          </a:p>
          <a:p>
            <a:r>
              <a:rPr lang="en-GB" sz="1000" dirty="0">
                <a:latin typeface="Arial" panose="020B0604020202020204" pitchFamily="34" charset="0"/>
                <a:cs typeface="Arial" panose="020B0604020202020204" pitchFamily="34" charset="0"/>
              </a:rPr>
              <a:t>E – Can also be added as evaluate</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Oneself does not believe having a SMART target can have a negative impact and can only be used in a positive way hence why it is so widely used across various fields such as sports and many business.</a:t>
            </a:r>
          </a:p>
        </p:txBody>
      </p:sp>
      <p:sp>
        <p:nvSpPr>
          <p:cNvPr id="9" name="TextBox 8">
            <a:extLst>
              <a:ext uri="{FF2B5EF4-FFF2-40B4-BE49-F238E27FC236}">
                <a16:creationId xmlns:a16="http://schemas.microsoft.com/office/drawing/2014/main" id="{C39CDFBB-B0C9-F079-7CE9-ED961C913205}"/>
              </a:ext>
            </a:extLst>
          </p:cNvPr>
          <p:cNvSpPr txBox="1"/>
          <p:nvPr/>
        </p:nvSpPr>
        <p:spPr>
          <a:xfrm>
            <a:off x="2607751" y="441127"/>
            <a:ext cx="5193224" cy="3016210"/>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sz="1000" b="1" u="sng" dirty="0">
                <a:latin typeface="Arial" panose="020B0604020202020204" pitchFamily="34" charset="0"/>
                <a:cs typeface="Arial" panose="020B0604020202020204" pitchFamily="34" charset="0"/>
              </a:rPr>
              <a:t>Time Management </a:t>
            </a:r>
          </a:p>
          <a:p>
            <a:r>
              <a:rPr lang="en-GB" sz="1000" dirty="0">
                <a:latin typeface="Arial" panose="020B0604020202020204" pitchFamily="34" charset="0"/>
                <a:cs typeface="Arial" panose="020B0604020202020204" pitchFamily="34" charset="0"/>
              </a:rPr>
              <a:t>The practise of managing and planning how to split your time between various activities is known as time management. If you get it right, even when time is limited and pressures are strong, you will find yourself working smarter rather than harder to accomplish more in less time, and the opposite to having poor time management maybe procrastination and self-control issues which both can be related to poor time management.</a:t>
            </a:r>
          </a:p>
          <a:p>
            <a:r>
              <a:rPr lang="en-GB" sz="1000" dirty="0">
                <a:latin typeface="Arial" panose="020B0604020202020204" pitchFamily="34" charset="0"/>
                <a:cs typeface="Arial" panose="020B0604020202020204" pitchFamily="34" charset="0"/>
              </a:rPr>
              <a:t>(Civil Service Local, 2020) Stress can be brought on in our life when we feel as though time is controlling us rather than the other way around. By exercising control over how we manage our time, we may ease this stress and develop resilience. There is a link between happiness and time use satisfaction, Therefore, we must consider how to use time most effectively if we want to improve wellbeing.</a:t>
            </a:r>
          </a:p>
          <a:p>
            <a:r>
              <a:rPr lang="en-GB" sz="1000" b="0" i="0" dirty="0">
                <a:effectLst/>
                <a:latin typeface="Arial" panose="020B0604020202020204" pitchFamily="34" charset="0"/>
                <a:cs typeface="Arial" panose="020B0604020202020204" pitchFamily="34" charset="0"/>
              </a:rPr>
              <a:t>(Van, FDD. 2021, P xi) notes that the way time is used to accomplish personal and corporate productivity goals is what counts, not the time itself. To accomplish your goals, you make a plan for how you will use your time.</a:t>
            </a:r>
          </a:p>
          <a:p>
            <a:r>
              <a:rPr lang="en-GB" sz="1000" dirty="0">
                <a:latin typeface="Arial" panose="020B0604020202020204" pitchFamily="34" charset="0"/>
                <a:cs typeface="Arial" panose="020B0604020202020204" pitchFamily="34" charset="0"/>
              </a:rPr>
              <a:t>All though one mainly agrees with this, it should not forget that incidents may occur which could effect time management such as an ‘act of god’ although chances are minimal.</a:t>
            </a:r>
          </a:p>
          <a:p>
            <a:r>
              <a:rPr lang="en-GB" sz="1000" dirty="0">
                <a:latin typeface="Arial" panose="020B0604020202020204" pitchFamily="34" charset="0"/>
                <a:cs typeface="Arial" panose="020B0604020202020204" pitchFamily="34" charset="0"/>
              </a:rPr>
              <a:t>However one does agree with both previous points that having exceptional time management is in itself very good except it is important to also know how to utilise the time that has then been created in order to maximise best possible results.  </a:t>
            </a:r>
          </a:p>
        </p:txBody>
      </p:sp>
      <p:sp>
        <p:nvSpPr>
          <p:cNvPr id="6" name="TextBox 5">
            <a:extLst>
              <a:ext uri="{FF2B5EF4-FFF2-40B4-BE49-F238E27FC236}">
                <a16:creationId xmlns:a16="http://schemas.microsoft.com/office/drawing/2014/main" id="{436142CB-A628-EEBD-B3F1-C3F30FE5A12D}"/>
              </a:ext>
            </a:extLst>
          </p:cNvPr>
          <p:cNvSpPr txBox="1"/>
          <p:nvPr/>
        </p:nvSpPr>
        <p:spPr>
          <a:xfrm>
            <a:off x="7965077" y="133351"/>
            <a:ext cx="4187952" cy="3631763"/>
          </a:xfrm>
          <a:prstGeom prst="rect">
            <a:avLst/>
          </a:prstGeom>
          <a:solidFill>
            <a:schemeClr val="accent6">
              <a:lumMod val="40000"/>
              <a:lumOff val="60000"/>
            </a:schemeClr>
          </a:solidFill>
          <a:ln>
            <a:solidFill>
              <a:schemeClr val="accent6">
                <a:lumMod val="75000"/>
              </a:schemeClr>
            </a:solidFill>
          </a:ln>
        </p:spPr>
        <p:txBody>
          <a:bodyPr wrap="square" rtlCol="0">
            <a:spAutoFit/>
          </a:bodyPr>
          <a:lstStyle/>
          <a:p>
            <a:r>
              <a:rPr lang="en-GB" sz="1000" b="1" u="sng" dirty="0">
                <a:latin typeface="Arial" panose="020B0604020202020204" pitchFamily="34" charset="0"/>
                <a:cs typeface="Arial" panose="020B0604020202020204" pitchFamily="34" charset="0"/>
              </a:rPr>
              <a:t>Research</a:t>
            </a:r>
          </a:p>
          <a:p>
            <a:r>
              <a:rPr lang="en-GB" sz="1000" dirty="0">
                <a:latin typeface="Arial" panose="020B0604020202020204" pitchFamily="34" charset="0"/>
                <a:cs typeface="Arial" panose="020B0604020202020204" pitchFamily="34" charset="0"/>
              </a:rPr>
              <a:t>What is research?</a:t>
            </a:r>
          </a:p>
          <a:p>
            <a:r>
              <a:rPr lang="en-GB" sz="1000" dirty="0">
                <a:latin typeface="Arial" panose="020B0604020202020204" pitchFamily="34" charset="0"/>
                <a:cs typeface="Arial" panose="020B0604020202020204" pitchFamily="34" charset="0"/>
              </a:rPr>
              <a:t>(Dictionary.cambridge.org, 2022) defines research as “t</a:t>
            </a:r>
            <a:r>
              <a:rPr lang="en-GB" sz="1000" i="0" dirty="0">
                <a:effectLst/>
                <a:latin typeface="Arial" panose="020B0604020202020204" pitchFamily="34" charset="0"/>
              </a:rPr>
              <a:t>o </a:t>
            </a:r>
            <a:r>
              <a:rPr lang="en-GB" sz="1000" dirty="0">
                <a:latin typeface="Arial" panose="020B0604020202020204" pitchFamily="34" charset="0"/>
              </a:rPr>
              <a:t>study</a:t>
            </a:r>
            <a:r>
              <a:rPr lang="en-GB" sz="1000" i="0" dirty="0">
                <a:effectLst/>
                <a:latin typeface="Arial" panose="020B0604020202020204" pitchFamily="34" charset="0"/>
              </a:rPr>
              <a:t> a </a:t>
            </a:r>
            <a:r>
              <a:rPr lang="en-GB" sz="1000" dirty="0">
                <a:latin typeface="Arial" panose="020B0604020202020204" pitchFamily="34" charset="0"/>
              </a:rPr>
              <a:t>subject</a:t>
            </a:r>
            <a:r>
              <a:rPr lang="en-GB" sz="1000" i="0" dirty="0">
                <a:effectLst/>
                <a:latin typeface="Arial" panose="020B0604020202020204" pitchFamily="34" charset="0"/>
              </a:rPr>
              <a:t> in </a:t>
            </a:r>
            <a:r>
              <a:rPr lang="en-GB" sz="1000" dirty="0">
                <a:latin typeface="Arial" panose="020B0604020202020204" pitchFamily="34" charset="0"/>
              </a:rPr>
              <a:t>detail</a:t>
            </a:r>
            <a:r>
              <a:rPr lang="en-GB" sz="1000" i="0" dirty="0">
                <a:effectLst/>
                <a:latin typeface="Arial" panose="020B0604020202020204" pitchFamily="34" charset="0"/>
              </a:rPr>
              <a:t>, </a:t>
            </a:r>
            <a:r>
              <a:rPr lang="en-GB" sz="1000" dirty="0">
                <a:latin typeface="Arial" panose="020B0604020202020204" pitchFamily="34" charset="0"/>
              </a:rPr>
              <a:t>especially</a:t>
            </a:r>
            <a:r>
              <a:rPr lang="en-GB" sz="1000" i="0" dirty="0">
                <a:effectLst/>
                <a:latin typeface="Arial" panose="020B0604020202020204" pitchFamily="34" charset="0"/>
              </a:rPr>
              <a:t> in </a:t>
            </a:r>
            <a:r>
              <a:rPr lang="en-GB" sz="1000" dirty="0">
                <a:latin typeface="Arial" panose="020B0604020202020204" pitchFamily="34" charset="0"/>
              </a:rPr>
              <a:t>order</a:t>
            </a:r>
            <a:r>
              <a:rPr lang="en-GB" sz="1000" i="0" dirty="0">
                <a:effectLst/>
                <a:latin typeface="Arial" panose="020B0604020202020204" pitchFamily="34" charset="0"/>
              </a:rPr>
              <a:t> to </a:t>
            </a:r>
            <a:r>
              <a:rPr lang="en-GB" sz="1000" dirty="0">
                <a:latin typeface="Arial" panose="020B0604020202020204" pitchFamily="34" charset="0"/>
              </a:rPr>
              <a:t>discover</a:t>
            </a:r>
            <a:r>
              <a:rPr lang="en-GB" sz="1000" i="0" dirty="0">
                <a:effectLst/>
                <a:latin typeface="Arial" panose="020B0604020202020204" pitchFamily="34" charset="0"/>
              </a:rPr>
              <a:t> new </a:t>
            </a:r>
            <a:r>
              <a:rPr lang="en-GB" sz="1000" dirty="0">
                <a:latin typeface="Arial" panose="020B0604020202020204" pitchFamily="34" charset="0"/>
              </a:rPr>
              <a:t>information</a:t>
            </a:r>
            <a:r>
              <a:rPr lang="en-GB" sz="1000" i="0" dirty="0">
                <a:effectLst/>
                <a:latin typeface="Arial" panose="020B0604020202020204" pitchFamily="34" charset="0"/>
              </a:rPr>
              <a:t> or </a:t>
            </a:r>
            <a:r>
              <a:rPr lang="en-GB" sz="1000" dirty="0">
                <a:latin typeface="Arial" panose="020B0604020202020204" pitchFamily="34" charset="0"/>
              </a:rPr>
              <a:t>reach</a:t>
            </a:r>
            <a:r>
              <a:rPr lang="en-GB" sz="1000" i="0" dirty="0">
                <a:effectLst/>
                <a:latin typeface="Arial" panose="020B0604020202020204" pitchFamily="34" charset="0"/>
              </a:rPr>
              <a:t> a new </a:t>
            </a:r>
            <a:r>
              <a:rPr lang="en-GB" sz="1000" dirty="0">
                <a:latin typeface="Arial" panose="020B0604020202020204" pitchFamily="34" charset="0"/>
              </a:rPr>
              <a:t>understanding “.</a:t>
            </a:r>
            <a:endParaRPr lang="en-GB" sz="1000" i="0" dirty="0">
              <a:effectLst/>
              <a:latin typeface="Arial" panose="020B0604020202020204" pitchFamily="34" charset="0"/>
            </a:endParaRPr>
          </a:p>
          <a:p>
            <a:r>
              <a:rPr lang="en-GB" sz="1000" dirty="0">
                <a:latin typeface="Arial" panose="020B0604020202020204" pitchFamily="34" charset="0"/>
                <a:cs typeface="Arial" panose="020B0604020202020204" pitchFamily="34" charset="0"/>
              </a:rPr>
              <a:t>To expand, research is when an individual uses various sources of reliable information that can be used to further ones knowledge.</a:t>
            </a:r>
          </a:p>
          <a:p>
            <a:r>
              <a:rPr lang="en-GB" sz="1000" dirty="0">
                <a:latin typeface="Arial" panose="020B0604020202020204" pitchFamily="34" charset="0"/>
                <a:cs typeface="Arial" panose="020B0604020202020204" pitchFamily="34" charset="0"/>
              </a:rPr>
              <a:t>Reliable is the key word here as there is a lot of information which can be used to further knowledge however, above all else it has to be reliable information that is used.</a:t>
            </a:r>
          </a:p>
          <a:p>
            <a:r>
              <a:rPr lang="en-GB" sz="1000" dirty="0">
                <a:latin typeface="Arial" panose="020B0604020202020204" pitchFamily="34" charset="0"/>
                <a:cs typeface="Arial" panose="020B0604020202020204" pitchFamily="34" charset="0"/>
              </a:rPr>
              <a:t>Reliability in the context of research is consistency. When something is dependable, it implies there is some degree of consistency.</a:t>
            </a:r>
          </a:p>
          <a:p>
            <a:r>
              <a:rPr lang="en-GB" sz="1000" cap="all" dirty="0">
                <a:solidFill>
                  <a:srgbClr val="000000"/>
                </a:solidFill>
                <a:effectLst/>
                <a:latin typeface="Arial" panose="020B0604020202020204" pitchFamily="34" charset="0"/>
                <a:ea typeface="Tw Cen MT" panose="020B0602020104020603" pitchFamily="34" charset="0"/>
                <a:cs typeface="Arial" panose="020B0604020202020204" pitchFamily="34" charset="0"/>
              </a:rPr>
              <a:t>(Wright, S. and Stokes, A. 2015) </a:t>
            </a:r>
            <a:r>
              <a:rPr lang="en-GB" sz="1000" dirty="0">
                <a:latin typeface="Arial" panose="020B0604020202020204" pitchFamily="34" charset="0"/>
                <a:cs typeface="Arial" panose="020B0604020202020204" pitchFamily="34" charset="0"/>
              </a:rPr>
              <a:t>Whilst researching various sources of information one must also be mindful that some people may absorb information differently such as visually, auditory, reading or writing and kinesthetics these are the main components that make up VARK cognitive learning styles, it would be helpful to understand which one works best for oneself in order to best understand the research carried out.</a:t>
            </a:r>
          </a:p>
          <a:p>
            <a:r>
              <a:rPr lang="en-GB" sz="1000" dirty="0">
                <a:latin typeface="Arial" panose="020B0604020202020204" pitchFamily="34" charset="0"/>
                <a:cs typeface="Arial" panose="020B0604020202020204" pitchFamily="34" charset="0"/>
              </a:rPr>
              <a:t>(The peak performance centre.com, 2022) argues that all though one or maybe more of these learning styles maybe dominant, the preferred style will define the best way for a person to learn new information by determining what is to be learned.</a:t>
            </a:r>
          </a:p>
        </p:txBody>
      </p:sp>
      <p:pic>
        <p:nvPicPr>
          <p:cNvPr id="10" name="Picture 2" descr="Cognitive influences on Language Learning | Mind Map">
            <a:extLst>
              <a:ext uri="{FF2B5EF4-FFF2-40B4-BE49-F238E27FC236}">
                <a16:creationId xmlns:a16="http://schemas.microsoft.com/office/drawing/2014/main" id="{E5816B34-77D7-AD90-4531-30A3BF1B52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82326" y="3738224"/>
            <a:ext cx="1200066" cy="1323439"/>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1E1DB5D5-6159-35EE-55F0-18CDF07CBB95}"/>
              </a:ext>
            </a:extLst>
          </p:cNvPr>
          <p:cNvSpPr txBox="1"/>
          <p:nvPr/>
        </p:nvSpPr>
        <p:spPr>
          <a:xfrm>
            <a:off x="6050586" y="3794060"/>
            <a:ext cx="4008467" cy="1323439"/>
          </a:xfrm>
          <a:prstGeom prst="rect">
            <a:avLst/>
          </a:prstGeom>
          <a:solidFill>
            <a:srgbClr val="92D050"/>
          </a:solidFill>
          <a:ln>
            <a:solidFill>
              <a:srgbClr val="00B050"/>
            </a:solidFill>
          </a:ln>
        </p:spPr>
        <p:txBody>
          <a:bodyPr wrap="square" rtlCol="0">
            <a:spAutoFit/>
          </a:bodyPr>
          <a:lstStyle/>
          <a:p>
            <a:r>
              <a:rPr lang="en-GB" sz="1000" b="1" u="sng" dirty="0">
                <a:latin typeface="Arial" panose="020B0604020202020204" pitchFamily="34" charset="0"/>
                <a:cs typeface="Arial" panose="020B0604020202020204" pitchFamily="34" charset="0"/>
              </a:rPr>
              <a:t>Conclusion</a:t>
            </a:r>
          </a:p>
          <a:p>
            <a:r>
              <a:rPr lang="en-GB" sz="1000" dirty="0">
                <a:latin typeface="Arial" panose="020B0604020202020204" pitchFamily="34" charset="0"/>
                <a:cs typeface="Arial" panose="020B0604020202020204" pitchFamily="34" charset="0"/>
              </a:rPr>
              <a:t>From all of these arguments, it can be concluded that there are many components that make up critical thinking however, the three which have been spoken about at length here in this poster produce the most benefit for critical thinking.</a:t>
            </a:r>
          </a:p>
          <a:p>
            <a:r>
              <a:rPr lang="en-GB" sz="1000" dirty="0">
                <a:latin typeface="Arial" panose="020B0604020202020204" pitchFamily="34" charset="0"/>
                <a:cs typeface="Arial" panose="020B0604020202020204" pitchFamily="34" charset="0"/>
              </a:rPr>
              <a:t>It is agreed that there are many other topics and arguments which can be made as there is such a broad variety which will be different between people.</a:t>
            </a:r>
          </a:p>
        </p:txBody>
      </p:sp>
      <p:sp>
        <p:nvSpPr>
          <p:cNvPr id="12" name="TextBox 11">
            <a:extLst>
              <a:ext uri="{FF2B5EF4-FFF2-40B4-BE49-F238E27FC236}">
                <a16:creationId xmlns:a16="http://schemas.microsoft.com/office/drawing/2014/main" id="{8C93E495-6AF3-CB0F-143F-48EB78C8745E}"/>
              </a:ext>
            </a:extLst>
          </p:cNvPr>
          <p:cNvSpPr txBox="1"/>
          <p:nvPr/>
        </p:nvSpPr>
        <p:spPr>
          <a:xfrm>
            <a:off x="6050586" y="5146446"/>
            <a:ext cx="6102442" cy="1631216"/>
          </a:xfrm>
          <a:prstGeom prst="rect">
            <a:avLst/>
          </a:prstGeom>
          <a:solidFill>
            <a:srgbClr val="FFC000"/>
          </a:solidFill>
          <a:ln>
            <a:solidFill>
              <a:schemeClr val="accent5"/>
            </a:solidFill>
          </a:ln>
        </p:spPr>
        <p:txBody>
          <a:bodyPr wrap="square" rtlCol="0">
            <a:spAutoFit/>
          </a:bodyPr>
          <a:lstStyle/>
          <a:p>
            <a:r>
              <a:rPr lang="en-GB" sz="1000" b="1" u="sng" dirty="0">
                <a:latin typeface="Arial" panose="020B0604020202020204" pitchFamily="34" charset="0"/>
                <a:cs typeface="Arial" panose="020B0604020202020204" pitchFamily="34" charset="0"/>
              </a:rPr>
              <a:t>Reflection</a:t>
            </a:r>
          </a:p>
          <a:p>
            <a:r>
              <a:rPr lang="en-GB" sz="1000" dirty="0">
                <a:latin typeface="Arial" panose="020B0604020202020204" pitchFamily="34" charset="0"/>
                <a:cs typeface="Arial" panose="020B0604020202020204" pitchFamily="34" charset="0"/>
              </a:rPr>
              <a:t>(www.open.ac.uk, 2022) Notes that reflection involves constructively challenging what you do and why you do it, then determining whether there is a more effective or better way to do it in the future. To reflect upon all the information provided here, I concede that there are many aspects to critical thinking which a case can be made in regards to how important each one is however, what has been researched here is that there are many strengths to the components mentioned and more specifically I feel they are the most beneficial for myself.</a:t>
            </a:r>
          </a:p>
          <a:p>
            <a:r>
              <a:rPr lang="en-GB" sz="1000" dirty="0">
                <a:latin typeface="Arial" panose="020B0604020202020204" pitchFamily="34" charset="0"/>
                <a:cs typeface="Arial" panose="020B0604020202020204" pitchFamily="34" charset="0"/>
              </a:rPr>
              <a:t>Through researching the VARK learning styes I've discovered that I lean more towards kinesthetics learning but have a mix of all the styles, and unintentionally I have also been using SMART targets to work towards goals but now there is a better understanding of why.</a:t>
            </a:r>
          </a:p>
        </p:txBody>
      </p:sp>
      <p:sp>
        <p:nvSpPr>
          <p:cNvPr id="13" name="TextBox 12">
            <a:extLst>
              <a:ext uri="{FF2B5EF4-FFF2-40B4-BE49-F238E27FC236}">
                <a16:creationId xmlns:a16="http://schemas.microsoft.com/office/drawing/2014/main" id="{A8D36C19-69F2-647F-6B9A-7B260C4FA568}"/>
              </a:ext>
            </a:extLst>
          </p:cNvPr>
          <p:cNvSpPr txBox="1"/>
          <p:nvPr/>
        </p:nvSpPr>
        <p:spPr>
          <a:xfrm>
            <a:off x="10136778" y="3738224"/>
            <a:ext cx="845548" cy="1323439"/>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Source: Changing the way you learn | Mind Map (goconqr.com) Year 2022</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C779E-4EF4-8CA9-D623-C5792DC5D08C}"/>
              </a:ext>
            </a:extLst>
          </p:cNvPr>
          <p:cNvSpPr>
            <a:spLocks noGrp="1"/>
          </p:cNvSpPr>
          <p:nvPr>
            <p:ph type="title"/>
          </p:nvPr>
        </p:nvSpPr>
        <p:spPr/>
        <p:txBody>
          <a:bodyPr/>
          <a:lstStyle/>
          <a:p>
            <a:pPr algn="ctr"/>
            <a:r>
              <a:rPr lang="en-GB" b="1" u="sng" dirty="0">
                <a:cs typeface="Calibri Light"/>
              </a:rPr>
              <a:t>References</a:t>
            </a:r>
          </a:p>
        </p:txBody>
      </p:sp>
      <p:sp>
        <p:nvSpPr>
          <p:cNvPr id="3" name="Content Placeholder 2">
            <a:extLst>
              <a:ext uri="{FF2B5EF4-FFF2-40B4-BE49-F238E27FC236}">
                <a16:creationId xmlns:a16="http://schemas.microsoft.com/office/drawing/2014/main" id="{30CF1E6F-5FC2-E6B8-5154-ABA48BFBB077}"/>
              </a:ext>
            </a:extLst>
          </p:cNvPr>
          <p:cNvSpPr>
            <a:spLocks noGrp="1"/>
          </p:cNvSpPr>
          <p:nvPr>
            <p:ph idx="1"/>
          </p:nvPr>
        </p:nvSpPr>
        <p:spPr>
          <a:xfrm>
            <a:off x="913775" y="1762125"/>
            <a:ext cx="10364452" cy="5010150"/>
          </a:xfrm>
        </p:spPr>
        <p:txBody>
          <a:bodyPr>
            <a:normAutofit fontScale="92500" lnSpcReduction="10000"/>
          </a:bodyPr>
          <a:lstStyle/>
          <a:p>
            <a:pPr>
              <a:lnSpc>
                <a:spcPct val="120000"/>
              </a:lnSpc>
              <a:spcAft>
                <a:spcPts val="800"/>
              </a:spcAft>
            </a:pPr>
            <a:r>
              <a:rPr lang="en-GB" sz="1100" cap="all" dirty="0">
                <a:solidFill>
                  <a:srgbClr val="000000"/>
                </a:solidFill>
                <a:effectLst/>
                <a:latin typeface="Arial" panose="020B0604020202020204" pitchFamily="34" charset="0"/>
                <a:ea typeface="Arial" panose="020B0604020202020204" pitchFamily="34" charset="0"/>
                <a:cs typeface="Arial" panose="020B0604020202020204" pitchFamily="34" charset="0"/>
              </a:rPr>
              <a:t>Cottrell, S. (2017), </a:t>
            </a:r>
            <a:r>
              <a:rPr lang="en-GB" sz="1100" i="1" cap="all" dirty="0">
                <a:solidFill>
                  <a:srgbClr val="000000"/>
                </a:solidFill>
                <a:effectLst/>
                <a:latin typeface="Arial" panose="020B0604020202020204" pitchFamily="34" charset="0"/>
                <a:ea typeface="Arial" panose="020B0604020202020204" pitchFamily="34" charset="0"/>
                <a:cs typeface="Arial" panose="020B0604020202020204" pitchFamily="34" charset="0"/>
              </a:rPr>
              <a:t>Critical Thinking Skills </a:t>
            </a:r>
            <a:r>
              <a:rPr lang="en-GB" sz="1100" cap="all" dirty="0">
                <a:solidFill>
                  <a:srgbClr val="000000"/>
                </a:solidFill>
                <a:effectLst/>
                <a:latin typeface="Arial" panose="020B0604020202020204" pitchFamily="34" charset="0"/>
                <a:ea typeface="Arial" panose="020B0604020202020204" pitchFamily="34" charset="0"/>
                <a:cs typeface="Arial" panose="020B0604020202020204" pitchFamily="34" charset="0"/>
              </a:rPr>
              <a:t>: </a:t>
            </a:r>
            <a:r>
              <a:rPr lang="en-GB" sz="1100" i="1" cap="all" dirty="0">
                <a:solidFill>
                  <a:srgbClr val="000000"/>
                </a:solidFill>
                <a:effectLst/>
                <a:latin typeface="Arial" panose="020B0604020202020204" pitchFamily="34" charset="0"/>
                <a:ea typeface="Arial" panose="020B0604020202020204" pitchFamily="34" charset="0"/>
                <a:cs typeface="Arial" panose="020B0604020202020204" pitchFamily="34" charset="0"/>
              </a:rPr>
              <a:t>Effective Analysis, Argument and Reflection</a:t>
            </a:r>
            <a:r>
              <a:rPr lang="en-GB" sz="1100" cap="all" dirty="0">
                <a:solidFill>
                  <a:srgbClr val="000000"/>
                </a:solidFill>
                <a:effectLst/>
                <a:latin typeface="Arial" panose="020B0604020202020204" pitchFamily="34" charset="0"/>
                <a:ea typeface="Arial" panose="020B0604020202020204" pitchFamily="34" charset="0"/>
                <a:cs typeface="Arial" panose="020B0604020202020204" pitchFamily="34" charset="0"/>
              </a:rPr>
              <a:t>. Bloomsbury Publishing Plc, London. Available from: ProQuest E-book Central. [15 September 2022].</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20000"/>
              </a:lnSpc>
              <a:spcAft>
                <a:spcPts val="800"/>
              </a:spcAft>
            </a:pPr>
            <a:r>
              <a:rPr lang="en-GB" sz="1100" cap="all" dirty="0">
                <a:solidFill>
                  <a:srgbClr val="000000"/>
                </a:solidFill>
                <a:effectLst/>
                <a:latin typeface="Arial" panose="020B0604020202020204" pitchFamily="34" charset="0"/>
                <a:ea typeface="Arial" panose="020B0604020202020204" pitchFamily="34" charset="0"/>
                <a:cs typeface="Arial" panose="020B0604020202020204" pitchFamily="34" charset="0"/>
              </a:rPr>
              <a:t>Cottrell, S. (2021), </a:t>
            </a:r>
            <a:r>
              <a:rPr lang="en-GB" sz="1100" i="1" cap="all" dirty="0">
                <a:solidFill>
                  <a:srgbClr val="000000"/>
                </a:solidFill>
                <a:effectLst/>
                <a:latin typeface="Arial" panose="020B0604020202020204" pitchFamily="34" charset="0"/>
                <a:ea typeface="Arial" panose="020B0604020202020204" pitchFamily="34" charset="0"/>
                <a:cs typeface="Arial" panose="020B0604020202020204" pitchFamily="34" charset="0"/>
              </a:rPr>
              <a:t>Skills for Success : Personal Development and Employability</a:t>
            </a:r>
            <a:r>
              <a:rPr lang="en-GB" sz="1100" cap="all" dirty="0">
                <a:solidFill>
                  <a:srgbClr val="000000"/>
                </a:solidFill>
                <a:effectLst/>
                <a:latin typeface="Arial" panose="020B0604020202020204" pitchFamily="34" charset="0"/>
                <a:ea typeface="Arial" panose="020B0604020202020204" pitchFamily="34" charset="0"/>
                <a:cs typeface="Arial" panose="020B0604020202020204" pitchFamily="34" charset="0"/>
              </a:rPr>
              <a:t>. Bloomsbury Publishing Plc, London. Available from: ProQuest E-book Central. [21 September 2022].</a:t>
            </a:r>
          </a:p>
          <a:p>
            <a:pPr>
              <a:lnSpc>
                <a:spcPct val="120000"/>
              </a:lnSpc>
              <a:spcAft>
                <a:spcPts val="800"/>
              </a:spcAft>
            </a:pPr>
            <a:r>
              <a:rPr lang="en-GB" sz="1100" dirty="0">
                <a:latin typeface="Arial" panose="020B0604020202020204" pitchFamily="34" charset="0"/>
                <a:cs typeface="Arial" panose="020B0604020202020204" pitchFamily="34" charset="0"/>
                <a:hlinkClick r:id="rId2"/>
              </a:rPr>
              <a:t>Changing the way you learn | Mind Map (goconqr.com)</a:t>
            </a:r>
            <a:r>
              <a:rPr lang="en-GB" sz="1100" dirty="0">
                <a:latin typeface="Arial" panose="020B0604020202020204" pitchFamily="34" charset="0"/>
                <a:cs typeface="Arial" panose="020B0604020202020204" pitchFamily="34" charset="0"/>
              </a:rPr>
              <a:t> {ACCESSED 29 SEPTEMBER 2021}</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20000"/>
              </a:lnSpc>
              <a:spcAft>
                <a:spcPts val="800"/>
              </a:spcAft>
            </a:pPr>
            <a:r>
              <a:rPr lang="en-GB" sz="1100" u="sng" cap="all" dirty="0">
                <a:solidFill>
                  <a:srgbClr val="0563C1"/>
                </a:solidFill>
                <a:effectLst/>
                <a:latin typeface="Arial" panose="020B0604020202020204" pitchFamily="34" charset="0"/>
                <a:ea typeface="Arial" panose="020B0604020202020204" pitchFamily="34" charset="0"/>
                <a:cs typeface="Arial" panose="020B0604020202020204" pitchFamily="34" charset="0"/>
                <a:hlinkClick r:id="rId3"/>
              </a:rPr>
              <a:t>How time management techniques and a sense of awe can increase our well being - Civil Service Local (blog.gov.uk)</a:t>
            </a:r>
            <a:r>
              <a:rPr lang="en-GB" sz="1100" cap="all" dirty="0">
                <a:solidFill>
                  <a:srgbClr val="000000"/>
                </a:solidFill>
                <a:effectLst/>
                <a:latin typeface="Arial" panose="020B0604020202020204" pitchFamily="34" charset="0"/>
                <a:ea typeface="Arial" panose="020B0604020202020204" pitchFamily="34" charset="0"/>
                <a:cs typeface="Arial" panose="020B0604020202020204" pitchFamily="34" charset="0"/>
              </a:rPr>
              <a:t> {Accessed 21 September 2022}</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20000"/>
              </a:lnSpc>
              <a:spcAft>
                <a:spcPts val="800"/>
              </a:spcAft>
            </a:pPr>
            <a:r>
              <a:rPr lang="en-GB" sz="1100" u="sng" cap="all" dirty="0">
                <a:solidFill>
                  <a:srgbClr val="0563C1"/>
                </a:solidFill>
                <a:effectLst/>
                <a:latin typeface="Arial" panose="020B0604020202020204" pitchFamily="34" charset="0"/>
                <a:ea typeface="Arial" panose="020B0604020202020204" pitchFamily="34" charset="0"/>
                <a:cs typeface="Arial" panose="020B0604020202020204" pitchFamily="34" charset="0"/>
                <a:hlinkClick r:id="rId4"/>
              </a:rPr>
              <a:t>Https:///dictionary/english/researching</a:t>
            </a:r>
            <a:r>
              <a:rPr lang="en-GB" sz="1100" cap="all" dirty="0">
                <a:solidFill>
                  <a:srgbClr val="000000"/>
                </a:solidFill>
                <a:effectLst/>
                <a:latin typeface="Arial" panose="020B0604020202020204" pitchFamily="34" charset="0"/>
                <a:ea typeface="Arial" panose="020B0604020202020204" pitchFamily="34" charset="0"/>
                <a:cs typeface="Arial" panose="020B0604020202020204" pitchFamily="34" charset="0"/>
              </a:rPr>
              <a:t> {ACCESSED 29 September 2022} </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20000"/>
              </a:lnSpc>
              <a:spcAft>
                <a:spcPts val="800"/>
              </a:spcAft>
            </a:pPr>
            <a:r>
              <a:rPr lang="en-GB" sz="1100" u="sng" cap="all" dirty="0">
                <a:solidFill>
                  <a:srgbClr val="0563C1"/>
                </a:solidFill>
                <a:effectLst/>
                <a:latin typeface="Arial" panose="020B0604020202020204" pitchFamily="34" charset="0"/>
                <a:ea typeface="Arial" panose="020B0604020202020204" pitchFamily="34" charset="0"/>
                <a:cs typeface="Arial" panose="020B0604020202020204" pitchFamily="34" charset="0"/>
                <a:hlinkClick r:id="rId5"/>
              </a:rPr>
              <a:t>PRINS,N. How to Create Meaningful SMART Goals - Launch Space</a:t>
            </a:r>
            <a:r>
              <a:rPr lang="en-GB" sz="1100" cap="all" dirty="0">
                <a:solidFill>
                  <a:srgbClr val="000000"/>
                </a:solidFill>
                <a:effectLst/>
                <a:latin typeface="Arial" panose="020B0604020202020204" pitchFamily="34" charset="0"/>
                <a:ea typeface="Arial" panose="020B0604020202020204" pitchFamily="34" charset="0"/>
                <a:cs typeface="Arial" panose="020B0604020202020204" pitchFamily="34" charset="0"/>
              </a:rPr>
              <a:t> {Accessed 21.09.22}</a:t>
            </a:r>
          </a:p>
          <a:p>
            <a:pPr>
              <a:lnSpc>
                <a:spcPct val="120000"/>
              </a:lnSpc>
              <a:spcAft>
                <a:spcPts val="800"/>
              </a:spcAft>
            </a:pPr>
            <a:r>
              <a:rPr lang="en-GB" sz="1100" dirty="0">
                <a:latin typeface="Arial" panose="020B0604020202020204" pitchFamily="34" charset="0"/>
                <a:cs typeface="Arial" panose="020B0604020202020204" pitchFamily="34" charset="0"/>
                <a:hlinkClick r:id="rId6"/>
              </a:rPr>
              <a:t>Self reflection | The Open University &amp; UNISON in Partnership</a:t>
            </a:r>
            <a:r>
              <a:rPr lang="en-GB" sz="1100" dirty="0">
                <a:latin typeface="Arial" panose="020B0604020202020204" pitchFamily="34" charset="0"/>
                <a:cs typeface="Arial" panose="020B0604020202020204" pitchFamily="34" charset="0"/>
              </a:rPr>
              <a:t> {accessed 29 September 2022}</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20000"/>
              </a:lnSpc>
              <a:spcAft>
                <a:spcPts val="800"/>
              </a:spcAft>
            </a:pPr>
            <a:r>
              <a:rPr lang="en-GB" sz="1100" cap="all" dirty="0">
                <a:solidFill>
                  <a:srgbClr val="000000"/>
                </a:solidFill>
                <a:effectLst/>
                <a:latin typeface="Arial" panose="020B0604020202020204" pitchFamily="34" charset="0"/>
                <a:ea typeface="Arial" panose="020B0604020202020204" pitchFamily="34" charset="0"/>
                <a:cs typeface="Arial" panose="020B0604020202020204" pitchFamily="34" charset="0"/>
              </a:rPr>
              <a:t>Van, FDD. (2021), </a:t>
            </a:r>
            <a:r>
              <a:rPr lang="en-GB" sz="1100" i="1" cap="all" dirty="0">
                <a:solidFill>
                  <a:srgbClr val="000000"/>
                </a:solidFill>
                <a:effectLst/>
                <a:latin typeface="Arial" panose="020B0604020202020204" pitchFamily="34" charset="0"/>
                <a:ea typeface="Arial" panose="020B0604020202020204" pitchFamily="34" charset="0"/>
                <a:cs typeface="Arial" panose="020B0604020202020204" pitchFamily="34" charset="0"/>
              </a:rPr>
              <a:t>Quality Time : Productivity Through Time Management</a:t>
            </a:r>
            <a:r>
              <a:rPr lang="en-GB" sz="1100" cap="all" dirty="0">
                <a:solidFill>
                  <a:srgbClr val="000000"/>
                </a:solidFill>
                <a:effectLst/>
                <a:latin typeface="Arial" panose="020B0604020202020204" pitchFamily="34" charset="0"/>
                <a:ea typeface="Arial" panose="020B0604020202020204" pitchFamily="34" charset="0"/>
                <a:cs typeface="Arial" panose="020B0604020202020204" pitchFamily="34" charset="0"/>
              </a:rPr>
              <a:t>, Information Age Publishing, Incorporated, Charlotte, NC. Available from: ProQuest E-book Central. [21 September 2022].</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20000"/>
              </a:lnSpc>
              <a:spcAft>
                <a:spcPts val="800"/>
              </a:spcAft>
            </a:pPr>
            <a:r>
              <a:rPr lang="en-GB" sz="1100" u="sng" cap="all" dirty="0">
                <a:solidFill>
                  <a:srgbClr val="0563C1"/>
                </a:solidFill>
                <a:effectLst/>
                <a:latin typeface="Arial" panose="020B0604020202020204" pitchFamily="34" charset="0"/>
                <a:ea typeface="Tw Cen MT" panose="020B0602020104020603" pitchFamily="34" charset="0"/>
                <a:cs typeface="Arial" panose="020B0604020202020204" pitchFamily="34" charset="0"/>
                <a:hlinkClick r:id="rId7"/>
              </a:rPr>
              <a:t>Visual-Auditory-</a:t>
            </a:r>
            <a:r>
              <a:rPr lang="en-GB" sz="1100" u="sng" cap="all" dirty="0" err="1">
                <a:solidFill>
                  <a:srgbClr val="0563C1"/>
                </a:solidFill>
                <a:effectLst/>
                <a:latin typeface="Arial" panose="020B0604020202020204" pitchFamily="34" charset="0"/>
                <a:ea typeface="Tw Cen MT" panose="020B0602020104020603" pitchFamily="34" charset="0"/>
                <a:cs typeface="Arial" panose="020B0604020202020204" pitchFamily="34" charset="0"/>
                <a:hlinkClick r:id="rId7"/>
              </a:rPr>
              <a:t>Kinesthetic</a:t>
            </a:r>
            <a:r>
              <a:rPr lang="en-GB" sz="1100" u="sng" cap="all" dirty="0">
                <a:solidFill>
                  <a:srgbClr val="0563C1"/>
                </a:solidFill>
                <a:effectLst/>
                <a:latin typeface="Arial" panose="020B0604020202020204" pitchFamily="34" charset="0"/>
                <a:ea typeface="Tw Cen MT" panose="020B0602020104020603" pitchFamily="34" charset="0"/>
                <a:cs typeface="Arial" panose="020B0604020202020204" pitchFamily="34" charset="0"/>
                <a:hlinkClick r:id="rId7"/>
              </a:rPr>
              <a:t> (VAK) learning styles model (thepeakperformancecenter.com)</a:t>
            </a:r>
            <a:r>
              <a:rPr lang="en-GB" sz="1100" cap="all" dirty="0">
                <a:solidFill>
                  <a:srgbClr val="000000"/>
                </a:solidFill>
                <a:effectLst/>
                <a:latin typeface="Arial" panose="020B0604020202020204" pitchFamily="34" charset="0"/>
                <a:ea typeface="Tw Cen MT" panose="020B0602020104020603" pitchFamily="34" charset="0"/>
                <a:cs typeface="Arial" panose="020B0604020202020204" pitchFamily="34" charset="0"/>
              </a:rPr>
              <a:t> (Accessed 29 September 2022}</a:t>
            </a:r>
          </a:p>
          <a:p>
            <a:pPr>
              <a:lnSpc>
                <a:spcPct val="120000"/>
              </a:lnSpc>
              <a:spcAft>
                <a:spcPts val="800"/>
              </a:spcAft>
            </a:pPr>
            <a:r>
              <a:rPr lang="en-GB" sz="1100" cap="all" dirty="0">
                <a:solidFill>
                  <a:srgbClr val="000000"/>
                </a:solidFill>
                <a:effectLst/>
                <a:latin typeface="Arial" panose="020B0604020202020204" pitchFamily="34" charset="0"/>
                <a:ea typeface="Tw Cen MT" panose="020B0602020104020603" pitchFamily="34" charset="0"/>
                <a:cs typeface="Arial" panose="020B0604020202020204" pitchFamily="34" charset="0"/>
              </a:rPr>
              <a:t>Wright, S. and Stokes, A. (2015) ‘</a:t>
            </a:r>
            <a:r>
              <a:rPr lang="en-GB" sz="1100" i="1" cap="all" dirty="0">
                <a:solidFill>
                  <a:srgbClr val="000000"/>
                </a:solidFill>
                <a:effectLst/>
                <a:latin typeface="Arial" panose="020B0604020202020204" pitchFamily="34" charset="0"/>
                <a:ea typeface="Tw Cen MT" panose="020B0602020104020603" pitchFamily="34" charset="0"/>
                <a:cs typeface="Arial" panose="020B0604020202020204" pitchFamily="34" charset="0"/>
              </a:rPr>
              <a:t>The application of VARK learning styles in introductory level economics units</a:t>
            </a:r>
            <a:r>
              <a:rPr lang="en-GB" sz="1100" cap="all" dirty="0">
                <a:solidFill>
                  <a:srgbClr val="000000"/>
                </a:solidFill>
                <a:effectLst/>
                <a:latin typeface="Arial" panose="020B0604020202020204" pitchFamily="34" charset="0"/>
                <a:ea typeface="Tw Cen MT" panose="020B0602020104020603" pitchFamily="34" charset="0"/>
                <a:cs typeface="Arial" panose="020B0604020202020204" pitchFamily="34" charset="0"/>
              </a:rPr>
              <a:t>.’. Penrith, NSW, Australia: Institutes for Educational Research in NSW, SA and WA, 25(1), pp. 62–79. </a:t>
            </a:r>
            <a:r>
              <a:rPr lang="en-GB" sz="1100" cap="all" dirty="0">
                <a:solidFill>
                  <a:srgbClr val="000000"/>
                </a:solidFill>
                <a:effectLst/>
                <a:latin typeface="Arial" panose="020B0604020202020204" pitchFamily="34" charset="0"/>
                <a:ea typeface="Tw Cen MT" panose="020B0602020104020603" pitchFamily="34" charset="0"/>
                <a:cs typeface="Arial" panose="020B0604020202020204" pitchFamily="34" charset="0"/>
                <a:hlinkClick r:id="rId8"/>
              </a:rPr>
              <a:t>https://search.informit.org/doi/10.3316/aeipt.206530</a:t>
            </a:r>
            <a:r>
              <a:rPr lang="en-GB" sz="1100" cap="all" dirty="0">
                <a:solidFill>
                  <a:srgbClr val="000000"/>
                </a:solidFill>
                <a:effectLst/>
                <a:latin typeface="Arial" panose="020B0604020202020204" pitchFamily="34" charset="0"/>
                <a:ea typeface="Tw Cen MT" panose="020B0602020104020603" pitchFamily="34" charset="0"/>
                <a:cs typeface="Arial" panose="020B0604020202020204" pitchFamily="34" charset="0"/>
              </a:rPr>
              <a:t>. (ACCESSED 29 SEPTEMBER 2022)</a:t>
            </a:r>
          </a:p>
          <a:p>
            <a:pPr marL="0" indent="0">
              <a:lnSpc>
                <a:spcPct val="120000"/>
              </a:lnSpc>
              <a:spcAft>
                <a:spcPts val="800"/>
              </a:spcAft>
              <a:buNone/>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2916610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23705</TotalTime>
  <Words>1460</Words>
  <Application>Microsoft Office PowerPoint</Application>
  <PresentationFormat>Widescreen</PresentationFormat>
  <Paragraphs>54</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Tw Cen MT</vt:lpstr>
      <vt:lpstr>Droplet</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Ashley MacDonald</cp:lastModifiedBy>
  <cp:revision>5</cp:revision>
  <dcterms:created xsi:type="dcterms:W3CDTF">2022-09-08T12:24:45Z</dcterms:created>
  <dcterms:modified xsi:type="dcterms:W3CDTF">2022-09-30T20:06:02Z</dcterms:modified>
</cp:coreProperties>
</file>