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tHTKyEbmKFs0YPvXhI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5" r:id="rId12"/>
    <p:sldId id="267" r:id="rId13"/>
    <p:sldId id="278" r:id="rId14"/>
    <p:sldId id="279" r:id="rId15"/>
    <p:sldId id="270" r:id="rId16"/>
    <p:sldId id="272" r:id="rId17"/>
    <p:sldId id="273" r:id="rId18"/>
    <p:sldId id="281" r:id="rId19"/>
    <p:sldId id="282" r:id="rId20"/>
    <p:sldId id="280" r:id="rId21"/>
    <p:sldId id="277" r:id="rId22"/>
    <p:sldId id="275" r:id="rId23"/>
    <p:sldId id="2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70046" autoAdjust="0"/>
  </p:normalViewPr>
  <p:slideViewPr>
    <p:cSldViewPr>
      <p:cViewPr varScale="1">
        <p:scale>
          <a:sx n="77" d="100"/>
          <a:sy n="77" d="100"/>
        </p:scale>
        <p:origin x="26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64D82A-4F0D-48DC-A29D-3FDD5FF404E5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EACC9-36CA-4170-B814-D23262271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74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sciendo.com</a:t>
            </a:r>
            <a:r>
              <a:rPr lang="en-GB" dirty="0"/>
              <a:t>/pdf/10.2478/mcj-2018-0005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242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004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58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69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53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93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5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218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01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22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72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811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0344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>
                <a:solidFill>
                  <a:prstClr val="black"/>
                </a:solidFill>
              </a:rPr>
              <a:pPr/>
              <a:t>16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8874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34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583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611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EEACC9-36CA-4170-B814-D2326227168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535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&amp;ehk=tHTKyEbmKFs0YPvXhI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toes.wordpress.com/2012/01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j.moore@uwtsd.ac.u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Module: BMSK4002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Overview of Lecture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Groups v Teams recap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Tuckman’s Stages of Group Development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Other Models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B6435-87E1-421F-ADF1-1FC38E664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Groups v Teams Recap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9DC2CB-DB04-4D46-82C4-9C5FC2C276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056028"/>
              </p:ext>
            </p:extLst>
          </p:nvPr>
        </p:nvGraphicFramePr>
        <p:xfrm>
          <a:off x="2420888" y="1268760"/>
          <a:ext cx="4302224" cy="4419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2224">
                  <a:extLst>
                    <a:ext uri="{9D8B030D-6E8A-4147-A177-3AD203B41FA5}">
                      <a16:colId xmlns:a16="http://schemas.microsoft.com/office/drawing/2014/main" val="2665541312"/>
                    </a:ext>
                  </a:extLst>
                </a:gridCol>
              </a:tblGrid>
              <a:tr h="43204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GROUPS  V </a:t>
                      </a:r>
                      <a:r>
                        <a:rPr lang="en-GB" sz="2400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TEAMS</a:t>
                      </a:r>
                      <a:endParaRPr lang="en-US" sz="24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415916306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INTERDEPENDENCE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285912550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SHARED VALUES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47325358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EXPRESSED FEELINGS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83875279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VISION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09369799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COMMITMENT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666301702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TRUST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2181851632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INTERPERSONAL SKILLS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7850522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CONSENSUS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33878691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OWNERSHIP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401732525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COMMON GOALS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933517823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LISTENING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3328548204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CONFLICT RESOLUTION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672079666"/>
                  </a:ext>
                </a:extLst>
              </a:tr>
              <a:tr h="281500">
                <a:tc>
                  <a:txBody>
                    <a:bodyPr/>
                    <a:lstStyle/>
                    <a:p>
                      <a:pPr algn="ctr"/>
                      <a:r>
                        <a:rPr kumimoji="0" lang="en-US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TASK FOCUSED</a:t>
                      </a:r>
                      <a:endParaRPr lang="en-US" sz="14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141264844"/>
                  </a:ext>
                </a:extLst>
              </a:tr>
            </a:tbl>
          </a:graphicData>
        </a:graphic>
      </p:graphicFrame>
      <p:sp>
        <p:nvSpPr>
          <p:cNvPr id="7" name="Right Arrow 4">
            <a:extLst>
              <a:ext uri="{FF2B5EF4-FFF2-40B4-BE49-F238E27FC236}">
                <a16:creationId xmlns:a16="http://schemas.microsoft.com/office/drawing/2014/main" id="{D2ADD231-E5D6-4F51-8D72-B4D94EC96F05}"/>
              </a:ext>
            </a:extLst>
          </p:cNvPr>
          <p:cNvSpPr/>
          <p:nvPr/>
        </p:nvSpPr>
        <p:spPr>
          <a:xfrm rot="10800000">
            <a:off x="500034" y="1214422"/>
            <a:ext cx="1643074" cy="4500594"/>
          </a:xfrm>
          <a:prstGeom prst="rightArrow">
            <a:avLst>
              <a:gd name="adj1" fmla="val 50655"/>
              <a:gd name="adj2" fmla="val 50000"/>
            </a:avLst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5D1CF69F-879A-4C99-9B89-9573FCBDE3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813" y="3357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000" dirty="0">
                <a:solidFill>
                  <a:prstClr val="black"/>
                </a:solidFill>
                <a:latin typeface="Franklin Gothic Book" pitchFamily="34" charset="0"/>
                <a:cs typeface="Arial" pitchFamily="34" charset="0"/>
              </a:rPr>
              <a:t>WEAK</a:t>
            </a:r>
            <a:endParaRPr lang="en-US" altLang="en-US" sz="2000" dirty="0">
              <a:solidFill>
                <a:prstClr val="black"/>
              </a:solidFill>
              <a:latin typeface="Franklin Gothic Book" pitchFamily="34" charset="0"/>
              <a:cs typeface="Arial" pitchFamily="34" charset="0"/>
            </a:endParaRPr>
          </a:p>
        </p:txBody>
      </p:sp>
      <p:sp>
        <p:nvSpPr>
          <p:cNvPr id="9" name="Right Arrow 3">
            <a:extLst>
              <a:ext uri="{FF2B5EF4-FFF2-40B4-BE49-F238E27FC236}">
                <a16:creationId xmlns:a16="http://schemas.microsoft.com/office/drawing/2014/main" id="{3FD283B9-40B6-456B-BE8C-C8CF93DE9A6A}"/>
              </a:ext>
            </a:extLst>
          </p:cNvPr>
          <p:cNvSpPr/>
          <p:nvPr/>
        </p:nvSpPr>
        <p:spPr>
          <a:xfrm>
            <a:off x="7000890" y="1187990"/>
            <a:ext cx="1685909" cy="4500594"/>
          </a:xfrm>
          <a:prstGeom prst="rightArrow">
            <a:avLst/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prstClr val="black">
                    <a:lumMod val="95000"/>
                    <a:lumOff val="5000"/>
                  </a:prstClr>
                </a:solidFill>
                <a:latin typeface="Franklin Gothic Book" pitchFamily="34" charset="0"/>
                <a:cs typeface="Arial" charset="0"/>
              </a:rPr>
              <a:t>STRONG</a:t>
            </a:r>
            <a:endParaRPr lang="en-US" sz="2000" dirty="0">
              <a:solidFill>
                <a:prstClr val="black">
                  <a:lumMod val="95000"/>
                  <a:lumOff val="5000"/>
                </a:prstClr>
              </a:solidFill>
              <a:latin typeface="Franklin Gothic Book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44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D603-B896-4BFF-9A55-3AC501B8B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/>
              <a:t>Tuckman's Team Development (1965) </a:t>
            </a:r>
            <a:endParaRPr lang="en-GB" sz="3600" b="1" dirty="0"/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6C891182-8810-4287-9204-53B8B5E790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1417638"/>
            <a:ext cx="5410200" cy="421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altLang="en-US" sz="9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Tuckman, Bruce W. (1965) 'Developmental sequence in small groups', 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Psychological Bulletin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63, 384-399. Tuckman, Bruce W. (1972)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Conducting Educational Research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New York: Harcourt Brace Jovanovich. Fifth edition 1999 by Wadsworth. Tuckman, Bruce W. (1979) </a:t>
            </a:r>
            <a:r>
              <a:rPr lang="en-GB" altLang="en-US" sz="1600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Evaluating Instructional Programs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Boston: </a:t>
            </a:r>
            <a:r>
              <a:rPr lang="en-GB" altLang="en-US" sz="1600" dirty="0" err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Allyn</a:t>
            </a:r>
            <a:r>
              <a:rPr lang="en-GB" altLang="en-US" sz="16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&amp; Bacon </a:t>
            </a: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5" descr="brucetuckman01">
            <a:extLst>
              <a:ext uri="{FF2B5EF4-FFF2-40B4-BE49-F238E27FC236}">
                <a16:creationId xmlns:a16="http://schemas.microsoft.com/office/drawing/2014/main" id="{ED8368EF-E541-4B9D-B6D3-08E919761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675" y="1628800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7364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FE543-7965-4761-BAC1-1941CE19C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Stages Teams Go Through</a:t>
            </a:r>
            <a:endParaRPr lang="en-GB" sz="4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4BB6010-FF7B-4128-9EC2-2D9202E5E188}"/>
              </a:ext>
            </a:extLst>
          </p:cNvPr>
          <p:cNvSpPr/>
          <p:nvPr/>
        </p:nvSpPr>
        <p:spPr>
          <a:xfrm>
            <a:off x="179512" y="4149080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Forming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2CE93D8-5EB6-477D-917D-2EA86F590E61}"/>
              </a:ext>
            </a:extLst>
          </p:cNvPr>
          <p:cNvSpPr/>
          <p:nvPr/>
        </p:nvSpPr>
        <p:spPr>
          <a:xfrm>
            <a:off x="2438654" y="3140968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Storming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A2D6405-3396-4665-9419-54392417B560}"/>
              </a:ext>
            </a:extLst>
          </p:cNvPr>
          <p:cNvSpPr/>
          <p:nvPr/>
        </p:nvSpPr>
        <p:spPr>
          <a:xfrm>
            <a:off x="4697796" y="2135287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Norming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38C20EA-D721-411A-B016-E55C98423B89}"/>
              </a:ext>
            </a:extLst>
          </p:cNvPr>
          <p:cNvSpPr/>
          <p:nvPr/>
        </p:nvSpPr>
        <p:spPr>
          <a:xfrm>
            <a:off x="6980166" y="1128391"/>
            <a:ext cx="195456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Performing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4B48456-C35D-47C6-91C2-B7BE83804D9F}"/>
              </a:ext>
            </a:extLst>
          </p:cNvPr>
          <p:cNvCxnSpPr/>
          <p:nvPr/>
        </p:nvCxnSpPr>
        <p:spPr>
          <a:xfrm flipV="1">
            <a:off x="1998331" y="4149080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5591999-099D-404E-BDF7-A7965BEC7006}"/>
              </a:ext>
            </a:extLst>
          </p:cNvPr>
          <p:cNvCxnSpPr/>
          <p:nvPr/>
        </p:nvCxnSpPr>
        <p:spPr>
          <a:xfrm flipV="1">
            <a:off x="4245805" y="314670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D6470CF-A4DB-47E3-81B5-3A8744D7CA64}"/>
              </a:ext>
            </a:extLst>
          </p:cNvPr>
          <p:cNvCxnSpPr/>
          <p:nvPr/>
        </p:nvCxnSpPr>
        <p:spPr>
          <a:xfrm flipV="1">
            <a:off x="6494491" y="211475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999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A9D01-E945-4A0B-935D-D35DDFBAB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60648"/>
            <a:ext cx="889248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8E3A4-6405-41FF-AFF0-66BD347F5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fontAlgn="base"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64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6AB2D-BD09-4802-9E77-C63BB1FDC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F4F1D-C6FF-49D3-8DC7-70FC49427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vying for positions</a:t>
            </a: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establishing roles and allocating responsibilities</a:t>
            </a: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 lvl="1"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</a:rPr>
              <a:t>Competing ideas as to how to go about team task emerge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CC32-719A-40CF-9B41-B874C15FF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" y="451521"/>
            <a:ext cx="8686478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9F9CD-F7C4-402F-92EC-AF13A5639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73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83E2-1698-484C-98CE-495186CD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8B93-6DA9-4701-86F9-DD271EC2C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92500"/>
          </a:bodyPr>
          <a:lstStyle/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Forming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Storming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Norming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dirty="0"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27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99DDB-721C-416C-A93F-20E58A0BF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Tuckman’s stages of team 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6EBD7-C060-4211-8600-3553CA39A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24" y="1311276"/>
            <a:ext cx="8229600" cy="42779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more stage… </a:t>
            </a:r>
          </a:p>
          <a:p>
            <a:r>
              <a:rPr lang="en-GB" dirty="0"/>
              <a:t>In 1977, Tuckman added Adjourning (mourning)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Norming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Adjourning</a:t>
            </a:r>
            <a:endParaRPr lang="en-GB" b="1" dirty="0"/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bittersweet sense of accomplishment</a:t>
            </a:r>
            <a:r>
              <a:rPr lang="en-US" altLang="en-US" dirty="0"/>
              <a:t> </a:t>
            </a:r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reluctance to say good-bye</a:t>
            </a:r>
            <a:r>
              <a:rPr lang="en-US" altLang="en-US" dirty="0"/>
              <a:t> </a:t>
            </a:r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dirty="0"/>
              <a:t>Many personal relationships formed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EE8DE9-C71B-44E4-BAD9-E13C218190EC}"/>
              </a:ext>
            </a:extLst>
          </p:cNvPr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4633E8-0948-4992-8A4C-C47EC7D3BAF0}"/>
              </a:ext>
            </a:extLst>
          </p:cNvPr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76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Exercise:</a:t>
            </a:r>
            <a:br>
              <a:rPr lang="en-GB" b="1" dirty="0"/>
            </a:br>
            <a:r>
              <a:rPr lang="en-GB" b="1" dirty="0"/>
              <a:t>What’s wrong with Tuckman?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91264" cy="40681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Use the internet to research criticisms of Tuckman’s theory:</a:t>
            </a:r>
          </a:p>
          <a:p>
            <a:r>
              <a:rPr lang="en-GB" sz="1800" dirty="0"/>
              <a:t>List the basis of the critique and how compelling you think the argument is</a:t>
            </a:r>
          </a:p>
          <a:p>
            <a:r>
              <a:rPr lang="en-GB" sz="1800" dirty="0"/>
              <a:t>How does this affect your perception of how useful the theory would be in practice?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395300"/>
            <a:ext cx="6192688" cy="2537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57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Exercise:</a:t>
            </a:r>
            <a:br>
              <a:rPr lang="en-GB" b="1" dirty="0"/>
            </a:br>
            <a:r>
              <a:rPr lang="en-GB" b="1" dirty="0"/>
              <a:t>What’s wrong with Tuckman?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395132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Forming, Storming, Norming, Performing, Adjourning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 dirty="0"/>
              <a:t>1. </a:t>
            </a:r>
            <a:r>
              <a:rPr lang="en-GB" sz="2100" b="1" dirty="0"/>
              <a:t>What criticisms have you found?</a:t>
            </a:r>
          </a:p>
          <a:p>
            <a:pPr marL="0" indent="0">
              <a:buNone/>
            </a:pPr>
            <a:r>
              <a:rPr lang="en-GB" sz="2100" b="1" dirty="0"/>
              <a:t>2. How reliable are the critiques? Do you trust them?</a:t>
            </a:r>
          </a:p>
          <a:p>
            <a:pPr marL="0" indent="0">
              <a:buNone/>
            </a:pPr>
            <a:r>
              <a:rPr lang="en-GB" sz="2100" b="1" dirty="0"/>
              <a:t>3. Criticisms:</a:t>
            </a:r>
          </a:p>
          <a:p>
            <a:r>
              <a:rPr lang="en-GB" sz="2100" dirty="0"/>
              <a:t>Tuckman’s model is hierarchical/linear, so that the following step cannot be reached if the previous one is not accomplished</a:t>
            </a:r>
          </a:p>
          <a:p>
            <a:r>
              <a:rPr lang="en-GB" sz="2100" dirty="0"/>
              <a:t>Limited context, dated discovery, experimental approach</a:t>
            </a:r>
          </a:p>
          <a:p>
            <a:r>
              <a:rPr lang="en-GB" sz="2100" dirty="0"/>
              <a:t>Suggests linear approach to group formation and not repetition of stages</a:t>
            </a:r>
          </a:p>
          <a:p>
            <a:r>
              <a:rPr lang="en-GB" sz="2100" dirty="0"/>
              <a:t>Does not sufficiently account for the task of the team</a:t>
            </a:r>
          </a:p>
          <a:p>
            <a:r>
              <a:rPr lang="en-GB" sz="2100" dirty="0"/>
              <a:t>For a group to progress satisfactorily through Tuckman’s stages it is implicit that the group has a cohesive relationship</a:t>
            </a:r>
          </a:p>
          <a:p>
            <a:r>
              <a:rPr lang="en-GB" sz="2100" dirty="0"/>
              <a:t>Overly simple language has led to unthinking adoption by practitioners</a:t>
            </a:r>
          </a:p>
          <a:p>
            <a:pPr marL="0" indent="0">
              <a:buNone/>
            </a:pPr>
            <a:r>
              <a:rPr lang="en-GB" sz="2100" b="1" dirty="0"/>
              <a:t>4. How does this affect your perception of how useful the theory would be in practice?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9962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9167F-CDAB-44E1-89FC-874D204F6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Exercise: Remember the Titans</a:t>
            </a:r>
            <a:endParaRPr lang="en-GB" b="1" dirty="0"/>
          </a:p>
        </p:txBody>
      </p:sp>
      <p:pic>
        <p:nvPicPr>
          <p:cNvPr id="4" name="Remember The Titans - Forming, Storming, Norming, Performing, Adjourning.wmv">
            <a:hlinkClick r:id="" action="ppaction://media"/>
            <a:extLst>
              <a:ext uri="{FF2B5EF4-FFF2-40B4-BE49-F238E27FC236}">
                <a16:creationId xmlns:a16="http://schemas.microsoft.com/office/drawing/2014/main" id="{593370A9-FD85-4130-90A6-B2B734EC173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61091" y="1340768"/>
            <a:ext cx="522181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0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6E39-0A3C-43DB-A7F5-08CD46C07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Exercise: Remember the Titans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744D-184E-4A8F-B70D-32D8D5827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86199"/>
          </a:xfrm>
        </p:spPr>
        <p:txBody>
          <a:bodyPr>
            <a:normAutofit/>
          </a:bodyPr>
          <a:lstStyle/>
          <a:p>
            <a:r>
              <a:rPr lang="en-GB" dirty="0"/>
              <a:t>What stage/s did you see represented?</a:t>
            </a:r>
          </a:p>
          <a:p>
            <a:r>
              <a:rPr lang="en-GB" dirty="0"/>
              <a:t>What evidence was there?</a:t>
            </a:r>
          </a:p>
          <a:p>
            <a:r>
              <a:rPr lang="en-GB" dirty="0"/>
              <a:t>How easy/difficult is it to spot the stage/s?</a:t>
            </a:r>
          </a:p>
          <a:p>
            <a:r>
              <a:rPr lang="en-GB" dirty="0"/>
              <a:t>What role does leadership play?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462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Punctuated Equilibrium Model </a:t>
            </a:r>
            <a:r>
              <a:rPr lang="en-US" b="1" dirty="0" err="1"/>
              <a:t>Gersick</a:t>
            </a:r>
            <a:r>
              <a:rPr lang="en-US" b="1" dirty="0"/>
              <a:t> 1988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92" y="1476488"/>
            <a:ext cx="7116376" cy="4472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3901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err="1"/>
              <a:t>Wheelan's</a:t>
            </a:r>
            <a:r>
              <a:rPr lang="en-US" b="1" dirty="0"/>
              <a:t> integrated model of group development</a:t>
            </a:r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781" y="1412776"/>
            <a:ext cx="7547667" cy="5096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725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7B28E-4A70-4672-B881-EE68E4C26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other viewpoints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C582D4-BCA0-475F-8CDF-E91F2C4A7B9E}"/>
              </a:ext>
            </a:extLst>
          </p:cNvPr>
          <p:cNvGraphicFramePr>
            <a:graphicFrameLocks noGrp="1"/>
          </p:cNvGraphicFramePr>
          <p:nvPr/>
        </p:nvGraphicFramePr>
        <p:xfrm>
          <a:off x="899592" y="1397000"/>
          <a:ext cx="7200801" cy="3544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0267">
                  <a:extLst>
                    <a:ext uri="{9D8B030D-6E8A-4147-A177-3AD203B41FA5}">
                      <a16:colId xmlns:a16="http://schemas.microsoft.com/office/drawing/2014/main" val="2229015309"/>
                    </a:ext>
                  </a:extLst>
                </a:gridCol>
                <a:gridCol w="2400267">
                  <a:extLst>
                    <a:ext uri="{9D8B030D-6E8A-4147-A177-3AD203B41FA5}">
                      <a16:colId xmlns:a16="http://schemas.microsoft.com/office/drawing/2014/main" val="4068786785"/>
                    </a:ext>
                  </a:extLst>
                </a:gridCol>
                <a:gridCol w="2400267">
                  <a:extLst>
                    <a:ext uri="{9D8B030D-6E8A-4147-A177-3AD203B41FA5}">
                      <a16:colId xmlns:a16="http://schemas.microsoft.com/office/drawing/2014/main" val="1308809238"/>
                    </a:ext>
                  </a:extLst>
                </a:gridCol>
              </a:tblGrid>
              <a:tr h="448396">
                <a:tc>
                  <a:txBody>
                    <a:bodyPr/>
                    <a:lstStyle/>
                    <a:p>
                      <a:r>
                        <a:rPr lang="en-GB" dirty="0"/>
                        <a:t>Tuckman (1965)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Whelan (1999)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Gersick (1988)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9501502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Dependency and inclusion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1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5567025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Storming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Counter-dependency and fight</a:t>
                      </a: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(instability)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1033283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Trust and structure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0827036"/>
                  </a:ext>
                </a:extLst>
              </a:tr>
              <a:tr h="773943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Performing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and productivity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Phase 2 (stability)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52986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C3C29F-0B53-4540-A367-5B0561F8121B}"/>
              </a:ext>
            </a:extLst>
          </p:cNvPr>
          <p:cNvSpPr txBox="1"/>
          <p:nvPr/>
        </p:nvSpPr>
        <p:spPr>
          <a:xfrm>
            <a:off x="971599" y="4951929"/>
            <a:ext cx="7056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Also, investigate </a:t>
            </a:r>
            <a:r>
              <a:rPr lang="en-GB" i="1" dirty="0"/>
              <a:t>Morgan, Salas &amp; Glickman’s </a:t>
            </a:r>
            <a:r>
              <a:rPr lang="en-GB" dirty="0"/>
              <a:t>TEAM model, </a:t>
            </a:r>
            <a:r>
              <a:rPr lang="en-GB" i="1" dirty="0"/>
              <a:t>Hackman’s</a:t>
            </a:r>
            <a:r>
              <a:rPr lang="en-GB" dirty="0"/>
              <a:t> Multilevel Perspective, and others</a:t>
            </a:r>
          </a:p>
        </p:txBody>
      </p:sp>
    </p:spTree>
    <p:extLst>
      <p:ext uri="{BB962C8B-B14F-4D97-AF65-F5344CB8AC3E}">
        <p14:creationId xmlns:p14="http://schemas.microsoft.com/office/powerpoint/2010/main" val="277224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4C0279-4959-41C8-AF19-6894D520E7C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28184" y="2006274"/>
            <a:ext cx="2767461" cy="2142806"/>
          </a:xfrm>
          <a:prstGeom prst="rect">
            <a:avLst/>
          </a:prstGeom>
          <a:effectLst>
            <a:softEdge rad="127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719D36-D1A7-473E-86DB-8EDA13432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45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role of leadership in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ABF2F-CE41-44BC-AAD7-9DE65A3C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5770984" cy="4320479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dirty="0"/>
              <a:t>1) How can a team leader help the team move through the various stages of Tuckman effectively and efficiently?</a:t>
            </a:r>
          </a:p>
          <a:p>
            <a:pPr marL="0" indent="0" algn="just">
              <a:buNone/>
            </a:pPr>
            <a:r>
              <a:rPr lang="en-GB" dirty="0"/>
              <a:t>2) What specific things should they do at each stage?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/>
              <a:t>Identify the key leadership activities at each stage, and </a:t>
            </a:r>
            <a:r>
              <a:rPr lang="en-GB" b="1" dirty="0"/>
              <a:t>prepare to feedback and discuss.</a:t>
            </a:r>
          </a:p>
        </p:txBody>
      </p:sp>
    </p:spTree>
    <p:extLst>
      <p:ext uri="{BB962C8B-B14F-4D97-AF65-F5344CB8AC3E}">
        <p14:creationId xmlns:p14="http://schemas.microsoft.com/office/powerpoint/2010/main" val="321472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964D-F850-4545-856E-891595321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75CD9-6CEF-40C4-85E2-64071340B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Tuckman’s theory </a:t>
            </a:r>
          </a:p>
          <a:p>
            <a:r>
              <a:rPr lang="en-GB" dirty="0"/>
              <a:t>1965</a:t>
            </a:r>
          </a:p>
          <a:p>
            <a:r>
              <a:rPr lang="en-GB" dirty="0"/>
              <a:t>Forming</a:t>
            </a:r>
          </a:p>
          <a:p>
            <a:r>
              <a:rPr lang="en-GB" dirty="0"/>
              <a:t>Storming</a:t>
            </a:r>
          </a:p>
          <a:p>
            <a:r>
              <a:rPr lang="en-GB" dirty="0"/>
              <a:t>Norming</a:t>
            </a:r>
          </a:p>
          <a:p>
            <a:r>
              <a:rPr lang="en-GB" dirty="0"/>
              <a:t>Performing</a:t>
            </a:r>
          </a:p>
          <a:p>
            <a:r>
              <a:rPr lang="en-GB" dirty="0"/>
              <a:t>Adjourning</a:t>
            </a:r>
          </a:p>
          <a:p>
            <a:r>
              <a:rPr lang="en-GB" dirty="0"/>
              <a:t>1977</a:t>
            </a:r>
          </a:p>
          <a:p>
            <a:r>
              <a:rPr lang="en-GB" dirty="0"/>
              <a:t>Other models available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15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4726F-293E-48CD-BA45-7E14B09EC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Preparation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B78D9-497D-44EC-AF09-84F9B6451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Investigate Belbin’s work on Team Roles, and be prepared to discuss next week</a:t>
            </a:r>
          </a:p>
          <a:p>
            <a:r>
              <a:rPr lang="en-GB" dirty="0"/>
              <a:t>Complete the Belbin Questionnaire and identify your preferred Team Role(s)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j.moore@uwtsd.ac.uk</a:t>
            </a:r>
            <a:r>
              <a:rPr lang="en-GB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36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E66F796-7380-410B-B517-AB5EE1EF17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a908d394-d138-480e-87a3-ff44c37f991a"/>
    <ds:schemaRef ds:uri="http://purl.org/dc/terms/"/>
    <ds:schemaRef ds:uri="f66716c4-314f-46c1-b01e-5a44c61897d8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2006</TotalTime>
  <Words>794</Words>
  <Application>Microsoft Macintosh PowerPoint</Application>
  <PresentationFormat>On-screen Show (4:3)</PresentationFormat>
  <Paragraphs>172</Paragraphs>
  <Slides>20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Franklin Gothic Book</vt:lpstr>
      <vt:lpstr>Myriad Pro</vt:lpstr>
      <vt:lpstr>Times New Roman</vt:lpstr>
      <vt:lpstr>20140311PresentationUWTSDTemplate</vt:lpstr>
      <vt:lpstr>CertHE Skills for the Workplace Module: BMSK4002</vt:lpstr>
      <vt:lpstr>Overview of Lecture 2</vt:lpstr>
      <vt:lpstr>Groups v Teams Recap</vt:lpstr>
      <vt:lpstr>Tuckman's Team Development (1965) </vt:lpstr>
      <vt:lpstr>Stages Teams Go Through</vt:lpstr>
      <vt:lpstr>Tuckman’s stages of team formation</vt:lpstr>
      <vt:lpstr>Tuckman’s stages of team formation</vt:lpstr>
      <vt:lpstr>Tuckman’s stages of team formation</vt:lpstr>
      <vt:lpstr>Tuckman’s stages of team formation</vt:lpstr>
      <vt:lpstr>Tuckman’s stages of team formation</vt:lpstr>
      <vt:lpstr>Exercise: What’s wrong with Tuckman?</vt:lpstr>
      <vt:lpstr>Exercise: What’s wrong with Tuckman?</vt:lpstr>
      <vt:lpstr>Exercise: Remember the Titans</vt:lpstr>
      <vt:lpstr>Exercise: Remember the Titans</vt:lpstr>
      <vt:lpstr>Punctuated Equilibrium Model Gersick 1988</vt:lpstr>
      <vt:lpstr>Wheelan's integrated model of group development</vt:lpstr>
      <vt:lpstr>Some other viewpoints</vt:lpstr>
      <vt:lpstr>The role of leadership in teamwork</vt:lpstr>
      <vt:lpstr>Summary</vt:lpstr>
      <vt:lpstr>Preparation work: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James Moore</cp:lastModifiedBy>
  <cp:revision>39</cp:revision>
  <dcterms:created xsi:type="dcterms:W3CDTF">2015-04-14T15:21:28Z</dcterms:created>
  <dcterms:modified xsi:type="dcterms:W3CDTF">2023-01-27T16:48:05Z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