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3" r:id="rId2"/>
    <p:sldMasterId id="2147483675" r:id="rId3"/>
    <p:sldMasterId id="2147483687" r:id="rId4"/>
    <p:sldMasterId id="2147483699" r:id="rId5"/>
    <p:sldMasterId id="2147483711" r:id="rId6"/>
    <p:sldMasterId id="2147483723" r:id="rId7"/>
    <p:sldMasterId id="2147483735" r:id="rId8"/>
    <p:sldMasterId id="2147483747" r:id="rId9"/>
    <p:sldMasterId id="2147483759" r:id="rId10"/>
  </p:sldMasterIdLst>
  <p:notesMasterIdLst>
    <p:notesMasterId r:id="rId42"/>
  </p:notesMasterIdLst>
  <p:sldIdLst>
    <p:sldId id="278" r:id="rId11"/>
    <p:sldId id="287" r:id="rId12"/>
    <p:sldId id="286" r:id="rId13"/>
    <p:sldId id="284" r:id="rId14"/>
    <p:sldId id="288" r:id="rId15"/>
    <p:sldId id="289" r:id="rId16"/>
    <p:sldId id="290" r:id="rId17"/>
    <p:sldId id="291" r:id="rId18"/>
    <p:sldId id="292" r:id="rId19"/>
    <p:sldId id="293" r:id="rId20"/>
    <p:sldId id="256" r:id="rId21"/>
    <p:sldId id="257" r:id="rId22"/>
    <p:sldId id="258" r:id="rId23"/>
    <p:sldId id="259" r:id="rId24"/>
    <p:sldId id="260" r:id="rId25"/>
    <p:sldId id="261" r:id="rId26"/>
    <p:sldId id="262" r:id="rId27"/>
    <p:sldId id="263" r:id="rId28"/>
    <p:sldId id="264" r:id="rId29"/>
    <p:sldId id="265" r:id="rId30"/>
    <p:sldId id="266" r:id="rId31"/>
    <p:sldId id="267" r:id="rId32"/>
    <p:sldId id="268" r:id="rId33"/>
    <p:sldId id="269" r:id="rId34"/>
    <p:sldId id="270" r:id="rId35"/>
    <p:sldId id="271" r:id="rId36"/>
    <p:sldId id="272" r:id="rId37"/>
    <p:sldId id="273" r:id="rId38"/>
    <p:sldId id="274" r:id="rId39"/>
    <p:sldId id="275" r:id="rId40"/>
    <p:sldId id="276" r:id="rId41"/>
  </p:sldIdLst>
  <p:sldSz cx="18288000" cy="10287000"/>
  <p:notesSz cx="6858000" cy="9144000"/>
  <p:embeddedFontLst>
    <p:embeddedFont>
      <p:font typeface="Times New Roman MT" panose="020B0604020202020204" charset="0"/>
      <p:regular r:id="rId43"/>
    </p:embeddedFont>
    <p:embeddedFont>
      <p:font typeface="Canva Sans Bold" panose="020B0604020202020204" charset="0"/>
      <p:regular r:id="rId44"/>
    </p:embeddedFont>
    <p:embeddedFont>
      <p:font typeface="Calibri" panose="020F0502020204030204" pitchFamily="34" charset="0"/>
      <p:regular r:id="rId45"/>
      <p:bold r:id="rId46"/>
      <p:italic r:id="rId47"/>
      <p:boldItalic r:id="rId48"/>
    </p:embeddedFont>
    <p:embeddedFont>
      <p:font typeface="Times New Roman MT Bold" panose="020B0604020202020204" charset="0"/>
      <p:regular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1" d="100"/>
          <a:sy n="61" d="100"/>
        </p:scale>
        <p:origin x="34"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3" Type="http://schemas.openxmlformats.org/officeDocument/2006/relationships/slideMaster" Target="slideMasters/slideMaster3.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font" Target="fonts/font4.fntdata"/><Relationship Id="rId2" Type="http://schemas.openxmlformats.org/officeDocument/2006/relationships/slideMaster" Target="slideMasters/slideMaster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slide" Target="slides/slide3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font" Target="fonts/font3.fntdata"/><Relationship Id="rId53"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font" Target="fonts/font7.fntdata"/><Relationship Id="rId10" Type="http://schemas.openxmlformats.org/officeDocument/2006/relationships/slideMaster" Target="slideMasters/slideMaster10.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font" Target="fonts/font2.fntdata"/><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Master" Target="slideMasters/slideMaster8.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445ECB-76B3-4914-A04C-1F7860F04F1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543BFDA-B5D1-4FB7-A189-AEDFB57EA2A2}">
      <dgm:prSet/>
      <dgm:spPr/>
      <dgm:t>
        <a:bodyPr/>
        <a:lstStyle/>
        <a:p>
          <a:r>
            <a:rPr lang="en-US" b="1">
              <a:latin typeface="Times New Roman" panose="02020603050405020304" pitchFamily="18" charset="0"/>
              <a:cs typeface="Times New Roman" panose="02020603050405020304" pitchFamily="18" charset="0"/>
            </a:rPr>
            <a:t>Campaign</a:t>
          </a:r>
          <a:r>
            <a:rPr lang="en-US">
              <a:latin typeface="Times New Roman" panose="02020603050405020304" pitchFamily="18" charset="0"/>
              <a:cs typeface="Times New Roman" panose="02020603050405020304" pitchFamily="18" charset="0"/>
            </a:rPr>
            <a:t>- Sleep Well, Live Well: Reclaim Your Nights </a:t>
          </a:r>
          <a:br>
            <a:rPr lang="en-US">
              <a:latin typeface="Times New Roman" panose="02020603050405020304" pitchFamily="18" charset="0"/>
              <a:cs typeface="Times New Roman" panose="02020603050405020304" pitchFamily="18" charset="0"/>
            </a:rPr>
          </a:br>
          <a:r>
            <a:rPr lang="en-US" b="1">
              <a:latin typeface="Times New Roman" panose="02020603050405020304" pitchFamily="18" charset="0"/>
              <a:cs typeface="Times New Roman" panose="02020603050405020304" pitchFamily="18" charset="0"/>
            </a:rPr>
            <a:t>Focus on-</a:t>
          </a:r>
          <a:r>
            <a:rPr lang="en-US">
              <a:latin typeface="Times New Roman" panose="02020603050405020304" pitchFamily="18" charset="0"/>
              <a:cs typeface="Times New Roman" panose="02020603050405020304" pitchFamily="18" charset="0"/>
            </a:rPr>
            <a:t> Sleep hygiene</a:t>
          </a:r>
        </a:p>
      </dgm:t>
    </dgm:pt>
    <dgm:pt modelId="{A3F507FB-AB6A-45F1-9DAD-D99DD9C9B94B}" type="parTrans" cxnId="{82753FF9-83E5-45D9-A131-11780D936932}">
      <dgm:prSet/>
      <dgm:spPr/>
      <dgm:t>
        <a:bodyPr/>
        <a:lstStyle/>
        <a:p>
          <a:endParaRPr lang="en-US">
            <a:latin typeface="Times New Roman" panose="02020603050405020304" pitchFamily="18" charset="0"/>
            <a:cs typeface="Times New Roman" panose="02020603050405020304" pitchFamily="18" charset="0"/>
          </a:endParaRPr>
        </a:p>
      </dgm:t>
    </dgm:pt>
    <dgm:pt modelId="{D10082D2-6C53-47C3-A900-EFD60743051A}" type="sibTrans" cxnId="{82753FF9-83E5-45D9-A131-11780D936932}">
      <dgm:prSet/>
      <dgm:spPr/>
      <dgm:t>
        <a:bodyPr/>
        <a:lstStyle/>
        <a:p>
          <a:endParaRPr lang="en-US">
            <a:latin typeface="Times New Roman" panose="02020603050405020304" pitchFamily="18" charset="0"/>
            <a:cs typeface="Times New Roman" panose="02020603050405020304" pitchFamily="18" charset="0"/>
          </a:endParaRPr>
        </a:p>
      </dgm:t>
    </dgm:pt>
    <dgm:pt modelId="{1B710BF3-042C-4EB7-BDBF-B7BF3272C281}">
      <dgm:prSet/>
      <dgm:spPr/>
      <dgm:t>
        <a:bodyPr/>
        <a:lstStyle/>
        <a:p>
          <a:r>
            <a:rPr lang="en-US" b="1">
              <a:latin typeface="Times New Roman" panose="02020603050405020304" pitchFamily="18" charset="0"/>
              <a:cs typeface="Times New Roman" panose="02020603050405020304" pitchFamily="18" charset="0"/>
            </a:rPr>
            <a:t>Age Group-</a:t>
          </a:r>
          <a:r>
            <a:rPr lang="en-US">
              <a:latin typeface="Times New Roman" panose="02020603050405020304" pitchFamily="18" charset="0"/>
              <a:cs typeface="Times New Roman" panose="02020603050405020304" pitchFamily="18" charset="0"/>
            </a:rPr>
            <a:t> 18 - 25</a:t>
          </a:r>
        </a:p>
      </dgm:t>
    </dgm:pt>
    <dgm:pt modelId="{F0933C31-1E03-410B-B188-3B8374404724}" type="parTrans" cxnId="{0ACB0C0A-2A78-43A3-B089-CB62F3577034}">
      <dgm:prSet/>
      <dgm:spPr/>
      <dgm:t>
        <a:bodyPr/>
        <a:lstStyle/>
        <a:p>
          <a:endParaRPr lang="en-US">
            <a:latin typeface="Times New Roman" panose="02020603050405020304" pitchFamily="18" charset="0"/>
            <a:cs typeface="Times New Roman" panose="02020603050405020304" pitchFamily="18" charset="0"/>
          </a:endParaRPr>
        </a:p>
      </dgm:t>
    </dgm:pt>
    <dgm:pt modelId="{91C61EB3-2CCD-4173-9038-4B253A45CC29}" type="sibTrans" cxnId="{0ACB0C0A-2A78-43A3-B089-CB62F3577034}">
      <dgm:prSet/>
      <dgm:spPr/>
      <dgm:t>
        <a:bodyPr/>
        <a:lstStyle/>
        <a:p>
          <a:endParaRPr lang="en-US">
            <a:latin typeface="Times New Roman" panose="02020603050405020304" pitchFamily="18" charset="0"/>
            <a:cs typeface="Times New Roman" panose="02020603050405020304" pitchFamily="18" charset="0"/>
          </a:endParaRPr>
        </a:p>
      </dgm:t>
    </dgm:pt>
    <dgm:pt modelId="{3BC9FC7F-5A2B-47B2-B3C3-9932E12E1FC8}">
      <dgm:prSet/>
      <dgm:spPr/>
      <dgm:t>
        <a:bodyPr/>
        <a:lstStyle/>
        <a:p>
          <a:r>
            <a:rPr lang="en-US" b="1" i="1">
              <a:latin typeface="Times New Roman" panose="02020603050405020304" pitchFamily="18" charset="0"/>
              <a:cs typeface="Times New Roman" panose="02020603050405020304" pitchFamily="18" charset="0"/>
            </a:rPr>
            <a:t>Activity </a:t>
          </a:r>
          <a:endParaRPr lang="en-US">
            <a:latin typeface="Times New Roman" panose="02020603050405020304" pitchFamily="18" charset="0"/>
            <a:cs typeface="Times New Roman" panose="02020603050405020304" pitchFamily="18" charset="0"/>
          </a:endParaRPr>
        </a:p>
      </dgm:t>
    </dgm:pt>
    <dgm:pt modelId="{2251091D-17D0-4E9B-9B5A-E7A3DD01BCD7}" type="parTrans" cxnId="{DF13BC08-0665-467A-96E0-3379418FC779}">
      <dgm:prSet/>
      <dgm:spPr/>
      <dgm:t>
        <a:bodyPr/>
        <a:lstStyle/>
        <a:p>
          <a:endParaRPr lang="en-US">
            <a:latin typeface="Times New Roman" panose="02020603050405020304" pitchFamily="18" charset="0"/>
            <a:cs typeface="Times New Roman" panose="02020603050405020304" pitchFamily="18" charset="0"/>
          </a:endParaRPr>
        </a:p>
      </dgm:t>
    </dgm:pt>
    <dgm:pt modelId="{939E56CD-FCAA-4DFF-AE34-C4BE91D23FC3}" type="sibTrans" cxnId="{DF13BC08-0665-467A-96E0-3379418FC779}">
      <dgm:prSet/>
      <dgm:spPr/>
      <dgm:t>
        <a:bodyPr/>
        <a:lstStyle/>
        <a:p>
          <a:endParaRPr lang="en-US">
            <a:latin typeface="Times New Roman" panose="02020603050405020304" pitchFamily="18" charset="0"/>
            <a:cs typeface="Times New Roman" panose="02020603050405020304" pitchFamily="18" charset="0"/>
          </a:endParaRPr>
        </a:p>
      </dgm:t>
    </dgm:pt>
    <dgm:pt modelId="{8A1FE65C-EB49-4091-884D-B5E24FFB64D0}">
      <dgm:prSet/>
      <dgm:spPr/>
      <dgm:t>
        <a:bodyPr/>
        <a:lstStyle/>
        <a:p>
          <a:r>
            <a:rPr lang="en-US">
              <a:latin typeface="Times New Roman" panose="02020603050405020304" pitchFamily="18" charset="0"/>
              <a:cs typeface="Times New Roman" panose="02020603050405020304" pitchFamily="18" charset="0"/>
            </a:rPr>
            <a:t>Indoor educational activity- Sleep Education Workshops</a:t>
          </a:r>
        </a:p>
      </dgm:t>
    </dgm:pt>
    <dgm:pt modelId="{881C6A58-0B2F-41D5-AD3F-336A2B212A23}" type="parTrans" cxnId="{CC793AB3-AAD8-47EF-808E-3911BAF7019F}">
      <dgm:prSet/>
      <dgm:spPr/>
      <dgm:t>
        <a:bodyPr/>
        <a:lstStyle/>
        <a:p>
          <a:endParaRPr lang="en-US">
            <a:latin typeface="Times New Roman" panose="02020603050405020304" pitchFamily="18" charset="0"/>
            <a:cs typeface="Times New Roman" panose="02020603050405020304" pitchFamily="18" charset="0"/>
          </a:endParaRPr>
        </a:p>
      </dgm:t>
    </dgm:pt>
    <dgm:pt modelId="{BEBE426A-F676-4858-B7A2-BDC2FF904A02}" type="sibTrans" cxnId="{CC793AB3-AAD8-47EF-808E-3911BAF7019F}">
      <dgm:prSet/>
      <dgm:spPr/>
      <dgm:t>
        <a:bodyPr/>
        <a:lstStyle/>
        <a:p>
          <a:endParaRPr lang="en-US">
            <a:latin typeface="Times New Roman" panose="02020603050405020304" pitchFamily="18" charset="0"/>
            <a:cs typeface="Times New Roman" panose="02020603050405020304" pitchFamily="18" charset="0"/>
          </a:endParaRPr>
        </a:p>
      </dgm:t>
    </dgm:pt>
    <dgm:pt modelId="{E51D5701-D1A6-436F-8BCF-AF24C7335DB7}">
      <dgm:prSet/>
      <dgm:spPr/>
      <dgm:t>
        <a:bodyPr/>
        <a:lstStyle/>
        <a:p>
          <a:r>
            <a:rPr lang="en-US">
              <a:latin typeface="Times New Roman" panose="02020603050405020304" pitchFamily="18" charset="0"/>
              <a:cs typeface="Times New Roman" panose="02020603050405020304" pitchFamily="18" charset="0"/>
            </a:rPr>
            <a:t>Digital/online self-management activity- Digital Reminders &amp; Sleep Tracking</a:t>
          </a:r>
        </a:p>
      </dgm:t>
    </dgm:pt>
    <dgm:pt modelId="{18AAD703-F6D3-4D84-B6DB-7503A6AC9CE4}" type="parTrans" cxnId="{4F731535-0A3B-40C6-8A3B-B6547C54A96B}">
      <dgm:prSet/>
      <dgm:spPr/>
      <dgm:t>
        <a:bodyPr/>
        <a:lstStyle/>
        <a:p>
          <a:endParaRPr lang="en-US">
            <a:latin typeface="Times New Roman" panose="02020603050405020304" pitchFamily="18" charset="0"/>
            <a:cs typeface="Times New Roman" panose="02020603050405020304" pitchFamily="18" charset="0"/>
          </a:endParaRPr>
        </a:p>
      </dgm:t>
    </dgm:pt>
    <dgm:pt modelId="{7529C4BB-60CF-4DAD-AAE5-0732E93615C0}" type="sibTrans" cxnId="{4F731535-0A3B-40C6-8A3B-B6547C54A96B}">
      <dgm:prSet/>
      <dgm:spPr/>
      <dgm:t>
        <a:bodyPr/>
        <a:lstStyle/>
        <a:p>
          <a:endParaRPr lang="en-US">
            <a:latin typeface="Times New Roman" panose="02020603050405020304" pitchFamily="18" charset="0"/>
            <a:cs typeface="Times New Roman" panose="02020603050405020304" pitchFamily="18" charset="0"/>
          </a:endParaRPr>
        </a:p>
      </dgm:t>
    </dgm:pt>
    <dgm:pt modelId="{3FDECEB8-949A-425A-AA3D-CA047F3F01C1}">
      <dgm:prSet/>
      <dgm:spPr/>
      <dgm:t>
        <a:bodyPr/>
        <a:lstStyle/>
        <a:p>
          <a:r>
            <a:rPr lang="en-US" dirty="0">
              <a:latin typeface="Times New Roman" panose="02020603050405020304" pitchFamily="18" charset="0"/>
              <a:cs typeface="Times New Roman" panose="02020603050405020304" pitchFamily="18" charset="0"/>
            </a:rPr>
            <a:t>Indoor community/social activity- Peer Support Groups</a:t>
          </a:r>
        </a:p>
      </dgm:t>
    </dgm:pt>
    <dgm:pt modelId="{88FCEAD9-D66B-48F3-9B28-6896696EBE74}" type="parTrans" cxnId="{99184A73-CC4C-4E7D-BA0F-5B9D396A1E78}">
      <dgm:prSet/>
      <dgm:spPr/>
      <dgm:t>
        <a:bodyPr/>
        <a:lstStyle/>
        <a:p>
          <a:endParaRPr lang="en-US">
            <a:latin typeface="Times New Roman" panose="02020603050405020304" pitchFamily="18" charset="0"/>
            <a:cs typeface="Times New Roman" panose="02020603050405020304" pitchFamily="18" charset="0"/>
          </a:endParaRPr>
        </a:p>
      </dgm:t>
    </dgm:pt>
    <dgm:pt modelId="{6DD84CC1-6F78-43DD-A5EE-B720952B4B3C}" type="sibTrans" cxnId="{99184A73-CC4C-4E7D-BA0F-5B9D396A1E78}">
      <dgm:prSet/>
      <dgm:spPr/>
      <dgm:t>
        <a:bodyPr/>
        <a:lstStyle/>
        <a:p>
          <a:endParaRPr lang="en-US">
            <a:latin typeface="Times New Roman" panose="02020603050405020304" pitchFamily="18" charset="0"/>
            <a:cs typeface="Times New Roman" panose="02020603050405020304" pitchFamily="18" charset="0"/>
          </a:endParaRPr>
        </a:p>
      </dgm:t>
    </dgm:pt>
    <dgm:pt modelId="{88FCE870-DA9E-4A8C-98AA-F50A26AEA27F}">
      <dgm:prSet/>
      <dgm:spPr/>
      <dgm:t>
        <a:bodyPr/>
        <a:lstStyle/>
        <a:p>
          <a:r>
            <a:rPr lang="en-US">
              <a:latin typeface="Times New Roman" panose="02020603050405020304" pitchFamily="18" charset="0"/>
              <a:cs typeface="Times New Roman" panose="02020603050405020304" pitchFamily="18" charset="0"/>
            </a:rPr>
            <a:t>Outdoor/public digital outreach activity- Online Awareness Campaigns</a:t>
          </a:r>
        </a:p>
      </dgm:t>
    </dgm:pt>
    <dgm:pt modelId="{6E2FADDA-CA0F-4250-8CC6-5A784F7323A2}" type="parTrans" cxnId="{5F0CC1E9-200E-4055-9ECC-39E477D82C42}">
      <dgm:prSet/>
      <dgm:spPr/>
      <dgm:t>
        <a:bodyPr/>
        <a:lstStyle/>
        <a:p>
          <a:endParaRPr lang="en-US">
            <a:latin typeface="Times New Roman" panose="02020603050405020304" pitchFamily="18" charset="0"/>
            <a:cs typeface="Times New Roman" panose="02020603050405020304" pitchFamily="18" charset="0"/>
          </a:endParaRPr>
        </a:p>
      </dgm:t>
    </dgm:pt>
    <dgm:pt modelId="{B75C3CDE-9763-40B2-9B72-6E25052C121B}" type="sibTrans" cxnId="{5F0CC1E9-200E-4055-9ECC-39E477D82C42}">
      <dgm:prSet/>
      <dgm:spPr/>
      <dgm:t>
        <a:bodyPr/>
        <a:lstStyle/>
        <a:p>
          <a:endParaRPr lang="en-US">
            <a:latin typeface="Times New Roman" panose="02020603050405020304" pitchFamily="18" charset="0"/>
            <a:cs typeface="Times New Roman" panose="02020603050405020304" pitchFamily="18" charset="0"/>
          </a:endParaRPr>
        </a:p>
      </dgm:t>
    </dgm:pt>
    <dgm:pt modelId="{D4D1F735-5AE6-4B89-947D-0284324BA5C3}" type="pres">
      <dgm:prSet presAssocID="{C6445ECB-76B3-4914-A04C-1F7860F04F17}" presName="linear" presStyleCnt="0">
        <dgm:presLayoutVars>
          <dgm:animLvl val="lvl"/>
          <dgm:resizeHandles val="exact"/>
        </dgm:presLayoutVars>
      </dgm:prSet>
      <dgm:spPr/>
      <dgm:t>
        <a:bodyPr/>
        <a:lstStyle/>
        <a:p>
          <a:endParaRPr lang="en-US"/>
        </a:p>
      </dgm:t>
    </dgm:pt>
    <dgm:pt modelId="{0C03CFA0-7873-45AE-B9E2-96C79CBA68EE}" type="pres">
      <dgm:prSet presAssocID="{F543BFDA-B5D1-4FB7-A189-AEDFB57EA2A2}" presName="parentText" presStyleLbl="node1" presStyleIdx="0" presStyleCnt="3">
        <dgm:presLayoutVars>
          <dgm:chMax val="0"/>
          <dgm:bulletEnabled val="1"/>
        </dgm:presLayoutVars>
      </dgm:prSet>
      <dgm:spPr/>
      <dgm:t>
        <a:bodyPr/>
        <a:lstStyle/>
        <a:p>
          <a:endParaRPr lang="en-US"/>
        </a:p>
      </dgm:t>
    </dgm:pt>
    <dgm:pt modelId="{7FBC5825-0831-490A-A6A5-3F5BD2EB39E9}" type="pres">
      <dgm:prSet presAssocID="{D10082D2-6C53-47C3-A900-EFD60743051A}" presName="spacer" presStyleCnt="0"/>
      <dgm:spPr/>
    </dgm:pt>
    <dgm:pt modelId="{A61423E3-A494-461E-B43D-88A93058002A}" type="pres">
      <dgm:prSet presAssocID="{1B710BF3-042C-4EB7-BDBF-B7BF3272C281}" presName="parentText" presStyleLbl="node1" presStyleIdx="1" presStyleCnt="3">
        <dgm:presLayoutVars>
          <dgm:chMax val="0"/>
          <dgm:bulletEnabled val="1"/>
        </dgm:presLayoutVars>
      </dgm:prSet>
      <dgm:spPr/>
      <dgm:t>
        <a:bodyPr/>
        <a:lstStyle/>
        <a:p>
          <a:endParaRPr lang="en-US"/>
        </a:p>
      </dgm:t>
    </dgm:pt>
    <dgm:pt modelId="{77C2A014-2D53-4C9B-9814-B937A1D2F397}" type="pres">
      <dgm:prSet presAssocID="{91C61EB3-2CCD-4173-9038-4B253A45CC29}" presName="spacer" presStyleCnt="0"/>
      <dgm:spPr/>
    </dgm:pt>
    <dgm:pt modelId="{9DB7DFDD-9F2C-4429-9E52-5E86F99A334D}" type="pres">
      <dgm:prSet presAssocID="{3BC9FC7F-5A2B-47B2-B3C3-9932E12E1FC8}" presName="parentText" presStyleLbl="node1" presStyleIdx="2" presStyleCnt="3">
        <dgm:presLayoutVars>
          <dgm:chMax val="0"/>
          <dgm:bulletEnabled val="1"/>
        </dgm:presLayoutVars>
      </dgm:prSet>
      <dgm:spPr/>
      <dgm:t>
        <a:bodyPr/>
        <a:lstStyle/>
        <a:p>
          <a:endParaRPr lang="en-US"/>
        </a:p>
      </dgm:t>
    </dgm:pt>
    <dgm:pt modelId="{D13748D3-F793-4FA8-95BF-E1D46A95A668}" type="pres">
      <dgm:prSet presAssocID="{3BC9FC7F-5A2B-47B2-B3C3-9932E12E1FC8}" presName="childText" presStyleLbl="revTx" presStyleIdx="0" presStyleCnt="1">
        <dgm:presLayoutVars>
          <dgm:bulletEnabled val="1"/>
        </dgm:presLayoutVars>
      </dgm:prSet>
      <dgm:spPr/>
      <dgm:t>
        <a:bodyPr/>
        <a:lstStyle/>
        <a:p>
          <a:endParaRPr lang="en-US"/>
        </a:p>
      </dgm:t>
    </dgm:pt>
  </dgm:ptLst>
  <dgm:cxnLst>
    <dgm:cxn modelId="{160C3161-BE58-445E-877C-2C45062DDF89}" type="presOf" srcId="{1B710BF3-042C-4EB7-BDBF-B7BF3272C281}" destId="{A61423E3-A494-461E-B43D-88A93058002A}" srcOrd="0" destOrd="0" presId="urn:microsoft.com/office/officeart/2005/8/layout/vList2"/>
    <dgm:cxn modelId="{99184A73-CC4C-4E7D-BA0F-5B9D396A1E78}" srcId="{3BC9FC7F-5A2B-47B2-B3C3-9932E12E1FC8}" destId="{3FDECEB8-949A-425A-AA3D-CA047F3F01C1}" srcOrd="2" destOrd="0" parTransId="{88FCEAD9-D66B-48F3-9B28-6896696EBE74}" sibTransId="{6DD84CC1-6F78-43DD-A5EE-B720952B4B3C}"/>
    <dgm:cxn modelId="{5441A9EF-E094-4D1A-968B-CED6E758ED62}" type="presOf" srcId="{F543BFDA-B5D1-4FB7-A189-AEDFB57EA2A2}" destId="{0C03CFA0-7873-45AE-B9E2-96C79CBA68EE}" srcOrd="0" destOrd="0" presId="urn:microsoft.com/office/officeart/2005/8/layout/vList2"/>
    <dgm:cxn modelId="{4F731535-0A3B-40C6-8A3B-B6547C54A96B}" srcId="{3BC9FC7F-5A2B-47B2-B3C3-9932E12E1FC8}" destId="{E51D5701-D1A6-436F-8BCF-AF24C7335DB7}" srcOrd="1" destOrd="0" parTransId="{18AAD703-F6D3-4D84-B6DB-7503A6AC9CE4}" sibTransId="{7529C4BB-60CF-4DAD-AAE5-0732E93615C0}"/>
    <dgm:cxn modelId="{091A8C5E-A7EC-42D1-B158-10E9384CD48A}" type="presOf" srcId="{3FDECEB8-949A-425A-AA3D-CA047F3F01C1}" destId="{D13748D3-F793-4FA8-95BF-E1D46A95A668}" srcOrd="0" destOrd="2" presId="urn:microsoft.com/office/officeart/2005/8/layout/vList2"/>
    <dgm:cxn modelId="{82753FF9-83E5-45D9-A131-11780D936932}" srcId="{C6445ECB-76B3-4914-A04C-1F7860F04F17}" destId="{F543BFDA-B5D1-4FB7-A189-AEDFB57EA2A2}" srcOrd="0" destOrd="0" parTransId="{A3F507FB-AB6A-45F1-9DAD-D99DD9C9B94B}" sibTransId="{D10082D2-6C53-47C3-A900-EFD60743051A}"/>
    <dgm:cxn modelId="{0ACB0C0A-2A78-43A3-B089-CB62F3577034}" srcId="{C6445ECB-76B3-4914-A04C-1F7860F04F17}" destId="{1B710BF3-042C-4EB7-BDBF-B7BF3272C281}" srcOrd="1" destOrd="0" parTransId="{F0933C31-1E03-410B-B188-3B8374404724}" sibTransId="{91C61EB3-2CCD-4173-9038-4B253A45CC29}"/>
    <dgm:cxn modelId="{DF13BC08-0665-467A-96E0-3379418FC779}" srcId="{C6445ECB-76B3-4914-A04C-1F7860F04F17}" destId="{3BC9FC7F-5A2B-47B2-B3C3-9932E12E1FC8}" srcOrd="2" destOrd="0" parTransId="{2251091D-17D0-4E9B-9B5A-E7A3DD01BCD7}" sibTransId="{939E56CD-FCAA-4DFF-AE34-C4BE91D23FC3}"/>
    <dgm:cxn modelId="{407CA4CB-1687-467B-B3CC-2108420ED95D}" type="presOf" srcId="{88FCE870-DA9E-4A8C-98AA-F50A26AEA27F}" destId="{D13748D3-F793-4FA8-95BF-E1D46A95A668}" srcOrd="0" destOrd="3" presId="urn:microsoft.com/office/officeart/2005/8/layout/vList2"/>
    <dgm:cxn modelId="{CC793AB3-AAD8-47EF-808E-3911BAF7019F}" srcId="{3BC9FC7F-5A2B-47B2-B3C3-9932E12E1FC8}" destId="{8A1FE65C-EB49-4091-884D-B5E24FFB64D0}" srcOrd="0" destOrd="0" parTransId="{881C6A58-0B2F-41D5-AD3F-336A2B212A23}" sibTransId="{BEBE426A-F676-4858-B7A2-BDC2FF904A02}"/>
    <dgm:cxn modelId="{810E976C-2228-41DD-A403-3BFD7780845E}" type="presOf" srcId="{8A1FE65C-EB49-4091-884D-B5E24FFB64D0}" destId="{D13748D3-F793-4FA8-95BF-E1D46A95A668}" srcOrd="0" destOrd="0" presId="urn:microsoft.com/office/officeart/2005/8/layout/vList2"/>
    <dgm:cxn modelId="{5F0CC1E9-200E-4055-9ECC-39E477D82C42}" srcId="{3BC9FC7F-5A2B-47B2-B3C3-9932E12E1FC8}" destId="{88FCE870-DA9E-4A8C-98AA-F50A26AEA27F}" srcOrd="3" destOrd="0" parTransId="{6E2FADDA-CA0F-4250-8CC6-5A784F7323A2}" sibTransId="{B75C3CDE-9763-40B2-9B72-6E25052C121B}"/>
    <dgm:cxn modelId="{5E311DB4-0153-4FFF-80B8-CD3A5E9FE35F}" type="presOf" srcId="{C6445ECB-76B3-4914-A04C-1F7860F04F17}" destId="{D4D1F735-5AE6-4B89-947D-0284324BA5C3}" srcOrd="0" destOrd="0" presId="urn:microsoft.com/office/officeart/2005/8/layout/vList2"/>
    <dgm:cxn modelId="{B6ECF967-2FBD-4517-9FF6-09F42E7600E1}" type="presOf" srcId="{3BC9FC7F-5A2B-47B2-B3C3-9932E12E1FC8}" destId="{9DB7DFDD-9F2C-4429-9E52-5E86F99A334D}" srcOrd="0" destOrd="0" presId="urn:microsoft.com/office/officeart/2005/8/layout/vList2"/>
    <dgm:cxn modelId="{8AD91F7D-4D57-4BBC-97FC-EA65CB56E703}" type="presOf" srcId="{E51D5701-D1A6-436F-8BCF-AF24C7335DB7}" destId="{D13748D3-F793-4FA8-95BF-E1D46A95A668}" srcOrd="0" destOrd="1" presId="urn:microsoft.com/office/officeart/2005/8/layout/vList2"/>
    <dgm:cxn modelId="{081689A4-7523-4363-BEAA-375D86120E56}" type="presParOf" srcId="{D4D1F735-5AE6-4B89-947D-0284324BA5C3}" destId="{0C03CFA0-7873-45AE-B9E2-96C79CBA68EE}" srcOrd="0" destOrd="0" presId="urn:microsoft.com/office/officeart/2005/8/layout/vList2"/>
    <dgm:cxn modelId="{B89B73BF-6BE8-4BA0-AF9F-E5848C1F1285}" type="presParOf" srcId="{D4D1F735-5AE6-4B89-947D-0284324BA5C3}" destId="{7FBC5825-0831-490A-A6A5-3F5BD2EB39E9}" srcOrd="1" destOrd="0" presId="urn:microsoft.com/office/officeart/2005/8/layout/vList2"/>
    <dgm:cxn modelId="{4E164598-1277-49E3-9CAF-33B024783136}" type="presParOf" srcId="{D4D1F735-5AE6-4B89-947D-0284324BA5C3}" destId="{A61423E3-A494-461E-B43D-88A93058002A}" srcOrd="2" destOrd="0" presId="urn:microsoft.com/office/officeart/2005/8/layout/vList2"/>
    <dgm:cxn modelId="{DBF76481-47BC-4BD4-81D0-917DEDFEA0E5}" type="presParOf" srcId="{D4D1F735-5AE6-4B89-947D-0284324BA5C3}" destId="{77C2A014-2D53-4C9B-9814-B937A1D2F397}" srcOrd="3" destOrd="0" presId="urn:microsoft.com/office/officeart/2005/8/layout/vList2"/>
    <dgm:cxn modelId="{9B2D07B2-1360-4E39-9927-9B52A013C808}" type="presParOf" srcId="{D4D1F735-5AE6-4B89-947D-0284324BA5C3}" destId="{9DB7DFDD-9F2C-4429-9E52-5E86F99A334D}" srcOrd="4" destOrd="0" presId="urn:microsoft.com/office/officeart/2005/8/layout/vList2"/>
    <dgm:cxn modelId="{DD0CE5E8-EC95-406C-A914-AF7B21AC5E11}" type="presParOf" srcId="{D4D1F735-5AE6-4B89-947D-0284324BA5C3}" destId="{D13748D3-F793-4FA8-95BF-E1D46A95A668}"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AAE74E-2DB0-4F02-992F-A30AFFF19FEE}"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43240F79-E506-4323-8A37-797F1FEC7E61}">
      <dgm:prSet/>
      <dgm:spPr/>
      <dgm:t>
        <a:bodyPr/>
        <a:lstStyle/>
        <a:p>
          <a:pPr algn="just">
            <a:lnSpc>
              <a:spcPct val="150000"/>
            </a:lnSpc>
          </a:pPr>
          <a:r>
            <a:rPr lang="en-US" b="1" i="0">
              <a:latin typeface="Times New Roman" panose="02020603050405020304" pitchFamily="18" charset="0"/>
              <a:cs typeface="Times New Roman" panose="02020603050405020304" pitchFamily="18" charset="0"/>
            </a:rPr>
            <a:t>Key aims</a:t>
          </a:r>
          <a:endParaRPr lang="en-US">
            <a:latin typeface="Times New Roman" panose="02020603050405020304" pitchFamily="18" charset="0"/>
            <a:cs typeface="Times New Roman" panose="02020603050405020304" pitchFamily="18" charset="0"/>
          </a:endParaRPr>
        </a:p>
      </dgm:t>
    </dgm:pt>
    <dgm:pt modelId="{0F0751DF-33B2-45DA-BE4D-FF16F07E19C6}" type="parTrans" cxnId="{0110BC27-1ED8-4D60-87DD-0E8040FC26E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9BA6BB84-3CA7-4CDC-858A-7F4D24F42771}" type="sibTrans" cxnId="{0110BC27-1ED8-4D60-87DD-0E8040FC26E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C548AAA1-F679-4B3A-A80E-F16580B1DC83}">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To educate young adults (18-25 years of age) about the issue of healthy sleep hygiene.</a:t>
          </a:r>
          <a:endParaRPr lang="en-US" dirty="0">
            <a:latin typeface="Times New Roman" panose="02020603050405020304" pitchFamily="18" charset="0"/>
            <a:cs typeface="Times New Roman" panose="02020603050405020304" pitchFamily="18" charset="0"/>
          </a:endParaRPr>
        </a:p>
      </dgm:t>
    </dgm:pt>
    <dgm:pt modelId="{849E423E-DA0B-489A-A0BD-0346E679B684}" type="parTrans" cxnId="{01519777-252E-4AFB-872B-889D8EA6774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B7E70458-D9F0-4FEB-84D8-33734554D84A}" type="sibTrans" cxnId="{01519777-252E-4AFB-872B-889D8EA6774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2B44489A-86A3-4897-B285-EC51950842E4}">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To encourage self-management and learning activities in order to encourage </a:t>
          </a:r>
          <a:r>
            <a:rPr lang="en-US" b="0" i="0" dirty="0" err="1">
              <a:latin typeface="Times New Roman" panose="02020603050405020304" pitchFamily="18" charset="0"/>
              <a:cs typeface="Times New Roman" panose="02020603050405020304" pitchFamily="18" charset="0"/>
            </a:rPr>
            <a:t>behaviour</a:t>
          </a:r>
          <a:r>
            <a:rPr lang="en-US" b="0" i="0" dirty="0">
              <a:latin typeface="Times New Roman" panose="02020603050405020304" pitchFamily="18" charset="0"/>
              <a:cs typeface="Times New Roman" panose="02020603050405020304" pitchFamily="18" charset="0"/>
            </a:rPr>
            <a:t> change.</a:t>
          </a:r>
          <a:endParaRPr lang="en-US" dirty="0">
            <a:latin typeface="Times New Roman" panose="02020603050405020304" pitchFamily="18" charset="0"/>
            <a:cs typeface="Times New Roman" panose="02020603050405020304" pitchFamily="18" charset="0"/>
          </a:endParaRPr>
        </a:p>
      </dgm:t>
    </dgm:pt>
    <dgm:pt modelId="{575B7579-0668-4EA2-A17D-B37469FB9CE2}" type="parTrans" cxnId="{9CD3F048-983A-49E5-99C1-4EFFDBE74A2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2F10E9E3-0E76-4995-96A3-400EBFB33074}" type="sibTrans" cxnId="{9CD3F048-983A-49E5-99C1-4EFFDBE74A21}">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6A5BA1E7-23A8-42D5-9915-A438FEFFE135}">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To reduce sleep-related disorders such as insomnia, fatigue and stress.</a:t>
          </a:r>
          <a:endParaRPr lang="en-US" dirty="0">
            <a:latin typeface="Times New Roman" panose="02020603050405020304" pitchFamily="18" charset="0"/>
            <a:cs typeface="Times New Roman" panose="02020603050405020304" pitchFamily="18" charset="0"/>
          </a:endParaRPr>
        </a:p>
      </dgm:t>
    </dgm:pt>
    <dgm:pt modelId="{5302FBFE-F9F0-4AE3-93CF-9A05D015D4BB}" type="parTrans" cxnId="{6D73A058-31D5-4BE5-847D-9F9152FDF17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EB726089-0FB1-42C0-AFA4-B6D80773374E}" type="sibTrans" cxnId="{6D73A058-31D5-4BE5-847D-9F9152FDF17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D9B669F9-CD84-4B8B-873C-DB032C16440E}">
      <dgm:prSet/>
      <dgm:spPr/>
      <dgm:t>
        <a:bodyPr/>
        <a:lstStyle/>
        <a:p>
          <a:pPr algn="just">
            <a:lnSpc>
              <a:spcPct val="150000"/>
            </a:lnSpc>
          </a:pPr>
          <a:r>
            <a:rPr lang="en-US" b="1" i="0">
              <a:latin typeface="Times New Roman" panose="02020603050405020304" pitchFamily="18" charset="0"/>
              <a:cs typeface="Times New Roman" panose="02020603050405020304" pitchFamily="18" charset="0"/>
            </a:rPr>
            <a:t>Benefits</a:t>
          </a:r>
          <a:endParaRPr lang="en-US">
            <a:latin typeface="Times New Roman" panose="02020603050405020304" pitchFamily="18" charset="0"/>
            <a:cs typeface="Times New Roman" panose="02020603050405020304" pitchFamily="18" charset="0"/>
          </a:endParaRPr>
        </a:p>
      </dgm:t>
    </dgm:pt>
    <dgm:pt modelId="{A911966B-11A4-4AA9-ABC2-A6C480E4770F}" type="parTrans" cxnId="{3EE1EAFA-B1E2-46FB-9A07-E262646CD9E2}">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3B098A56-524A-404E-9597-79E7082FCB90}" type="sibTrans" cxnId="{3EE1EAFA-B1E2-46FB-9A07-E262646CD9E2}">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4F5EF2C0-F248-4640-942C-DD0DCAE2A7C9}">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Improves concentration, attention and learning.</a:t>
          </a:r>
          <a:endParaRPr lang="en-US" dirty="0">
            <a:latin typeface="Times New Roman" panose="02020603050405020304" pitchFamily="18" charset="0"/>
            <a:cs typeface="Times New Roman" panose="02020603050405020304" pitchFamily="18" charset="0"/>
          </a:endParaRPr>
        </a:p>
      </dgm:t>
    </dgm:pt>
    <dgm:pt modelId="{73A4C2AB-8E4A-44BD-A064-211A41026BD1}" type="parTrans" cxnId="{2D2DAFD2-629C-4096-BAB9-BB398682C9BD}">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0E517B3F-D24C-4AA2-B6AA-A909E3C162CD}" type="sibTrans" cxnId="{2D2DAFD2-629C-4096-BAB9-BB398682C9BD}">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908F776E-E77F-4279-900E-75C737154D9C}">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Enhances the mood and stability of mood (</a:t>
          </a:r>
          <a:r>
            <a:rPr lang="en-US" b="0" i="0" dirty="0" err="1">
              <a:latin typeface="Times New Roman" panose="02020603050405020304" pitchFamily="18" charset="0"/>
              <a:cs typeface="Times New Roman" panose="02020603050405020304" pitchFamily="18" charset="0"/>
            </a:rPr>
            <a:t>Korkutata</a:t>
          </a:r>
          <a:r>
            <a:rPr lang="en-US" b="0" i="0" dirty="0">
              <a:latin typeface="Times New Roman" panose="02020603050405020304" pitchFamily="18" charset="0"/>
              <a:cs typeface="Times New Roman" panose="02020603050405020304" pitchFamily="18" charset="0"/>
            </a:rPr>
            <a:t> </a:t>
          </a:r>
          <a:r>
            <a:rPr lang="en-US" b="0" i="1" dirty="0">
              <a:latin typeface="Times New Roman" panose="02020603050405020304" pitchFamily="18" charset="0"/>
              <a:cs typeface="Times New Roman" panose="02020603050405020304" pitchFamily="18" charset="0"/>
            </a:rPr>
            <a:t>et al.</a:t>
          </a:r>
          <a:r>
            <a:rPr lang="en-US" b="0" i="0" dirty="0">
              <a:latin typeface="Times New Roman" panose="02020603050405020304" pitchFamily="18" charset="0"/>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dgm:t>
    </dgm:pt>
    <dgm:pt modelId="{5B18FBF9-EE00-4CEE-B92E-D741B509C077}" type="parTrans" cxnId="{605B9DCD-4102-4B5A-96CA-09346DB181E8}">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64AA6F3F-8DB0-42E7-AC7E-453C697E90FE}" type="sibTrans" cxnId="{605B9DCD-4102-4B5A-96CA-09346DB181E8}">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87FEFB68-9E6C-401A-AC83-9329F2CA7821}">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The chances of insomnia, fatigue, and stress are </a:t>
          </a:r>
          <a:r>
            <a:rPr lang="en-US" b="0" i="0" dirty="0" err="1">
              <a:latin typeface="Times New Roman" panose="02020603050405020304" pitchFamily="18" charset="0"/>
              <a:cs typeface="Times New Roman" panose="02020603050405020304" pitchFamily="18" charset="0"/>
            </a:rPr>
            <a:t>minimised</a:t>
          </a:r>
          <a:r>
            <a:rPr lang="en-US" b="0" i="0"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dgm:t>
    </dgm:pt>
    <dgm:pt modelId="{DA997DFF-0D9C-4DD0-BD2A-36A33660F086}" type="parTrans" cxnId="{F29BCB3B-05D2-429E-9F93-A5D55B637D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7044788C-A584-4776-AD47-22C58FAE627C}" type="sibTrans" cxnId="{F29BCB3B-05D2-429E-9F93-A5D55B637D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075D50DD-F7AF-4855-8773-74AD2364E70F}">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Promotes improved lifestyle </a:t>
          </a:r>
          <a:r>
            <a:rPr lang="en-US" b="0" i="0" dirty="0" err="1">
              <a:latin typeface="Times New Roman" panose="02020603050405020304" pitchFamily="18" charset="0"/>
              <a:cs typeface="Times New Roman" panose="02020603050405020304" pitchFamily="18" charset="0"/>
            </a:rPr>
            <a:t>behaviours</a:t>
          </a:r>
          <a:r>
            <a:rPr lang="en-US" b="0" i="0" dirty="0">
              <a:latin typeface="Times New Roman" panose="02020603050405020304" pitchFamily="18" charset="0"/>
              <a:cs typeface="Times New Roman" panose="02020603050405020304" pitchFamily="18" charset="0"/>
            </a:rPr>
            <a:t> and sleeping habits (Rouvinen, 2024).</a:t>
          </a:r>
          <a:endParaRPr lang="en-US" dirty="0">
            <a:latin typeface="Times New Roman" panose="02020603050405020304" pitchFamily="18" charset="0"/>
            <a:cs typeface="Times New Roman" panose="02020603050405020304" pitchFamily="18" charset="0"/>
          </a:endParaRPr>
        </a:p>
      </dgm:t>
    </dgm:pt>
    <dgm:pt modelId="{FDA35AC7-2F34-4127-8BD7-0C8EABE76221}" type="parTrans" cxnId="{5B12147F-1F63-4F32-9956-2363DC13C2EC}">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1C9478A0-5AC6-4361-BA5E-710F488F5E5B}" type="sibTrans" cxnId="{5B12147F-1F63-4F32-9956-2363DC13C2EC}">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0DC8AED2-8656-41DE-B27E-CCF5D82BB603}">
      <dgm:prSet/>
      <dgm:spPr/>
      <dgm:t>
        <a:bodyPr/>
        <a:lstStyle/>
        <a:p>
          <a:pPr algn="just">
            <a:lnSpc>
              <a:spcPct val="150000"/>
            </a:lnSpc>
            <a:buFont typeface="Wingdings" panose="05000000000000000000" pitchFamily="2" charset="2"/>
            <a:buChar char="Ø"/>
          </a:pPr>
          <a:r>
            <a:rPr lang="en-US" b="0" i="0" dirty="0">
              <a:latin typeface="Times New Roman" panose="02020603050405020304" pitchFamily="18" charset="0"/>
              <a:cs typeface="Times New Roman" panose="02020603050405020304" pitchFamily="18" charset="0"/>
            </a:rPr>
            <a:t>Assists in enhancing the physical and mental well-being in the long term.</a:t>
          </a:r>
          <a:endParaRPr lang="en-US" dirty="0">
            <a:latin typeface="Times New Roman" panose="02020603050405020304" pitchFamily="18" charset="0"/>
            <a:cs typeface="Times New Roman" panose="02020603050405020304" pitchFamily="18" charset="0"/>
          </a:endParaRPr>
        </a:p>
      </dgm:t>
    </dgm:pt>
    <dgm:pt modelId="{72E4D91E-4DC7-49F0-A24F-CA862A263DFE}" type="parTrans" cxnId="{C6E69B9F-2310-4C9B-9D1C-605DB1D007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78790518-1051-433B-84D6-8A7B6A6E24D1}" type="sibTrans" cxnId="{C6E69B9F-2310-4C9B-9D1C-605DB1D00734}">
      <dgm:prSet/>
      <dgm:spPr/>
      <dgm:t>
        <a:bodyPr/>
        <a:lstStyle/>
        <a:p>
          <a:pPr algn="just">
            <a:lnSpc>
              <a:spcPct val="150000"/>
            </a:lnSpc>
          </a:pPr>
          <a:endParaRPr lang="en-US">
            <a:latin typeface="Times New Roman" panose="02020603050405020304" pitchFamily="18" charset="0"/>
            <a:cs typeface="Times New Roman" panose="02020603050405020304" pitchFamily="18" charset="0"/>
          </a:endParaRPr>
        </a:p>
      </dgm:t>
    </dgm:pt>
    <dgm:pt modelId="{41FF8FAF-8AE2-4757-B13A-E7CF41CB121D}" type="pres">
      <dgm:prSet presAssocID="{45AAE74E-2DB0-4F02-992F-A30AFFF19FEE}" presName="linear" presStyleCnt="0">
        <dgm:presLayoutVars>
          <dgm:animLvl val="lvl"/>
          <dgm:resizeHandles val="exact"/>
        </dgm:presLayoutVars>
      </dgm:prSet>
      <dgm:spPr/>
      <dgm:t>
        <a:bodyPr/>
        <a:lstStyle/>
        <a:p>
          <a:endParaRPr lang="en-US"/>
        </a:p>
      </dgm:t>
    </dgm:pt>
    <dgm:pt modelId="{88A6141A-6068-442F-B4E0-77817C13BA4D}" type="pres">
      <dgm:prSet presAssocID="{43240F79-E506-4323-8A37-797F1FEC7E61}" presName="parentText" presStyleLbl="node1" presStyleIdx="0" presStyleCnt="2">
        <dgm:presLayoutVars>
          <dgm:chMax val="0"/>
          <dgm:bulletEnabled val="1"/>
        </dgm:presLayoutVars>
      </dgm:prSet>
      <dgm:spPr/>
      <dgm:t>
        <a:bodyPr/>
        <a:lstStyle/>
        <a:p>
          <a:endParaRPr lang="en-US"/>
        </a:p>
      </dgm:t>
    </dgm:pt>
    <dgm:pt modelId="{364B0528-9D5D-48CA-8BA4-A3ED78550CB3}" type="pres">
      <dgm:prSet presAssocID="{43240F79-E506-4323-8A37-797F1FEC7E61}" presName="childText" presStyleLbl="revTx" presStyleIdx="0" presStyleCnt="2">
        <dgm:presLayoutVars>
          <dgm:bulletEnabled val="1"/>
        </dgm:presLayoutVars>
      </dgm:prSet>
      <dgm:spPr/>
      <dgm:t>
        <a:bodyPr/>
        <a:lstStyle/>
        <a:p>
          <a:endParaRPr lang="en-US"/>
        </a:p>
      </dgm:t>
    </dgm:pt>
    <dgm:pt modelId="{2473B1BF-C005-47EF-881B-A96186922FB0}" type="pres">
      <dgm:prSet presAssocID="{D9B669F9-CD84-4B8B-873C-DB032C16440E}" presName="parentText" presStyleLbl="node1" presStyleIdx="1" presStyleCnt="2">
        <dgm:presLayoutVars>
          <dgm:chMax val="0"/>
          <dgm:bulletEnabled val="1"/>
        </dgm:presLayoutVars>
      </dgm:prSet>
      <dgm:spPr/>
      <dgm:t>
        <a:bodyPr/>
        <a:lstStyle/>
        <a:p>
          <a:endParaRPr lang="en-US"/>
        </a:p>
      </dgm:t>
    </dgm:pt>
    <dgm:pt modelId="{3D3425E5-5AFB-4CA9-B68D-B3BCC483E46C}" type="pres">
      <dgm:prSet presAssocID="{D9B669F9-CD84-4B8B-873C-DB032C16440E}" presName="childText" presStyleLbl="revTx" presStyleIdx="1" presStyleCnt="2">
        <dgm:presLayoutVars>
          <dgm:bulletEnabled val="1"/>
        </dgm:presLayoutVars>
      </dgm:prSet>
      <dgm:spPr/>
      <dgm:t>
        <a:bodyPr/>
        <a:lstStyle/>
        <a:p>
          <a:endParaRPr lang="en-US"/>
        </a:p>
      </dgm:t>
    </dgm:pt>
  </dgm:ptLst>
  <dgm:cxnLst>
    <dgm:cxn modelId="{6D73A058-31D5-4BE5-847D-9F9152FDF174}" srcId="{43240F79-E506-4323-8A37-797F1FEC7E61}" destId="{6A5BA1E7-23A8-42D5-9915-A438FEFFE135}" srcOrd="2" destOrd="0" parTransId="{5302FBFE-F9F0-4AE3-93CF-9A05D015D4BB}" sibTransId="{EB726089-0FB1-42C0-AFA4-B6D80773374E}"/>
    <dgm:cxn modelId="{C6E69B9F-2310-4C9B-9D1C-605DB1D00734}" srcId="{D9B669F9-CD84-4B8B-873C-DB032C16440E}" destId="{0DC8AED2-8656-41DE-B27E-CCF5D82BB603}" srcOrd="4" destOrd="0" parTransId="{72E4D91E-4DC7-49F0-A24F-CA862A263DFE}" sibTransId="{78790518-1051-433B-84D6-8A7B6A6E24D1}"/>
    <dgm:cxn modelId="{605B9DCD-4102-4B5A-96CA-09346DB181E8}" srcId="{D9B669F9-CD84-4B8B-873C-DB032C16440E}" destId="{908F776E-E77F-4279-900E-75C737154D9C}" srcOrd="1" destOrd="0" parTransId="{5B18FBF9-EE00-4CEE-B92E-D741B509C077}" sibTransId="{64AA6F3F-8DB0-42E7-AC7E-453C697E90FE}"/>
    <dgm:cxn modelId="{01519777-252E-4AFB-872B-889D8EA67741}" srcId="{43240F79-E506-4323-8A37-797F1FEC7E61}" destId="{C548AAA1-F679-4B3A-A80E-F16580B1DC83}" srcOrd="0" destOrd="0" parTransId="{849E423E-DA0B-489A-A0BD-0346E679B684}" sibTransId="{B7E70458-D9F0-4FEB-84D8-33734554D84A}"/>
    <dgm:cxn modelId="{9CD3F048-983A-49E5-99C1-4EFFDBE74A21}" srcId="{43240F79-E506-4323-8A37-797F1FEC7E61}" destId="{2B44489A-86A3-4897-B285-EC51950842E4}" srcOrd="1" destOrd="0" parTransId="{575B7579-0668-4EA2-A17D-B37469FB9CE2}" sibTransId="{2F10E9E3-0E76-4995-96A3-400EBFB33074}"/>
    <dgm:cxn modelId="{E17177AD-468A-48A6-B715-FC1CE8654C89}" type="presOf" srcId="{4F5EF2C0-F248-4640-942C-DD0DCAE2A7C9}" destId="{3D3425E5-5AFB-4CA9-B68D-B3BCC483E46C}" srcOrd="0" destOrd="0" presId="urn:microsoft.com/office/officeart/2005/8/layout/vList2"/>
    <dgm:cxn modelId="{F0624653-D110-45D6-B4D6-D8C1D7C0F824}" type="presOf" srcId="{0DC8AED2-8656-41DE-B27E-CCF5D82BB603}" destId="{3D3425E5-5AFB-4CA9-B68D-B3BCC483E46C}" srcOrd="0" destOrd="4" presId="urn:microsoft.com/office/officeart/2005/8/layout/vList2"/>
    <dgm:cxn modelId="{806286DC-9246-4612-A0FB-26D97AA00482}" type="presOf" srcId="{075D50DD-F7AF-4855-8773-74AD2364E70F}" destId="{3D3425E5-5AFB-4CA9-B68D-B3BCC483E46C}" srcOrd="0" destOrd="3" presId="urn:microsoft.com/office/officeart/2005/8/layout/vList2"/>
    <dgm:cxn modelId="{A53B6586-200B-4EAB-92EF-C6295CF6A300}" type="presOf" srcId="{908F776E-E77F-4279-900E-75C737154D9C}" destId="{3D3425E5-5AFB-4CA9-B68D-B3BCC483E46C}" srcOrd="0" destOrd="1" presId="urn:microsoft.com/office/officeart/2005/8/layout/vList2"/>
    <dgm:cxn modelId="{B963459D-0357-494E-90F2-E54F7AA2A5C4}" type="presOf" srcId="{2B44489A-86A3-4897-B285-EC51950842E4}" destId="{364B0528-9D5D-48CA-8BA4-A3ED78550CB3}" srcOrd="0" destOrd="1" presId="urn:microsoft.com/office/officeart/2005/8/layout/vList2"/>
    <dgm:cxn modelId="{3EE1EAFA-B1E2-46FB-9A07-E262646CD9E2}" srcId="{45AAE74E-2DB0-4F02-992F-A30AFFF19FEE}" destId="{D9B669F9-CD84-4B8B-873C-DB032C16440E}" srcOrd="1" destOrd="0" parTransId="{A911966B-11A4-4AA9-ABC2-A6C480E4770F}" sibTransId="{3B098A56-524A-404E-9597-79E7082FCB90}"/>
    <dgm:cxn modelId="{F29BCB3B-05D2-429E-9F93-A5D55B637D34}" srcId="{D9B669F9-CD84-4B8B-873C-DB032C16440E}" destId="{87FEFB68-9E6C-401A-AC83-9329F2CA7821}" srcOrd="2" destOrd="0" parTransId="{DA997DFF-0D9C-4DD0-BD2A-36A33660F086}" sibTransId="{7044788C-A584-4776-AD47-22C58FAE627C}"/>
    <dgm:cxn modelId="{F09608C1-F95F-4305-8A82-56C66847B1CF}" type="presOf" srcId="{87FEFB68-9E6C-401A-AC83-9329F2CA7821}" destId="{3D3425E5-5AFB-4CA9-B68D-B3BCC483E46C}" srcOrd="0" destOrd="2" presId="urn:microsoft.com/office/officeart/2005/8/layout/vList2"/>
    <dgm:cxn modelId="{0110BC27-1ED8-4D60-87DD-0E8040FC26E1}" srcId="{45AAE74E-2DB0-4F02-992F-A30AFFF19FEE}" destId="{43240F79-E506-4323-8A37-797F1FEC7E61}" srcOrd="0" destOrd="0" parTransId="{0F0751DF-33B2-45DA-BE4D-FF16F07E19C6}" sibTransId="{9BA6BB84-3CA7-4CDC-858A-7F4D24F42771}"/>
    <dgm:cxn modelId="{D49FA54D-25CF-4AF7-9A9D-CECD5630BB92}" type="presOf" srcId="{C548AAA1-F679-4B3A-A80E-F16580B1DC83}" destId="{364B0528-9D5D-48CA-8BA4-A3ED78550CB3}" srcOrd="0" destOrd="0" presId="urn:microsoft.com/office/officeart/2005/8/layout/vList2"/>
    <dgm:cxn modelId="{2D2DAFD2-629C-4096-BAB9-BB398682C9BD}" srcId="{D9B669F9-CD84-4B8B-873C-DB032C16440E}" destId="{4F5EF2C0-F248-4640-942C-DD0DCAE2A7C9}" srcOrd="0" destOrd="0" parTransId="{73A4C2AB-8E4A-44BD-A064-211A41026BD1}" sibTransId="{0E517B3F-D24C-4AA2-B6AA-A909E3C162CD}"/>
    <dgm:cxn modelId="{67650AFA-B002-4942-A702-FB6407AB3BCA}" type="presOf" srcId="{45AAE74E-2DB0-4F02-992F-A30AFFF19FEE}" destId="{41FF8FAF-8AE2-4757-B13A-E7CF41CB121D}" srcOrd="0" destOrd="0" presId="urn:microsoft.com/office/officeart/2005/8/layout/vList2"/>
    <dgm:cxn modelId="{BC58CC2B-5AE2-464B-A569-3A8AC520D587}" type="presOf" srcId="{43240F79-E506-4323-8A37-797F1FEC7E61}" destId="{88A6141A-6068-442F-B4E0-77817C13BA4D}" srcOrd="0" destOrd="0" presId="urn:microsoft.com/office/officeart/2005/8/layout/vList2"/>
    <dgm:cxn modelId="{5B12147F-1F63-4F32-9956-2363DC13C2EC}" srcId="{D9B669F9-CD84-4B8B-873C-DB032C16440E}" destId="{075D50DD-F7AF-4855-8773-74AD2364E70F}" srcOrd="3" destOrd="0" parTransId="{FDA35AC7-2F34-4127-8BD7-0C8EABE76221}" sibTransId="{1C9478A0-5AC6-4361-BA5E-710F488F5E5B}"/>
    <dgm:cxn modelId="{DB41D972-A861-40FF-8962-7EBE3DFA87FD}" type="presOf" srcId="{D9B669F9-CD84-4B8B-873C-DB032C16440E}" destId="{2473B1BF-C005-47EF-881B-A96186922FB0}" srcOrd="0" destOrd="0" presId="urn:microsoft.com/office/officeart/2005/8/layout/vList2"/>
    <dgm:cxn modelId="{FED85401-3FEC-4AD8-B856-99481013EBA7}" type="presOf" srcId="{6A5BA1E7-23A8-42D5-9915-A438FEFFE135}" destId="{364B0528-9D5D-48CA-8BA4-A3ED78550CB3}" srcOrd="0" destOrd="2" presId="urn:microsoft.com/office/officeart/2005/8/layout/vList2"/>
    <dgm:cxn modelId="{B83583AF-9DA7-4C6F-8ECD-B3B062B1C657}" type="presParOf" srcId="{41FF8FAF-8AE2-4757-B13A-E7CF41CB121D}" destId="{88A6141A-6068-442F-B4E0-77817C13BA4D}" srcOrd="0" destOrd="0" presId="urn:microsoft.com/office/officeart/2005/8/layout/vList2"/>
    <dgm:cxn modelId="{23C77AF4-9E2C-44AF-96AD-CC44C0F3BDD6}" type="presParOf" srcId="{41FF8FAF-8AE2-4757-B13A-E7CF41CB121D}" destId="{364B0528-9D5D-48CA-8BA4-A3ED78550CB3}" srcOrd="1" destOrd="0" presId="urn:microsoft.com/office/officeart/2005/8/layout/vList2"/>
    <dgm:cxn modelId="{E88AF035-F2C4-441D-A103-F42A0B97B634}" type="presParOf" srcId="{41FF8FAF-8AE2-4757-B13A-E7CF41CB121D}" destId="{2473B1BF-C005-47EF-881B-A96186922FB0}" srcOrd="2" destOrd="0" presId="urn:microsoft.com/office/officeart/2005/8/layout/vList2"/>
    <dgm:cxn modelId="{E60B4529-8C32-4BE8-A44A-7CD3EB942F6E}" type="presParOf" srcId="{41FF8FAF-8AE2-4757-B13A-E7CF41CB121D}" destId="{3D3425E5-5AFB-4CA9-B68D-B3BCC483E46C}" srcOrd="3" destOrd="0" presId="urn:microsoft.com/office/officeart/2005/8/layout/vList2"/>
  </dgm:cxnLst>
  <dgm:bg>
    <a:solidFill>
      <a:schemeClr val="accent5">
        <a:lumMod val="40000"/>
        <a:lumOff val="60000"/>
      </a:schemeClr>
    </a:solidFill>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3CFA0-7873-45AE-B9E2-96C79CBA68EE}">
      <dsp:nvSpPr>
        <dsp:cNvPr id="0" name=""/>
        <dsp:cNvSpPr/>
      </dsp:nvSpPr>
      <dsp:spPr>
        <a:xfrm>
          <a:off x="0" y="76765"/>
          <a:ext cx="17041200" cy="14285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US" sz="3700" b="1" kern="1200">
              <a:latin typeface="Times New Roman" panose="02020603050405020304" pitchFamily="18" charset="0"/>
              <a:cs typeface="Times New Roman" panose="02020603050405020304" pitchFamily="18" charset="0"/>
            </a:rPr>
            <a:t>Campaign</a:t>
          </a:r>
          <a:r>
            <a:rPr lang="en-US" sz="3700" kern="1200">
              <a:latin typeface="Times New Roman" panose="02020603050405020304" pitchFamily="18" charset="0"/>
              <a:cs typeface="Times New Roman" panose="02020603050405020304" pitchFamily="18" charset="0"/>
            </a:rPr>
            <a:t>- Sleep Well, Live Well: Reclaim Your Nights </a:t>
          </a:r>
          <a:br>
            <a:rPr lang="en-US" sz="3700" kern="1200">
              <a:latin typeface="Times New Roman" panose="02020603050405020304" pitchFamily="18" charset="0"/>
              <a:cs typeface="Times New Roman" panose="02020603050405020304" pitchFamily="18" charset="0"/>
            </a:rPr>
          </a:br>
          <a:r>
            <a:rPr lang="en-US" sz="3700" b="1" kern="1200">
              <a:latin typeface="Times New Roman" panose="02020603050405020304" pitchFamily="18" charset="0"/>
              <a:cs typeface="Times New Roman" panose="02020603050405020304" pitchFamily="18" charset="0"/>
            </a:rPr>
            <a:t>Focus on-</a:t>
          </a:r>
          <a:r>
            <a:rPr lang="en-US" sz="3700" kern="1200">
              <a:latin typeface="Times New Roman" panose="02020603050405020304" pitchFamily="18" charset="0"/>
              <a:cs typeface="Times New Roman" panose="02020603050405020304" pitchFamily="18" charset="0"/>
            </a:rPr>
            <a:t> Sleep hygiene</a:t>
          </a:r>
        </a:p>
      </dsp:txBody>
      <dsp:txXfrm>
        <a:off x="69737" y="146502"/>
        <a:ext cx="16901726" cy="1289096"/>
      </dsp:txXfrm>
    </dsp:sp>
    <dsp:sp modelId="{A61423E3-A494-461E-B43D-88A93058002A}">
      <dsp:nvSpPr>
        <dsp:cNvPr id="0" name=""/>
        <dsp:cNvSpPr/>
      </dsp:nvSpPr>
      <dsp:spPr>
        <a:xfrm>
          <a:off x="0" y="1611895"/>
          <a:ext cx="17041200" cy="14285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US" sz="3700" b="1" kern="1200">
              <a:latin typeface="Times New Roman" panose="02020603050405020304" pitchFamily="18" charset="0"/>
              <a:cs typeface="Times New Roman" panose="02020603050405020304" pitchFamily="18" charset="0"/>
            </a:rPr>
            <a:t>Age Group-</a:t>
          </a:r>
          <a:r>
            <a:rPr lang="en-US" sz="3700" kern="1200">
              <a:latin typeface="Times New Roman" panose="02020603050405020304" pitchFamily="18" charset="0"/>
              <a:cs typeface="Times New Roman" panose="02020603050405020304" pitchFamily="18" charset="0"/>
            </a:rPr>
            <a:t> 18 - 25</a:t>
          </a:r>
        </a:p>
      </dsp:txBody>
      <dsp:txXfrm>
        <a:off x="69737" y="1681632"/>
        <a:ext cx="16901726" cy="1289096"/>
      </dsp:txXfrm>
    </dsp:sp>
    <dsp:sp modelId="{9DB7DFDD-9F2C-4429-9E52-5E86F99A334D}">
      <dsp:nvSpPr>
        <dsp:cNvPr id="0" name=""/>
        <dsp:cNvSpPr/>
      </dsp:nvSpPr>
      <dsp:spPr>
        <a:xfrm>
          <a:off x="0" y="3147025"/>
          <a:ext cx="17041200" cy="14285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US" sz="3700" b="1" i="1" kern="1200">
              <a:latin typeface="Times New Roman" panose="02020603050405020304" pitchFamily="18" charset="0"/>
              <a:cs typeface="Times New Roman" panose="02020603050405020304" pitchFamily="18" charset="0"/>
            </a:rPr>
            <a:t>Activity </a:t>
          </a:r>
          <a:endParaRPr lang="en-US" sz="3700" kern="1200">
            <a:latin typeface="Times New Roman" panose="02020603050405020304" pitchFamily="18" charset="0"/>
            <a:cs typeface="Times New Roman" panose="02020603050405020304" pitchFamily="18" charset="0"/>
          </a:endParaRPr>
        </a:p>
      </dsp:txBody>
      <dsp:txXfrm>
        <a:off x="69737" y="3216762"/>
        <a:ext cx="16901726" cy="1289096"/>
      </dsp:txXfrm>
    </dsp:sp>
    <dsp:sp modelId="{D13748D3-F793-4FA8-95BF-E1D46A95A668}">
      <dsp:nvSpPr>
        <dsp:cNvPr id="0" name=""/>
        <dsp:cNvSpPr/>
      </dsp:nvSpPr>
      <dsp:spPr>
        <a:xfrm>
          <a:off x="0" y="4575595"/>
          <a:ext cx="17041200"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058"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US" sz="2900" kern="1200">
              <a:latin typeface="Times New Roman" panose="02020603050405020304" pitchFamily="18" charset="0"/>
              <a:cs typeface="Times New Roman" panose="02020603050405020304" pitchFamily="18" charset="0"/>
            </a:rPr>
            <a:t>Indoor educational activity- Sleep Education Workshops</a:t>
          </a:r>
        </a:p>
        <a:p>
          <a:pPr marL="285750" lvl="1" indent="-285750" algn="l" defTabSz="1289050">
            <a:lnSpc>
              <a:spcPct val="90000"/>
            </a:lnSpc>
            <a:spcBef>
              <a:spcPct val="0"/>
            </a:spcBef>
            <a:spcAft>
              <a:spcPct val="20000"/>
            </a:spcAft>
            <a:buChar char="••"/>
          </a:pPr>
          <a:r>
            <a:rPr lang="en-US" sz="2900" kern="1200">
              <a:latin typeface="Times New Roman" panose="02020603050405020304" pitchFamily="18" charset="0"/>
              <a:cs typeface="Times New Roman" panose="02020603050405020304" pitchFamily="18" charset="0"/>
            </a:rPr>
            <a:t>Digital/online self-management activity- Digital Reminders &amp; Sleep Tracking</a:t>
          </a:r>
        </a:p>
        <a:p>
          <a:pPr marL="285750" lvl="1" indent="-285750" algn="l" defTabSz="1289050">
            <a:lnSpc>
              <a:spcPct val="90000"/>
            </a:lnSpc>
            <a:spcBef>
              <a:spcPct val="0"/>
            </a:spcBef>
            <a:spcAft>
              <a:spcPct val="20000"/>
            </a:spcAft>
            <a:buChar char="••"/>
          </a:pPr>
          <a:r>
            <a:rPr lang="en-US" sz="2900" kern="1200" dirty="0">
              <a:latin typeface="Times New Roman" panose="02020603050405020304" pitchFamily="18" charset="0"/>
              <a:cs typeface="Times New Roman" panose="02020603050405020304" pitchFamily="18" charset="0"/>
            </a:rPr>
            <a:t>Indoor community/social activity- Peer Support Groups</a:t>
          </a:r>
        </a:p>
        <a:p>
          <a:pPr marL="285750" lvl="1" indent="-285750" algn="l" defTabSz="1289050">
            <a:lnSpc>
              <a:spcPct val="90000"/>
            </a:lnSpc>
            <a:spcBef>
              <a:spcPct val="0"/>
            </a:spcBef>
            <a:spcAft>
              <a:spcPct val="20000"/>
            </a:spcAft>
            <a:buChar char="••"/>
          </a:pPr>
          <a:r>
            <a:rPr lang="en-US" sz="2900" kern="1200">
              <a:latin typeface="Times New Roman" panose="02020603050405020304" pitchFamily="18" charset="0"/>
              <a:cs typeface="Times New Roman" panose="02020603050405020304" pitchFamily="18" charset="0"/>
            </a:rPr>
            <a:t>Outdoor/public digital outreach activity- Online Awareness Campaigns</a:t>
          </a:r>
        </a:p>
      </dsp:txBody>
      <dsp:txXfrm>
        <a:off x="0" y="4575595"/>
        <a:ext cx="17041200" cy="1876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58592A-850E-48DA-928A-39A41D3F6D2F}"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F9174-8073-44D6-98AD-CE6C8EE405A9}" type="slidenum">
              <a:rPr lang="en-US" smtClean="0"/>
              <a:t>‹#›</a:t>
            </a:fld>
            <a:endParaRPr lang="en-US"/>
          </a:p>
        </p:txBody>
      </p:sp>
    </p:spTree>
    <p:extLst>
      <p:ext uri="{BB962C8B-B14F-4D97-AF65-F5344CB8AC3E}">
        <p14:creationId xmlns:p14="http://schemas.microsoft.com/office/powerpoint/2010/main" val="3907442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15080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85dc04d02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85dc04d02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871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85dc04d02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85dc04d02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6215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85dc04d028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85dc04d028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18738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85dc04d028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85dc04d028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8665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85dc04d028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85dc04d02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sustained sleeplessness has been established to increase the chances of obesity, cardiovascular and mental illnesses, which affect long-term health. The target of the campaign is the young adults to enhance their awareness of sleep hygiene, healthy lifestyle preferences, as well as change their behaviour through education, collaborative efforts and preventive measures, which would eventually guide them to how to better their present functioning and future health performance.</a:t>
            </a:r>
            <a:endParaRPr/>
          </a:p>
        </p:txBody>
      </p:sp>
    </p:spTree>
    <p:extLst>
      <p:ext uri="{BB962C8B-B14F-4D97-AF65-F5344CB8AC3E}">
        <p14:creationId xmlns:p14="http://schemas.microsoft.com/office/powerpoint/2010/main" val="16245275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85dc04d028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85dc04d028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national guidelines in the UK are aimed at the significance of frequent sleeping, caffeine intake reduction, and screen time in the facilitation of mental health and productivity among 18 to 25-year-olds.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231472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85dc04d028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85dc04d02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issue of constant sleep deprivation influences memory, concentration, and judgment skills. It may lead to experienced headache and loss of responsiveness. In the long run, the cognitive development and learning capability may degrade considerably. It is of high importance that important sleep patterns must be maintained regardless of the long-term psychological well-being and physical health, like risk of diabetes, IBS or IBD, arthritis, obesity and alzheimer.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445457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85dc04d028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85dc04d028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Temporary fallacy in the sleep influences memory and online decision-making faculty. It may also lead to an augmentation of the inflammation and the loss of alertness to cognitive material, too. Poor sleeping habits may decrease motivation, emotional control and prevent social interactions.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217074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85dc04d028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85dc04d028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campaign will help to increase the degree of awareness of sleep hygiene in young adults, promote healthy behavioural change, and reduce the risk of sleep problems and stress. The advantages include enhancement in concentration, mood and overall health and consequent academic achievements and health, both physically and mentally in long term.</a:t>
            </a:r>
            <a:endParaRPr/>
          </a:p>
        </p:txBody>
      </p:sp>
    </p:spTree>
    <p:extLst>
      <p:ext uri="{BB962C8B-B14F-4D97-AF65-F5344CB8AC3E}">
        <p14:creationId xmlns:p14="http://schemas.microsoft.com/office/powerpoint/2010/main" val="916715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89701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670383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813139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2837871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98271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366576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962234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9325842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349641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9813977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2361558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15484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795804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7153734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7466260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6451728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1598789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146461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309196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805333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4953711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812188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6053042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2753177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9537922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741760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2400138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1122885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664285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273271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7983386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36477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8887656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084785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3038271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699335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808809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7308549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6289045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92153142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1354998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4195743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97294272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4092003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84755717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036679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80284146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6670665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289547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127926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40749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65494974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8835382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39690537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16400986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46916820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35141381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75761647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8986384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1296855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33863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32869291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4454105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0142235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24499416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97236510"/>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98447328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0733503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9357283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89983390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13751908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611872443"/>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6789943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78656010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91815609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5347682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50338527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95207090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4868009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09558015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51583934"/>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9297102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38341243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27779664"/>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97737516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3419050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435981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906467734"/>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23416" y="1489150"/>
            <a:ext cx="17041200" cy="41052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10400"/>
            </a:lvl1pPr>
            <a:lvl2pPr lvl="1" algn="ctr">
              <a:spcBef>
                <a:spcPts val="0"/>
              </a:spcBef>
              <a:spcAft>
                <a:spcPts val="0"/>
              </a:spcAft>
              <a:buSzPts val="5200"/>
              <a:buNone/>
              <a:defRPr sz="10400"/>
            </a:lvl2pPr>
            <a:lvl3pPr lvl="2" algn="ctr">
              <a:spcBef>
                <a:spcPts val="0"/>
              </a:spcBef>
              <a:spcAft>
                <a:spcPts val="0"/>
              </a:spcAft>
              <a:buSzPts val="5200"/>
              <a:buNone/>
              <a:defRPr sz="10400"/>
            </a:lvl3pPr>
            <a:lvl4pPr lvl="3" algn="ctr">
              <a:spcBef>
                <a:spcPts val="0"/>
              </a:spcBef>
              <a:spcAft>
                <a:spcPts val="0"/>
              </a:spcAft>
              <a:buSzPts val="5200"/>
              <a:buNone/>
              <a:defRPr sz="10400"/>
            </a:lvl4pPr>
            <a:lvl5pPr lvl="4" algn="ctr">
              <a:spcBef>
                <a:spcPts val="0"/>
              </a:spcBef>
              <a:spcAft>
                <a:spcPts val="0"/>
              </a:spcAft>
              <a:buSzPts val="5200"/>
              <a:buNone/>
              <a:defRPr sz="10400"/>
            </a:lvl5pPr>
            <a:lvl6pPr lvl="5" algn="ctr">
              <a:spcBef>
                <a:spcPts val="0"/>
              </a:spcBef>
              <a:spcAft>
                <a:spcPts val="0"/>
              </a:spcAft>
              <a:buSzPts val="5200"/>
              <a:buNone/>
              <a:defRPr sz="10400"/>
            </a:lvl6pPr>
            <a:lvl7pPr lvl="6" algn="ctr">
              <a:spcBef>
                <a:spcPts val="0"/>
              </a:spcBef>
              <a:spcAft>
                <a:spcPts val="0"/>
              </a:spcAft>
              <a:buSzPts val="5200"/>
              <a:buNone/>
              <a:defRPr sz="10400"/>
            </a:lvl7pPr>
            <a:lvl8pPr lvl="7" algn="ctr">
              <a:spcBef>
                <a:spcPts val="0"/>
              </a:spcBef>
              <a:spcAft>
                <a:spcPts val="0"/>
              </a:spcAft>
              <a:buSzPts val="5200"/>
              <a:buNone/>
              <a:defRPr sz="10400"/>
            </a:lvl8pPr>
            <a:lvl9pPr lvl="8" algn="ctr">
              <a:spcBef>
                <a:spcPts val="0"/>
              </a:spcBef>
              <a:spcAft>
                <a:spcPts val="0"/>
              </a:spcAft>
              <a:buSzPts val="5200"/>
              <a:buNone/>
              <a:defRPr sz="10400"/>
            </a:lvl9pPr>
          </a:lstStyle>
          <a:p>
            <a:endParaRPr/>
          </a:p>
        </p:txBody>
      </p:sp>
      <p:sp>
        <p:nvSpPr>
          <p:cNvPr id="11" name="Google Shape;11;p2"/>
          <p:cNvSpPr txBox="1">
            <a:spLocks noGrp="1"/>
          </p:cNvSpPr>
          <p:nvPr>
            <p:ph type="subTitle" idx="1"/>
          </p:nvPr>
        </p:nvSpPr>
        <p:spPr>
          <a:xfrm>
            <a:off x="623400" y="5668250"/>
            <a:ext cx="17041200" cy="1585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5600"/>
            </a:lvl1pPr>
            <a:lvl2pPr lvl="1" algn="ctr">
              <a:lnSpc>
                <a:spcPct val="100000"/>
              </a:lnSpc>
              <a:spcBef>
                <a:spcPts val="0"/>
              </a:spcBef>
              <a:spcAft>
                <a:spcPts val="0"/>
              </a:spcAft>
              <a:buSzPts val="2800"/>
              <a:buNone/>
              <a:defRPr sz="5600"/>
            </a:lvl2pPr>
            <a:lvl3pPr lvl="2" algn="ctr">
              <a:lnSpc>
                <a:spcPct val="100000"/>
              </a:lnSpc>
              <a:spcBef>
                <a:spcPts val="0"/>
              </a:spcBef>
              <a:spcAft>
                <a:spcPts val="0"/>
              </a:spcAft>
              <a:buSzPts val="2800"/>
              <a:buNone/>
              <a:defRPr sz="5600"/>
            </a:lvl3pPr>
            <a:lvl4pPr lvl="3" algn="ctr">
              <a:lnSpc>
                <a:spcPct val="100000"/>
              </a:lnSpc>
              <a:spcBef>
                <a:spcPts val="0"/>
              </a:spcBef>
              <a:spcAft>
                <a:spcPts val="0"/>
              </a:spcAft>
              <a:buSzPts val="2800"/>
              <a:buNone/>
              <a:defRPr sz="5600"/>
            </a:lvl4pPr>
            <a:lvl5pPr lvl="4" algn="ctr">
              <a:lnSpc>
                <a:spcPct val="100000"/>
              </a:lnSpc>
              <a:spcBef>
                <a:spcPts val="0"/>
              </a:spcBef>
              <a:spcAft>
                <a:spcPts val="0"/>
              </a:spcAft>
              <a:buSzPts val="2800"/>
              <a:buNone/>
              <a:defRPr sz="5600"/>
            </a:lvl5pPr>
            <a:lvl6pPr lvl="5" algn="ctr">
              <a:lnSpc>
                <a:spcPct val="100000"/>
              </a:lnSpc>
              <a:spcBef>
                <a:spcPts val="0"/>
              </a:spcBef>
              <a:spcAft>
                <a:spcPts val="0"/>
              </a:spcAft>
              <a:buSzPts val="2800"/>
              <a:buNone/>
              <a:defRPr sz="5600"/>
            </a:lvl6pPr>
            <a:lvl7pPr lvl="6" algn="ctr">
              <a:lnSpc>
                <a:spcPct val="100000"/>
              </a:lnSpc>
              <a:spcBef>
                <a:spcPts val="0"/>
              </a:spcBef>
              <a:spcAft>
                <a:spcPts val="0"/>
              </a:spcAft>
              <a:buSzPts val="2800"/>
              <a:buNone/>
              <a:defRPr sz="5600"/>
            </a:lvl7pPr>
            <a:lvl8pPr lvl="7" algn="ctr">
              <a:lnSpc>
                <a:spcPct val="100000"/>
              </a:lnSpc>
              <a:spcBef>
                <a:spcPts val="0"/>
              </a:spcBef>
              <a:spcAft>
                <a:spcPts val="0"/>
              </a:spcAft>
              <a:buSzPts val="2800"/>
              <a:buNone/>
              <a:defRPr sz="5600"/>
            </a:lvl8pPr>
            <a:lvl9pPr lvl="8" algn="ctr">
              <a:lnSpc>
                <a:spcPct val="100000"/>
              </a:lnSpc>
              <a:spcBef>
                <a:spcPts val="0"/>
              </a:spcBef>
              <a:spcAft>
                <a:spcPts val="0"/>
              </a:spcAft>
              <a:buSzPts val="2800"/>
              <a:buNone/>
              <a:defRPr sz="5600"/>
            </a:lvl9pPr>
          </a:lstStyle>
          <a:p>
            <a:endParaRPr/>
          </a:p>
        </p:txBody>
      </p:sp>
      <p:sp>
        <p:nvSpPr>
          <p:cNvPr id="12" name="Google Shape;12;p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37518321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623400" y="4301700"/>
            <a:ext cx="17041200" cy="16836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7200"/>
            </a:lvl1pPr>
            <a:lvl2pPr lvl="1" algn="ctr">
              <a:spcBef>
                <a:spcPts val="0"/>
              </a:spcBef>
              <a:spcAft>
                <a:spcPts val="0"/>
              </a:spcAft>
              <a:buSzPts val="3600"/>
              <a:buNone/>
              <a:defRPr sz="7200"/>
            </a:lvl2pPr>
            <a:lvl3pPr lvl="2" algn="ctr">
              <a:spcBef>
                <a:spcPts val="0"/>
              </a:spcBef>
              <a:spcAft>
                <a:spcPts val="0"/>
              </a:spcAft>
              <a:buSzPts val="3600"/>
              <a:buNone/>
              <a:defRPr sz="7200"/>
            </a:lvl3pPr>
            <a:lvl4pPr lvl="3" algn="ctr">
              <a:spcBef>
                <a:spcPts val="0"/>
              </a:spcBef>
              <a:spcAft>
                <a:spcPts val="0"/>
              </a:spcAft>
              <a:buSzPts val="3600"/>
              <a:buNone/>
              <a:defRPr sz="7200"/>
            </a:lvl4pPr>
            <a:lvl5pPr lvl="4" algn="ctr">
              <a:spcBef>
                <a:spcPts val="0"/>
              </a:spcBef>
              <a:spcAft>
                <a:spcPts val="0"/>
              </a:spcAft>
              <a:buSzPts val="3600"/>
              <a:buNone/>
              <a:defRPr sz="7200"/>
            </a:lvl5pPr>
            <a:lvl6pPr lvl="5" algn="ctr">
              <a:spcBef>
                <a:spcPts val="0"/>
              </a:spcBef>
              <a:spcAft>
                <a:spcPts val="0"/>
              </a:spcAft>
              <a:buSzPts val="3600"/>
              <a:buNone/>
              <a:defRPr sz="7200"/>
            </a:lvl6pPr>
            <a:lvl7pPr lvl="6" algn="ctr">
              <a:spcBef>
                <a:spcPts val="0"/>
              </a:spcBef>
              <a:spcAft>
                <a:spcPts val="0"/>
              </a:spcAft>
              <a:buSzPts val="3600"/>
              <a:buNone/>
              <a:defRPr sz="7200"/>
            </a:lvl7pPr>
            <a:lvl8pPr lvl="7" algn="ctr">
              <a:spcBef>
                <a:spcPts val="0"/>
              </a:spcBef>
              <a:spcAft>
                <a:spcPts val="0"/>
              </a:spcAft>
              <a:buSzPts val="3600"/>
              <a:buNone/>
              <a:defRPr sz="7200"/>
            </a:lvl8pPr>
            <a:lvl9pPr lvl="8" algn="ctr">
              <a:spcBef>
                <a:spcPts val="0"/>
              </a:spcBef>
              <a:spcAft>
                <a:spcPts val="0"/>
              </a:spcAft>
              <a:buSzPts val="3600"/>
              <a:buNone/>
              <a:defRPr sz="7200"/>
            </a:lvl9pPr>
          </a:lstStyle>
          <a:p>
            <a:endParaRPr/>
          </a:p>
        </p:txBody>
      </p:sp>
      <p:sp>
        <p:nvSpPr>
          <p:cNvPr id="15" name="Google Shape;15;p3"/>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53793031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623400" y="2304950"/>
            <a:ext cx="17041200" cy="6832800"/>
          </a:xfrm>
          <a:prstGeom prst="rect">
            <a:avLst/>
          </a:prstGeom>
        </p:spPr>
        <p:txBody>
          <a:bodyPr spcFirstLastPara="1" wrap="square" lIns="91425" tIns="91425" rIns="91425" bIns="91425" anchor="t"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3117414809"/>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6234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3" name="Google Shape;23;p5"/>
          <p:cNvSpPr txBox="1">
            <a:spLocks noGrp="1"/>
          </p:cNvSpPr>
          <p:nvPr>
            <p:ph type="body" idx="2"/>
          </p:nvPr>
        </p:nvSpPr>
        <p:spPr>
          <a:xfrm>
            <a:off x="9664800" y="2304950"/>
            <a:ext cx="7999800" cy="6832800"/>
          </a:xfrm>
          <a:prstGeom prst="rect">
            <a:avLst/>
          </a:prstGeom>
        </p:spPr>
        <p:txBody>
          <a:bodyPr spcFirstLastPara="1" wrap="square" lIns="91425" tIns="91425" rIns="91425" bIns="91425" anchor="t" anchorCtr="0">
            <a:normAutofit/>
          </a:bodyPr>
          <a:lstStyle>
            <a:lvl1pPr marL="914400" lvl="0" indent="-635000">
              <a:spcBef>
                <a:spcPts val="0"/>
              </a:spcBef>
              <a:spcAft>
                <a:spcPts val="0"/>
              </a:spcAft>
              <a:buSzPts val="1400"/>
              <a:buChar char="●"/>
              <a:defRPr sz="28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24" name="Google Shape;24;p5"/>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3652796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623400" y="890050"/>
            <a:ext cx="17041200" cy="11454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6246781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623400" y="1111200"/>
            <a:ext cx="5616000" cy="15114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4800"/>
            </a:lvl1pPr>
            <a:lvl2pPr lvl="1">
              <a:spcBef>
                <a:spcPts val="0"/>
              </a:spcBef>
              <a:spcAft>
                <a:spcPts val="0"/>
              </a:spcAft>
              <a:buSzPts val="2400"/>
              <a:buNone/>
              <a:defRPr sz="4800"/>
            </a:lvl2pPr>
            <a:lvl3pPr lvl="2">
              <a:spcBef>
                <a:spcPts val="0"/>
              </a:spcBef>
              <a:spcAft>
                <a:spcPts val="0"/>
              </a:spcAft>
              <a:buSzPts val="2400"/>
              <a:buNone/>
              <a:defRPr sz="4800"/>
            </a:lvl3pPr>
            <a:lvl4pPr lvl="3">
              <a:spcBef>
                <a:spcPts val="0"/>
              </a:spcBef>
              <a:spcAft>
                <a:spcPts val="0"/>
              </a:spcAft>
              <a:buSzPts val="2400"/>
              <a:buNone/>
              <a:defRPr sz="4800"/>
            </a:lvl4pPr>
            <a:lvl5pPr lvl="4">
              <a:spcBef>
                <a:spcPts val="0"/>
              </a:spcBef>
              <a:spcAft>
                <a:spcPts val="0"/>
              </a:spcAft>
              <a:buSzPts val="2400"/>
              <a:buNone/>
              <a:defRPr sz="4800"/>
            </a:lvl5pPr>
            <a:lvl6pPr lvl="5">
              <a:spcBef>
                <a:spcPts val="0"/>
              </a:spcBef>
              <a:spcAft>
                <a:spcPts val="0"/>
              </a:spcAft>
              <a:buSzPts val="2400"/>
              <a:buNone/>
              <a:defRPr sz="4800"/>
            </a:lvl6pPr>
            <a:lvl7pPr lvl="6">
              <a:spcBef>
                <a:spcPts val="0"/>
              </a:spcBef>
              <a:spcAft>
                <a:spcPts val="0"/>
              </a:spcAft>
              <a:buSzPts val="2400"/>
              <a:buNone/>
              <a:defRPr sz="4800"/>
            </a:lvl7pPr>
            <a:lvl8pPr lvl="7">
              <a:spcBef>
                <a:spcPts val="0"/>
              </a:spcBef>
              <a:spcAft>
                <a:spcPts val="0"/>
              </a:spcAft>
              <a:buSzPts val="2400"/>
              <a:buNone/>
              <a:defRPr sz="4800"/>
            </a:lvl8pPr>
            <a:lvl9pPr lvl="8">
              <a:spcBef>
                <a:spcPts val="0"/>
              </a:spcBef>
              <a:spcAft>
                <a:spcPts val="0"/>
              </a:spcAft>
              <a:buSzPts val="2400"/>
              <a:buNone/>
              <a:defRPr sz="4800"/>
            </a:lvl9pPr>
          </a:lstStyle>
          <a:p>
            <a:endParaRPr/>
          </a:p>
        </p:txBody>
      </p:sp>
      <p:sp>
        <p:nvSpPr>
          <p:cNvPr id="30" name="Google Shape;30;p7"/>
          <p:cNvSpPr txBox="1">
            <a:spLocks noGrp="1"/>
          </p:cNvSpPr>
          <p:nvPr>
            <p:ph type="body" idx="1"/>
          </p:nvPr>
        </p:nvSpPr>
        <p:spPr>
          <a:xfrm>
            <a:off x="623400" y="2779200"/>
            <a:ext cx="5616000" cy="6358800"/>
          </a:xfrm>
          <a:prstGeom prst="rect">
            <a:avLst/>
          </a:prstGeom>
        </p:spPr>
        <p:txBody>
          <a:bodyPr spcFirstLastPara="1" wrap="square" lIns="91425" tIns="91425" rIns="91425" bIns="91425" anchor="t" anchorCtr="0">
            <a:normAutofit/>
          </a:bodyPr>
          <a:lstStyle>
            <a:lvl1pPr marL="914400" lvl="0" indent="-609600">
              <a:spcBef>
                <a:spcPts val="0"/>
              </a:spcBef>
              <a:spcAft>
                <a:spcPts val="0"/>
              </a:spcAft>
              <a:buSzPts val="1200"/>
              <a:buChar char="●"/>
              <a:defRPr sz="2400"/>
            </a:lvl1pPr>
            <a:lvl2pPr marL="1828800" lvl="1" indent="-609600">
              <a:spcBef>
                <a:spcPts val="0"/>
              </a:spcBef>
              <a:spcAft>
                <a:spcPts val="0"/>
              </a:spcAft>
              <a:buSzPts val="1200"/>
              <a:buChar char="○"/>
              <a:defRPr sz="2400"/>
            </a:lvl2pPr>
            <a:lvl3pPr marL="2743200" lvl="2" indent="-609600">
              <a:spcBef>
                <a:spcPts val="0"/>
              </a:spcBef>
              <a:spcAft>
                <a:spcPts val="0"/>
              </a:spcAft>
              <a:buSzPts val="1200"/>
              <a:buChar char="■"/>
              <a:defRPr sz="2400"/>
            </a:lvl3pPr>
            <a:lvl4pPr marL="3657600" lvl="3" indent="-609600">
              <a:spcBef>
                <a:spcPts val="0"/>
              </a:spcBef>
              <a:spcAft>
                <a:spcPts val="0"/>
              </a:spcAft>
              <a:buSzPts val="1200"/>
              <a:buChar char="●"/>
              <a:defRPr sz="2400"/>
            </a:lvl4pPr>
            <a:lvl5pPr marL="4572000" lvl="4" indent="-609600">
              <a:spcBef>
                <a:spcPts val="0"/>
              </a:spcBef>
              <a:spcAft>
                <a:spcPts val="0"/>
              </a:spcAft>
              <a:buSzPts val="1200"/>
              <a:buChar char="○"/>
              <a:defRPr sz="2400"/>
            </a:lvl5pPr>
            <a:lvl6pPr marL="5486400" lvl="5" indent="-609600">
              <a:spcBef>
                <a:spcPts val="0"/>
              </a:spcBef>
              <a:spcAft>
                <a:spcPts val="0"/>
              </a:spcAft>
              <a:buSzPts val="1200"/>
              <a:buChar char="■"/>
              <a:defRPr sz="2400"/>
            </a:lvl6pPr>
            <a:lvl7pPr marL="6400800" lvl="6" indent="-609600">
              <a:spcBef>
                <a:spcPts val="0"/>
              </a:spcBef>
              <a:spcAft>
                <a:spcPts val="0"/>
              </a:spcAft>
              <a:buSzPts val="1200"/>
              <a:buChar char="●"/>
              <a:defRPr sz="2400"/>
            </a:lvl7pPr>
            <a:lvl8pPr marL="7315200" lvl="7" indent="-609600">
              <a:spcBef>
                <a:spcPts val="0"/>
              </a:spcBef>
              <a:spcAft>
                <a:spcPts val="0"/>
              </a:spcAft>
              <a:buSzPts val="1200"/>
              <a:buChar char="○"/>
              <a:defRPr sz="2400"/>
            </a:lvl8pPr>
            <a:lvl9pPr marL="8229600" lvl="8" indent="-609600">
              <a:spcBef>
                <a:spcPts val="0"/>
              </a:spcBef>
              <a:spcAft>
                <a:spcPts val="0"/>
              </a:spcAft>
              <a:buSzPts val="1200"/>
              <a:buChar char="■"/>
              <a:defRPr sz="2400"/>
            </a:lvl9pPr>
          </a:lstStyle>
          <a:p>
            <a:endParaRPr/>
          </a:p>
        </p:txBody>
      </p:sp>
      <p:sp>
        <p:nvSpPr>
          <p:cNvPr id="31" name="Google Shape;31;p7"/>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428138706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980500" y="900300"/>
            <a:ext cx="12735600" cy="81816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9600"/>
            </a:lvl1pPr>
            <a:lvl2pPr lvl="1">
              <a:spcBef>
                <a:spcPts val="0"/>
              </a:spcBef>
              <a:spcAft>
                <a:spcPts val="0"/>
              </a:spcAft>
              <a:buSzPts val="4800"/>
              <a:buNone/>
              <a:defRPr sz="9600"/>
            </a:lvl2pPr>
            <a:lvl3pPr lvl="2">
              <a:spcBef>
                <a:spcPts val="0"/>
              </a:spcBef>
              <a:spcAft>
                <a:spcPts val="0"/>
              </a:spcAft>
              <a:buSzPts val="4800"/>
              <a:buNone/>
              <a:defRPr sz="9600"/>
            </a:lvl3pPr>
            <a:lvl4pPr lvl="3">
              <a:spcBef>
                <a:spcPts val="0"/>
              </a:spcBef>
              <a:spcAft>
                <a:spcPts val="0"/>
              </a:spcAft>
              <a:buSzPts val="4800"/>
              <a:buNone/>
              <a:defRPr sz="9600"/>
            </a:lvl4pPr>
            <a:lvl5pPr lvl="4">
              <a:spcBef>
                <a:spcPts val="0"/>
              </a:spcBef>
              <a:spcAft>
                <a:spcPts val="0"/>
              </a:spcAft>
              <a:buSzPts val="4800"/>
              <a:buNone/>
              <a:defRPr sz="9600"/>
            </a:lvl5pPr>
            <a:lvl6pPr lvl="5">
              <a:spcBef>
                <a:spcPts val="0"/>
              </a:spcBef>
              <a:spcAft>
                <a:spcPts val="0"/>
              </a:spcAft>
              <a:buSzPts val="4800"/>
              <a:buNone/>
              <a:defRPr sz="9600"/>
            </a:lvl6pPr>
            <a:lvl7pPr lvl="6">
              <a:spcBef>
                <a:spcPts val="0"/>
              </a:spcBef>
              <a:spcAft>
                <a:spcPts val="0"/>
              </a:spcAft>
              <a:buSzPts val="4800"/>
              <a:buNone/>
              <a:defRPr sz="9600"/>
            </a:lvl7pPr>
            <a:lvl8pPr lvl="7">
              <a:spcBef>
                <a:spcPts val="0"/>
              </a:spcBef>
              <a:spcAft>
                <a:spcPts val="0"/>
              </a:spcAft>
              <a:buSzPts val="4800"/>
              <a:buNone/>
              <a:defRPr sz="9600"/>
            </a:lvl8pPr>
            <a:lvl9pPr lvl="8">
              <a:spcBef>
                <a:spcPts val="0"/>
              </a:spcBef>
              <a:spcAft>
                <a:spcPts val="0"/>
              </a:spcAft>
              <a:buSzPts val="4800"/>
              <a:buNone/>
              <a:defRPr sz="9600"/>
            </a:lvl9pPr>
          </a:lstStyle>
          <a:p>
            <a:endParaRPr/>
          </a:p>
        </p:txBody>
      </p:sp>
      <p:sp>
        <p:nvSpPr>
          <p:cNvPr id="34" name="Google Shape;34;p8"/>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81891513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a:buClr>
                <a:srgbClr val="000000"/>
              </a:buClr>
              <a:buFont typeface="Arial"/>
              <a:buNone/>
            </a:pPr>
            <a:endParaRPr sz="2800" kern="0">
              <a:solidFill>
                <a:srgbClr val="000000"/>
              </a:solidFill>
              <a:cs typeface="Arial"/>
              <a:sym typeface="Arial"/>
            </a:endParaRPr>
          </a:p>
        </p:txBody>
      </p:sp>
      <p:sp>
        <p:nvSpPr>
          <p:cNvPr id="37" name="Google Shape;37;p9"/>
          <p:cNvSpPr txBox="1">
            <a:spLocks noGrp="1"/>
          </p:cNvSpPr>
          <p:nvPr>
            <p:ph type="title"/>
          </p:nvPr>
        </p:nvSpPr>
        <p:spPr>
          <a:xfrm>
            <a:off x="531000" y="2466350"/>
            <a:ext cx="8090400" cy="2964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8400"/>
            </a:lvl1pPr>
            <a:lvl2pPr lvl="1" algn="ctr">
              <a:spcBef>
                <a:spcPts val="0"/>
              </a:spcBef>
              <a:spcAft>
                <a:spcPts val="0"/>
              </a:spcAft>
              <a:buSzPts val="4200"/>
              <a:buNone/>
              <a:defRPr sz="8400"/>
            </a:lvl2pPr>
            <a:lvl3pPr lvl="2" algn="ctr">
              <a:spcBef>
                <a:spcPts val="0"/>
              </a:spcBef>
              <a:spcAft>
                <a:spcPts val="0"/>
              </a:spcAft>
              <a:buSzPts val="4200"/>
              <a:buNone/>
              <a:defRPr sz="8400"/>
            </a:lvl3pPr>
            <a:lvl4pPr lvl="3" algn="ctr">
              <a:spcBef>
                <a:spcPts val="0"/>
              </a:spcBef>
              <a:spcAft>
                <a:spcPts val="0"/>
              </a:spcAft>
              <a:buSzPts val="4200"/>
              <a:buNone/>
              <a:defRPr sz="8400"/>
            </a:lvl4pPr>
            <a:lvl5pPr lvl="4" algn="ctr">
              <a:spcBef>
                <a:spcPts val="0"/>
              </a:spcBef>
              <a:spcAft>
                <a:spcPts val="0"/>
              </a:spcAft>
              <a:buSzPts val="4200"/>
              <a:buNone/>
              <a:defRPr sz="8400"/>
            </a:lvl5pPr>
            <a:lvl6pPr lvl="5" algn="ctr">
              <a:spcBef>
                <a:spcPts val="0"/>
              </a:spcBef>
              <a:spcAft>
                <a:spcPts val="0"/>
              </a:spcAft>
              <a:buSzPts val="4200"/>
              <a:buNone/>
              <a:defRPr sz="8400"/>
            </a:lvl6pPr>
            <a:lvl7pPr lvl="6" algn="ctr">
              <a:spcBef>
                <a:spcPts val="0"/>
              </a:spcBef>
              <a:spcAft>
                <a:spcPts val="0"/>
              </a:spcAft>
              <a:buSzPts val="4200"/>
              <a:buNone/>
              <a:defRPr sz="8400"/>
            </a:lvl7pPr>
            <a:lvl8pPr lvl="7" algn="ctr">
              <a:spcBef>
                <a:spcPts val="0"/>
              </a:spcBef>
              <a:spcAft>
                <a:spcPts val="0"/>
              </a:spcAft>
              <a:buSzPts val="4200"/>
              <a:buNone/>
              <a:defRPr sz="8400"/>
            </a:lvl8pPr>
            <a:lvl9pPr lvl="8" algn="ctr">
              <a:spcBef>
                <a:spcPts val="0"/>
              </a:spcBef>
              <a:spcAft>
                <a:spcPts val="0"/>
              </a:spcAft>
              <a:buSzPts val="4200"/>
              <a:buNone/>
              <a:defRPr sz="8400"/>
            </a:lvl9pPr>
          </a:lstStyle>
          <a:p>
            <a:endParaRPr/>
          </a:p>
        </p:txBody>
      </p:sp>
      <p:sp>
        <p:nvSpPr>
          <p:cNvPr id="38" name="Google Shape;38;p9"/>
          <p:cNvSpPr txBox="1">
            <a:spLocks noGrp="1"/>
          </p:cNvSpPr>
          <p:nvPr>
            <p:ph type="subTitle" idx="1"/>
          </p:nvPr>
        </p:nvSpPr>
        <p:spPr>
          <a:xfrm>
            <a:off x="531000" y="5606150"/>
            <a:ext cx="8090400" cy="24702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4200"/>
            </a:lvl1pPr>
            <a:lvl2pPr lvl="1" algn="ctr">
              <a:lnSpc>
                <a:spcPct val="100000"/>
              </a:lnSpc>
              <a:spcBef>
                <a:spcPts val="0"/>
              </a:spcBef>
              <a:spcAft>
                <a:spcPts val="0"/>
              </a:spcAft>
              <a:buSzPts val="2100"/>
              <a:buNone/>
              <a:defRPr sz="4200"/>
            </a:lvl2pPr>
            <a:lvl3pPr lvl="2" algn="ctr">
              <a:lnSpc>
                <a:spcPct val="100000"/>
              </a:lnSpc>
              <a:spcBef>
                <a:spcPts val="0"/>
              </a:spcBef>
              <a:spcAft>
                <a:spcPts val="0"/>
              </a:spcAft>
              <a:buSzPts val="2100"/>
              <a:buNone/>
              <a:defRPr sz="4200"/>
            </a:lvl3pPr>
            <a:lvl4pPr lvl="3" algn="ctr">
              <a:lnSpc>
                <a:spcPct val="100000"/>
              </a:lnSpc>
              <a:spcBef>
                <a:spcPts val="0"/>
              </a:spcBef>
              <a:spcAft>
                <a:spcPts val="0"/>
              </a:spcAft>
              <a:buSzPts val="2100"/>
              <a:buNone/>
              <a:defRPr sz="4200"/>
            </a:lvl4pPr>
            <a:lvl5pPr lvl="4" algn="ctr">
              <a:lnSpc>
                <a:spcPct val="100000"/>
              </a:lnSpc>
              <a:spcBef>
                <a:spcPts val="0"/>
              </a:spcBef>
              <a:spcAft>
                <a:spcPts val="0"/>
              </a:spcAft>
              <a:buSzPts val="2100"/>
              <a:buNone/>
              <a:defRPr sz="4200"/>
            </a:lvl5pPr>
            <a:lvl6pPr lvl="5" algn="ctr">
              <a:lnSpc>
                <a:spcPct val="100000"/>
              </a:lnSpc>
              <a:spcBef>
                <a:spcPts val="0"/>
              </a:spcBef>
              <a:spcAft>
                <a:spcPts val="0"/>
              </a:spcAft>
              <a:buSzPts val="2100"/>
              <a:buNone/>
              <a:defRPr sz="4200"/>
            </a:lvl6pPr>
            <a:lvl7pPr lvl="6" algn="ctr">
              <a:lnSpc>
                <a:spcPct val="100000"/>
              </a:lnSpc>
              <a:spcBef>
                <a:spcPts val="0"/>
              </a:spcBef>
              <a:spcAft>
                <a:spcPts val="0"/>
              </a:spcAft>
              <a:buSzPts val="2100"/>
              <a:buNone/>
              <a:defRPr sz="4200"/>
            </a:lvl7pPr>
            <a:lvl8pPr lvl="7" algn="ctr">
              <a:lnSpc>
                <a:spcPct val="100000"/>
              </a:lnSpc>
              <a:spcBef>
                <a:spcPts val="0"/>
              </a:spcBef>
              <a:spcAft>
                <a:spcPts val="0"/>
              </a:spcAft>
              <a:buSzPts val="2100"/>
              <a:buNone/>
              <a:defRPr sz="4200"/>
            </a:lvl8pPr>
            <a:lvl9pPr lvl="8" algn="ctr">
              <a:lnSpc>
                <a:spcPct val="100000"/>
              </a:lnSpc>
              <a:spcBef>
                <a:spcPts val="0"/>
              </a:spcBef>
              <a:spcAft>
                <a:spcPts val="0"/>
              </a:spcAft>
              <a:buSzPts val="2100"/>
              <a:buNone/>
              <a:defRPr sz="4200"/>
            </a:lvl9pPr>
          </a:lstStyle>
          <a:p>
            <a:endParaRPr/>
          </a:p>
        </p:txBody>
      </p:sp>
      <p:sp>
        <p:nvSpPr>
          <p:cNvPr id="39" name="Google Shape;39;p9"/>
          <p:cNvSpPr txBox="1">
            <a:spLocks noGrp="1"/>
          </p:cNvSpPr>
          <p:nvPr>
            <p:ph type="body" idx="2"/>
          </p:nvPr>
        </p:nvSpPr>
        <p:spPr>
          <a:xfrm>
            <a:off x="9879000" y="1448150"/>
            <a:ext cx="7674000" cy="7390200"/>
          </a:xfrm>
          <a:prstGeom prst="rect">
            <a:avLst/>
          </a:prstGeom>
        </p:spPr>
        <p:txBody>
          <a:bodyPr spcFirstLastPara="1" wrap="square" lIns="91425" tIns="91425" rIns="91425" bIns="91425" anchor="ctr" anchorCtr="0">
            <a:normAutofit/>
          </a:bodyPr>
          <a:lstStyle>
            <a:lvl1pPr marL="914400" lvl="0" indent="-685800">
              <a:spcBef>
                <a:spcPts val="0"/>
              </a:spcBef>
              <a:spcAft>
                <a:spcPts val="0"/>
              </a:spcAft>
              <a:buSzPts val="1800"/>
              <a:buChar char="●"/>
              <a:defRPr/>
            </a:lvl1pPr>
            <a:lvl2pPr marL="1828800" lvl="1" indent="-635000">
              <a:spcBef>
                <a:spcPts val="0"/>
              </a:spcBef>
              <a:spcAft>
                <a:spcPts val="0"/>
              </a:spcAft>
              <a:buSzPts val="1400"/>
              <a:buChar char="○"/>
              <a:defRPr/>
            </a:lvl2pPr>
            <a:lvl3pPr marL="2743200" lvl="2" indent="-635000">
              <a:spcBef>
                <a:spcPts val="0"/>
              </a:spcBef>
              <a:spcAft>
                <a:spcPts val="0"/>
              </a:spcAft>
              <a:buSzPts val="1400"/>
              <a:buChar char="■"/>
              <a:defRPr/>
            </a:lvl3pPr>
            <a:lvl4pPr marL="3657600" lvl="3" indent="-635000">
              <a:spcBef>
                <a:spcPts val="0"/>
              </a:spcBef>
              <a:spcAft>
                <a:spcPts val="0"/>
              </a:spcAft>
              <a:buSzPts val="1400"/>
              <a:buChar char="●"/>
              <a:defRPr/>
            </a:lvl4pPr>
            <a:lvl5pPr marL="4572000" lvl="4" indent="-635000">
              <a:spcBef>
                <a:spcPts val="0"/>
              </a:spcBef>
              <a:spcAft>
                <a:spcPts val="0"/>
              </a:spcAft>
              <a:buSzPts val="1400"/>
              <a:buChar char="○"/>
              <a:defRPr/>
            </a:lvl5pPr>
            <a:lvl6pPr marL="5486400" lvl="5" indent="-635000">
              <a:spcBef>
                <a:spcPts val="0"/>
              </a:spcBef>
              <a:spcAft>
                <a:spcPts val="0"/>
              </a:spcAft>
              <a:buSzPts val="1400"/>
              <a:buChar char="■"/>
              <a:defRPr/>
            </a:lvl6pPr>
            <a:lvl7pPr marL="6400800" lvl="6" indent="-635000">
              <a:spcBef>
                <a:spcPts val="0"/>
              </a:spcBef>
              <a:spcAft>
                <a:spcPts val="0"/>
              </a:spcAft>
              <a:buSzPts val="1400"/>
              <a:buChar char="●"/>
              <a:defRPr/>
            </a:lvl7pPr>
            <a:lvl8pPr marL="7315200" lvl="7" indent="-635000">
              <a:spcBef>
                <a:spcPts val="0"/>
              </a:spcBef>
              <a:spcAft>
                <a:spcPts val="0"/>
              </a:spcAft>
              <a:buSzPts val="1400"/>
              <a:buChar char="○"/>
              <a:defRPr/>
            </a:lvl8pPr>
            <a:lvl9pPr marL="8229600" lvl="8" indent="-6350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2144474357"/>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623400" y="8461150"/>
            <a:ext cx="11997600" cy="1210200"/>
          </a:xfrm>
          <a:prstGeom prst="rect">
            <a:avLst/>
          </a:prstGeom>
        </p:spPr>
        <p:txBody>
          <a:bodyPr spcFirstLastPara="1" wrap="square" lIns="91425" tIns="91425" rIns="91425" bIns="91425" anchor="ctr" anchorCtr="0">
            <a:normAutofit/>
          </a:bodyPr>
          <a:lstStyle>
            <a:lvl1pPr marL="914400" lvl="0" indent="-4572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29623067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623400" y="2212250"/>
            <a:ext cx="17041200" cy="392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24000"/>
            </a:lvl1pPr>
            <a:lvl2pPr lvl="1" algn="ctr">
              <a:spcBef>
                <a:spcPts val="0"/>
              </a:spcBef>
              <a:spcAft>
                <a:spcPts val="0"/>
              </a:spcAft>
              <a:buSzPts val="12000"/>
              <a:buNone/>
              <a:defRPr sz="24000"/>
            </a:lvl2pPr>
            <a:lvl3pPr lvl="2" algn="ctr">
              <a:spcBef>
                <a:spcPts val="0"/>
              </a:spcBef>
              <a:spcAft>
                <a:spcPts val="0"/>
              </a:spcAft>
              <a:buSzPts val="12000"/>
              <a:buNone/>
              <a:defRPr sz="24000"/>
            </a:lvl3pPr>
            <a:lvl4pPr lvl="3" algn="ctr">
              <a:spcBef>
                <a:spcPts val="0"/>
              </a:spcBef>
              <a:spcAft>
                <a:spcPts val="0"/>
              </a:spcAft>
              <a:buSzPts val="12000"/>
              <a:buNone/>
              <a:defRPr sz="24000"/>
            </a:lvl4pPr>
            <a:lvl5pPr lvl="4" algn="ctr">
              <a:spcBef>
                <a:spcPts val="0"/>
              </a:spcBef>
              <a:spcAft>
                <a:spcPts val="0"/>
              </a:spcAft>
              <a:buSzPts val="12000"/>
              <a:buNone/>
              <a:defRPr sz="24000"/>
            </a:lvl5pPr>
            <a:lvl6pPr lvl="5" algn="ctr">
              <a:spcBef>
                <a:spcPts val="0"/>
              </a:spcBef>
              <a:spcAft>
                <a:spcPts val="0"/>
              </a:spcAft>
              <a:buSzPts val="12000"/>
              <a:buNone/>
              <a:defRPr sz="24000"/>
            </a:lvl6pPr>
            <a:lvl7pPr lvl="6" algn="ctr">
              <a:spcBef>
                <a:spcPts val="0"/>
              </a:spcBef>
              <a:spcAft>
                <a:spcPts val="0"/>
              </a:spcAft>
              <a:buSzPts val="12000"/>
              <a:buNone/>
              <a:defRPr sz="24000"/>
            </a:lvl7pPr>
            <a:lvl8pPr lvl="7" algn="ctr">
              <a:spcBef>
                <a:spcPts val="0"/>
              </a:spcBef>
              <a:spcAft>
                <a:spcPts val="0"/>
              </a:spcAft>
              <a:buSzPts val="12000"/>
              <a:buNone/>
              <a:defRPr sz="24000"/>
            </a:lvl8pPr>
            <a:lvl9pPr lvl="8" algn="ctr">
              <a:spcBef>
                <a:spcPts val="0"/>
              </a:spcBef>
              <a:spcAft>
                <a:spcPts val="0"/>
              </a:spcAft>
              <a:buSzPts val="12000"/>
              <a:buNone/>
              <a:defRPr sz="24000"/>
            </a:lvl9pPr>
          </a:lstStyle>
          <a:p>
            <a:r>
              <a:t>xx%</a:t>
            </a:r>
          </a:p>
        </p:txBody>
      </p:sp>
      <p:sp>
        <p:nvSpPr>
          <p:cNvPr id="46" name="Google Shape;46;p11"/>
          <p:cNvSpPr txBox="1">
            <a:spLocks noGrp="1"/>
          </p:cNvSpPr>
          <p:nvPr>
            <p:ph type="body" idx="1"/>
          </p:nvPr>
        </p:nvSpPr>
        <p:spPr>
          <a:xfrm>
            <a:off x="623400" y="6304450"/>
            <a:ext cx="17041200" cy="2601600"/>
          </a:xfrm>
          <a:prstGeom prst="rect">
            <a:avLst/>
          </a:prstGeom>
        </p:spPr>
        <p:txBody>
          <a:bodyPr spcFirstLastPara="1" wrap="square" lIns="91425" tIns="91425" rIns="91425" bIns="91425" anchor="t" anchorCtr="0">
            <a:normAutofit/>
          </a:bodyPr>
          <a:lstStyle>
            <a:lvl1pPr marL="914400" lvl="0" indent="-685800" algn="ctr">
              <a:spcBef>
                <a:spcPts val="0"/>
              </a:spcBef>
              <a:spcAft>
                <a:spcPts val="0"/>
              </a:spcAft>
              <a:buSzPts val="1800"/>
              <a:buChar char="●"/>
              <a:defRPr/>
            </a:lvl1pPr>
            <a:lvl2pPr marL="1828800" lvl="1" indent="-635000" algn="ctr">
              <a:spcBef>
                <a:spcPts val="0"/>
              </a:spcBef>
              <a:spcAft>
                <a:spcPts val="0"/>
              </a:spcAft>
              <a:buSzPts val="1400"/>
              <a:buChar char="○"/>
              <a:defRPr/>
            </a:lvl2pPr>
            <a:lvl3pPr marL="2743200" lvl="2" indent="-635000" algn="ctr">
              <a:spcBef>
                <a:spcPts val="0"/>
              </a:spcBef>
              <a:spcAft>
                <a:spcPts val="0"/>
              </a:spcAft>
              <a:buSzPts val="1400"/>
              <a:buChar char="■"/>
              <a:defRPr/>
            </a:lvl3pPr>
            <a:lvl4pPr marL="3657600" lvl="3" indent="-635000" algn="ctr">
              <a:spcBef>
                <a:spcPts val="0"/>
              </a:spcBef>
              <a:spcAft>
                <a:spcPts val="0"/>
              </a:spcAft>
              <a:buSzPts val="1400"/>
              <a:buChar char="●"/>
              <a:defRPr/>
            </a:lvl4pPr>
            <a:lvl5pPr marL="4572000" lvl="4" indent="-635000" algn="ctr">
              <a:spcBef>
                <a:spcPts val="0"/>
              </a:spcBef>
              <a:spcAft>
                <a:spcPts val="0"/>
              </a:spcAft>
              <a:buSzPts val="1400"/>
              <a:buChar char="○"/>
              <a:defRPr/>
            </a:lvl5pPr>
            <a:lvl6pPr marL="5486400" lvl="5" indent="-635000" algn="ctr">
              <a:spcBef>
                <a:spcPts val="0"/>
              </a:spcBef>
              <a:spcAft>
                <a:spcPts val="0"/>
              </a:spcAft>
              <a:buSzPts val="1400"/>
              <a:buChar char="■"/>
              <a:defRPr/>
            </a:lvl6pPr>
            <a:lvl7pPr marL="6400800" lvl="6" indent="-635000" algn="ctr">
              <a:spcBef>
                <a:spcPts val="0"/>
              </a:spcBef>
              <a:spcAft>
                <a:spcPts val="0"/>
              </a:spcAft>
              <a:buSzPts val="1400"/>
              <a:buChar char="●"/>
              <a:defRPr/>
            </a:lvl7pPr>
            <a:lvl8pPr marL="7315200" lvl="7" indent="-635000" algn="ctr">
              <a:spcBef>
                <a:spcPts val="0"/>
              </a:spcBef>
              <a:spcAft>
                <a:spcPts val="0"/>
              </a:spcAft>
              <a:buSzPts val="1400"/>
              <a:buChar char="○"/>
              <a:defRPr/>
            </a:lvl8pPr>
            <a:lvl9pPr marL="8229600" lvl="8" indent="-6350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527332636"/>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6944916" y="9326434"/>
            <a:ext cx="1097400" cy="7872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595959"/>
                </a:solidFill>
              </a:rPr>
              <a:pPr/>
              <a:t>‹#›</a:t>
            </a:fld>
            <a:endParaRPr>
              <a:solidFill>
                <a:srgbClr val="595959"/>
              </a:solidFill>
            </a:endParaRPr>
          </a:p>
        </p:txBody>
      </p:sp>
    </p:spTree>
    <p:extLst>
      <p:ext uri="{BB962C8B-B14F-4D97-AF65-F5344CB8AC3E}">
        <p14:creationId xmlns:p14="http://schemas.microsoft.com/office/powerpoint/2010/main" val="1798042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757968698"/>
      </p:ext>
    </p:extLst>
  </p:cSld>
  <p:clrMap bg1="lt1" tx1="dk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594634309"/>
      </p:ext>
    </p:extLst>
  </p:cSld>
  <p:clrMap bg1="lt1" tx1="dk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2590047881"/>
      </p:ext>
    </p:extLst>
  </p:cSld>
  <p:clrMap bg1="lt1" tx1="dk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2695182352"/>
      </p:ext>
    </p:extLst>
  </p:cSld>
  <p:clrMap bg1="lt1" tx1="dk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028888945"/>
      </p:ext>
    </p:extLst>
  </p:cSld>
  <p:clrMap bg1="lt1" tx1="dk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393495022"/>
      </p:ext>
    </p:extLst>
  </p:cSld>
  <p:clrMap bg1="lt1" tx1="dk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917390663"/>
      </p:ext>
    </p:extLst>
  </p:cSld>
  <p:clrMap bg1="lt1" tx1="dk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397034870"/>
      </p:ext>
    </p:extLst>
  </p:cSld>
  <p:clrMap bg1="lt1" tx1="dk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23400" y="890050"/>
            <a:ext cx="17041200" cy="1145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623400" y="2304950"/>
            <a:ext cx="17041200" cy="6832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6944916" y="9326434"/>
            <a:ext cx="1097400" cy="787200"/>
          </a:xfrm>
          <a:prstGeom prst="rect">
            <a:avLst/>
          </a:prstGeom>
          <a:noFill/>
          <a:ln>
            <a:noFill/>
          </a:ln>
        </p:spPr>
        <p:txBody>
          <a:bodyPr spcFirstLastPara="1" wrap="square" lIns="91425" tIns="91425" rIns="91425" bIns="91425"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a:buClr>
                <a:srgbClr val="000000"/>
              </a:buClr>
              <a:buFont typeface="Arial"/>
              <a:buNone/>
            </a:pPr>
            <a:fld id="{00000000-1234-1234-1234-123412341234}" type="slidenum">
              <a:rPr lang="en" kern="0">
                <a:solidFill>
                  <a:srgbClr val="595959"/>
                </a:solidFill>
                <a:cs typeface="Arial"/>
                <a:sym typeface="Arial"/>
              </a:rPr>
              <a:pPr>
                <a:buClr>
                  <a:srgbClr val="000000"/>
                </a:buClr>
                <a:buFont typeface="Arial"/>
                <a:buNone/>
              </a:pPr>
              <a:t>‹#›</a:t>
            </a:fld>
            <a:endParaRPr kern="0">
              <a:solidFill>
                <a:srgbClr val="595959"/>
              </a:solidFill>
              <a:cs typeface="Arial"/>
              <a:sym typeface="Arial"/>
            </a:endParaRPr>
          </a:p>
        </p:txBody>
      </p:sp>
    </p:spTree>
    <p:extLst>
      <p:ext uri="{BB962C8B-B14F-4D97-AF65-F5344CB8AC3E}">
        <p14:creationId xmlns:p14="http://schemas.microsoft.com/office/powerpoint/2010/main" val="1736858071"/>
      </p:ext>
    </p:extLst>
  </p:cSld>
  <p:clrMap bg1="lt1" tx1="dk1" bg2="dk2" tx2="lt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8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8.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5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9.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9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10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1.jpeg"/><Relationship Id="rId7"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3.gif"/><Relationship Id="rId5" Type="http://schemas.openxmlformats.org/officeDocument/2006/relationships/image" Target="../media/image4.svg"/><Relationship Id="rId10" Type="http://schemas.openxmlformats.org/officeDocument/2006/relationships/image" Target="../media/image9.svg"/><Relationship Id="rId4" Type="http://schemas.openxmlformats.org/officeDocument/2006/relationships/image" Target="../media/image12.png"/><Relationship Id="rId9"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0.svg"/><Relationship Id="rId18" Type="http://schemas.openxmlformats.org/officeDocument/2006/relationships/image" Target="../media/image25.png"/><Relationship Id="rId3" Type="http://schemas.openxmlformats.org/officeDocument/2006/relationships/image" Target="../media/image17.png"/><Relationship Id="rId21" Type="http://schemas.openxmlformats.org/officeDocument/2006/relationships/image" Target="../media/image27.png"/><Relationship Id="rId7" Type="http://schemas.openxmlformats.org/officeDocument/2006/relationships/image" Target="../media/image14.svg"/><Relationship Id="rId12" Type="http://schemas.openxmlformats.org/officeDocument/2006/relationships/image" Target="../media/image22.png"/><Relationship Id="rId17" Type="http://schemas.openxmlformats.org/officeDocument/2006/relationships/image" Target="../media/image24.svg"/><Relationship Id="rId2" Type="http://schemas.openxmlformats.org/officeDocument/2006/relationships/image" Target="../media/image10.png"/><Relationship Id="rId16" Type="http://schemas.openxmlformats.org/officeDocument/2006/relationships/image" Target="../media/image24.png"/><Relationship Id="rId20" Type="http://schemas.openxmlformats.org/officeDocument/2006/relationships/image" Target="../media/image26.gif"/><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18.svg"/><Relationship Id="rId24" Type="http://schemas.openxmlformats.org/officeDocument/2006/relationships/image" Target="../media/image31.svg"/><Relationship Id="rId5" Type="http://schemas.openxmlformats.org/officeDocument/2006/relationships/image" Target="../media/image18.jpeg"/><Relationship Id="rId15" Type="http://schemas.openxmlformats.org/officeDocument/2006/relationships/image" Target="../media/image22.svg"/><Relationship Id="rId23" Type="http://schemas.openxmlformats.org/officeDocument/2006/relationships/image" Target="../media/image28.png"/><Relationship Id="rId10" Type="http://schemas.openxmlformats.org/officeDocument/2006/relationships/image" Target="../media/image21.png"/><Relationship Id="rId19" Type="http://schemas.openxmlformats.org/officeDocument/2006/relationships/image" Target="../media/image26.svg"/><Relationship Id="rId4" Type="http://schemas.openxmlformats.org/officeDocument/2006/relationships/image" Target="../media/image11.svg"/><Relationship Id="rId9" Type="http://schemas.openxmlformats.org/officeDocument/2006/relationships/image" Target="../media/image16.svg"/><Relationship Id="rId14" Type="http://schemas.openxmlformats.org/officeDocument/2006/relationships/image" Target="../media/image23.png"/><Relationship Id="rId22" Type="http://schemas.openxmlformats.org/officeDocument/2006/relationships/image" Target="../media/image29.sv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2.jpe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35.svg"/><Relationship Id="rId5" Type="http://schemas.openxmlformats.org/officeDocument/2006/relationships/image" Target="../media/image31.pn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8.svg"/><Relationship Id="rId3" Type="http://schemas.openxmlformats.org/officeDocument/2006/relationships/image" Target="../media/image38.svg"/><Relationship Id="rId7" Type="http://schemas.openxmlformats.org/officeDocument/2006/relationships/image" Target="../media/image36.png"/><Relationship Id="rId12" Type="http://schemas.openxmlformats.org/officeDocument/2006/relationships/image" Target="../media/image41.pn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40.svg"/><Relationship Id="rId10" Type="http://schemas.openxmlformats.org/officeDocument/2006/relationships/image" Target="../media/image39.png"/><Relationship Id="rId4" Type="http://schemas.openxmlformats.org/officeDocument/2006/relationships/image" Target="../media/image34.png"/><Relationship Id="rId9" Type="http://schemas.openxmlformats.org/officeDocument/2006/relationships/image" Target="../media/image38.png"/><Relationship Id="rId14" Type="http://schemas.openxmlformats.org/officeDocument/2006/relationships/image" Target="../media/image42.png"/></Relationships>
</file>

<file path=ppt/slides/_rels/slide1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3.png"/><Relationship Id="rId7" Type="http://schemas.openxmlformats.org/officeDocument/2006/relationships/image" Target="../media/image54.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jpeg"/></Relationships>
</file>

<file path=ppt/slides/_rels/slide16.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48.png"/><Relationship Id="rId7" Type="http://schemas.openxmlformats.org/officeDocument/2006/relationships/image" Target="../media/image5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59.svg"/><Relationship Id="rId5" Type="http://schemas.openxmlformats.org/officeDocument/2006/relationships/image" Target="../media/image50.png"/><Relationship Id="rId4" Type="http://schemas.openxmlformats.org/officeDocument/2006/relationships/image" Target="../media/image49.png"/></Relationships>
</file>

<file path=ppt/slides/_rels/slide17.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43.png"/><Relationship Id="rId7" Type="http://schemas.openxmlformats.org/officeDocument/2006/relationships/image" Target="../media/image55.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 Id="rId9" Type="http://schemas.openxmlformats.org/officeDocument/2006/relationships/image" Target="../media/image56.png"/></Relationships>
</file>

<file path=ppt/slides/_rels/slide18.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slideLayout" Target="../slideLayouts/slideLayout7.xml"/><Relationship Id="rId7" Type="http://schemas.openxmlformats.org/officeDocument/2006/relationships/image" Target="../media/image31.png"/><Relationship Id="rId12" Type="http://schemas.openxmlformats.org/officeDocument/2006/relationships/image" Target="../media/image5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7.jpeg"/><Relationship Id="rId11" Type="http://schemas.openxmlformats.org/officeDocument/2006/relationships/image" Target="../media/image52.png"/><Relationship Id="rId5" Type="http://schemas.openxmlformats.org/officeDocument/2006/relationships/image" Target="../media/image29.jpeg"/><Relationship Id="rId10" Type="http://schemas.openxmlformats.org/officeDocument/2006/relationships/image" Target="../media/image59.png"/><Relationship Id="rId4" Type="http://schemas.openxmlformats.org/officeDocument/2006/relationships/image" Target="../media/image10.png"/><Relationship Id="rId9" Type="http://schemas.openxmlformats.org/officeDocument/2006/relationships/image" Target="../media/image58.jpeg"/></Relationships>
</file>

<file path=ppt/slides/_rels/slide1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image" Target="../media/image73.svg"/><Relationship Id="rId4" Type="http://schemas.openxmlformats.org/officeDocument/2006/relationships/image" Target="../media/image61.png"/></Relationships>
</file>

<file path=ppt/slides/_rels/slide20.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63.jpeg"/><Relationship Id="rId7" Type="http://schemas.openxmlformats.org/officeDocument/2006/relationships/image" Target="../media/image67.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6.png"/><Relationship Id="rId5" Type="http://schemas.openxmlformats.org/officeDocument/2006/relationships/image" Target="../media/image65.png"/><Relationship Id="rId10" Type="http://schemas.openxmlformats.org/officeDocument/2006/relationships/image" Target="../media/image69.png"/><Relationship Id="rId4" Type="http://schemas.openxmlformats.org/officeDocument/2006/relationships/image" Target="../media/image64.png"/><Relationship Id="rId9" Type="http://schemas.openxmlformats.org/officeDocument/2006/relationships/image" Target="../media/image68.png"/></Relationships>
</file>

<file path=ppt/slides/_rels/slide2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84.svg"/></Relationships>
</file>

<file path=ppt/slides/_rels/slide22.xml.rels><?xml version="1.0" encoding="UTF-8" standalone="yes"?>
<Relationships xmlns="http://schemas.openxmlformats.org/package/2006/relationships"><Relationship Id="rId8" Type="http://schemas.openxmlformats.org/officeDocument/2006/relationships/image" Target="../media/image75.png"/><Relationship Id="rId7" Type="http://schemas.openxmlformats.org/officeDocument/2006/relationships/image" Target="../media/image74.jpeg"/><Relationship Id="rId2" Type="http://schemas.openxmlformats.org/officeDocument/2006/relationships/image" Target="../media/image73.png"/><Relationship Id="rId1" Type="http://schemas.openxmlformats.org/officeDocument/2006/relationships/slideLayout" Target="../slideLayouts/slideLayout7.xml"/><Relationship Id="rId6" Type="http://schemas.openxmlformats.org/officeDocument/2006/relationships/image" Target="../media/image89.svg"/><Relationship Id="rId9" Type="http://schemas.openxmlformats.org/officeDocument/2006/relationships/image" Target="../media/image92.svg"/></Relationships>
</file>

<file path=ppt/slides/_rels/slide23.xml.rels><?xml version="1.0" encoding="UTF-8" standalone="yes"?>
<Relationships xmlns="http://schemas.openxmlformats.org/package/2006/relationships"><Relationship Id="rId8" Type="http://schemas.openxmlformats.org/officeDocument/2006/relationships/image" Target="../media/image98.svg"/><Relationship Id="rId3" Type="http://schemas.openxmlformats.org/officeDocument/2006/relationships/image" Target="../media/image76.png"/><Relationship Id="rId7" Type="http://schemas.openxmlformats.org/officeDocument/2006/relationships/image" Target="../media/image79.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78.png"/><Relationship Id="rId5" Type="http://schemas.openxmlformats.org/officeDocument/2006/relationships/image" Target="../media/image77.jpeg"/><Relationship Id="rId10" Type="http://schemas.openxmlformats.org/officeDocument/2006/relationships/image" Target="../media/image100.svg"/><Relationship Id="rId4" Type="http://schemas.openxmlformats.org/officeDocument/2006/relationships/image" Target="../media/image94.svg"/><Relationship Id="rId9" Type="http://schemas.openxmlformats.org/officeDocument/2006/relationships/image" Target="../media/image80.png"/></Relationships>
</file>

<file path=ppt/slides/_rels/slide24.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03.svg"/><Relationship Id="rId4" Type="http://schemas.openxmlformats.org/officeDocument/2006/relationships/image" Target="../media/image82.png"/></Relationships>
</file>

<file path=ppt/slides/_rels/slide2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84.png"/></Relationships>
</file>

<file path=ppt/slides/_rels/slide26.xml.rels><?xml version="1.0" encoding="UTF-8" standalone="yes"?>
<Relationships xmlns="http://schemas.openxmlformats.org/package/2006/relationships"><Relationship Id="rId8" Type="http://schemas.openxmlformats.org/officeDocument/2006/relationships/image" Target="../media/image111.svg"/><Relationship Id="rId3" Type="http://schemas.openxmlformats.org/officeDocument/2006/relationships/image" Target="../media/image85.png"/><Relationship Id="rId7" Type="http://schemas.openxmlformats.org/officeDocument/2006/relationships/image" Target="../media/image88.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09.svg"/><Relationship Id="rId5" Type="http://schemas.openxmlformats.org/officeDocument/2006/relationships/image" Target="../media/image87.png"/><Relationship Id="rId4" Type="http://schemas.openxmlformats.org/officeDocument/2006/relationships/image" Target="../media/image86.png"/></Relationships>
</file>

<file path=ppt/slides/_rels/slide27.xml.rels><?xml version="1.0" encoding="UTF-8" standalone="yes"?>
<Relationships xmlns="http://schemas.openxmlformats.org/package/2006/relationships"><Relationship Id="rId3" Type="http://schemas.openxmlformats.org/officeDocument/2006/relationships/image" Target="../media/image63.jpeg"/><Relationship Id="rId7" Type="http://schemas.openxmlformats.org/officeDocument/2006/relationships/image" Target="../media/image113.sv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9.png"/><Relationship Id="rId5" Type="http://schemas.openxmlformats.org/officeDocument/2006/relationships/image" Target="../media/image69.png"/><Relationship Id="rId4" Type="http://schemas.openxmlformats.org/officeDocument/2006/relationships/image" Target="../media/image68.png"/></Relationships>
</file>

<file path=ppt/slides/_rels/slide28.xml.rels><?xml version="1.0" encoding="UTF-8" standalone="yes"?>
<Relationships xmlns="http://schemas.openxmlformats.org/package/2006/relationships"><Relationship Id="rId3" Type="http://schemas.openxmlformats.org/officeDocument/2006/relationships/image" Target="../media/image90.png"/><Relationship Id="rId7"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92.gif"/><Relationship Id="rId5" Type="http://schemas.openxmlformats.org/officeDocument/2006/relationships/image" Target="../media/image91.png"/><Relationship Id="rId4" Type="http://schemas.openxmlformats.org/officeDocument/2006/relationships/image" Target="../media/image115.svg"/></Relationships>
</file>

<file path=ppt/slides/_rels/slide2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94.png"/><Relationship Id="rId4" Type="http://schemas.openxmlformats.org/officeDocument/2006/relationships/image" Target="../media/image119.svg"/></Relationships>
</file>

<file path=ppt/slides/_rels/slide30.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94.png"/><Relationship Id="rId4" Type="http://schemas.openxmlformats.org/officeDocument/2006/relationships/image" Target="../media/image119.svg"/></Relationships>
</file>

<file path=ppt/slides/_rels/slide31.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image" Target="../media/image95.png"/><Relationship Id="rId1" Type="http://schemas.openxmlformats.org/officeDocument/2006/relationships/slideLayout" Target="../slideLayouts/slideLayout7.xml"/><Relationship Id="rId5" Type="http://schemas.openxmlformats.org/officeDocument/2006/relationships/image" Target="../media/image97.png"/><Relationship Id="rId4" Type="http://schemas.openxmlformats.org/officeDocument/2006/relationships/image" Target="../media/image96.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2" name="Picture 2" descr="How do Sleep disorders impact the mental health of a person?">
            <a:extLst>
              <a:ext uri="{FF2B5EF4-FFF2-40B4-BE49-F238E27FC236}">
                <a16:creationId xmlns:a16="http://schemas.microsoft.com/office/drawing/2014/main" xmlns="" id="{B8A93447-6F5B-ABA0-0D73-24C3783E28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15" y="1"/>
            <a:ext cx="18210786" cy="9909650"/>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5" name="Google Shape;54;p13"/>
          <p:cNvSpPr txBox="1">
            <a:spLocks noGrp="1"/>
          </p:cNvSpPr>
          <p:nvPr>
            <p:ph type="subTitle" idx="1"/>
          </p:nvPr>
        </p:nvSpPr>
        <p:spPr>
          <a:xfrm>
            <a:off x="623400" y="5668249"/>
            <a:ext cx="17041200" cy="4618750"/>
          </a:xfrm>
          <a:prstGeom prst="rect">
            <a:avLst/>
          </a:prstGeom>
          <a:solidFill>
            <a:schemeClr val="accent6">
              <a:lumMod val="40000"/>
              <a:lumOff val="60000"/>
            </a:schemeClr>
          </a:solidFill>
          <a:ln>
            <a:solidFill>
              <a:schemeClr val="tx1"/>
            </a:solidFill>
          </a:ln>
        </p:spPr>
        <p:txBody>
          <a:bodyPr spcFirstLastPara="1" vert="horz" wrap="square" lIns="182850" tIns="182850" rIns="182850" bIns="182850" rtlCol="0" anchor="t" anchorCtr="0">
            <a:noAutofit/>
          </a:bodyPr>
          <a:lstStyle/>
          <a:p>
            <a:pPr>
              <a:lnSpc>
                <a:spcPct val="130000"/>
              </a:lnSpc>
              <a:buSzPts val="358"/>
            </a:pPr>
            <a:r>
              <a:rPr lang="en-IN" sz="2800" b="1" dirty="0">
                <a:solidFill>
                  <a:schemeClr val="dk1"/>
                </a:solidFill>
                <a:latin typeface="Times New Roman"/>
                <a:ea typeface="Times New Roman"/>
                <a:cs typeface="Times New Roman"/>
                <a:sym typeface="Times New Roman"/>
              </a:rPr>
              <a:t>Topic: Sleep  Hygiene</a:t>
            </a:r>
          </a:p>
          <a:p>
            <a:pPr>
              <a:lnSpc>
                <a:spcPct val="130000"/>
              </a:lnSpc>
              <a:buSzPts val="358"/>
            </a:pPr>
            <a:r>
              <a:rPr lang="en" sz="2800" b="1" dirty="0">
                <a:solidFill>
                  <a:schemeClr val="dk1"/>
                </a:solidFill>
                <a:latin typeface="Times New Roman"/>
                <a:ea typeface="Times New Roman"/>
                <a:cs typeface="Times New Roman"/>
                <a:sym typeface="Times New Roman"/>
              </a:rPr>
              <a:t>Campaign: Sleep Well, Live Well: Reclaim Your Nights</a:t>
            </a:r>
            <a:endParaRPr lang="en-IN" sz="2800" b="1" dirty="0">
              <a:solidFill>
                <a:schemeClr val="dk1"/>
              </a:solidFill>
              <a:latin typeface="Times New Roman"/>
              <a:ea typeface="Times New Roman"/>
              <a:cs typeface="Times New Roman"/>
              <a:sym typeface="Times New Roman"/>
            </a:endParaRPr>
          </a:p>
          <a:p>
            <a:pPr>
              <a:lnSpc>
                <a:spcPct val="130000"/>
              </a:lnSpc>
              <a:buSzPts val="358"/>
            </a:pPr>
            <a:r>
              <a:rPr lang="en-IN" sz="2800" b="1" dirty="0">
                <a:solidFill>
                  <a:schemeClr val="dk1"/>
                </a:solidFill>
                <a:latin typeface="Times New Roman"/>
                <a:ea typeface="Times New Roman"/>
                <a:cs typeface="Times New Roman"/>
                <a:sym typeface="Times New Roman"/>
              </a:rPr>
              <a:t> </a:t>
            </a:r>
            <a:r>
              <a:rPr lang="en" sz="2800" b="1" dirty="0">
                <a:solidFill>
                  <a:schemeClr val="dk1"/>
                </a:solidFill>
                <a:latin typeface="Times New Roman"/>
                <a:ea typeface="Times New Roman"/>
                <a:cs typeface="Times New Roman"/>
                <a:sym typeface="Times New Roman"/>
              </a:rPr>
              <a:t>Group Presentation</a:t>
            </a:r>
            <a:br>
              <a:rPr lang="en" sz="2800" b="1" dirty="0">
                <a:solidFill>
                  <a:schemeClr val="dk1"/>
                </a:solidFill>
                <a:latin typeface="Times New Roman"/>
                <a:ea typeface="Times New Roman"/>
                <a:cs typeface="Times New Roman"/>
                <a:sym typeface="Times New Roman"/>
              </a:rPr>
            </a:br>
            <a:r>
              <a:rPr lang="en-IN" sz="2800" b="1" dirty="0">
                <a:solidFill>
                  <a:schemeClr val="dk1"/>
                </a:solidFill>
                <a:latin typeface="Times New Roman"/>
                <a:ea typeface="Times New Roman"/>
                <a:cs typeface="Times New Roman"/>
                <a:sym typeface="Times New Roman"/>
              </a:rPr>
              <a:t>Patel Krish (2426744)</a:t>
            </a:r>
            <a:r>
              <a:rPr lang="en" sz="2800" b="1" dirty="0">
                <a:solidFill>
                  <a:schemeClr val="dk1"/>
                </a:solidFill>
                <a:latin typeface="Times New Roman"/>
                <a:ea typeface="Times New Roman"/>
                <a:cs typeface="Times New Roman"/>
                <a:sym typeface="Times New Roman"/>
              </a:rPr>
              <a:t/>
            </a:r>
            <a:br>
              <a:rPr lang="en" sz="2800" b="1" dirty="0">
                <a:solidFill>
                  <a:schemeClr val="dk1"/>
                </a:solidFill>
                <a:latin typeface="Times New Roman"/>
                <a:ea typeface="Times New Roman"/>
                <a:cs typeface="Times New Roman"/>
                <a:sym typeface="Times New Roman"/>
              </a:rPr>
            </a:br>
            <a:r>
              <a:rPr lang="en-IN" sz="2800" b="1" dirty="0">
                <a:solidFill>
                  <a:schemeClr val="dk1"/>
                </a:solidFill>
                <a:latin typeface="Times New Roman"/>
                <a:ea typeface="Times New Roman"/>
                <a:cs typeface="Times New Roman"/>
                <a:sym typeface="Times New Roman"/>
              </a:rPr>
              <a:t>Muhammad hamza (2515820)</a:t>
            </a:r>
            <a:r>
              <a:rPr lang="en" sz="2800" b="1" dirty="0">
                <a:solidFill>
                  <a:schemeClr val="dk1"/>
                </a:solidFill>
                <a:latin typeface="Times New Roman"/>
                <a:ea typeface="Times New Roman"/>
                <a:cs typeface="Times New Roman"/>
                <a:sym typeface="Times New Roman"/>
              </a:rPr>
              <a:t/>
            </a:r>
            <a:br>
              <a:rPr lang="en" sz="2800" b="1" dirty="0">
                <a:solidFill>
                  <a:schemeClr val="dk1"/>
                </a:solidFill>
                <a:latin typeface="Times New Roman"/>
                <a:ea typeface="Times New Roman"/>
                <a:cs typeface="Times New Roman"/>
                <a:sym typeface="Times New Roman"/>
              </a:rPr>
            </a:br>
            <a:r>
              <a:rPr lang="en" sz="2800" b="1" dirty="0">
                <a:solidFill>
                  <a:schemeClr val="dk1"/>
                </a:solidFill>
                <a:latin typeface="Times New Roman"/>
                <a:ea typeface="Times New Roman"/>
                <a:cs typeface="Times New Roman"/>
                <a:sym typeface="Times New Roman"/>
              </a:rPr>
              <a:t>LCHS7000 Social Epidemiology and Public Health Development</a:t>
            </a:r>
            <a:br>
              <a:rPr lang="en" sz="2800" b="1" dirty="0">
                <a:solidFill>
                  <a:schemeClr val="dk1"/>
                </a:solidFill>
                <a:latin typeface="Times New Roman"/>
                <a:ea typeface="Times New Roman"/>
                <a:cs typeface="Times New Roman"/>
                <a:sym typeface="Times New Roman"/>
              </a:rPr>
            </a:br>
            <a:r>
              <a:rPr lang="en" sz="2800" b="1" dirty="0">
                <a:solidFill>
                  <a:schemeClr val="dk1"/>
                </a:solidFill>
                <a:latin typeface="Times New Roman"/>
                <a:ea typeface="Times New Roman"/>
                <a:cs typeface="Times New Roman"/>
                <a:sym typeface="Times New Roman"/>
              </a:rPr>
              <a:t>Dr</a:t>
            </a:r>
            <a:r>
              <a:rPr lang="en-IN" sz="2800" b="1" dirty="0">
                <a:solidFill>
                  <a:schemeClr val="dk1"/>
                </a:solidFill>
                <a:latin typeface="Times New Roman"/>
                <a:ea typeface="Times New Roman"/>
                <a:cs typeface="Times New Roman"/>
                <a:sym typeface="Times New Roman"/>
              </a:rPr>
              <a:t> Hamdi Hussain</a:t>
            </a:r>
            <a:r>
              <a:rPr lang="en" sz="2800" b="1" dirty="0">
                <a:solidFill>
                  <a:schemeClr val="dk1"/>
                </a:solidFill>
                <a:latin typeface="Times New Roman"/>
                <a:ea typeface="Times New Roman"/>
                <a:cs typeface="Times New Roman"/>
                <a:sym typeface="Times New Roman"/>
              </a:rPr>
              <a:t> </a:t>
            </a:r>
            <a:endParaRPr sz="4000" b="1" dirty="0"/>
          </a:p>
        </p:txBody>
      </p:sp>
    </p:spTree>
    <p:extLst>
      <p:ext uri="{BB962C8B-B14F-4D97-AF65-F5344CB8AC3E}">
        <p14:creationId xmlns:p14="http://schemas.microsoft.com/office/powerpoint/2010/main" val="12649261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623400" y="369660"/>
            <a:ext cx="17041200" cy="1145400"/>
          </a:xfrm>
          <a:prstGeom prst="rect">
            <a:avLst/>
          </a:prstGeom>
        </p:spPr>
        <p:txBody>
          <a:bodyPr spcFirstLastPara="1" wrap="square" lIns="182850" tIns="182850" rIns="182850" bIns="182850" anchor="t" anchorCtr="0">
            <a:noAutofit/>
          </a:bodyPr>
          <a:lstStyle/>
          <a:p>
            <a:pPr algn="ctr">
              <a:lnSpc>
                <a:spcPct val="150000"/>
              </a:lnSpc>
              <a:spcBef>
                <a:spcPts val="4000"/>
              </a:spcBef>
              <a:spcAft>
                <a:spcPts val="1200"/>
              </a:spcAft>
              <a:buSzPts val="1100"/>
            </a:pPr>
            <a:r>
              <a:rPr lang="en" sz="4000" b="1" dirty="0">
                <a:latin typeface="Times New Roman"/>
                <a:ea typeface="Times New Roman"/>
                <a:cs typeface="Times New Roman"/>
                <a:sym typeface="Times New Roman"/>
              </a:rPr>
              <a:t>Table of Contents</a:t>
            </a:r>
            <a:endParaRPr sz="4000" dirty="0"/>
          </a:p>
        </p:txBody>
      </p:sp>
      <p:graphicFrame>
        <p:nvGraphicFramePr>
          <p:cNvPr id="2" name="Table 1">
            <a:extLst>
              <a:ext uri="{FF2B5EF4-FFF2-40B4-BE49-F238E27FC236}">
                <a16:creationId xmlns:a16="http://schemas.microsoft.com/office/drawing/2014/main" xmlns="" id="{77369AB5-CA4E-5B52-0B2B-58CFA6F1E5A4}"/>
              </a:ext>
            </a:extLst>
          </p:cNvPr>
          <p:cNvGraphicFramePr>
            <a:graphicFrameLocks noGrp="1"/>
          </p:cNvGraphicFramePr>
          <p:nvPr>
            <p:extLst>
              <p:ext uri="{D42A27DB-BD31-4B8C-83A1-F6EECF244321}">
                <p14:modId xmlns:p14="http://schemas.microsoft.com/office/powerpoint/2010/main" val="1485279702"/>
              </p:ext>
            </p:extLst>
          </p:nvPr>
        </p:nvGraphicFramePr>
        <p:xfrm>
          <a:off x="2895600" y="2400300"/>
          <a:ext cx="12954000" cy="6496429"/>
        </p:xfrm>
        <a:graphic>
          <a:graphicData uri="http://schemas.openxmlformats.org/drawingml/2006/table">
            <a:tbl>
              <a:tblPr firstRow="1" bandRow="1">
                <a:tableStyleId>{5C22544A-7EE6-4342-B048-85BDC9FD1C3A}</a:tableStyleId>
              </a:tblPr>
              <a:tblGrid>
                <a:gridCol w="5888182">
                  <a:extLst>
                    <a:ext uri="{9D8B030D-6E8A-4147-A177-3AD203B41FA5}">
                      <a16:colId xmlns:a16="http://schemas.microsoft.com/office/drawing/2014/main" xmlns="" val="3445303121"/>
                    </a:ext>
                  </a:extLst>
                </a:gridCol>
                <a:gridCol w="7065818">
                  <a:extLst>
                    <a:ext uri="{9D8B030D-6E8A-4147-A177-3AD203B41FA5}">
                      <a16:colId xmlns:a16="http://schemas.microsoft.com/office/drawing/2014/main" xmlns="" val="1509337358"/>
                    </a:ext>
                  </a:extLst>
                </a:gridCol>
              </a:tblGrid>
              <a:tr h="609600">
                <a:tc>
                  <a:txBody>
                    <a:bodyPr/>
                    <a:lstStyle/>
                    <a:p>
                      <a:pPr algn="ctr"/>
                      <a:r>
                        <a:rPr lang="en-IN" sz="4400" b="1" dirty="0">
                          <a:latin typeface="Times New Roman" panose="02020603050405020304" pitchFamily="18" charset="0"/>
                          <a:cs typeface="Times New Roman" panose="02020603050405020304" pitchFamily="18" charset="0"/>
                        </a:rPr>
                        <a:t>Content</a:t>
                      </a:r>
                      <a:endParaRPr lang="en-US" sz="4400" b="1"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r>
                        <a:rPr lang="en-IN" sz="4400" b="1" dirty="0">
                          <a:latin typeface="Times New Roman" panose="02020603050405020304" pitchFamily="18" charset="0"/>
                          <a:cs typeface="Times New Roman" panose="02020603050405020304" pitchFamily="18" charset="0"/>
                        </a:rPr>
                        <a:t>Slide Number</a:t>
                      </a:r>
                      <a:endParaRPr lang="en-US" sz="4400" b="1"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xmlns="" val="1835327935"/>
                  </a:ext>
                </a:extLst>
              </a:tr>
              <a:tr h="765509">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2800" b="0" dirty="0">
                          <a:latin typeface="Times New Roman" panose="02020603050405020304" pitchFamily="18" charset="0"/>
                          <a:cs typeface="Times New Roman" panose="02020603050405020304" pitchFamily="18" charset="0"/>
                        </a:rPr>
                        <a:t>Activity 6-8 Weekly Sessions</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3</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xmlns="" val="1416025116"/>
                  </a:ext>
                </a:extLst>
              </a:tr>
              <a:tr h="704549">
                <a:tc>
                  <a:txBody>
                    <a:bodyPr/>
                    <a:lstStyle/>
                    <a:p>
                      <a:pPr algn="ctr"/>
                      <a:r>
                        <a:rPr lang="en" sz="2800" b="0" dirty="0">
                          <a:latin typeface="Times New Roman" panose="02020603050405020304" pitchFamily="18" charset="0"/>
                          <a:ea typeface="Times New Roman"/>
                          <a:cs typeface="Times New Roman" panose="02020603050405020304" pitchFamily="18" charset="0"/>
                          <a:sym typeface="Times New Roman"/>
                        </a:rPr>
                        <a:t>Aim and Content</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4, 5</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xmlns="" val="2515756868"/>
                  </a:ext>
                </a:extLst>
              </a:tr>
              <a:tr h="862343">
                <a:tc>
                  <a:txBody>
                    <a:bodyPr/>
                    <a:lstStyle/>
                    <a:p>
                      <a:pPr algn="ctr"/>
                      <a:r>
                        <a:rPr lang="en-US" sz="2800" b="0" dirty="0">
                          <a:latin typeface="Times New Roman" panose="02020603050405020304" pitchFamily="18" charset="0"/>
                          <a:cs typeface="Times New Roman" panose="02020603050405020304" pitchFamily="18" charset="0"/>
                        </a:rPr>
                        <a:t>Task 1: Rationale of the Campaign</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6</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xmlns="" val="3957501421"/>
                  </a:ext>
                </a:extLst>
              </a:tr>
              <a:tr h="715337">
                <a:tc>
                  <a:txBody>
                    <a:bodyPr/>
                    <a:lstStyle/>
                    <a:p>
                      <a:pPr algn="ctr"/>
                      <a:r>
                        <a:rPr lang="en-US" sz="2800" b="0" dirty="0">
                          <a:latin typeface="Times New Roman" panose="02020603050405020304" pitchFamily="18" charset="0"/>
                          <a:cs typeface="Times New Roman" panose="02020603050405020304" pitchFamily="18" charset="0"/>
                        </a:rPr>
                        <a:t>National Guidelines and Statistics</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smtClean="0">
                          <a:latin typeface="Times New Roman" panose="02020603050405020304" pitchFamily="18" charset="0"/>
                          <a:cs typeface="Times New Roman" panose="02020603050405020304" pitchFamily="18" charset="0"/>
                        </a:rPr>
                        <a:t>7</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xmlns="" val="2075633583"/>
                  </a:ext>
                </a:extLst>
              </a:tr>
              <a:tr h="796931">
                <a:tc>
                  <a:txBody>
                    <a:bodyPr/>
                    <a:lstStyle/>
                    <a:p>
                      <a:pPr algn="ctr"/>
                      <a:r>
                        <a:rPr lang="en-US" sz="2800" b="0" dirty="0">
                          <a:latin typeface="Times New Roman" panose="02020603050405020304" pitchFamily="18" charset="0"/>
                          <a:cs typeface="Times New Roman" panose="02020603050405020304" pitchFamily="18" charset="0"/>
                        </a:rPr>
                        <a:t>Long-term Consequences </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8</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xmlns="" val="587072549"/>
                  </a:ext>
                </a:extLst>
              </a:tr>
              <a:tr h="762000">
                <a:tc>
                  <a:txBody>
                    <a:bodyPr/>
                    <a:lstStyle/>
                    <a:p>
                      <a:pPr algn="ctr"/>
                      <a:r>
                        <a:rPr lang="en-US" sz="2800" b="0" dirty="0">
                          <a:latin typeface="Times New Roman" panose="02020603050405020304" pitchFamily="18" charset="0"/>
                          <a:cs typeface="Times New Roman" panose="02020603050405020304" pitchFamily="18" charset="0"/>
                        </a:rPr>
                        <a:t>Short-term Consequences </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smtClean="0">
                          <a:latin typeface="Times New Roman" panose="02020603050405020304" pitchFamily="18" charset="0"/>
                          <a:cs typeface="Times New Roman" panose="02020603050405020304" pitchFamily="18" charset="0"/>
                        </a:rPr>
                        <a:t>9</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xmlns="" val="1619782708"/>
                  </a:ext>
                </a:extLst>
              </a:tr>
              <a:tr h="941370">
                <a:tc>
                  <a:txBody>
                    <a:bodyPr/>
                    <a:lstStyle/>
                    <a:p>
                      <a:pPr algn="ctr"/>
                      <a:r>
                        <a:rPr lang="en-US" sz="2800" b="0" dirty="0">
                          <a:latin typeface="Times New Roman" panose="02020603050405020304" pitchFamily="18" charset="0"/>
                          <a:cs typeface="Times New Roman" panose="02020603050405020304" pitchFamily="18" charset="0"/>
                        </a:rPr>
                        <a:t>Key Aims and Benefits of the Campaign</a:t>
                      </a:r>
                      <a:endParaRPr lang="en-US" sz="5600" b="0" dirty="0">
                        <a:latin typeface="Times New Roman" panose="02020603050405020304" pitchFamily="18" charset="0"/>
                        <a:cs typeface="Times New Roman" panose="02020603050405020304" pitchFamily="18" charset="0"/>
                      </a:endParaRPr>
                    </a:p>
                  </a:txBody>
                  <a:tcPr marL="182880" marR="182880" marT="91440" marB="91440">
                    <a:lnL w="12700" cap="flat" cmpd="sng" algn="ctr">
                      <a:solidFill>
                        <a:schemeClr val="tx1"/>
                      </a:solidFill>
                      <a:prstDash val="solid"/>
                      <a:round/>
                      <a:headEnd type="none" w="med" len="med"/>
                      <a:tailEnd type="none" w="med" len="med"/>
                    </a:lnL>
                  </a:tcPr>
                </a:tc>
                <a:tc>
                  <a:txBody>
                    <a:bodyPr/>
                    <a:lstStyle/>
                    <a:p>
                      <a:pPr algn="ctr"/>
                      <a:r>
                        <a:rPr lang="en-IN" sz="2800" b="0" dirty="0">
                          <a:latin typeface="Times New Roman" panose="02020603050405020304" pitchFamily="18" charset="0"/>
                          <a:cs typeface="Times New Roman" panose="02020603050405020304" pitchFamily="18" charset="0"/>
                        </a:rPr>
                        <a:t>10</a:t>
                      </a:r>
                      <a:endParaRPr lang="en-US" sz="2800" b="0" dirty="0">
                        <a:latin typeface="Times New Roman" panose="02020603050405020304" pitchFamily="18" charset="0"/>
                        <a:cs typeface="Times New Roman" panose="02020603050405020304" pitchFamily="18" charset="0"/>
                      </a:endParaRPr>
                    </a:p>
                  </a:txBody>
                  <a:tcPr marL="182880" marR="182880" marT="91440" marB="9144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xmlns="" val="1275526880"/>
                  </a:ext>
                </a:extLst>
              </a:tr>
            </a:tbl>
          </a:graphicData>
        </a:graphic>
      </p:graphicFrame>
    </p:spTree>
    <p:extLst>
      <p:ext uri="{BB962C8B-B14F-4D97-AF65-F5344CB8AC3E}">
        <p14:creationId xmlns:p14="http://schemas.microsoft.com/office/powerpoint/2010/main" val="34086331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gn="ctr">
              <a:lnSpc>
                <a:spcPct val="90000"/>
              </a:lnSpc>
              <a:spcBef>
                <a:spcPts val="4000"/>
              </a:spcBef>
              <a:spcAft>
                <a:spcPts val="1200"/>
              </a:spcAft>
            </a:pPr>
            <a:r>
              <a:rPr lang="en-US" sz="6400" b="1" dirty="0">
                <a:latin typeface="Times New Roman" panose="02020603050405020304" pitchFamily="18" charset="0"/>
                <a:cs typeface="Times New Roman" panose="02020603050405020304" pitchFamily="18" charset="0"/>
              </a:rPr>
              <a:t>Activity 6-8 Weekly Sessions</a:t>
            </a:r>
            <a:endParaRPr lang="en-US" sz="6400" dirty="0">
              <a:latin typeface="Times New Roman" panose="02020603050405020304" pitchFamily="18" charset="0"/>
              <a:cs typeface="Times New Roman" panose="02020603050405020304" pitchFamily="18" charset="0"/>
            </a:endParaRPr>
          </a:p>
        </p:txBody>
      </p:sp>
      <p:graphicFrame>
        <p:nvGraphicFramePr>
          <p:cNvPr id="69" name="Google Shape;67;p15">
            <a:extLst>
              <a:ext uri="{FF2B5EF4-FFF2-40B4-BE49-F238E27FC236}">
                <a16:creationId xmlns:a16="http://schemas.microsoft.com/office/drawing/2014/main" xmlns="" id="{ABB679F3-A076-01B3-0C83-B670A7417F6B}"/>
              </a:ext>
            </a:extLst>
          </p:cNvPr>
          <p:cNvGraphicFramePr/>
          <p:nvPr>
            <p:extLst/>
          </p:nvPr>
        </p:nvGraphicFramePr>
        <p:xfrm>
          <a:off x="623400" y="2416450"/>
          <a:ext cx="17041200" cy="6528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xmlns="" id="{8F2D9AEE-4024-B25F-6986-E3EDFF246BB2}"/>
              </a:ext>
            </a:extLst>
          </p:cNvPr>
          <p:cNvSpPr txBox="1"/>
          <p:nvPr/>
        </p:nvSpPr>
        <p:spPr>
          <a:xfrm>
            <a:off x="623401" y="9572979"/>
            <a:ext cx="5043622" cy="369332"/>
          </a:xfrm>
          <a:prstGeom prst="rect">
            <a:avLst/>
          </a:prstGeom>
          <a:noFill/>
        </p:spPr>
        <p:txBody>
          <a:bodyPr wrap="square" rtlCol="0">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8309129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430112" y="-118292"/>
            <a:ext cx="17041200" cy="1145400"/>
          </a:xfrm>
          <a:prstGeom prst="rect">
            <a:avLst/>
          </a:prstGeom>
        </p:spPr>
        <p:txBody>
          <a:bodyPr spcFirstLastPara="1" wrap="square" lIns="182850" tIns="182850" rIns="182850" bIns="182850" anchor="t" anchorCtr="0">
            <a:noAutofit/>
          </a:bodyPr>
          <a:lstStyle/>
          <a:p>
            <a:pPr algn="just">
              <a:lnSpc>
                <a:spcPct val="150000"/>
              </a:lnSpc>
              <a:spcBef>
                <a:spcPts val="4000"/>
              </a:spcBef>
              <a:spcAft>
                <a:spcPts val="1200"/>
              </a:spcAft>
            </a:pPr>
            <a:r>
              <a:rPr lang="en" sz="4000" b="1" dirty="0">
                <a:latin typeface="Times New Roman"/>
                <a:ea typeface="Times New Roman"/>
                <a:cs typeface="Times New Roman"/>
                <a:sym typeface="Times New Roman"/>
              </a:rPr>
              <a:t>Aim and Content</a:t>
            </a:r>
            <a:endParaRPr sz="4000" dirty="0"/>
          </a:p>
        </p:txBody>
      </p:sp>
      <p:sp>
        <p:nvSpPr>
          <p:cNvPr id="73" name="Google Shape;73;p16"/>
          <p:cNvSpPr txBox="1">
            <a:spLocks noGrp="1"/>
          </p:cNvSpPr>
          <p:nvPr>
            <p:ph type="body" idx="1"/>
          </p:nvPr>
        </p:nvSpPr>
        <p:spPr>
          <a:xfrm>
            <a:off x="430112" y="1471572"/>
            <a:ext cx="9132376" cy="4027840"/>
          </a:xfrm>
          <a:prstGeom prst="rect">
            <a:avLst/>
          </a:prstGeom>
        </p:spPr>
        <p:txBody>
          <a:bodyPr spcFirstLastPara="1" wrap="square" lIns="182850" tIns="182850" rIns="182850" bIns="182850" anchor="t" anchorCtr="0">
            <a:normAutofit fontScale="92500" lnSpcReduction="10000"/>
          </a:bodyPr>
          <a:lstStyle/>
          <a:p>
            <a:pPr marL="0" indent="0" algn="just">
              <a:lnSpc>
                <a:spcPct val="150000"/>
              </a:lnSpc>
              <a:buClr>
                <a:schemeClr val="dk1"/>
              </a:buClr>
              <a:buSzPct val="91666"/>
              <a:buNone/>
            </a:pPr>
            <a:r>
              <a:rPr lang="en" sz="2000" b="1" dirty="0">
                <a:solidFill>
                  <a:schemeClr val="dk1"/>
                </a:solidFill>
                <a:latin typeface="Times New Roman"/>
                <a:ea typeface="Times New Roman"/>
                <a:cs typeface="Times New Roman"/>
                <a:sym typeface="Times New Roman"/>
              </a:rPr>
              <a:t>Indoor educational activity (Sleep Education Workshops)</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b="1" dirty="0">
                <a:solidFill>
                  <a:schemeClr val="dk1"/>
                </a:solidFill>
                <a:latin typeface="Times New Roman"/>
                <a:ea typeface="Times New Roman"/>
                <a:cs typeface="Times New Roman"/>
                <a:sym typeface="Times New Roman"/>
              </a:rPr>
              <a:t>Aim </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dirty="0">
                <a:solidFill>
                  <a:schemeClr val="dk1"/>
                </a:solidFill>
                <a:latin typeface="Times New Roman"/>
                <a:ea typeface="Times New Roman"/>
                <a:cs typeface="Times New Roman"/>
                <a:sym typeface="Times New Roman"/>
              </a:rPr>
              <a:t>To make young adults realise that they need to have good sleeping habits. Creates awareness regarding the advantage of napping to improve focus mood.</a:t>
            </a:r>
            <a:endParaRPr sz="2000"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b="1" dirty="0">
                <a:solidFill>
                  <a:schemeClr val="dk1"/>
                </a:solidFill>
                <a:latin typeface="Times New Roman"/>
                <a:ea typeface="Times New Roman"/>
                <a:cs typeface="Times New Roman"/>
                <a:sym typeface="Times New Roman"/>
              </a:rPr>
              <a:t>Content</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000" dirty="0">
                <a:solidFill>
                  <a:schemeClr val="dk1"/>
                </a:solidFill>
                <a:latin typeface="Times New Roman"/>
                <a:ea typeface="Times New Roman"/>
                <a:cs typeface="Times New Roman"/>
                <a:sym typeface="Times New Roman"/>
              </a:rPr>
              <a:t>The interactive activities will be based on sleeping hygiene, pre-sleep routines, relaxation, and screen-time management. The participants are also trained on practical strategies of establishing regular sleeping patterns and reducing the chances of insomnia (Semsarian </a:t>
            </a:r>
            <a:r>
              <a:rPr lang="en" sz="2000" i="1" dirty="0">
                <a:solidFill>
                  <a:schemeClr val="dk1"/>
                </a:solidFill>
                <a:latin typeface="Times New Roman"/>
                <a:ea typeface="Times New Roman"/>
                <a:cs typeface="Times New Roman"/>
                <a:sym typeface="Times New Roman"/>
              </a:rPr>
              <a:t>et al.</a:t>
            </a:r>
            <a:r>
              <a:rPr lang="en" sz="2000" dirty="0">
                <a:solidFill>
                  <a:schemeClr val="dk1"/>
                </a:solidFill>
                <a:latin typeface="Times New Roman"/>
                <a:ea typeface="Times New Roman"/>
                <a:cs typeface="Times New Roman"/>
                <a:sym typeface="Times New Roman"/>
              </a:rPr>
              <a:t> 2021).</a:t>
            </a:r>
            <a:endParaRPr sz="2000" dirty="0">
              <a:solidFill>
                <a:schemeClr val="dk1"/>
              </a:solidFill>
              <a:latin typeface="Times New Roman"/>
              <a:ea typeface="Times New Roman"/>
              <a:cs typeface="Times New Roman"/>
              <a:sym typeface="Times New Roman"/>
            </a:endParaRPr>
          </a:p>
          <a:p>
            <a:pPr marL="0" indent="0">
              <a:spcAft>
                <a:spcPts val="2400"/>
              </a:spcAft>
              <a:buNone/>
            </a:pPr>
            <a:endParaRPr sz="2200" dirty="0"/>
          </a:p>
        </p:txBody>
      </p:sp>
      <p:sp>
        <p:nvSpPr>
          <p:cNvPr id="74" name="Google Shape;74;p16"/>
          <p:cNvSpPr txBox="1">
            <a:spLocks noGrp="1"/>
          </p:cNvSpPr>
          <p:nvPr>
            <p:ph type="body" idx="2"/>
          </p:nvPr>
        </p:nvSpPr>
        <p:spPr>
          <a:xfrm>
            <a:off x="10120200" y="5499412"/>
            <a:ext cx="7959644" cy="4787588"/>
          </a:xfrm>
          <a:prstGeom prst="rect">
            <a:avLst/>
          </a:prstGeom>
        </p:spPr>
        <p:txBody>
          <a:bodyPr spcFirstLastPara="1" wrap="square" lIns="182850" tIns="182850" rIns="182850" bIns="182850" anchor="t" anchorCtr="0">
            <a:normAutofit/>
          </a:bodyPr>
          <a:lstStyle/>
          <a:p>
            <a:pPr marL="0" indent="0" algn="just">
              <a:lnSpc>
                <a:spcPct val="150000"/>
              </a:lnSpc>
              <a:buClr>
                <a:schemeClr val="dk1"/>
              </a:buClr>
              <a:buSzPct val="91666"/>
              <a:buNone/>
            </a:pPr>
            <a:r>
              <a:rPr lang="en" sz="1800" b="1" dirty="0">
                <a:solidFill>
                  <a:schemeClr val="dk1"/>
                </a:solidFill>
                <a:latin typeface="Times New Roman"/>
                <a:ea typeface="Times New Roman"/>
                <a:cs typeface="Times New Roman"/>
                <a:sym typeface="Times New Roman"/>
              </a:rPr>
              <a:t>Digital/online self-management activity- Digital Reminders &amp; Sleep Tracking</a:t>
            </a:r>
            <a:endParaRPr sz="18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84615"/>
              <a:buNone/>
            </a:pPr>
            <a:r>
              <a:rPr lang="en" sz="2000" b="1" dirty="0">
                <a:solidFill>
                  <a:schemeClr val="dk1"/>
                </a:solidFill>
                <a:latin typeface="Times New Roman"/>
                <a:ea typeface="Times New Roman"/>
                <a:cs typeface="Times New Roman"/>
                <a:sym typeface="Times New Roman"/>
              </a:rPr>
              <a:t>Aim</a:t>
            </a:r>
            <a:endParaRPr sz="20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84615"/>
              <a:buNone/>
            </a:pPr>
            <a:r>
              <a:rPr lang="en" sz="2000" dirty="0">
                <a:solidFill>
                  <a:schemeClr val="dk1"/>
                </a:solidFill>
                <a:latin typeface="Times New Roman"/>
                <a:ea typeface="Times New Roman"/>
                <a:cs typeface="Times New Roman"/>
                <a:sym typeface="Times New Roman"/>
              </a:rPr>
              <a:t>To help young adults monitor their sleep patterns and improve them with the aid of digital technologies. Encourages regular and disciplined sleeping.</a:t>
            </a:r>
            <a:endParaRPr sz="2000"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84615"/>
              <a:buNone/>
            </a:pPr>
            <a:r>
              <a:rPr lang="en" sz="2000" b="1" dirty="0">
                <a:solidFill>
                  <a:schemeClr val="dk1"/>
                </a:solidFill>
                <a:latin typeface="Times New Roman"/>
                <a:ea typeface="Times New Roman"/>
                <a:cs typeface="Times New Roman"/>
                <a:sym typeface="Times New Roman"/>
              </a:rPr>
              <a:t>Content</a:t>
            </a:r>
            <a:endParaRPr sz="2000" b="1" dirty="0">
              <a:solidFill>
                <a:schemeClr val="dk1"/>
              </a:solidFill>
              <a:latin typeface="Times New Roman"/>
              <a:ea typeface="Times New Roman"/>
              <a:cs typeface="Times New Roman"/>
              <a:sym typeface="Times New Roman"/>
            </a:endParaRPr>
          </a:p>
          <a:p>
            <a:pPr marL="0" indent="0" algn="just">
              <a:lnSpc>
                <a:spcPct val="150000"/>
              </a:lnSpc>
              <a:buNone/>
            </a:pPr>
            <a:r>
              <a:rPr lang="en" sz="2000" dirty="0">
                <a:solidFill>
                  <a:schemeClr val="dk1"/>
                </a:solidFill>
                <a:latin typeface="Times New Roman"/>
                <a:ea typeface="Times New Roman"/>
                <a:cs typeface="Times New Roman"/>
                <a:sym typeface="Times New Roman"/>
              </a:rPr>
              <a:t>Track sleep, wake-up alarm, and feedback assistance through mobile apps or other wearable gadgets to create a healthier sleeping habit (</a:t>
            </a:r>
            <a:r>
              <a:rPr lang="en" sz="1800" dirty="0">
                <a:solidFill>
                  <a:schemeClr val="dk1"/>
                </a:solidFill>
                <a:latin typeface="Times New Roman"/>
                <a:ea typeface="Times New Roman"/>
                <a:cs typeface="Times New Roman"/>
                <a:sym typeface="Times New Roman"/>
              </a:rPr>
              <a:t>Thornton </a:t>
            </a:r>
            <a:r>
              <a:rPr lang="en" sz="1800" i="1" dirty="0">
                <a:solidFill>
                  <a:schemeClr val="dk1"/>
                </a:solidFill>
                <a:latin typeface="Times New Roman"/>
                <a:ea typeface="Times New Roman"/>
                <a:cs typeface="Times New Roman"/>
                <a:sym typeface="Times New Roman"/>
              </a:rPr>
              <a:t>et al. </a:t>
            </a:r>
            <a:r>
              <a:rPr lang="en" sz="1800" dirty="0">
                <a:solidFill>
                  <a:schemeClr val="dk1"/>
                </a:solidFill>
                <a:latin typeface="Times New Roman"/>
                <a:ea typeface="Times New Roman"/>
                <a:cs typeface="Times New Roman"/>
                <a:sym typeface="Times New Roman"/>
              </a:rPr>
              <a:t>2021</a:t>
            </a:r>
            <a:r>
              <a:rPr lang="en" sz="2000" dirty="0">
                <a:solidFill>
                  <a:schemeClr val="dk1"/>
                </a:solidFill>
                <a:latin typeface="Times New Roman"/>
                <a:ea typeface="Times New Roman"/>
                <a:cs typeface="Times New Roman"/>
                <a:sym typeface="Times New Roman"/>
              </a:rPr>
              <a:t>).</a:t>
            </a:r>
            <a:endParaRPr sz="2000" dirty="0"/>
          </a:p>
        </p:txBody>
      </p:sp>
      <p:pic>
        <p:nvPicPr>
          <p:cNvPr id="75" name="Google Shape;75;p16"/>
          <p:cNvPicPr preferRelativeResize="0"/>
          <p:nvPr/>
        </p:nvPicPr>
        <p:blipFill>
          <a:blip r:embed="rId3">
            <a:alphaModFix/>
          </a:blip>
          <a:stretch>
            <a:fillRect/>
          </a:stretch>
        </p:blipFill>
        <p:spPr>
          <a:xfrm>
            <a:off x="736287" y="5499412"/>
            <a:ext cx="7157850" cy="3527692"/>
          </a:xfrm>
          <a:prstGeom prst="rect">
            <a:avLst/>
          </a:prstGeom>
          <a:ln w="88900" cap="sq" cmpd="thickThin">
            <a:solidFill>
              <a:srgbClr val="000000"/>
            </a:solidFill>
            <a:prstDash val="solid"/>
            <a:miter lim="800000"/>
          </a:ln>
          <a:effectLst>
            <a:innerShdw blurRad="76200">
              <a:srgbClr val="000000"/>
            </a:innerShdw>
          </a:effectLst>
        </p:spPr>
      </p:pic>
      <p:pic>
        <p:nvPicPr>
          <p:cNvPr id="76" name="Google Shape;76;p16"/>
          <p:cNvPicPr preferRelativeResize="0"/>
          <p:nvPr/>
        </p:nvPicPr>
        <p:blipFill>
          <a:blip r:embed="rId4">
            <a:alphaModFix/>
          </a:blip>
          <a:stretch>
            <a:fillRect/>
          </a:stretch>
        </p:blipFill>
        <p:spPr>
          <a:xfrm>
            <a:off x="10780804" y="759750"/>
            <a:ext cx="6132796" cy="402784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xmlns="" id="{6D2C4CB5-15DC-68C5-F36A-A3EAD822F673}"/>
              </a:ext>
            </a:extLst>
          </p:cNvPr>
          <p:cNvSpPr txBox="1"/>
          <p:nvPr/>
        </p:nvSpPr>
        <p:spPr>
          <a:xfrm>
            <a:off x="609600" y="9639300"/>
            <a:ext cx="49434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3280734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833602" y="-494560"/>
            <a:ext cx="17041200" cy="775200"/>
          </a:xfrm>
          <a:prstGeom prst="rect">
            <a:avLst/>
          </a:prstGeom>
        </p:spPr>
        <p:txBody>
          <a:bodyPr spcFirstLastPara="1" wrap="square" lIns="182850" tIns="182850" rIns="182850" bIns="182850" anchor="t" anchorCtr="0">
            <a:noAutofit/>
          </a:bodyPr>
          <a:lstStyle/>
          <a:p>
            <a:pPr algn="just">
              <a:lnSpc>
                <a:spcPct val="150000"/>
              </a:lnSpc>
              <a:spcBef>
                <a:spcPts val="4000"/>
              </a:spcBef>
              <a:spcAft>
                <a:spcPts val="1200"/>
              </a:spcAft>
            </a:pPr>
            <a:r>
              <a:rPr lang="en" sz="4800" b="1" dirty="0">
                <a:latin typeface="Times New Roman"/>
                <a:ea typeface="Times New Roman"/>
                <a:cs typeface="Times New Roman"/>
                <a:sym typeface="Times New Roman"/>
              </a:rPr>
              <a:t>Aim and Content (Cont.)</a:t>
            </a:r>
            <a:endParaRPr sz="4800" dirty="0"/>
          </a:p>
        </p:txBody>
      </p:sp>
      <p:sp>
        <p:nvSpPr>
          <p:cNvPr id="82" name="Google Shape;82;p17"/>
          <p:cNvSpPr txBox="1">
            <a:spLocks noGrp="1"/>
          </p:cNvSpPr>
          <p:nvPr>
            <p:ph type="body" idx="1"/>
          </p:nvPr>
        </p:nvSpPr>
        <p:spPr>
          <a:xfrm>
            <a:off x="400963" y="5495837"/>
            <a:ext cx="10396050" cy="3893954"/>
          </a:xfrm>
          <a:prstGeom prst="rect">
            <a:avLst/>
          </a:prstGeom>
        </p:spPr>
        <p:txBody>
          <a:bodyPr spcFirstLastPara="1" wrap="square" lIns="182850" tIns="182850" rIns="182850" bIns="182850" anchor="t" anchorCtr="0">
            <a:normAutofit fontScale="85000" lnSpcReduction="20000"/>
          </a:bodyPr>
          <a:lstStyle/>
          <a:p>
            <a:pPr marL="0" indent="0" algn="just">
              <a:lnSpc>
                <a:spcPct val="150000"/>
              </a:lnSpc>
              <a:spcBef>
                <a:spcPts val="4000"/>
              </a:spcBef>
              <a:buClr>
                <a:schemeClr val="dk1"/>
              </a:buClr>
              <a:buSzPct val="78571"/>
              <a:buNone/>
            </a:pPr>
            <a:r>
              <a:rPr lang="en" b="1" dirty="0">
                <a:solidFill>
                  <a:schemeClr val="dk1"/>
                </a:solidFill>
                <a:latin typeface="Times New Roman"/>
                <a:ea typeface="Times New Roman"/>
                <a:cs typeface="Times New Roman"/>
                <a:sym typeface="Times New Roman"/>
              </a:rPr>
              <a:t>Aim and Content (Cont.)</a:t>
            </a:r>
            <a:endParaRPr b="1" dirty="0">
              <a:solidFill>
                <a:schemeClr val="dk1"/>
              </a:solidFill>
              <a:latin typeface="Times New Roman"/>
              <a:ea typeface="Times New Roman"/>
              <a:cs typeface="Times New Roman"/>
              <a:sym typeface="Times New Roman"/>
            </a:endParaRPr>
          </a:p>
          <a:p>
            <a:pPr marL="0" indent="0" algn="just">
              <a:lnSpc>
                <a:spcPct val="150000"/>
              </a:lnSpc>
              <a:spcBef>
                <a:spcPts val="1200"/>
              </a:spcBef>
              <a:buClr>
                <a:schemeClr val="dk1"/>
              </a:buClr>
              <a:buSzPct val="91666"/>
              <a:buNone/>
            </a:pPr>
            <a:r>
              <a:rPr lang="en" sz="2400" b="1" dirty="0">
                <a:solidFill>
                  <a:schemeClr val="dk1"/>
                </a:solidFill>
                <a:latin typeface="Times New Roman"/>
                <a:ea typeface="Times New Roman"/>
                <a:cs typeface="Times New Roman"/>
                <a:sym typeface="Times New Roman"/>
              </a:rPr>
              <a:t>Aim</a:t>
            </a:r>
            <a:endParaRPr sz="24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dirty="0">
                <a:solidFill>
                  <a:schemeClr val="dk1"/>
                </a:solidFill>
                <a:latin typeface="Times New Roman"/>
                <a:ea typeface="Times New Roman"/>
                <a:cs typeface="Times New Roman"/>
                <a:sym typeface="Times New Roman"/>
              </a:rPr>
              <a:t>To help young adults who have bad sleep, provide them with emotional and social support. Encourages sharing of experiences and sharing of effective healthy sleeping.</a:t>
            </a:r>
            <a:endParaRPr sz="2400"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b="1" dirty="0">
                <a:solidFill>
                  <a:schemeClr val="dk1"/>
                </a:solidFill>
                <a:latin typeface="Times New Roman"/>
                <a:ea typeface="Times New Roman"/>
                <a:cs typeface="Times New Roman"/>
                <a:sym typeface="Times New Roman"/>
              </a:rPr>
              <a:t>Content</a:t>
            </a:r>
            <a:endParaRPr sz="24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dirty="0">
                <a:solidFill>
                  <a:schemeClr val="dk1"/>
                </a:solidFill>
                <a:latin typeface="Times New Roman"/>
                <a:ea typeface="Times New Roman"/>
                <a:cs typeface="Times New Roman"/>
                <a:sym typeface="Times New Roman"/>
              </a:rPr>
              <a:t>Group talks, relaxation and peer support on a weekly basis to promote frequent sleeping patterns and management of stress (Henry </a:t>
            </a:r>
            <a:r>
              <a:rPr lang="en" sz="2400" i="1" dirty="0">
                <a:solidFill>
                  <a:schemeClr val="dk1"/>
                </a:solidFill>
                <a:latin typeface="Times New Roman"/>
                <a:ea typeface="Times New Roman"/>
                <a:cs typeface="Times New Roman"/>
                <a:sym typeface="Times New Roman"/>
              </a:rPr>
              <a:t>et al.</a:t>
            </a:r>
            <a:r>
              <a:rPr lang="en" sz="2400" dirty="0">
                <a:solidFill>
                  <a:schemeClr val="dk1"/>
                </a:solidFill>
                <a:latin typeface="Times New Roman"/>
                <a:ea typeface="Times New Roman"/>
                <a:cs typeface="Times New Roman"/>
                <a:sym typeface="Times New Roman"/>
              </a:rPr>
              <a:t> 2025).</a:t>
            </a:r>
            <a:endParaRPr sz="2400" dirty="0">
              <a:solidFill>
                <a:schemeClr val="dk1"/>
              </a:solidFill>
              <a:latin typeface="Times New Roman"/>
              <a:ea typeface="Times New Roman"/>
              <a:cs typeface="Times New Roman"/>
              <a:sym typeface="Times New Roman"/>
            </a:endParaRPr>
          </a:p>
          <a:p>
            <a:pPr marL="0" indent="0">
              <a:spcAft>
                <a:spcPts val="2400"/>
              </a:spcAft>
              <a:buNone/>
            </a:pPr>
            <a:endParaRPr dirty="0"/>
          </a:p>
        </p:txBody>
      </p:sp>
      <p:sp>
        <p:nvSpPr>
          <p:cNvPr id="83" name="Google Shape;83;p17"/>
          <p:cNvSpPr txBox="1">
            <a:spLocks noGrp="1"/>
          </p:cNvSpPr>
          <p:nvPr>
            <p:ph type="body" idx="2"/>
          </p:nvPr>
        </p:nvSpPr>
        <p:spPr>
          <a:xfrm>
            <a:off x="8489797" y="1918009"/>
            <a:ext cx="9798202" cy="4216490"/>
          </a:xfrm>
          <a:prstGeom prst="rect">
            <a:avLst/>
          </a:prstGeom>
        </p:spPr>
        <p:txBody>
          <a:bodyPr spcFirstLastPara="1" wrap="square" lIns="182850" tIns="182850" rIns="182850" bIns="182850" anchor="t" anchorCtr="0">
            <a:normAutofit fontScale="85000" lnSpcReduction="10000"/>
          </a:bodyPr>
          <a:lstStyle/>
          <a:p>
            <a:pPr marL="0" indent="0" algn="just">
              <a:lnSpc>
                <a:spcPct val="150000"/>
              </a:lnSpc>
              <a:buNone/>
            </a:pPr>
            <a:r>
              <a:rPr lang="en" sz="2400" b="1" dirty="0">
                <a:solidFill>
                  <a:schemeClr val="dk1"/>
                </a:solidFill>
                <a:latin typeface="Times New Roman"/>
                <a:ea typeface="Times New Roman"/>
                <a:cs typeface="Times New Roman"/>
                <a:sym typeface="Times New Roman"/>
              </a:rPr>
              <a:t>Outdoor/public digital outreach activity- Online Awareness Campaigns</a:t>
            </a:r>
            <a:endParaRPr sz="2400" b="1" dirty="0">
              <a:solidFill>
                <a:schemeClr val="dk1"/>
              </a:solidFill>
              <a:latin typeface="Times New Roman"/>
              <a:ea typeface="Times New Roman"/>
              <a:cs typeface="Times New Roman"/>
              <a:sym typeface="Times New Roman"/>
            </a:endParaRPr>
          </a:p>
          <a:p>
            <a:pPr marL="0" indent="0" algn="just">
              <a:lnSpc>
                <a:spcPct val="150000"/>
              </a:lnSpc>
              <a:buNone/>
            </a:pPr>
            <a:r>
              <a:rPr lang="en" sz="2400" b="1" dirty="0">
                <a:solidFill>
                  <a:schemeClr val="dk1"/>
                </a:solidFill>
                <a:latin typeface="Times New Roman"/>
                <a:ea typeface="Times New Roman"/>
                <a:cs typeface="Times New Roman"/>
                <a:sym typeface="Times New Roman"/>
              </a:rPr>
              <a:t>Aim</a:t>
            </a:r>
            <a:endParaRPr sz="2400" b="1" dirty="0">
              <a:solidFill>
                <a:schemeClr val="dk1"/>
              </a:solidFill>
              <a:latin typeface="Times New Roman"/>
              <a:ea typeface="Times New Roman"/>
              <a:cs typeface="Times New Roman"/>
              <a:sym typeface="Times New Roman"/>
            </a:endParaRPr>
          </a:p>
          <a:p>
            <a:pPr marL="0" indent="0" algn="just">
              <a:lnSpc>
                <a:spcPct val="150000"/>
              </a:lnSpc>
              <a:buNone/>
            </a:pPr>
            <a:r>
              <a:rPr lang="en" sz="2400" dirty="0">
                <a:solidFill>
                  <a:schemeClr val="dk1"/>
                </a:solidFill>
                <a:latin typeface="Times New Roman"/>
                <a:ea typeface="Times New Roman"/>
                <a:cs typeface="Times New Roman"/>
                <a:sym typeface="Times New Roman"/>
              </a:rPr>
              <a:t>To sensitise the general population as to the need to observe sleep hygiene among the young adult population. The healthy sleeping behaviours should be promoted through the use of a digital platform.</a:t>
            </a:r>
            <a:endParaRPr sz="2400" dirty="0">
              <a:solidFill>
                <a:schemeClr val="dk1"/>
              </a:solidFill>
              <a:latin typeface="Times New Roman"/>
              <a:ea typeface="Times New Roman"/>
              <a:cs typeface="Times New Roman"/>
              <a:sym typeface="Times New Roman"/>
            </a:endParaRPr>
          </a:p>
          <a:p>
            <a:pPr marL="0" indent="0" algn="just">
              <a:lnSpc>
                <a:spcPct val="150000"/>
              </a:lnSpc>
              <a:buNone/>
            </a:pPr>
            <a:r>
              <a:rPr lang="en" sz="2400" b="1" dirty="0">
                <a:solidFill>
                  <a:schemeClr val="dk1"/>
                </a:solidFill>
                <a:latin typeface="Times New Roman"/>
                <a:ea typeface="Times New Roman"/>
                <a:cs typeface="Times New Roman"/>
                <a:sym typeface="Times New Roman"/>
              </a:rPr>
              <a:t>Content</a:t>
            </a:r>
            <a:endParaRPr sz="2400" b="1" dirty="0">
              <a:solidFill>
                <a:schemeClr val="dk1"/>
              </a:solidFill>
              <a:latin typeface="Times New Roman"/>
              <a:ea typeface="Times New Roman"/>
              <a:cs typeface="Times New Roman"/>
              <a:sym typeface="Times New Roman"/>
            </a:endParaRPr>
          </a:p>
          <a:p>
            <a:pPr marL="0" indent="0" algn="just">
              <a:lnSpc>
                <a:spcPct val="150000"/>
              </a:lnSpc>
              <a:buClr>
                <a:schemeClr val="dk1"/>
              </a:buClr>
              <a:buSzPct val="91666"/>
              <a:buNone/>
            </a:pPr>
            <a:r>
              <a:rPr lang="en" sz="2400" dirty="0">
                <a:solidFill>
                  <a:schemeClr val="dk1"/>
                </a:solidFill>
                <a:latin typeface="Times New Roman"/>
                <a:ea typeface="Times New Roman"/>
                <a:cs typeface="Times New Roman"/>
                <a:sym typeface="Times New Roman"/>
              </a:rPr>
              <a:t>Share the information about sleeping tips, myths, and benefits through social media, videos, and infographics and encourage the community to participate and adopt a new lifestyle (Carter, 2024).</a:t>
            </a:r>
            <a:endParaRPr sz="2400" dirty="0">
              <a:solidFill>
                <a:schemeClr val="dk1"/>
              </a:solidFill>
              <a:latin typeface="Times New Roman"/>
              <a:ea typeface="Times New Roman"/>
              <a:cs typeface="Times New Roman"/>
              <a:sym typeface="Times New Roman"/>
            </a:endParaRPr>
          </a:p>
        </p:txBody>
      </p:sp>
      <p:pic>
        <p:nvPicPr>
          <p:cNvPr id="84" name="Google Shape;84;p17"/>
          <p:cNvPicPr preferRelativeResize="0"/>
          <p:nvPr/>
        </p:nvPicPr>
        <p:blipFill>
          <a:blip r:embed="rId3">
            <a:alphaModFix/>
          </a:blip>
          <a:stretch>
            <a:fillRect/>
          </a:stretch>
        </p:blipFill>
        <p:spPr>
          <a:xfrm>
            <a:off x="833602" y="1918009"/>
            <a:ext cx="6335696" cy="3486150"/>
          </a:xfrm>
          <a:prstGeom prst="rect">
            <a:avLst/>
          </a:prstGeom>
          <a:ln w="228600" cap="sq" cmpd="thickThin">
            <a:solidFill>
              <a:srgbClr val="000000"/>
            </a:solidFill>
            <a:prstDash val="solid"/>
            <a:miter lim="800000"/>
          </a:ln>
          <a:effectLst>
            <a:innerShdw blurRad="76200">
              <a:srgbClr val="000000"/>
            </a:innerShdw>
          </a:effectLst>
        </p:spPr>
      </p:pic>
      <p:pic>
        <p:nvPicPr>
          <p:cNvPr id="85" name="Google Shape;85;p17"/>
          <p:cNvPicPr preferRelativeResize="0"/>
          <p:nvPr/>
        </p:nvPicPr>
        <p:blipFill>
          <a:blip r:embed="rId4">
            <a:alphaModFix/>
          </a:blip>
          <a:stretch>
            <a:fillRect/>
          </a:stretch>
        </p:blipFill>
        <p:spPr>
          <a:xfrm>
            <a:off x="11457262" y="6413456"/>
            <a:ext cx="6417540" cy="3592904"/>
          </a:xfrm>
          <a:prstGeom prst="rect">
            <a:avLst/>
          </a:prstGeom>
          <a:ln w="228600" cap="sq" cmpd="thickThin">
            <a:solidFill>
              <a:srgbClr val="000000"/>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xmlns="" id="{30E5EFDB-5F3F-DBB8-9145-6C854B67C4F8}"/>
              </a:ext>
            </a:extLst>
          </p:cNvPr>
          <p:cNvSpPr txBox="1"/>
          <p:nvPr/>
        </p:nvSpPr>
        <p:spPr>
          <a:xfrm>
            <a:off x="176338" y="9389791"/>
            <a:ext cx="4226328" cy="523220"/>
          </a:xfrm>
          <a:prstGeom prst="rect">
            <a:avLst/>
          </a:prstGeom>
          <a:noFill/>
        </p:spPr>
        <p:txBody>
          <a:bodyPr wrap="square">
            <a:spAutoFit/>
          </a:bodyPr>
          <a:lstStyle/>
          <a:p>
            <a:pPr>
              <a:buClr>
                <a:srgbClr val="000000"/>
              </a:buClr>
              <a:buFont typeface="Arial"/>
              <a:buNone/>
            </a:pPr>
            <a:r>
              <a:rPr lang="en-IN" sz="2800" kern="0" dirty="0">
                <a:solidFill>
                  <a:srgbClr val="000000"/>
                </a:solidFill>
                <a:cs typeface="Arial"/>
                <a:sym typeface="Arial"/>
              </a:rPr>
              <a:t>Patel Krish (2426744) </a:t>
            </a:r>
          </a:p>
        </p:txBody>
      </p:sp>
    </p:spTree>
    <p:extLst>
      <p:ext uri="{BB962C8B-B14F-4D97-AF65-F5344CB8AC3E}">
        <p14:creationId xmlns:p14="http://schemas.microsoft.com/office/powerpoint/2010/main" val="35791492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nSpc>
                <a:spcPct val="90000"/>
              </a:lnSpc>
              <a:spcBef>
                <a:spcPts val="4000"/>
              </a:spcBef>
              <a:spcAft>
                <a:spcPts val="1200"/>
              </a:spcAft>
              <a:buSzPts val="1100"/>
            </a:pPr>
            <a:r>
              <a:rPr lang="en-US" sz="5600" b="1" dirty="0">
                <a:latin typeface="Times New Roman" panose="02020603050405020304" pitchFamily="18" charset="0"/>
                <a:cs typeface="Times New Roman" panose="02020603050405020304" pitchFamily="18" charset="0"/>
              </a:rPr>
              <a:t>Task 1: Rationale of the Campaign</a:t>
            </a:r>
            <a:endParaRPr lang="en-US" sz="5600" dirty="0">
              <a:latin typeface="Times New Roman" panose="02020603050405020304" pitchFamily="18" charset="0"/>
              <a:cs typeface="Times New Roman" panose="02020603050405020304" pitchFamily="18" charset="0"/>
            </a:endParaRPr>
          </a:p>
        </p:txBody>
      </p:sp>
      <p:sp>
        <p:nvSpPr>
          <p:cNvPr id="91" name="Google Shape;91;p18"/>
          <p:cNvSpPr txBox="1">
            <a:spLocks noGrp="1"/>
          </p:cNvSpPr>
          <p:nvPr>
            <p:ph type="body" idx="4294967295"/>
          </p:nvPr>
        </p:nvSpPr>
        <p:spPr>
          <a:xfrm>
            <a:off x="623400" y="2416450"/>
            <a:ext cx="8139600" cy="6528816"/>
          </a:xfrm>
        </p:spPr>
        <p:txBody>
          <a:bodyPr spcFirstLastPara="1" wrap="square" lIns="182850" tIns="182850" rIns="182850" bIns="182850" anchor="t" anchorCtr="0">
            <a:normAutofit/>
          </a:bodyPr>
          <a:lstStyle/>
          <a:p>
            <a:pPr marL="914400" indent="-584200" algn="just">
              <a:lnSpc>
                <a:spcPct val="105000"/>
              </a:lnSpc>
              <a:spcAft>
                <a:spcPts val="1200"/>
              </a:spcAft>
              <a:buClr>
                <a:srgbClr val="000000"/>
              </a:buClr>
              <a:buSzPts val="1000"/>
            </a:pPr>
            <a:r>
              <a:rPr lang="en-US" sz="3000" dirty="0">
                <a:solidFill>
                  <a:schemeClr val="dk1"/>
                </a:solidFill>
                <a:latin typeface="Times New Roman" panose="02020603050405020304" pitchFamily="18" charset="0"/>
                <a:cs typeface="Times New Roman" panose="02020603050405020304" pitchFamily="18" charset="0"/>
              </a:rPr>
              <a:t>When sleep deprivation is prolonged, the risks of getting into obesity, heart disease, and mental illness are increased.</a:t>
            </a:r>
          </a:p>
          <a:p>
            <a:pPr marL="914400" indent="-584200" algn="just">
              <a:lnSpc>
                <a:spcPct val="105000"/>
              </a:lnSpc>
              <a:spcAft>
                <a:spcPts val="1200"/>
              </a:spcAft>
              <a:buClr>
                <a:srgbClr val="000000"/>
              </a:buClr>
              <a:buSzPts val="1000"/>
            </a:pPr>
            <a:r>
              <a:rPr lang="en-US" sz="3000" dirty="0">
                <a:solidFill>
                  <a:schemeClr val="dk1"/>
                </a:solidFill>
                <a:latin typeface="Times New Roman" panose="02020603050405020304" pitchFamily="18" charset="0"/>
                <a:cs typeface="Times New Roman" panose="02020603050405020304" pitchFamily="18" charset="0"/>
              </a:rPr>
              <a:t>The campaign educates young adults on sleep hygiene and good habits.</a:t>
            </a:r>
          </a:p>
          <a:p>
            <a:pPr marL="914400" indent="-584200" algn="just">
              <a:lnSpc>
                <a:spcPct val="105000"/>
              </a:lnSpc>
              <a:spcAft>
                <a:spcPts val="1200"/>
              </a:spcAft>
              <a:buClr>
                <a:srgbClr val="000000"/>
              </a:buClr>
              <a:buSzPts val="1000"/>
            </a:pPr>
            <a:r>
              <a:rPr lang="en-US" sz="3000" dirty="0">
                <a:solidFill>
                  <a:schemeClr val="dk1"/>
                </a:solidFill>
                <a:latin typeface="Times New Roman" panose="02020603050405020304" pitchFamily="18" charset="0"/>
                <a:cs typeface="Times New Roman" panose="02020603050405020304" pitchFamily="18" charset="0"/>
              </a:rPr>
              <a:t>It also promotes </a:t>
            </a:r>
            <a:r>
              <a:rPr lang="en-US" sz="3000" dirty="0" err="1">
                <a:solidFill>
                  <a:schemeClr val="dk1"/>
                </a:solidFill>
                <a:latin typeface="Times New Roman" panose="02020603050405020304" pitchFamily="18" charset="0"/>
                <a:cs typeface="Times New Roman" panose="02020603050405020304" pitchFamily="18" charset="0"/>
              </a:rPr>
              <a:t>behavioural</a:t>
            </a:r>
            <a:r>
              <a:rPr lang="en-US" sz="3000" dirty="0">
                <a:solidFill>
                  <a:schemeClr val="dk1"/>
                </a:solidFill>
                <a:latin typeface="Times New Roman" panose="02020603050405020304" pitchFamily="18" charset="0"/>
                <a:cs typeface="Times New Roman" panose="02020603050405020304" pitchFamily="18" charset="0"/>
              </a:rPr>
              <a:t> change insofar as it educates, collaborates, and participates in preventive measures of a more desirable health outcome.</a:t>
            </a:r>
          </a:p>
        </p:txBody>
      </p:sp>
      <p:pic>
        <p:nvPicPr>
          <p:cNvPr id="2050" name="Picture 2" descr="Sleep disturbance | Treatment of sleep disorders - causes and symptoms |  MEDLUX">
            <a:extLst>
              <a:ext uri="{FF2B5EF4-FFF2-40B4-BE49-F238E27FC236}">
                <a16:creationId xmlns:a16="http://schemas.microsoft.com/office/drawing/2014/main" xmlns="" id="{F1B1C337-FD3E-FC5A-D837-91895CA47C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2"/>
          <a:stretch>
            <a:fillRect/>
          </a:stretch>
        </p:blipFill>
        <p:spPr bwMode="auto">
          <a:xfrm>
            <a:off x="9525000" y="2416450"/>
            <a:ext cx="8139600" cy="652881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 name="TextBox 2">
            <a:extLst>
              <a:ext uri="{FF2B5EF4-FFF2-40B4-BE49-F238E27FC236}">
                <a16:creationId xmlns:a16="http://schemas.microsoft.com/office/drawing/2014/main" xmlns="" id="{238FAAA3-9E95-DA2A-1EC5-49884BA78A14}"/>
              </a:ext>
            </a:extLst>
          </p:cNvPr>
          <p:cNvSpPr txBox="1"/>
          <p:nvPr/>
        </p:nvSpPr>
        <p:spPr>
          <a:xfrm>
            <a:off x="381000" y="9396951"/>
            <a:ext cx="4044244"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16473954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alpha val="27000"/>
          </a:srgbClr>
        </a:solidFill>
        <a:effectLst/>
      </p:bgPr>
    </p:bg>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nSpc>
                <a:spcPct val="90000"/>
              </a:lnSpc>
              <a:spcBef>
                <a:spcPts val="4000"/>
              </a:spcBef>
              <a:spcAft>
                <a:spcPts val="1200"/>
              </a:spcAft>
              <a:buSzPts val="1100"/>
            </a:pPr>
            <a:r>
              <a:rPr lang="en-US" sz="5600" b="1" dirty="0">
                <a:latin typeface="Times New Roman" panose="02020603050405020304" pitchFamily="18" charset="0"/>
                <a:cs typeface="Times New Roman" panose="02020603050405020304" pitchFamily="18" charset="0"/>
              </a:rPr>
              <a:t>National Guidelines and Statistics</a:t>
            </a:r>
            <a:endParaRPr lang="en-US" sz="5600"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xmlns="" id="{C1AD00D3-3172-414D-2177-C7886F4787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
          <a:stretch>
            <a:fillRect/>
          </a:stretch>
        </p:blipFill>
        <p:spPr bwMode="auto">
          <a:xfrm>
            <a:off x="623400" y="2416450"/>
            <a:ext cx="8139600" cy="65288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97" name="Google Shape;97;p19"/>
          <p:cNvSpPr txBox="1">
            <a:spLocks noGrp="1"/>
          </p:cNvSpPr>
          <p:nvPr>
            <p:ph type="body" idx="4294967295"/>
          </p:nvPr>
        </p:nvSpPr>
        <p:spPr>
          <a:xfrm>
            <a:off x="9144000" y="2416450"/>
            <a:ext cx="8520600" cy="6528816"/>
          </a:xfrm>
        </p:spPr>
        <p:txBody>
          <a:bodyPr spcFirstLastPara="1" wrap="square" lIns="182850" tIns="182850" rIns="182850" bIns="182850" anchor="t" anchorCtr="0">
            <a:normAutofit fontScale="92500"/>
          </a:bodyPr>
          <a:lstStyle/>
          <a:p>
            <a:pPr marL="914400" indent="-609600" algn="just">
              <a:lnSpc>
                <a:spcPct val="150000"/>
              </a:lnSpc>
              <a:spcAft>
                <a:spcPts val="1200"/>
              </a:spcAft>
              <a:buClr>
                <a:srgbClr val="000000"/>
              </a:buClr>
              <a:buSzPts val="1200"/>
            </a:pPr>
            <a:r>
              <a:rPr lang="en-US" sz="2800" dirty="0">
                <a:solidFill>
                  <a:schemeClr val="dk1"/>
                </a:solidFill>
                <a:latin typeface="Times New Roman" panose="02020603050405020304" pitchFamily="18" charset="0"/>
                <a:cs typeface="Times New Roman" panose="02020603050405020304" pitchFamily="18" charset="0"/>
              </a:rPr>
              <a:t>According to the NHS, an adult who is aged 18 to 25 years is supposed to sleep between 7 and 9 hours per night (</a:t>
            </a:r>
            <a:r>
              <a:rPr lang="en-US" sz="2800" dirty="0" err="1">
                <a:solidFill>
                  <a:schemeClr val="dk1"/>
                </a:solidFill>
                <a:latin typeface="Times New Roman" panose="02020603050405020304" pitchFamily="18" charset="0"/>
                <a:cs typeface="Times New Roman" panose="02020603050405020304" pitchFamily="18" charset="0"/>
              </a:rPr>
              <a:t>Vedaa</a:t>
            </a:r>
            <a:r>
              <a:rPr lang="en-US" sz="2800" dirty="0">
                <a:solidFill>
                  <a:schemeClr val="dk1"/>
                </a:solidFill>
                <a:latin typeface="Times New Roman" panose="02020603050405020304" pitchFamily="18" charset="0"/>
                <a:cs typeface="Times New Roman" panose="02020603050405020304" pitchFamily="18" charset="0"/>
              </a:rPr>
              <a:t> </a:t>
            </a:r>
            <a:r>
              <a:rPr lang="en-US" sz="2800" i="1" dirty="0">
                <a:solidFill>
                  <a:schemeClr val="dk1"/>
                </a:solidFill>
                <a:latin typeface="Times New Roman" panose="02020603050405020304" pitchFamily="18" charset="0"/>
                <a:cs typeface="Times New Roman" panose="02020603050405020304" pitchFamily="18" charset="0"/>
              </a:rPr>
              <a:t>et al., </a:t>
            </a:r>
            <a:r>
              <a:rPr lang="en-US" sz="2800" dirty="0">
                <a:solidFill>
                  <a:schemeClr val="dk1"/>
                </a:solidFill>
                <a:latin typeface="Times New Roman" panose="02020603050405020304" pitchFamily="18" charset="0"/>
                <a:cs typeface="Times New Roman" panose="02020603050405020304" pitchFamily="18" charset="0"/>
              </a:rPr>
              <a:t>2019).</a:t>
            </a:r>
          </a:p>
          <a:p>
            <a:pPr marL="914400" indent="-609600" algn="just">
              <a:lnSpc>
                <a:spcPct val="150000"/>
              </a:lnSpc>
              <a:spcAft>
                <a:spcPts val="1200"/>
              </a:spcAft>
              <a:buClr>
                <a:srgbClr val="000000"/>
              </a:buClr>
              <a:buSzPts val="1200"/>
            </a:pPr>
            <a:r>
              <a:rPr lang="en-US" sz="2800" dirty="0">
                <a:solidFill>
                  <a:schemeClr val="dk1"/>
                </a:solidFill>
                <a:latin typeface="Times New Roman" panose="02020603050405020304" pitchFamily="18" charset="0"/>
                <a:cs typeface="Times New Roman" panose="02020603050405020304" pitchFamily="18" charset="0"/>
              </a:rPr>
              <a:t>74.7% of Adults are </a:t>
            </a:r>
            <a:r>
              <a:rPr lang="en-US" sz="2800" dirty="0" err="1">
                <a:solidFill>
                  <a:schemeClr val="dk1"/>
                </a:solidFill>
                <a:latin typeface="Times New Roman" panose="02020603050405020304" pitchFamily="18" charset="0"/>
                <a:cs typeface="Times New Roman" panose="02020603050405020304" pitchFamily="18" charset="0"/>
              </a:rPr>
              <a:t>engged</a:t>
            </a:r>
            <a:r>
              <a:rPr lang="en-US" sz="2800" dirty="0">
                <a:solidFill>
                  <a:schemeClr val="dk1"/>
                </a:solidFill>
                <a:latin typeface="Times New Roman" panose="02020603050405020304" pitchFamily="18" charset="0"/>
                <a:cs typeface="Times New Roman" panose="02020603050405020304" pitchFamily="18" charset="0"/>
              </a:rPr>
              <a:t> with social media before their bads which also caused of raising issues of adult sleep hygiene (Ladd, 2023).</a:t>
            </a:r>
          </a:p>
          <a:p>
            <a:pPr marL="914400" indent="-609600" algn="just">
              <a:lnSpc>
                <a:spcPct val="150000"/>
              </a:lnSpc>
              <a:spcAft>
                <a:spcPts val="1200"/>
              </a:spcAft>
              <a:buClr>
                <a:srgbClr val="000000"/>
              </a:buClr>
              <a:buSzPts val="1200"/>
            </a:pPr>
            <a:r>
              <a:rPr lang="en-US" sz="2800" dirty="0">
                <a:solidFill>
                  <a:schemeClr val="dk1"/>
                </a:solidFill>
                <a:latin typeface="Times New Roman" panose="02020603050405020304" pitchFamily="18" charset="0"/>
                <a:cs typeface="Times New Roman" panose="02020603050405020304" pitchFamily="18" charset="0"/>
              </a:rPr>
              <a:t>Symptoms of insomnia include 25 percent of all students of the university affecting the degree of concentration and mental health (</a:t>
            </a:r>
            <a:r>
              <a:rPr lang="en-US" sz="2800" dirty="0" err="1">
                <a:solidFill>
                  <a:schemeClr val="dk1"/>
                </a:solidFill>
                <a:latin typeface="Times New Roman" panose="02020603050405020304" pitchFamily="18" charset="0"/>
                <a:cs typeface="Times New Roman" panose="02020603050405020304" pitchFamily="18" charset="0"/>
              </a:rPr>
              <a:t>Vedaa</a:t>
            </a:r>
            <a:r>
              <a:rPr lang="en-US" sz="2800" dirty="0">
                <a:solidFill>
                  <a:schemeClr val="dk1"/>
                </a:solidFill>
                <a:latin typeface="Times New Roman" panose="02020603050405020304" pitchFamily="18" charset="0"/>
                <a:cs typeface="Times New Roman" panose="02020603050405020304" pitchFamily="18" charset="0"/>
              </a:rPr>
              <a:t> </a:t>
            </a:r>
            <a:r>
              <a:rPr lang="en-US" sz="2800" i="1" dirty="0">
                <a:solidFill>
                  <a:schemeClr val="dk1"/>
                </a:solidFill>
                <a:latin typeface="Times New Roman" panose="02020603050405020304" pitchFamily="18" charset="0"/>
                <a:cs typeface="Times New Roman" panose="02020603050405020304" pitchFamily="18" charset="0"/>
              </a:rPr>
              <a:t>et al., </a:t>
            </a:r>
            <a:r>
              <a:rPr lang="en-US" sz="2800" dirty="0">
                <a:solidFill>
                  <a:schemeClr val="dk1"/>
                </a:solidFill>
                <a:latin typeface="Times New Roman" panose="02020603050405020304" pitchFamily="18" charset="0"/>
                <a:cs typeface="Times New Roman" panose="02020603050405020304" pitchFamily="18" charset="0"/>
              </a:rPr>
              <a:t>2019).</a:t>
            </a:r>
          </a:p>
        </p:txBody>
      </p:sp>
      <p:sp>
        <p:nvSpPr>
          <p:cNvPr id="3" name="TextBox 2">
            <a:extLst>
              <a:ext uri="{FF2B5EF4-FFF2-40B4-BE49-F238E27FC236}">
                <a16:creationId xmlns:a16="http://schemas.microsoft.com/office/drawing/2014/main" xmlns="" id="{DB162964-2CB5-3EE5-D5B0-1449E83B2D82}"/>
              </a:ext>
            </a:extLst>
          </p:cNvPr>
          <p:cNvSpPr txBox="1"/>
          <p:nvPr/>
        </p:nvSpPr>
        <p:spPr>
          <a:xfrm>
            <a:off x="623400" y="9396953"/>
            <a:ext cx="44566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2361680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70C0">
            <a:alpha val="42000"/>
          </a:srgbClr>
        </a:solidFill>
        <a:effectLst/>
      </p:bgPr>
    </p:bg>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nSpc>
                <a:spcPct val="90000"/>
              </a:lnSpc>
              <a:spcBef>
                <a:spcPts val="4000"/>
              </a:spcBef>
              <a:buSzPts val="1100"/>
            </a:pPr>
            <a:r>
              <a:rPr lang="en-US" sz="4800" b="1" dirty="0">
                <a:latin typeface="Times New Roman" panose="02020603050405020304" pitchFamily="18" charset="0"/>
                <a:cs typeface="Times New Roman" panose="02020603050405020304" pitchFamily="18" charset="0"/>
              </a:rPr>
              <a:t>Long-term Consequences </a:t>
            </a:r>
          </a:p>
          <a:p>
            <a:pPr>
              <a:lnSpc>
                <a:spcPct val="90000"/>
              </a:lnSpc>
              <a:spcBef>
                <a:spcPts val="1200"/>
              </a:spcBef>
            </a:pPr>
            <a:endParaRPr lang="en-US" sz="4800" dirty="0">
              <a:latin typeface="Times New Roman" panose="02020603050405020304" pitchFamily="18" charset="0"/>
              <a:cs typeface="Times New Roman" panose="02020603050405020304" pitchFamily="18" charset="0"/>
            </a:endParaRPr>
          </a:p>
        </p:txBody>
      </p:sp>
      <p:sp>
        <p:nvSpPr>
          <p:cNvPr id="103" name="Google Shape;103;p20"/>
          <p:cNvSpPr txBox="1">
            <a:spLocks noGrp="1"/>
          </p:cNvSpPr>
          <p:nvPr>
            <p:ph type="body" idx="4294967295"/>
          </p:nvPr>
        </p:nvSpPr>
        <p:spPr>
          <a:xfrm>
            <a:off x="623400" y="2416450"/>
            <a:ext cx="8139600" cy="6528816"/>
          </a:xfrm>
        </p:spPr>
        <p:txBody>
          <a:bodyPr spcFirstLastPara="1" wrap="square" lIns="182850" tIns="182850" rIns="182850" bIns="182850" anchor="t" anchorCtr="0">
            <a:normAutofit/>
          </a:bodyPr>
          <a:lstStyle/>
          <a:p>
            <a:pPr marL="914400" indent="-609600" algn="just">
              <a:lnSpc>
                <a:spcPct val="105000"/>
              </a:lnSpc>
              <a:spcAft>
                <a:spcPts val="1200"/>
              </a:spcAft>
              <a:buClr>
                <a:srgbClr val="000000"/>
              </a:buClr>
              <a:buSzPts val="1200"/>
            </a:pPr>
            <a:r>
              <a:rPr lang="en-US" sz="3000" dirty="0">
                <a:solidFill>
                  <a:schemeClr val="dk1"/>
                </a:solidFill>
                <a:latin typeface="Times New Roman" panose="02020603050405020304" pitchFamily="18" charset="0"/>
                <a:cs typeface="Times New Roman" panose="02020603050405020304" pitchFamily="18" charset="0"/>
              </a:rPr>
              <a:t>Improper maintenance of sleep hygiene may result in mental and physical health issues due to poor sleep hygiene in the long term (Malhotra, 2021).</a:t>
            </a:r>
          </a:p>
          <a:p>
            <a:pPr marL="914400" indent="-609600" algn="just">
              <a:lnSpc>
                <a:spcPct val="105000"/>
              </a:lnSpc>
              <a:spcAft>
                <a:spcPts val="1200"/>
              </a:spcAft>
              <a:buClr>
                <a:srgbClr val="000000"/>
              </a:buClr>
              <a:buSzPts val="1200"/>
            </a:pPr>
            <a:r>
              <a:rPr lang="en-US" sz="3000" dirty="0">
                <a:solidFill>
                  <a:schemeClr val="dk1"/>
                </a:solidFill>
                <a:latin typeface="Times New Roman" panose="02020603050405020304" pitchFamily="18" charset="0"/>
                <a:cs typeface="Times New Roman" panose="02020603050405020304" pitchFamily="18" charset="0"/>
              </a:rPr>
              <a:t>Patients might be affected by chronic fatigue, </a:t>
            </a:r>
            <a:r>
              <a:rPr lang="en-US" sz="3000" dirty="0" err="1">
                <a:solidFill>
                  <a:schemeClr val="dk1"/>
                </a:solidFill>
                <a:latin typeface="Times New Roman" panose="02020603050405020304" pitchFamily="18" charset="0"/>
                <a:cs typeface="Times New Roman" panose="02020603050405020304" pitchFamily="18" charset="0"/>
              </a:rPr>
              <a:t>somnagogy</a:t>
            </a:r>
            <a:r>
              <a:rPr lang="en-US" sz="3000" dirty="0">
                <a:solidFill>
                  <a:schemeClr val="dk1"/>
                </a:solidFill>
                <a:latin typeface="Times New Roman" panose="02020603050405020304" pitchFamily="18" charset="0"/>
                <a:cs typeface="Times New Roman" panose="02020603050405020304" pitchFamily="18" charset="0"/>
              </a:rPr>
              <a:t>, and somnolence.</a:t>
            </a:r>
          </a:p>
          <a:p>
            <a:pPr marL="914400" indent="-609600" algn="just">
              <a:lnSpc>
                <a:spcPct val="105000"/>
              </a:lnSpc>
              <a:spcAft>
                <a:spcPts val="1200"/>
              </a:spcAft>
              <a:buClr>
                <a:srgbClr val="000000"/>
              </a:buClr>
              <a:buSzPts val="1200"/>
            </a:pPr>
            <a:r>
              <a:rPr lang="en-US" sz="3000" dirty="0">
                <a:solidFill>
                  <a:schemeClr val="dk1"/>
                </a:solidFill>
                <a:latin typeface="Times New Roman" panose="02020603050405020304" pitchFamily="18" charset="0"/>
                <a:cs typeface="Times New Roman" panose="02020603050405020304" pitchFamily="18" charset="0"/>
              </a:rPr>
              <a:t>It may cause a person to experience psychological as depression, anxiety, and irritation.</a:t>
            </a:r>
          </a:p>
        </p:txBody>
      </p:sp>
      <p:pic>
        <p:nvPicPr>
          <p:cNvPr id="104" name="Google Shape;104;p20"/>
          <p:cNvPicPr preferRelativeResize="0"/>
          <p:nvPr/>
        </p:nvPicPr>
        <p:blipFill>
          <a:blip r:embed="rId3"/>
          <a:srcRect l="2603" r="2961" b="3"/>
          <a:stretch>
            <a:fillRect/>
          </a:stretch>
        </p:blipFill>
        <p:spPr>
          <a:xfrm>
            <a:off x="9525000" y="2416450"/>
            <a:ext cx="8139600" cy="6528816"/>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xmlns="" id="{2E69F4E0-B481-8FF5-0A7F-27A28F2596DF}"/>
              </a:ext>
            </a:extLst>
          </p:cNvPr>
          <p:cNvSpPr txBox="1"/>
          <p:nvPr/>
        </p:nvSpPr>
        <p:spPr>
          <a:xfrm>
            <a:off x="347136" y="9326266"/>
            <a:ext cx="9177864"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38505333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xfrm>
            <a:off x="802300" y="-437498"/>
            <a:ext cx="17041200" cy="1145400"/>
          </a:xfrm>
          <a:prstGeom prst="rect">
            <a:avLst/>
          </a:prstGeom>
        </p:spPr>
        <p:txBody>
          <a:bodyPr spcFirstLastPara="1" wrap="square" lIns="182850" tIns="182850" rIns="182850" bIns="182850" anchor="t" anchorCtr="0">
            <a:noAutofit/>
          </a:bodyPr>
          <a:lstStyle/>
          <a:p>
            <a:pPr algn="ctr">
              <a:lnSpc>
                <a:spcPct val="150000"/>
              </a:lnSpc>
              <a:spcBef>
                <a:spcPts val="4000"/>
              </a:spcBef>
              <a:buSzPct val="63461"/>
            </a:pPr>
            <a:r>
              <a:rPr lang="en" sz="6400" b="1" dirty="0">
                <a:latin typeface="Times New Roman"/>
                <a:ea typeface="Times New Roman"/>
                <a:cs typeface="Times New Roman"/>
                <a:sym typeface="Times New Roman"/>
              </a:rPr>
              <a:t>Short-term Consequences </a:t>
            </a:r>
            <a:endParaRPr sz="6400" b="1" dirty="0">
              <a:latin typeface="Times New Roman"/>
              <a:ea typeface="Times New Roman"/>
              <a:cs typeface="Times New Roman"/>
              <a:sym typeface="Times New Roman"/>
            </a:endParaRPr>
          </a:p>
          <a:p>
            <a:pPr algn="ctr">
              <a:spcBef>
                <a:spcPts val="1200"/>
              </a:spcBef>
            </a:pPr>
            <a:endParaRPr sz="6400" dirty="0"/>
          </a:p>
        </p:txBody>
      </p:sp>
      <p:sp>
        <p:nvSpPr>
          <p:cNvPr id="110" name="Google Shape;110;p21"/>
          <p:cNvSpPr txBox="1">
            <a:spLocks noGrp="1"/>
          </p:cNvSpPr>
          <p:nvPr>
            <p:ph type="body" idx="1"/>
          </p:nvPr>
        </p:nvSpPr>
        <p:spPr>
          <a:xfrm>
            <a:off x="9144000" y="3281850"/>
            <a:ext cx="8341800" cy="6372248"/>
          </a:xfrm>
          <a:prstGeom prst="rect">
            <a:avLst/>
          </a:prstGeom>
        </p:spPr>
        <p:txBody>
          <a:bodyPr spcFirstLastPara="1" wrap="square" lIns="182850" tIns="182850" rIns="182850" bIns="182850" anchor="t" anchorCtr="0">
            <a:normAutofit/>
          </a:bodyPr>
          <a:lstStyle/>
          <a:p>
            <a:pPr indent="-609600" algn="just">
              <a:lnSpc>
                <a:spcPct val="150000"/>
              </a:lnSpc>
              <a:buClr>
                <a:schemeClr val="dk1"/>
              </a:buClr>
              <a:buSzPts val="1200"/>
              <a:buFont typeface="Times New Roman"/>
              <a:buChar char="●"/>
            </a:pPr>
            <a:r>
              <a:rPr lang="en" sz="2400" dirty="0">
                <a:solidFill>
                  <a:schemeClr val="dk1"/>
                </a:solidFill>
                <a:latin typeface="Times New Roman"/>
                <a:ea typeface="Times New Roman"/>
                <a:cs typeface="Times New Roman"/>
                <a:sym typeface="Times New Roman"/>
              </a:rPr>
              <a:t>The implications of poor sleep hygiene may be immediate and designed to go against individuals through mood swings, irritability, and stress.</a:t>
            </a:r>
            <a:endParaRPr sz="2400" dirty="0">
              <a:solidFill>
                <a:schemeClr val="dk1"/>
              </a:solidFill>
              <a:latin typeface="Times New Roman"/>
              <a:ea typeface="Times New Roman"/>
              <a:cs typeface="Times New Roman"/>
              <a:sym typeface="Times New Roman"/>
            </a:endParaRPr>
          </a:p>
          <a:p>
            <a:pPr indent="-609600" algn="just">
              <a:lnSpc>
                <a:spcPct val="150000"/>
              </a:lnSpc>
              <a:buClr>
                <a:schemeClr val="dk1"/>
              </a:buClr>
              <a:buSzPts val="1200"/>
              <a:buFont typeface="Times New Roman"/>
              <a:buChar char="●"/>
            </a:pPr>
            <a:r>
              <a:rPr lang="en" sz="2400" dirty="0">
                <a:solidFill>
                  <a:schemeClr val="dk1"/>
                </a:solidFill>
                <a:latin typeface="Times New Roman"/>
                <a:ea typeface="Times New Roman"/>
                <a:cs typeface="Times New Roman"/>
                <a:sym typeface="Times New Roman"/>
              </a:rPr>
              <a:t>It causes low attention span, lack of concentration and low grades.</a:t>
            </a:r>
            <a:endParaRPr sz="2400" dirty="0">
              <a:solidFill>
                <a:schemeClr val="dk1"/>
              </a:solidFill>
              <a:latin typeface="Times New Roman"/>
              <a:ea typeface="Times New Roman"/>
              <a:cs typeface="Times New Roman"/>
              <a:sym typeface="Times New Roman"/>
            </a:endParaRPr>
          </a:p>
          <a:p>
            <a:pPr indent="-609600" algn="just">
              <a:lnSpc>
                <a:spcPct val="150000"/>
              </a:lnSpc>
              <a:buClr>
                <a:schemeClr val="dk1"/>
              </a:buClr>
              <a:buSzPts val="1200"/>
              <a:buFont typeface="Times New Roman"/>
              <a:buChar char="●"/>
            </a:pPr>
            <a:r>
              <a:rPr lang="en" sz="2400" dirty="0">
                <a:solidFill>
                  <a:schemeClr val="dk1"/>
                </a:solidFill>
                <a:latin typeface="Times New Roman"/>
                <a:ea typeface="Times New Roman"/>
                <a:cs typeface="Times New Roman"/>
                <a:sym typeface="Times New Roman"/>
              </a:rPr>
              <a:t>People can become physically exhausted, slothful, and have fewer discouragements to engage in physical activities or eat properly (</a:t>
            </a:r>
            <a:r>
              <a:rPr lang="en" sz="2400" dirty="0">
                <a:solidFill>
                  <a:srgbClr val="222222"/>
                </a:solidFill>
                <a:latin typeface="Times New Roman"/>
                <a:ea typeface="Times New Roman"/>
                <a:cs typeface="Times New Roman"/>
                <a:sym typeface="Times New Roman"/>
              </a:rPr>
              <a:t>Caplan, 2024)</a:t>
            </a:r>
            <a:r>
              <a:rPr lang="en" sz="2400" dirty="0">
                <a:solidFill>
                  <a:schemeClr val="dk1"/>
                </a:solidFill>
                <a:latin typeface="Times New Roman"/>
                <a:ea typeface="Times New Roman"/>
                <a:cs typeface="Times New Roman"/>
                <a:sym typeface="Times New Roman"/>
              </a:rPr>
              <a:t>.</a:t>
            </a:r>
            <a:endParaRPr sz="2400" dirty="0">
              <a:solidFill>
                <a:schemeClr val="dk1"/>
              </a:solidFill>
              <a:latin typeface="Times New Roman"/>
              <a:ea typeface="Times New Roman"/>
              <a:cs typeface="Times New Roman"/>
              <a:sym typeface="Times New Roman"/>
            </a:endParaRPr>
          </a:p>
        </p:txBody>
      </p:sp>
      <p:pic>
        <p:nvPicPr>
          <p:cNvPr id="111" name="Google Shape;111;p21"/>
          <p:cNvPicPr preferRelativeResize="0"/>
          <p:nvPr/>
        </p:nvPicPr>
        <p:blipFill>
          <a:blip r:embed="rId3">
            <a:alphaModFix/>
          </a:blip>
          <a:stretch>
            <a:fillRect/>
          </a:stretch>
        </p:blipFill>
        <p:spPr>
          <a:xfrm>
            <a:off x="414959" y="1994877"/>
            <a:ext cx="7509842" cy="6372250"/>
          </a:xfrm>
          <a:prstGeom prst="rect">
            <a:avLst/>
          </a:prstGeom>
          <a:ln w="88900" cap="sq" cmpd="thickThin">
            <a:solidFill>
              <a:srgbClr val="000000"/>
            </a:solidFill>
            <a:prstDash val="solid"/>
            <a:miter lim="800000"/>
          </a:ln>
          <a:effectLst>
            <a:innerShdw blurRad="76200">
              <a:srgbClr val="000000"/>
            </a:innerShdw>
          </a:effectLst>
        </p:spPr>
      </p:pic>
      <p:sp>
        <p:nvSpPr>
          <p:cNvPr id="3" name="TextBox 2">
            <a:extLst>
              <a:ext uri="{FF2B5EF4-FFF2-40B4-BE49-F238E27FC236}">
                <a16:creationId xmlns:a16="http://schemas.microsoft.com/office/drawing/2014/main" xmlns="" id="{3402F205-3873-B4B5-106E-64256455C627}"/>
              </a:ext>
            </a:extLst>
          </p:cNvPr>
          <p:cNvSpPr txBox="1"/>
          <p:nvPr/>
        </p:nvSpPr>
        <p:spPr>
          <a:xfrm>
            <a:off x="178900" y="9346322"/>
            <a:ext cx="91440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5308874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623400" y="890050"/>
            <a:ext cx="17041200" cy="1145400"/>
          </a:xfrm>
        </p:spPr>
        <p:txBody>
          <a:bodyPr spcFirstLastPara="1" wrap="square" lIns="182850" tIns="182850" rIns="182850" bIns="182850" anchor="ctr" anchorCtr="0">
            <a:noAutofit/>
          </a:bodyPr>
          <a:lstStyle/>
          <a:p>
            <a:pPr algn="ctr">
              <a:lnSpc>
                <a:spcPct val="90000"/>
              </a:lnSpc>
              <a:spcBef>
                <a:spcPts val="4000"/>
              </a:spcBef>
              <a:spcAft>
                <a:spcPts val="1200"/>
              </a:spcAft>
              <a:buSzPts val="1100"/>
            </a:pPr>
            <a:r>
              <a:rPr lang="en-US" sz="4800" b="1" dirty="0">
                <a:latin typeface="Times New Roman" panose="02020603050405020304" pitchFamily="18" charset="0"/>
                <a:cs typeface="Times New Roman" panose="02020603050405020304" pitchFamily="18" charset="0"/>
              </a:rPr>
              <a:t>Key Aims and Benefits of the Campaign</a:t>
            </a:r>
            <a:endParaRPr lang="en-US" sz="4800" dirty="0">
              <a:latin typeface="Times New Roman" panose="02020603050405020304" pitchFamily="18" charset="0"/>
              <a:cs typeface="Times New Roman" panose="02020603050405020304" pitchFamily="18" charset="0"/>
            </a:endParaRPr>
          </a:p>
        </p:txBody>
      </p:sp>
      <p:graphicFrame>
        <p:nvGraphicFramePr>
          <p:cNvPr id="119" name="Google Shape;117;p22">
            <a:extLst>
              <a:ext uri="{FF2B5EF4-FFF2-40B4-BE49-F238E27FC236}">
                <a16:creationId xmlns:a16="http://schemas.microsoft.com/office/drawing/2014/main" xmlns="" id="{C0DBB901-7BA8-5FA5-A614-8BAEA8D4E882}"/>
              </a:ext>
            </a:extLst>
          </p:cNvPr>
          <p:cNvGraphicFramePr/>
          <p:nvPr>
            <p:extLst/>
          </p:nvPr>
        </p:nvGraphicFramePr>
        <p:xfrm>
          <a:off x="623400" y="2416450"/>
          <a:ext cx="17041200" cy="6528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xmlns="" id="{9CED3ADE-1A94-4F23-7BFC-26DEE3666045}"/>
              </a:ext>
            </a:extLst>
          </p:cNvPr>
          <p:cNvSpPr txBox="1"/>
          <p:nvPr/>
        </p:nvSpPr>
        <p:spPr>
          <a:xfrm>
            <a:off x="623400" y="9396950"/>
            <a:ext cx="9144000" cy="369332"/>
          </a:xfrm>
          <a:prstGeom prst="rect">
            <a:avLst/>
          </a:prstGeom>
          <a:noFill/>
        </p:spPr>
        <p:txBody>
          <a:bodyPr wrap="square">
            <a:spAutoFit/>
          </a:bodyPr>
          <a:lstStyle/>
          <a:p>
            <a:pPr>
              <a:buClr>
                <a:srgbClr val="000000"/>
              </a:buClr>
              <a:buFont typeface="Arial"/>
              <a:buNone/>
            </a:pPr>
            <a:r>
              <a:rPr lang="en-IN" b="1" kern="0" dirty="0">
                <a:solidFill>
                  <a:srgbClr val="000000"/>
                </a:solidFill>
                <a:latin typeface="Times New Roman" panose="02020603050405020304" pitchFamily="18" charset="0"/>
                <a:cs typeface="Times New Roman" panose="02020603050405020304" pitchFamily="18" charset="0"/>
                <a:sym typeface="Arial"/>
              </a:rPr>
              <a:t>Patel Krish (2426744) </a:t>
            </a:r>
          </a:p>
        </p:txBody>
      </p:sp>
    </p:spTree>
    <p:extLst>
      <p:ext uri="{BB962C8B-B14F-4D97-AF65-F5344CB8AC3E}">
        <p14:creationId xmlns:p14="http://schemas.microsoft.com/office/powerpoint/2010/main" val="26871966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628145" y="-1650409"/>
            <a:ext cx="12843119" cy="12843119"/>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714625" cap="sq">
              <a:solidFill>
                <a:srgbClr val="2B2B2B"/>
              </a:solidFill>
              <a:prstDash val="solid"/>
              <a:miter/>
            </a:ln>
          </p:spPr>
        </p:sp>
        <p:sp>
          <p:nvSpPr>
            <p:cNvPr id="5" name="TextBox 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8890373" y="4167616"/>
            <a:ext cx="4119134" cy="411913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8" name="TextBox 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2142838" y="2175259"/>
            <a:ext cx="4409291" cy="6911011"/>
            <a:chOff x="0" y="0"/>
            <a:chExt cx="818703" cy="1283214"/>
          </a:xfrm>
        </p:grpSpPr>
        <p:sp>
          <p:nvSpPr>
            <p:cNvPr id="10" name="Freeform 10"/>
            <p:cNvSpPr/>
            <p:nvPr/>
          </p:nvSpPr>
          <p:spPr>
            <a:xfrm>
              <a:off x="0" y="0"/>
              <a:ext cx="818703" cy="1283214"/>
            </a:xfrm>
            <a:custGeom>
              <a:avLst/>
              <a:gdLst/>
              <a:ahLst/>
              <a:cxnLst/>
              <a:rect l="l" t="t" r="r" b="b"/>
              <a:pathLst>
                <a:path w="818703" h="1283214">
                  <a:moveTo>
                    <a:pt x="87791" y="0"/>
                  </a:moveTo>
                  <a:lnTo>
                    <a:pt x="730912" y="0"/>
                  </a:lnTo>
                  <a:cubicBezTo>
                    <a:pt x="754195" y="0"/>
                    <a:pt x="776525" y="9249"/>
                    <a:pt x="792989" y="25713"/>
                  </a:cubicBezTo>
                  <a:cubicBezTo>
                    <a:pt x="809453" y="42177"/>
                    <a:pt x="818703" y="64507"/>
                    <a:pt x="818703" y="87791"/>
                  </a:cubicBezTo>
                  <a:lnTo>
                    <a:pt x="818703" y="1195423"/>
                  </a:lnTo>
                  <a:cubicBezTo>
                    <a:pt x="818703" y="1218707"/>
                    <a:pt x="809453" y="1241037"/>
                    <a:pt x="792989" y="1257501"/>
                  </a:cubicBezTo>
                  <a:cubicBezTo>
                    <a:pt x="776525" y="1273965"/>
                    <a:pt x="754195" y="1283214"/>
                    <a:pt x="730912" y="1283214"/>
                  </a:cubicBezTo>
                  <a:lnTo>
                    <a:pt x="87791" y="1283214"/>
                  </a:lnTo>
                  <a:cubicBezTo>
                    <a:pt x="64507" y="1283214"/>
                    <a:pt x="42177" y="1273965"/>
                    <a:pt x="25713" y="1257501"/>
                  </a:cubicBezTo>
                  <a:cubicBezTo>
                    <a:pt x="9249" y="1241037"/>
                    <a:pt x="0" y="1218707"/>
                    <a:pt x="0" y="1195423"/>
                  </a:cubicBezTo>
                  <a:lnTo>
                    <a:pt x="0" y="87791"/>
                  </a:lnTo>
                  <a:cubicBezTo>
                    <a:pt x="0" y="64507"/>
                    <a:pt x="9249" y="42177"/>
                    <a:pt x="25713" y="25713"/>
                  </a:cubicBezTo>
                  <a:cubicBezTo>
                    <a:pt x="42177" y="9249"/>
                    <a:pt x="64507" y="0"/>
                    <a:pt x="87791" y="0"/>
                  </a:cubicBezTo>
                  <a:close/>
                </a:path>
              </a:pathLst>
            </a:custGeom>
            <a:blipFill>
              <a:blip r:embed="rId3">
                <a:alphaModFix amt="28000"/>
              </a:blip>
              <a:stretch>
                <a:fillRect l="-2213" r="-2213"/>
              </a:stretch>
            </a:blipFill>
          </p:spPr>
        </p:sp>
      </p:grpSp>
      <p:grpSp>
        <p:nvGrpSpPr>
          <p:cNvPr id="11" name="Group 11"/>
          <p:cNvGrpSpPr/>
          <p:nvPr/>
        </p:nvGrpSpPr>
        <p:grpSpPr>
          <a:xfrm>
            <a:off x="2089110" y="626954"/>
            <a:ext cx="53728" cy="53728"/>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3" name="TextBox 13"/>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4" name="TextBox 14"/>
          <p:cNvSpPr txBox="1"/>
          <p:nvPr/>
        </p:nvSpPr>
        <p:spPr>
          <a:xfrm>
            <a:off x="690324" y="57015"/>
            <a:ext cx="8453676" cy="1248411"/>
          </a:xfrm>
          <a:prstGeom prst="rect">
            <a:avLst/>
          </a:prstGeom>
        </p:spPr>
        <p:txBody>
          <a:bodyPr lIns="0" tIns="0" rIns="0" bIns="0" rtlCol="0" anchor="t">
            <a:spAutoFit/>
          </a:bodyPr>
          <a:lstStyle/>
          <a:p>
            <a:pPr algn="l">
              <a:lnSpc>
                <a:spcPts val="8320"/>
              </a:lnSpc>
            </a:pPr>
            <a:r>
              <a:rPr lang="en-US" sz="8000" b="1" spc="-192">
                <a:solidFill>
                  <a:srgbClr val="2B2B2B"/>
                </a:solidFill>
                <a:latin typeface="Times New Roman MT Bold"/>
                <a:ea typeface="Times New Roman MT Bold"/>
                <a:cs typeface="Times New Roman MT Bold"/>
                <a:sym typeface="Times New Roman MT Bold"/>
              </a:rPr>
              <a:t>Evaluation Methods</a:t>
            </a:r>
          </a:p>
        </p:txBody>
      </p:sp>
      <p:sp>
        <p:nvSpPr>
          <p:cNvPr id="15" name="AutoShape 15"/>
          <p:cNvSpPr/>
          <p:nvPr/>
        </p:nvSpPr>
        <p:spPr>
          <a:xfrm>
            <a:off x="690324" y="1104900"/>
            <a:ext cx="6322934" cy="0"/>
          </a:xfrm>
          <a:prstGeom prst="line">
            <a:avLst/>
          </a:prstGeom>
          <a:ln w="38100" cap="flat">
            <a:solidFill>
              <a:srgbClr val="2B2B2B"/>
            </a:solidFill>
            <a:prstDash val="solid"/>
            <a:headEnd type="none" w="sm" len="sm"/>
            <a:tailEnd type="none" w="sm" len="sm"/>
          </a:ln>
        </p:spPr>
      </p:sp>
      <p:sp>
        <p:nvSpPr>
          <p:cNvPr id="16" name="Freeform 16"/>
          <p:cNvSpPr/>
          <p:nvPr/>
        </p:nvSpPr>
        <p:spPr>
          <a:xfrm>
            <a:off x="4616130" y="6470693"/>
            <a:ext cx="875698" cy="940114"/>
          </a:xfrm>
          <a:custGeom>
            <a:avLst/>
            <a:gdLst/>
            <a:ahLst/>
            <a:cxnLst/>
            <a:rect l="l" t="t" r="r" b="b"/>
            <a:pathLst>
              <a:path w="875698" h="940114">
                <a:moveTo>
                  <a:pt x="0" y="0"/>
                </a:moveTo>
                <a:lnTo>
                  <a:pt x="875698" y="0"/>
                </a:lnTo>
                <a:lnTo>
                  <a:pt x="875698" y="940114"/>
                </a:lnTo>
                <a:lnTo>
                  <a:pt x="0" y="94011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pic>
        <p:nvPicPr>
          <p:cNvPr id="17" name="Picture 17"/>
          <p:cNvPicPr>
            <a:picLocks noChangeAspect="1"/>
          </p:cNvPicPr>
          <p:nvPr/>
        </p:nvPicPr>
        <p:blipFill>
          <a:blip r:embed="rId6"/>
          <a:srcRect/>
          <a:stretch>
            <a:fillRect/>
          </a:stretch>
        </p:blipFill>
        <p:spPr>
          <a:xfrm>
            <a:off x="7320628" y="6663661"/>
            <a:ext cx="801247" cy="747146"/>
          </a:xfrm>
          <a:prstGeom prst="rect">
            <a:avLst/>
          </a:prstGeom>
        </p:spPr>
      </p:pic>
      <p:sp>
        <p:nvSpPr>
          <p:cNvPr id="18" name="TextBox 18"/>
          <p:cNvSpPr txBox="1"/>
          <p:nvPr/>
        </p:nvSpPr>
        <p:spPr>
          <a:xfrm>
            <a:off x="689471" y="1480299"/>
            <a:ext cx="11004132" cy="8174838"/>
          </a:xfrm>
          <a:prstGeom prst="rect">
            <a:avLst/>
          </a:prstGeom>
        </p:spPr>
        <p:txBody>
          <a:bodyPr lIns="0" tIns="0" rIns="0" bIns="0" rtlCol="0" anchor="t">
            <a:spAutoFit/>
          </a:bodyPr>
          <a:lstStyle/>
          <a:p>
            <a:pPr algn="l">
              <a:lnSpc>
                <a:spcPts val="4593"/>
              </a:lnSpc>
            </a:pPr>
            <a:r>
              <a:rPr lang="en-US" sz="3280" b="1" spc="-78" dirty="0">
                <a:solidFill>
                  <a:srgbClr val="00A7A6"/>
                </a:solidFill>
                <a:latin typeface="Times New Roman MT Bold"/>
                <a:ea typeface="Times New Roman MT Bold"/>
                <a:cs typeface="Times New Roman MT Bold"/>
                <a:sym typeface="Times New Roman MT Bold"/>
              </a:rPr>
              <a:t>Quantitative: </a:t>
            </a:r>
          </a:p>
          <a:p>
            <a:pPr algn="l">
              <a:lnSpc>
                <a:spcPts val="4593"/>
              </a:lnSpc>
            </a:pPr>
            <a:r>
              <a:rPr lang="en-US" sz="3280" spc="-78" dirty="0">
                <a:solidFill>
                  <a:srgbClr val="2B2B2B"/>
                </a:solidFill>
                <a:latin typeface="Times New Roman MT"/>
                <a:ea typeface="Times New Roman MT"/>
                <a:cs typeface="Times New Roman MT"/>
                <a:sym typeface="Times New Roman MT"/>
              </a:rPr>
              <a:t>- Pre and post surveys – compare sleep practices</a:t>
            </a:r>
          </a:p>
          <a:p>
            <a:pPr algn="l">
              <a:lnSpc>
                <a:spcPts val="4593"/>
              </a:lnSpc>
            </a:pPr>
            <a:r>
              <a:rPr lang="en-US" sz="3280" spc="-78" dirty="0">
                <a:solidFill>
                  <a:srgbClr val="2B2B2B"/>
                </a:solidFill>
                <a:latin typeface="Times New Roman MT"/>
                <a:ea typeface="Times New Roman MT"/>
                <a:cs typeface="Times New Roman MT"/>
                <a:sym typeface="Times New Roman MT"/>
              </a:rPr>
              <a:t>- PSQI tool – measure sleep quality </a:t>
            </a:r>
          </a:p>
          <a:p>
            <a:pPr algn="l">
              <a:lnSpc>
                <a:spcPts val="4593"/>
              </a:lnSpc>
            </a:pPr>
            <a:r>
              <a:rPr lang="en-US" sz="3280" spc="-78" dirty="0">
                <a:solidFill>
                  <a:srgbClr val="2B2B2B"/>
                </a:solidFill>
                <a:latin typeface="Times New Roman MT"/>
                <a:ea typeface="Times New Roman MT"/>
                <a:cs typeface="Times New Roman MT"/>
                <a:sym typeface="Times New Roman MT"/>
              </a:rPr>
              <a:t>- Attendance and sleep diaries – measure engagement</a:t>
            </a:r>
          </a:p>
          <a:p>
            <a:pPr algn="l">
              <a:lnSpc>
                <a:spcPts val="4593"/>
              </a:lnSpc>
            </a:pPr>
            <a:endParaRPr lang="en-US" sz="3280" spc="-78" dirty="0">
              <a:solidFill>
                <a:srgbClr val="2B2B2B"/>
              </a:solidFill>
              <a:latin typeface="Times New Roman MT"/>
              <a:ea typeface="Times New Roman MT"/>
              <a:cs typeface="Times New Roman MT"/>
              <a:sym typeface="Times New Roman MT"/>
            </a:endParaRPr>
          </a:p>
          <a:p>
            <a:pPr algn="l">
              <a:lnSpc>
                <a:spcPts val="4593"/>
              </a:lnSpc>
            </a:pPr>
            <a:r>
              <a:rPr lang="en-US" sz="3280" b="1" spc="-78" dirty="0">
                <a:solidFill>
                  <a:srgbClr val="00A7A6"/>
                </a:solidFill>
                <a:latin typeface="Times New Roman MT Bold"/>
                <a:ea typeface="Times New Roman MT Bold"/>
                <a:cs typeface="Times New Roman MT Bold"/>
                <a:sym typeface="Times New Roman MT Bold"/>
              </a:rPr>
              <a:t>Qualitative: </a:t>
            </a:r>
          </a:p>
          <a:p>
            <a:pPr algn="l">
              <a:lnSpc>
                <a:spcPts val="4593"/>
              </a:lnSpc>
            </a:pPr>
            <a:r>
              <a:rPr lang="en-US" sz="3280" spc="-78" dirty="0">
                <a:solidFill>
                  <a:srgbClr val="2B2B2B"/>
                </a:solidFill>
                <a:latin typeface="Times New Roman MT"/>
                <a:ea typeface="Times New Roman MT"/>
                <a:cs typeface="Times New Roman MT"/>
                <a:sym typeface="Times New Roman MT"/>
              </a:rPr>
              <a:t>- Focus groups and feedback forms – opinions and experiences </a:t>
            </a:r>
          </a:p>
          <a:p>
            <a:pPr algn="l">
              <a:lnSpc>
                <a:spcPts val="4593"/>
              </a:lnSpc>
            </a:pPr>
            <a:r>
              <a:rPr lang="en-US" sz="3280" spc="-78" dirty="0">
                <a:solidFill>
                  <a:srgbClr val="2B2B2B"/>
                </a:solidFill>
                <a:latin typeface="Times New Roman MT"/>
                <a:ea typeface="Times New Roman MT"/>
                <a:cs typeface="Times New Roman MT"/>
                <a:sym typeface="Times New Roman MT"/>
              </a:rPr>
              <a:t>- Partner interviews – assess impact </a:t>
            </a:r>
          </a:p>
          <a:p>
            <a:pPr algn="l">
              <a:lnSpc>
                <a:spcPts val="4593"/>
              </a:lnSpc>
            </a:pPr>
            <a:endParaRPr lang="en-US" sz="3280" spc="-78" dirty="0">
              <a:solidFill>
                <a:srgbClr val="2B2B2B"/>
              </a:solidFill>
              <a:latin typeface="Times New Roman MT"/>
              <a:ea typeface="Times New Roman MT"/>
              <a:cs typeface="Times New Roman MT"/>
              <a:sym typeface="Times New Roman MT"/>
            </a:endParaRPr>
          </a:p>
          <a:p>
            <a:pPr algn="l">
              <a:lnSpc>
                <a:spcPts val="4593"/>
              </a:lnSpc>
            </a:pPr>
            <a:r>
              <a:rPr lang="en-US" sz="3280" b="1" spc="-78" dirty="0">
                <a:solidFill>
                  <a:srgbClr val="FF3131"/>
                </a:solidFill>
                <a:latin typeface="Times New Roman MT Bold"/>
                <a:ea typeface="Times New Roman MT Bold"/>
                <a:cs typeface="Times New Roman MT Bold"/>
                <a:sym typeface="Times New Roman MT Bold"/>
              </a:rPr>
              <a:t>Target: </a:t>
            </a:r>
          </a:p>
          <a:p>
            <a:pPr algn="l">
              <a:lnSpc>
                <a:spcPts val="4593"/>
              </a:lnSpc>
            </a:pPr>
            <a:r>
              <a:rPr lang="en-US" sz="3280" spc="-78" dirty="0">
                <a:solidFill>
                  <a:srgbClr val="2B2B2B"/>
                </a:solidFill>
                <a:latin typeface="Times New Roman MT"/>
                <a:ea typeface="Times New Roman MT"/>
                <a:cs typeface="Times New Roman MT"/>
                <a:sym typeface="Times New Roman MT"/>
              </a:rPr>
              <a:t>- Better sleep quality (</a:t>
            </a:r>
            <a:r>
              <a:rPr lang="en-US" sz="3280" b="1" spc="-78" dirty="0">
                <a:solidFill>
                  <a:srgbClr val="00A7A6"/>
                </a:solidFill>
                <a:latin typeface="Times New Roman MT Bold"/>
                <a:ea typeface="Times New Roman MT Bold"/>
                <a:cs typeface="Times New Roman MT Bold"/>
                <a:sym typeface="Times New Roman MT Bold"/>
              </a:rPr>
              <a:t>↑</a:t>
            </a:r>
            <a:r>
              <a:rPr lang="en-US" sz="3280" b="1" spc="-78" dirty="0">
                <a:solidFill>
                  <a:srgbClr val="2B2B2B"/>
                </a:solidFill>
                <a:latin typeface="Times New Roman MT Bold"/>
                <a:ea typeface="Times New Roman MT Bold"/>
                <a:cs typeface="Times New Roman MT Bold"/>
                <a:sym typeface="Times New Roman MT Bold"/>
              </a:rPr>
              <a:t>PSQI scores</a:t>
            </a:r>
            <a:r>
              <a:rPr lang="en-US" sz="3280" spc="-78" dirty="0">
                <a:solidFill>
                  <a:srgbClr val="2B2B2B"/>
                </a:solidFill>
                <a:latin typeface="Times New Roman MT"/>
                <a:ea typeface="Times New Roman MT"/>
                <a:cs typeface="Times New Roman MT"/>
                <a:sym typeface="Times New Roman MT"/>
              </a:rPr>
              <a:t>, </a:t>
            </a:r>
            <a:r>
              <a:rPr lang="en-US" sz="3280" b="1" spc="-78" dirty="0">
                <a:solidFill>
                  <a:srgbClr val="00A7A6"/>
                </a:solidFill>
                <a:latin typeface="Times New Roman MT Bold"/>
                <a:ea typeface="Times New Roman MT Bold"/>
                <a:cs typeface="Times New Roman MT Bold"/>
                <a:sym typeface="Times New Roman MT Bold"/>
              </a:rPr>
              <a:t>↑</a:t>
            </a:r>
            <a:r>
              <a:rPr lang="en-US" sz="3280" b="1" spc="-78" dirty="0">
                <a:solidFill>
                  <a:srgbClr val="2B2B2B"/>
                </a:solidFill>
                <a:latin typeface="Times New Roman MT Bold"/>
                <a:ea typeface="Times New Roman MT Bold"/>
                <a:cs typeface="Times New Roman MT Bold"/>
                <a:sym typeface="Times New Roman MT Bold"/>
              </a:rPr>
              <a:t>hours of sleep</a:t>
            </a:r>
            <a:r>
              <a:rPr lang="en-US" sz="3280" spc="-78" dirty="0">
                <a:solidFill>
                  <a:srgbClr val="2B2B2B"/>
                </a:solidFill>
                <a:latin typeface="Times New Roman MT"/>
                <a:ea typeface="Times New Roman MT"/>
                <a:cs typeface="Times New Roman MT"/>
                <a:sym typeface="Times New Roman MT"/>
              </a:rPr>
              <a:t>, </a:t>
            </a:r>
            <a:r>
              <a:rPr lang="en-US" sz="3280" b="1" spc="-78" dirty="0">
                <a:solidFill>
                  <a:srgbClr val="FF3131"/>
                </a:solidFill>
                <a:latin typeface="Times New Roman MT Bold"/>
                <a:ea typeface="Times New Roman MT Bold"/>
                <a:cs typeface="Times New Roman MT Bold"/>
                <a:sym typeface="Times New Roman MT Bold"/>
              </a:rPr>
              <a:t>↓</a:t>
            </a:r>
            <a:r>
              <a:rPr lang="en-US" sz="3280" b="1" spc="-78" dirty="0">
                <a:solidFill>
                  <a:srgbClr val="2B2B2B"/>
                </a:solidFill>
                <a:latin typeface="Times New Roman MT Bold"/>
                <a:ea typeface="Times New Roman MT Bold"/>
                <a:cs typeface="Times New Roman MT Bold"/>
                <a:sym typeface="Times New Roman MT Bold"/>
              </a:rPr>
              <a:t>screen time) </a:t>
            </a:r>
          </a:p>
          <a:p>
            <a:pPr algn="l">
              <a:lnSpc>
                <a:spcPts val="4593"/>
              </a:lnSpc>
            </a:pPr>
            <a:endParaRPr lang="en-US" sz="3280" b="1" spc="-78" dirty="0">
              <a:solidFill>
                <a:srgbClr val="2B2B2B"/>
              </a:solidFill>
              <a:latin typeface="Times New Roman MT Bold"/>
              <a:ea typeface="Times New Roman MT Bold"/>
              <a:cs typeface="Times New Roman MT Bold"/>
              <a:sym typeface="Times New Roman MT Bold"/>
            </a:endParaRPr>
          </a:p>
          <a:p>
            <a:pPr algn="l">
              <a:lnSpc>
                <a:spcPts val="4593"/>
              </a:lnSpc>
            </a:pPr>
            <a:r>
              <a:rPr lang="en-US" sz="3280" spc="-78" dirty="0">
                <a:solidFill>
                  <a:srgbClr val="2B2B2B"/>
                </a:solidFill>
                <a:latin typeface="Times New Roman MT"/>
                <a:ea typeface="Times New Roman MT"/>
                <a:cs typeface="Times New Roman MT"/>
                <a:sym typeface="Times New Roman MT"/>
              </a:rPr>
              <a:t>(NHS, 2022)</a:t>
            </a:r>
          </a:p>
        </p:txBody>
      </p:sp>
      <p:sp>
        <p:nvSpPr>
          <p:cNvPr id="19" name="Freeform 19"/>
          <p:cNvSpPr/>
          <p:nvPr/>
        </p:nvSpPr>
        <p:spPr>
          <a:xfrm>
            <a:off x="9947282" y="6227183"/>
            <a:ext cx="760478" cy="1183624"/>
          </a:xfrm>
          <a:custGeom>
            <a:avLst/>
            <a:gdLst/>
            <a:ahLst/>
            <a:cxnLst/>
            <a:rect l="l" t="t" r="r" b="b"/>
            <a:pathLst>
              <a:path w="760478" h="1183624">
                <a:moveTo>
                  <a:pt x="0" y="0"/>
                </a:moveTo>
                <a:lnTo>
                  <a:pt x="760479" y="0"/>
                </a:lnTo>
                <a:lnTo>
                  <a:pt x="760479" y="1183624"/>
                </a:lnTo>
                <a:lnTo>
                  <a:pt x="0" y="1183624"/>
                </a:lnTo>
                <a:lnTo>
                  <a:pt x="0" y="0"/>
                </a:lnTo>
                <a:close/>
              </a:path>
            </a:pathLst>
          </a:custGeom>
          <a:blipFill>
            <a:blip r:embed="rId7"/>
            <a:stretch>
              <a:fillRect/>
            </a:stretch>
          </a:blipFill>
        </p:spPr>
      </p:sp>
      <p:sp>
        <p:nvSpPr>
          <p:cNvPr id="20" name="Freeform 20"/>
          <p:cNvSpPr/>
          <p:nvPr/>
        </p:nvSpPr>
        <p:spPr>
          <a:xfrm>
            <a:off x="11479286" y="700545"/>
            <a:ext cx="6808714" cy="4442955"/>
          </a:xfrm>
          <a:custGeom>
            <a:avLst/>
            <a:gdLst/>
            <a:ahLst/>
            <a:cxnLst/>
            <a:rect l="l" t="t" r="r" b="b"/>
            <a:pathLst>
              <a:path w="6808714" h="4442955">
                <a:moveTo>
                  <a:pt x="0" y="0"/>
                </a:moveTo>
                <a:lnTo>
                  <a:pt x="6808714" y="0"/>
                </a:lnTo>
                <a:lnTo>
                  <a:pt x="6808714" y="4442955"/>
                </a:lnTo>
                <a:lnTo>
                  <a:pt x="0" y="4442955"/>
                </a:lnTo>
                <a:lnTo>
                  <a:pt x="0" y="0"/>
                </a:lnTo>
                <a:close/>
              </a:path>
            </a:pathLst>
          </a:custGeom>
          <a:blipFill>
            <a:blip r:embed="rId8"/>
            <a:stretch>
              <a:fillRect t="-1979"/>
            </a:stretch>
          </a:blipFill>
        </p:spPr>
      </p:sp>
      <p:sp>
        <p:nvSpPr>
          <p:cNvPr id="21" name="Freeform 21"/>
          <p:cNvSpPr/>
          <p:nvPr/>
        </p:nvSpPr>
        <p:spPr>
          <a:xfrm>
            <a:off x="14077354" y="6470693"/>
            <a:ext cx="3788552" cy="3816307"/>
          </a:xfrm>
          <a:custGeom>
            <a:avLst/>
            <a:gdLst/>
            <a:ahLst/>
            <a:cxnLst/>
            <a:rect l="l" t="t" r="r" b="b"/>
            <a:pathLst>
              <a:path w="3788552" h="3816307">
                <a:moveTo>
                  <a:pt x="0" y="0"/>
                </a:moveTo>
                <a:lnTo>
                  <a:pt x="3788552" y="0"/>
                </a:lnTo>
                <a:lnTo>
                  <a:pt x="3788552" y="3816307"/>
                </a:lnTo>
                <a:lnTo>
                  <a:pt x="0" y="3816307"/>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22" name="TextBox 22"/>
          <p:cNvSpPr txBox="1"/>
          <p:nvPr/>
        </p:nvSpPr>
        <p:spPr>
          <a:xfrm>
            <a:off x="553501" y="9457798"/>
            <a:ext cx="3332699" cy="346249"/>
          </a:xfrm>
          <a:prstGeom prst="rect">
            <a:avLst/>
          </a:prstGeom>
        </p:spPr>
        <p:txBody>
          <a:bodyPr wrap="square" lIns="0" tIns="0" rIns="0" bIns="0" rtlCol="0" anchor="t">
            <a:spAutoFit/>
          </a:bodyPr>
          <a:lstStyle/>
          <a:p>
            <a:pPr algn="ctr">
              <a:lnSpc>
                <a:spcPts val="2659"/>
              </a:lnSpc>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Freeform 3"/>
          <p:cNvSpPr/>
          <p:nvPr/>
        </p:nvSpPr>
        <p:spPr>
          <a:xfrm rot="588957">
            <a:off x="6583057" y="6999327"/>
            <a:ext cx="4533691" cy="4039107"/>
          </a:xfrm>
          <a:custGeom>
            <a:avLst/>
            <a:gdLst/>
            <a:ahLst/>
            <a:cxnLst/>
            <a:rect l="l" t="t" r="r" b="b"/>
            <a:pathLst>
              <a:path w="4533691" h="4039107">
                <a:moveTo>
                  <a:pt x="0" y="0"/>
                </a:moveTo>
                <a:lnTo>
                  <a:pt x="4533691" y="0"/>
                </a:lnTo>
                <a:lnTo>
                  <a:pt x="4533691" y="4039107"/>
                </a:lnTo>
                <a:lnTo>
                  <a:pt x="0" y="4039107"/>
                </a:lnTo>
                <a:lnTo>
                  <a:pt x="0" y="0"/>
                </a:lnTo>
                <a:close/>
              </a:path>
            </a:pathLst>
          </a:custGeom>
          <a:blipFill>
            <a:blip r:embed="rId3">
              <a:alphaModFix amt="15000"/>
              <a:extLst>
                <a:ext uri="{96DAC541-7B7A-43D3-8B79-37D633B846F1}">
                  <asvg:svgBlip xmlns:asvg="http://schemas.microsoft.com/office/drawing/2016/SVG/main" xmlns="" r:embed="rId4"/>
                </a:ext>
              </a:extLst>
            </a:blip>
            <a:stretch>
              <a:fillRect/>
            </a:stretch>
          </a:blipFill>
        </p:spPr>
      </p:sp>
      <p:grpSp>
        <p:nvGrpSpPr>
          <p:cNvPr id="4" name="Group 4"/>
          <p:cNvGrpSpPr/>
          <p:nvPr/>
        </p:nvGrpSpPr>
        <p:grpSpPr>
          <a:xfrm>
            <a:off x="9144000" y="1181100"/>
            <a:ext cx="15675560" cy="15675560"/>
            <a:chOff x="0" y="0"/>
            <a:chExt cx="4128543" cy="4128543"/>
          </a:xfrm>
        </p:grpSpPr>
        <p:sp>
          <p:nvSpPr>
            <p:cNvPr id="5" name="Freeform 5"/>
            <p:cNvSpPr/>
            <p:nvPr/>
          </p:nvSpPr>
          <p:spPr>
            <a:xfrm>
              <a:off x="0" y="0"/>
              <a:ext cx="4128543" cy="4128543"/>
            </a:xfrm>
            <a:custGeom>
              <a:avLst/>
              <a:gdLst/>
              <a:ahLst/>
              <a:cxnLst/>
              <a:rect l="l" t="t" r="r" b="b"/>
              <a:pathLst>
                <a:path w="4128543" h="4128543">
                  <a:moveTo>
                    <a:pt x="246942" y="0"/>
                  </a:moveTo>
                  <a:lnTo>
                    <a:pt x="3881600" y="0"/>
                  </a:lnTo>
                  <a:cubicBezTo>
                    <a:pt x="3947094" y="0"/>
                    <a:pt x="4009904" y="26017"/>
                    <a:pt x="4056215" y="72328"/>
                  </a:cubicBezTo>
                  <a:cubicBezTo>
                    <a:pt x="4102526" y="118638"/>
                    <a:pt x="4128543" y="181449"/>
                    <a:pt x="4128543" y="246942"/>
                  </a:cubicBezTo>
                  <a:lnTo>
                    <a:pt x="4128543" y="3881600"/>
                  </a:lnTo>
                  <a:cubicBezTo>
                    <a:pt x="4128543" y="3947094"/>
                    <a:pt x="4102526" y="4009904"/>
                    <a:pt x="4056215" y="4056215"/>
                  </a:cubicBezTo>
                  <a:cubicBezTo>
                    <a:pt x="4009904" y="4102526"/>
                    <a:pt x="3947094" y="4128543"/>
                    <a:pt x="3881600" y="4128543"/>
                  </a:cubicBezTo>
                  <a:lnTo>
                    <a:pt x="246942" y="4128543"/>
                  </a:lnTo>
                  <a:cubicBezTo>
                    <a:pt x="181449" y="4128543"/>
                    <a:pt x="118638" y="4102526"/>
                    <a:pt x="72328" y="4056215"/>
                  </a:cubicBezTo>
                  <a:cubicBezTo>
                    <a:pt x="26017" y="4009904"/>
                    <a:pt x="0" y="3947094"/>
                    <a:pt x="0" y="3881600"/>
                  </a:cubicBezTo>
                  <a:lnTo>
                    <a:pt x="0" y="246942"/>
                  </a:lnTo>
                  <a:cubicBezTo>
                    <a:pt x="0" y="181449"/>
                    <a:pt x="26017" y="118638"/>
                    <a:pt x="72328" y="72328"/>
                  </a:cubicBezTo>
                  <a:cubicBezTo>
                    <a:pt x="118638" y="26017"/>
                    <a:pt x="181449" y="0"/>
                    <a:pt x="246942" y="0"/>
                  </a:cubicBezTo>
                  <a:close/>
                </a:path>
              </a:pathLst>
            </a:custGeom>
            <a:solidFill>
              <a:srgbClr val="2B2B2B"/>
            </a:solidFill>
          </p:spPr>
        </p:sp>
        <p:sp>
          <p:nvSpPr>
            <p:cNvPr id="6" name="TextBox 6"/>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4300052" y="1252518"/>
            <a:ext cx="3774701" cy="377470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544AD"/>
            </a:solidFill>
          </p:spPr>
        </p:sp>
        <p:sp>
          <p:nvSpPr>
            <p:cNvPr id="9" name="TextBox 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4416333" y="1368799"/>
            <a:ext cx="3542141" cy="354214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t="-32404" b="-17689"/>
              </a:stretch>
            </a:blipFill>
          </p:spPr>
        </p:sp>
      </p:grpSp>
      <p:grpSp>
        <p:nvGrpSpPr>
          <p:cNvPr id="12" name="Group 12"/>
          <p:cNvGrpSpPr/>
          <p:nvPr/>
        </p:nvGrpSpPr>
        <p:grpSpPr>
          <a:xfrm>
            <a:off x="2089110" y="626954"/>
            <a:ext cx="53728" cy="53728"/>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4" name="TextBox 14"/>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5" name="Freeform 15"/>
          <p:cNvSpPr/>
          <p:nvPr/>
        </p:nvSpPr>
        <p:spPr>
          <a:xfrm>
            <a:off x="10113423" y="5673306"/>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6" name="Freeform 16"/>
          <p:cNvSpPr/>
          <p:nvPr/>
        </p:nvSpPr>
        <p:spPr>
          <a:xfrm>
            <a:off x="10113423" y="3724217"/>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17" name="Freeform 17"/>
          <p:cNvSpPr/>
          <p:nvPr/>
        </p:nvSpPr>
        <p:spPr>
          <a:xfrm>
            <a:off x="10113423" y="4704182"/>
            <a:ext cx="4040972" cy="878637"/>
          </a:xfrm>
          <a:custGeom>
            <a:avLst/>
            <a:gdLst/>
            <a:ahLst/>
            <a:cxnLst/>
            <a:rect l="l" t="t" r="r" b="b"/>
            <a:pathLst>
              <a:path w="4040972" h="878637">
                <a:moveTo>
                  <a:pt x="0" y="0"/>
                </a:moveTo>
                <a:lnTo>
                  <a:pt x="4040972" y="0"/>
                </a:lnTo>
                <a:lnTo>
                  <a:pt x="4040972" y="878636"/>
                </a:lnTo>
                <a:lnTo>
                  <a:pt x="0" y="878636"/>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8" name="Freeform 18"/>
          <p:cNvSpPr/>
          <p:nvPr/>
        </p:nvSpPr>
        <p:spPr>
          <a:xfrm>
            <a:off x="10113423" y="2878135"/>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9" name="Freeform 19"/>
          <p:cNvSpPr/>
          <p:nvPr/>
        </p:nvSpPr>
        <p:spPr>
          <a:xfrm>
            <a:off x="10113423" y="6551943"/>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sp>
      <p:sp>
        <p:nvSpPr>
          <p:cNvPr id="20" name="Freeform 20"/>
          <p:cNvSpPr/>
          <p:nvPr/>
        </p:nvSpPr>
        <p:spPr>
          <a:xfrm>
            <a:off x="10113423" y="7430580"/>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sp>
      <p:sp>
        <p:nvSpPr>
          <p:cNvPr id="21" name="Freeform 21"/>
          <p:cNvSpPr/>
          <p:nvPr/>
        </p:nvSpPr>
        <p:spPr>
          <a:xfrm>
            <a:off x="10113423" y="8404467"/>
            <a:ext cx="4040972" cy="878637"/>
          </a:xfrm>
          <a:custGeom>
            <a:avLst/>
            <a:gdLst/>
            <a:ahLst/>
            <a:cxnLst/>
            <a:rect l="l" t="t" r="r" b="b"/>
            <a:pathLst>
              <a:path w="4040972" h="878637">
                <a:moveTo>
                  <a:pt x="0" y="0"/>
                </a:moveTo>
                <a:lnTo>
                  <a:pt x="4040972" y="0"/>
                </a:lnTo>
                <a:lnTo>
                  <a:pt x="4040972" y="878637"/>
                </a:lnTo>
                <a:lnTo>
                  <a:pt x="0" y="878637"/>
                </a:lnTo>
                <a:lnTo>
                  <a:pt x="0" y="0"/>
                </a:lnTo>
                <a:close/>
              </a:path>
            </a:pathLst>
          </a:custGeom>
          <a:blipFill>
            <a:blip r:embed="rId18">
              <a:extLst>
                <a:ext uri="{96DAC541-7B7A-43D3-8B79-37D633B846F1}">
                  <asvg:svgBlip xmlns:asvg="http://schemas.microsoft.com/office/drawing/2016/SVG/main" xmlns="" r:embed="rId19"/>
                </a:ext>
              </a:extLst>
            </a:blip>
            <a:stretch>
              <a:fillRect/>
            </a:stretch>
          </a:blipFill>
        </p:spPr>
      </p:sp>
      <p:pic>
        <p:nvPicPr>
          <p:cNvPr id="22" name="Picture 22"/>
          <p:cNvPicPr>
            <a:picLocks noChangeAspect="1"/>
          </p:cNvPicPr>
          <p:nvPr/>
        </p:nvPicPr>
        <p:blipFill>
          <a:blip r:embed="rId20"/>
          <a:srcRect/>
          <a:stretch>
            <a:fillRect/>
          </a:stretch>
        </p:blipFill>
        <p:spPr>
          <a:xfrm>
            <a:off x="8535588" y="3273035"/>
            <a:ext cx="1517370" cy="1754185"/>
          </a:xfrm>
          <a:prstGeom prst="rect">
            <a:avLst/>
          </a:prstGeom>
        </p:spPr>
      </p:pic>
      <p:sp>
        <p:nvSpPr>
          <p:cNvPr id="23" name="Freeform 23"/>
          <p:cNvSpPr/>
          <p:nvPr/>
        </p:nvSpPr>
        <p:spPr>
          <a:xfrm rot="-1648445">
            <a:off x="-61087" y="8738785"/>
            <a:ext cx="1472293" cy="1298295"/>
          </a:xfrm>
          <a:custGeom>
            <a:avLst/>
            <a:gdLst/>
            <a:ahLst/>
            <a:cxnLst/>
            <a:rect l="l" t="t" r="r" b="b"/>
            <a:pathLst>
              <a:path w="1472293" h="1298295">
                <a:moveTo>
                  <a:pt x="0" y="0"/>
                </a:moveTo>
                <a:lnTo>
                  <a:pt x="1472292" y="0"/>
                </a:lnTo>
                <a:lnTo>
                  <a:pt x="1472292" y="1298294"/>
                </a:lnTo>
                <a:lnTo>
                  <a:pt x="0" y="1298294"/>
                </a:lnTo>
                <a:lnTo>
                  <a:pt x="0" y="0"/>
                </a:lnTo>
                <a:close/>
              </a:path>
            </a:pathLst>
          </a:custGeom>
          <a:blipFill>
            <a:blip r:embed="rId21">
              <a:extLst>
                <a:ext uri="{96DAC541-7B7A-43D3-8B79-37D633B846F1}">
                  <asvg:svgBlip xmlns:asvg="http://schemas.microsoft.com/office/drawing/2016/SVG/main" xmlns="" r:embed="rId22"/>
                </a:ext>
              </a:extLst>
            </a:blip>
            <a:stretch>
              <a:fillRect/>
            </a:stretch>
          </a:blipFill>
        </p:spPr>
      </p:sp>
      <p:sp>
        <p:nvSpPr>
          <p:cNvPr id="24" name="Freeform 24"/>
          <p:cNvSpPr/>
          <p:nvPr/>
        </p:nvSpPr>
        <p:spPr>
          <a:xfrm>
            <a:off x="14300052" y="6644895"/>
            <a:ext cx="3826003" cy="3582530"/>
          </a:xfrm>
          <a:custGeom>
            <a:avLst/>
            <a:gdLst/>
            <a:ahLst/>
            <a:cxnLst/>
            <a:rect l="l" t="t" r="r" b="b"/>
            <a:pathLst>
              <a:path w="3826003" h="3582530">
                <a:moveTo>
                  <a:pt x="0" y="0"/>
                </a:moveTo>
                <a:lnTo>
                  <a:pt x="3826003" y="0"/>
                </a:lnTo>
                <a:lnTo>
                  <a:pt x="3826003" y="3582530"/>
                </a:lnTo>
                <a:lnTo>
                  <a:pt x="0" y="3582530"/>
                </a:lnTo>
                <a:lnTo>
                  <a:pt x="0" y="0"/>
                </a:lnTo>
                <a:close/>
              </a:path>
            </a:pathLst>
          </a:custGeom>
          <a:blipFill>
            <a:blip r:embed="rId23">
              <a:extLst>
                <a:ext uri="{96DAC541-7B7A-43D3-8B79-37D633B846F1}">
                  <asvg:svgBlip xmlns:asvg="http://schemas.microsoft.com/office/drawing/2016/SVG/main" xmlns="" r:embed="rId24"/>
                </a:ext>
              </a:extLst>
            </a:blip>
            <a:stretch>
              <a:fillRect/>
            </a:stretch>
          </a:blipFill>
        </p:spPr>
      </p:sp>
      <p:sp>
        <p:nvSpPr>
          <p:cNvPr id="25" name="TextBox 25"/>
          <p:cNvSpPr txBox="1"/>
          <p:nvPr/>
        </p:nvSpPr>
        <p:spPr>
          <a:xfrm>
            <a:off x="-5050382" y="-252415"/>
            <a:ext cx="18083808" cy="2949574"/>
          </a:xfrm>
          <a:prstGeom prst="rect">
            <a:avLst/>
          </a:prstGeom>
        </p:spPr>
        <p:txBody>
          <a:bodyPr lIns="0" tIns="0" rIns="0" bIns="0" rtlCol="0" anchor="t">
            <a:spAutoFit/>
          </a:bodyPr>
          <a:lstStyle/>
          <a:p>
            <a:pPr algn="ctr">
              <a:lnSpc>
                <a:spcPts val="11200"/>
              </a:lnSpc>
              <a:spcBef>
                <a:spcPct val="0"/>
              </a:spcBef>
            </a:pPr>
            <a:r>
              <a:rPr lang="en-US" sz="8000" b="1">
                <a:solidFill>
                  <a:srgbClr val="2B2B2B"/>
                </a:solidFill>
                <a:latin typeface="Times New Roman MT Bold"/>
                <a:ea typeface="Times New Roman MT Bold"/>
                <a:cs typeface="Times New Roman MT Bold"/>
                <a:sym typeface="Times New Roman MT Bold"/>
              </a:rPr>
              <a:t>Evaluation Tool: </a:t>
            </a:r>
          </a:p>
          <a:p>
            <a:pPr algn="ctr">
              <a:lnSpc>
                <a:spcPts val="11200"/>
              </a:lnSpc>
              <a:spcBef>
                <a:spcPct val="0"/>
              </a:spcBef>
            </a:pPr>
            <a:endParaRPr lang="en-US" sz="8000" b="1">
              <a:solidFill>
                <a:srgbClr val="2B2B2B"/>
              </a:solidFill>
              <a:latin typeface="Times New Roman MT Bold"/>
              <a:ea typeface="Times New Roman MT Bold"/>
              <a:cs typeface="Times New Roman MT Bold"/>
              <a:sym typeface="Times New Roman MT Bold"/>
            </a:endParaRPr>
          </a:p>
        </p:txBody>
      </p:sp>
      <p:sp>
        <p:nvSpPr>
          <p:cNvPr id="26" name="TextBox 26"/>
          <p:cNvSpPr txBox="1"/>
          <p:nvPr/>
        </p:nvSpPr>
        <p:spPr>
          <a:xfrm>
            <a:off x="116340" y="2504670"/>
            <a:ext cx="9177933" cy="5850763"/>
          </a:xfrm>
          <a:prstGeom prst="rect">
            <a:avLst/>
          </a:prstGeom>
        </p:spPr>
        <p:txBody>
          <a:bodyPr lIns="0" tIns="0" rIns="0" bIns="0" rtlCol="0" anchor="t">
            <a:spAutoFit/>
          </a:bodyPr>
          <a:lstStyle/>
          <a:p>
            <a:pPr algn="ctr">
              <a:lnSpc>
                <a:spcPts val="4591"/>
              </a:lnSpc>
            </a:pPr>
            <a:r>
              <a:rPr lang="en-US" sz="3279" b="1" dirty="0">
                <a:solidFill>
                  <a:srgbClr val="191919"/>
                </a:solidFill>
                <a:latin typeface="Times New Roman MT Bold"/>
                <a:ea typeface="Times New Roman MT Bold"/>
                <a:cs typeface="Times New Roman MT Bold"/>
                <a:sym typeface="Times New Roman MT Bold"/>
              </a:rPr>
              <a:t>Assesses sleep quality and patterns (seven domains)</a:t>
            </a:r>
          </a:p>
          <a:p>
            <a:pPr algn="l">
              <a:lnSpc>
                <a:spcPts val="4591"/>
              </a:lnSpc>
            </a:pPr>
            <a:endParaRPr lang="en-US" sz="3279" b="1" dirty="0">
              <a:solidFill>
                <a:srgbClr val="191919"/>
              </a:solidFill>
              <a:latin typeface="Times New Roman MT Bold"/>
              <a:ea typeface="Times New Roman MT Bold"/>
              <a:cs typeface="Times New Roman MT Bold"/>
              <a:sym typeface="Times New Roman MT Bold"/>
            </a:endParaRPr>
          </a:p>
          <a:p>
            <a:pPr algn="ctr">
              <a:lnSpc>
                <a:spcPts val="4591"/>
              </a:lnSpc>
              <a:spcBef>
                <a:spcPct val="0"/>
              </a:spcBef>
            </a:pPr>
            <a:r>
              <a:rPr lang="en-US" sz="3279" b="1" dirty="0">
                <a:solidFill>
                  <a:srgbClr val="191919"/>
                </a:solidFill>
                <a:latin typeface="Times New Roman MT Bold"/>
                <a:ea typeface="Times New Roman MT Bold"/>
                <a:cs typeface="Times New Roman MT Bold"/>
                <a:sym typeface="Times New Roman MT Bold"/>
              </a:rPr>
              <a:t>Measured with </a:t>
            </a:r>
            <a:r>
              <a:rPr lang="en-US" sz="3279" b="1" dirty="0">
                <a:solidFill>
                  <a:srgbClr val="4B9960"/>
                </a:solidFill>
                <a:latin typeface="Times New Roman MT Bold"/>
                <a:ea typeface="Times New Roman MT Bold"/>
                <a:cs typeface="Times New Roman MT Bold"/>
                <a:sym typeface="Times New Roman MT Bold"/>
              </a:rPr>
              <a:t>0-5 scoring system - good sleep</a:t>
            </a:r>
            <a:r>
              <a:rPr lang="en-US" sz="3279" b="1" dirty="0">
                <a:solidFill>
                  <a:srgbClr val="FF3131"/>
                </a:solidFill>
                <a:latin typeface="Times New Roman MT Bold"/>
                <a:ea typeface="Times New Roman MT Bold"/>
                <a:cs typeface="Times New Roman MT Bold"/>
                <a:sym typeface="Times New Roman MT Bold"/>
              </a:rPr>
              <a:t> </a:t>
            </a:r>
          </a:p>
          <a:p>
            <a:pPr algn="ctr">
              <a:lnSpc>
                <a:spcPts val="4591"/>
              </a:lnSpc>
              <a:spcBef>
                <a:spcPct val="0"/>
              </a:spcBef>
            </a:pPr>
            <a:r>
              <a:rPr lang="en-US" sz="3279" b="1" dirty="0">
                <a:solidFill>
                  <a:srgbClr val="FF3131"/>
                </a:solidFill>
                <a:latin typeface="Times New Roman MT Bold"/>
                <a:ea typeface="Times New Roman MT Bold"/>
                <a:cs typeface="Times New Roman MT Bold"/>
                <a:sym typeface="Times New Roman MT Bold"/>
              </a:rPr>
              <a:t>(&lt;6) poor sleep (6-21)</a:t>
            </a:r>
          </a:p>
          <a:p>
            <a:pPr algn="ctr">
              <a:lnSpc>
                <a:spcPts val="4591"/>
              </a:lnSpc>
              <a:spcBef>
                <a:spcPct val="0"/>
              </a:spcBef>
            </a:pPr>
            <a:endParaRPr lang="en-US" sz="3279" b="1" dirty="0">
              <a:solidFill>
                <a:srgbClr val="FF3131"/>
              </a:solidFill>
              <a:latin typeface="Times New Roman MT Bold"/>
              <a:ea typeface="Times New Roman MT Bold"/>
              <a:cs typeface="Times New Roman MT Bold"/>
              <a:sym typeface="Times New Roman MT Bold"/>
            </a:endParaRPr>
          </a:p>
          <a:p>
            <a:pPr algn="ctr">
              <a:lnSpc>
                <a:spcPts val="4591"/>
              </a:lnSpc>
              <a:spcBef>
                <a:spcPct val="0"/>
              </a:spcBef>
            </a:pPr>
            <a:r>
              <a:rPr lang="en-US" sz="3279" b="1" dirty="0">
                <a:solidFill>
                  <a:srgbClr val="191919"/>
                </a:solidFill>
                <a:latin typeface="Times New Roman MT Bold"/>
                <a:ea typeface="Times New Roman MT Bold"/>
                <a:cs typeface="Times New Roman MT Bold"/>
                <a:sym typeface="Times New Roman MT Bold"/>
              </a:rPr>
              <a:t> Measured pre and post-intervention</a:t>
            </a:r>
          </a:p>
          <a:p>
            <a:pPr algn="ctr">
              <a:lnSpc>
                <a:spcPts val="4591"/>
              </a:lnSpc>
              <a:spcBef>
                <a:spcPct val="0"/>
              </a:spcBef>
            </a:pPr>
            <a:r>
              <a:rPr lang="en-US" sz="3279" b="1" dirty="0">
                <a:solidFill>
                  <a:srgbClr val="00A7A6"/>
                </a:solidFill>
                <a:latin typeface="Times New Roman MT Bold"/>
                <a:ea typeface="Times New Roman MT Bold"/>
                <a:cs typeface="Times New Roman MT Bold"/>
                <a:sym typeface="Times New Roman MT Bold"/>
              </a:rPr>
              <a:t> Target outcome = PSQI improvement ≥3 point improvement pre to post</a:t>
            </a:r>
            <a:r>
              <a:rPr lang="en-US" sz="3279" b="1" dirty="0">
                <a:solidFill>
                  <a:srgbClr val="191919"/>
                </a:solidFill>
                <a:latin typeface="Times New Roman MT Bold"/>
                <a:ea typeface="Times New Roman MT Bold"/>
                <a:cs typeface="Times New Roman MT Bold"/>
                <a:sym typeface="Times New Roman MT Bold"/>
              </a:rPr>
              <a:t> </a:t>
            </a:r>
          </a:p>
          <a:p>
            <a:pPr algn="ctr">
              <a:lnSpc>
                <a:spcPts val="4591"/>
              </a:lnSpc>
              <a:spcBef>
                <a:spcPct val="0"/>
              </a:spcBef>
            </a:pPr>
            <a:endParaRPr lang="en-US" sz="3279" b="1" dirty="0">
              <a:solidFill>
                <a:srgbClr val="191919"/>
              </a:solidFill>
              <a:latin typeface="Times New Roman MT Bold"/>
              <a:ea typeface="Times New Roman MT Bold"/>
              <a:cs typeface="Times New Roman MT Bold"/>
              <a:sym typeface="Times New Roman MT Bold"/>
            </a:endParaRPr>
          </a:p>
          <a:p>
            <a:pPr algn="ctr">
              <a:lnSpc>
                <a:spcPts val="4591"/>
              </a:lnSpc>
              <a:spcBef>
                <a:spcPct val="0"/>
              </a:spcBef>
            </a:pPr>
            <a:r>
              <a:rPr lang="en-US" sz="3279" b="1" dirty="0" smtClean="0">
                <a:solidFill>
                  <a:srgbClr val="191919"/>
                </a:solidFill>
                <a:latin typeface="Times New Roman MT Bold"/>
                <a:ea typeface="Times New Roman MT Bold"/>
                <a:cs typeface="Times New Roman MT Bold"/>
                <a:sym typeface="Times New Roman MT Bold"/>
              </a:rPr>
              <a:t>(NHS</a:t>
            </a:r>
            <a:r>
              <a:rPr lang="en-US" sz="3279" b="1" dirty="0">
                <a:solidFill>
                  <a:srgbClr val="191919"/>
                </a:solidFill>
                <a:latin typeface="Times New Roman MT Bold"/>
                <a:ea typeface="Times New Roman MT Bold"/>
                <a:cs typeface="Times New Roman MT Bold"/>
                <a:sym typeface="Times New Roman MT Bold"/>
              </a:rPr>
              <a:t>, 2022)</a:t>
            </a:r>
          </a:p>
        </p:txBody>
      </p:sp>
      <p:sp>
        <p:nvSpPr>
          <p:cNvPr id="27" name="TextBox 27"/>
          <p:cNvSpPr txBox="1"/>
          <p:nvPr/>
        </p:nvSpPr>
        <p:spPr>
          <a:xfrm>
            <a:off x="7812538" y="120859"/>
            <a:ext cx="9561061" cy="795089"/>
          </a:xfrm>
          <a:prstGeom prst="rect">
            <a:avLst/>
          </a:prstGeom>
        </p:spPr>
        <p:txBody>
          <a:bodyPr wrap="square" lIns="0" tIns="0" rIns="0" bIns="0" rtlCol="0" anchor="t">
            <a:spAutoFit/>
          </a:bodyPr>
          <a:lstStyle/>
          <a:p>
            <a:pPr algn="ctr">
              <a:lnSpc>
                <a:spcPts val="6159"/>
              </a:lnSpc>
              <a:spcBef>
                <a:spcPct val="0"/>
              </a:spcBef>
            </a:pPr>
            <a:r>
              <a:rPr lang="en-US" sz="4399" b="1" dirty="0">
                <a:solidFill>
                  <a:srgbClr val="00A7A6"/>
                </a:solidFill>
                <a:latin typeface="Times New Roman MT Bold"/>
                <a:ea typeface="Times New Roman MT Bold"/>
                <a:cs typeface="Times New Roman MT Bold"/>
                <a:sym typeface="Times New Roman MT Bold"/>
              </a:rPr>
              <a:t>Pittsburgh Sleep Quality Index (PSQI)</a:t>
            </a:r>
          </a:p>
        </p:txBody>
      </p:sp>
      <p:sp>
        <p:nvSpPr>
          <p:cNvPr id="28" name="TextBox 28"/>
          <p:cNvSpPr txBox="1"/>
          <p:nvPr/>
        </p:nvSpPr>
        <p:spPr>
          <a:xfrm>
            <a:off x="10113423" y="3089171"/>
            <a:ext cx="4040972" cy="420370"/>
          </a:xfrm>
          <a:prstGeom prst="rect">
            <a:avLst/>
          </a:prstGeom>
        </p:spPr>
        <p:txBody>
          <a:bodyPr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duration</a:t>
            </a:r>
          </a:p>
        </p:txBody>
      </p:sp>
      <p:sp>
        <p:nvSpPr>
          <p:cNvPr id="29" name="TextBox 29"/>
          <p:cNvSpPr txBox="1"/>
          <p:nvPr/>
        </p:nvSpPr>
        <p:spPr>
          <a:xfrm>
            <a:off x="10707852" y="3790796"/>
            <a:ext cx="3182987" cy="81089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Latency </a:t>
            </a:r>
          </a:p>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(time taken to fall asleep</a:t>
            </a:r>
            <a:r>
              <a:rPr lang="en-US" sz="2199" dirty="0">
                <a:solidFill>
                  <a:srgbClr val="000000"/>
                </a:solidFill>
                <a:latin typeface="Times New Roman MT"/>
                <a:ea typeface="Times New Roman MT"/>
                <a:cs typeface="Times New Roman MT"/>
                <a:sym typeface="Times New Roman MT"/>
              </a:rPr>
              <a:t>)</a:t>
            </a:r>
          </a:p>
        </p:txBody>
      </p:sp>
      <p:sp>
        <p:nvSpPr>
          <p:cNvPr id="30" name="TextBox 30"/>
          <p:cNvSpPr txBox="1"/>
          <p:nvPr/>
        </p:nvSpPr>
        <p:spPr>
          <a:xfrm>
            <a:off x="11234391" y="4973947"/>
            <a:ext cx="2005429"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efficiency</a:t>
            </a:r>
          </a:p>
        </p:txBody>
      </p:sp>
      <p:sp>
        <p:nvSpPr>
          <p:cNvPr id="31" name="TextBox 31"/>
          <p:cNvSpPr txBox="1"/>
          <p:nvPr/>
        </p:nvSpPr>
        <p:spPr>
          <a:xfrm>
            <a:off x="11106696" y="5954293"/>
            <a:ext cx="2383989"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Sleep disturbances</a:t>
            </a:r>
          </a:p>
        </p:txBody>
      </p:sp>
      <p:sp>
        <p:nvSpPr>
          <p:cNvPr id="32" name="TextBox 32"/>
          <p:cNvSpPr txBox="1"/>
          <p:nvPr/>
        </p:nvSpPr>
        <p:spPr>
          <a:xfrm>
            <a:off x="11108007" y="6847218"/>
            <a:ext cx="2531566"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Daytime dysfunction</a:t>
            </a:r>
          </a:p>
        </p:txBody>
      </p:sp>
      <p:sp>
        <p:nvSpPr>
          <p:cNvPr id="33" name="TextBox 33"/>
          <p:cNvSpPr txBox="1"/>
          <p:nvPr/>
        </p:nvSpPr>
        <p:spPr>
          <a:xfrm>
            <a:off x="10876430" y="7664476"/>
            <a:ext cx="2845832" cy="420370"/>
          </a:xfrm>
          <a:prstGeom prst="rect">
            <a:avLst/>
          </a:prstGeom>
        </p:spPr>
        <p:txBody>
          <a:bodyPr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Use of sleep medications</a:t>
            </a:r>
          </a:p>
        </p:txBody>
      </p:sp>
      <p:sp>
        <p:nvSpPr>
          <p:cNvPr id="34" name="TextBox 34"/>
          <p:cNvSpPr txBox="1"/>
          <p:nvPr/>
        </p:nvSpPr>
        <p:spPr>
          <a:xfrm>
            <a:off x="10959118" y="8680692"/>
            <a:ext cx="2763143" cy="397545"/>
          </a:xfrm>
          <a:prstGeom prst="rect">
            <a:avLst/>
          </a:prstGeom>
        </p:spPr>
        <p:txBody>
          <a:bodyPr wrap="square" lIns="0" tIns="0" rIns="0" bIns="0" rtlCol="0" anchor="t">
            <a:spAutoFit/>
          </a:bodyPr>
          <a:lstStyle/>
          <a:p>
            <a:pPr algn="ctr">
              <a:lnSpc>
                <a:spcPts val="3079"/>
              </a:lnSpc>
              <a:spcBef>
                <a:spcPct val="0"/>
              </a:spcBef>
            </a:pPr>
            <a:r>
              <a:rPr lang="en-US" sz="2199" b="1" dirty="0">
                <a:solidFill>
                  <a:srgbClr val="000000"/>
                </a:solidFill>
                <a:latin typeface="Times New Roman MT Bold"/>
                <a:ea typeface="Times New Roman MT Bold"/>
                <a:cs typeface="Times New Roman MT Bold"/>
                <a:sym typeface="Times New Roman MT Bold"/>
              </a:rPr>
              <a:t>Subjective sleep quality</a:t>
            </a:r>
          </a:p>
        </p:txBody>
      </p:sp>
      <p:sp>
        <p:nvSpPr>
          <p:cNvPr id="35" name="TextBox 35"/>
          <p:cNvSpPr txBox="1"/>
          <p:nvPr/>
        </p:nvSpPr>
        <p:spPr>
          <a:xfrm>
            <a:off x="882681" y="9658604"/>
            <a:ext cx="3177551"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circle(in)">
                                      <p:cBhvr>
                                        <p:cTn id="7" dur="20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randombar(horizontal)">
                                      <p:cBhvr>
                                        <p:cTn id="12" dur="500"/>
                                        <p:tgtEl>
                                          <p:spTgt spid="2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randombar(horizontal)">
                                      <p:cBhvr>
                                        <p:cTn id="17" dur="500"/>
                                        <p:tgtEl>
                                          <p:spTgt spid="29"/>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randombar(horizontal)">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randombar(horizontal)">
                                      <p:cBhvr>
                                        <p:cTn id="27" dur="500"/>
                                        <p:tgtEl>
                                          <p:spTgt spid="3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2"/>
                                        </p:tgtEl>
                                        <p:attrNameLst>
                                          <p:attrName>style.visibility</p:attrName>
                                        </p:attrNameLst>
                                      </p:cBhvr>
                                      <p:to>
                                        <p:strVal val="visible"/>
                                      </p:to>
                                    </p:set>
                                    <p:animEffect transition="in" filter="randombar(horizontal)">
                                      <p:cBhvr>
                                        <p:cTn id="32" dur="500"/>
                                        <p:tgtEl>
                                          <p:spTgt spid="3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randombar(horizontal)">
                                      <p:cBhvr>
                                        <p:cTn id="37" dur="500"/>
                                        <p:tgtEl>
                                          <p:spTgt spid="3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4"/>
                                        </p:tgtEl>
                                        <p:attrNameLst>
                                          <p:attrName>style.visibility</p:attrName>
                                        </p:attrNameLst>
                                      </p:cBhvr>
                                      <p:to>
                                        <p:strVal val="visible"/>
                                      </p:to>
                                    </p:set>
                                    <p:animEffect transition="in" filter="randombar(horizontal)">
                                      <p:cBhvr>
                                        <p:cTn id="42"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P spid="29" grpId="0"/>
      <p:bldP spid="31" grpId="0"/>
      <p:bldP spid="32" grpId="0"/>
      <p:bldP spid="33" grpId="0"/>
      <p:bldP spid="3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9429750" y="4831373"/>
            <a:ext cx="4324350" cy="5455627"/>
            <a:chOff x="0" y="0"/>
            <a:chExt cx="660400" cy="833165"/>
          </a:xfrm>
        </p:grpSpPr>
        <p:sp>
          <p:nvSpPr>
            <p:cNvPr id="4" name="Freeform 4"/>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643252"/>
            </a:solidFill>
          </p:spPr>
        </p:sp>
        <p:sp>
          <p:nvSpPr>
            <p:cNvPr id="5" name="TextBox 5"/>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603462" y="5002823"/>
            <a:ext cx="3976925" cy="397692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4931" r="-24931"/>
              </a:stretch>
            </a:blipFill>
          </p:spPr>
        </p:sp>
      </p:grpSp>
      <p:grpSp>
        <p:nvGrpSpPr>
          <p:cNvPr id="8" name="Group 8"/>
          <p:cNvGrpSpPr/>
          <p:nvPr/>
        </p:nvGrpSpPr>
        <p:grpSpPr>
          <a:xfrm rot="-5400000">
            <a:off x="13398012" y="863112"/>
            <a:ext cx="4324350" cy="5455627"/>
            <a:chOff x="0" y="0"/>
            <a:chExt cx="660400" cy="833165"/>
          </a:xfrm>
        </p:grpSpPr>
        <p:sp>
          <p:nvSpPr>
            <p:cNvPr id="9" name="Freeform 9"/>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2B2B2B"/>
            </a:solidFill>
          </p:spPr>
        </p:sp>
        <p:sp>
          <p:nvSpPr>
            <p:cNvPr id="10" name="TextBox 10"/>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3003823" y="1602462"/>
            <a:ext cx="3976925" cy="397692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p:spPr>
        </p:sp>
      </p:grpSp>
      <p:grpSp>
        <p:nvGrpSpPr>
          <p:cNvPr id="13" name="Group 13"/>
          <p:cNvGrpSpPr/>
          <p:nvPr/>
        </p:nvGrpSpPr>
        <p:grpSpPr>
          <a:xfrm>
            <a:off x="17014880" y="9013880"/>
            <a:ext cx="1558671" cy="155867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5" name="TextBox 1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7508665" y="6324600"/>
            <a:ext cx="1558671" cy="155867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8" name="TextBox 1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1090132">
            <a:off x="7311280" y="-1609725"/>
            <a:ext cx="3905319" cy="4114800"/>
          </a:xfrm>
          <a:custGeom>
            <a:avLst/>
            <a:gdLst/>
            <a:ahLst/>
            <a:cxnLst/>
            <a:rect l="l" t="t" r="r" b="b"/>
            <a:pathLst>
              <a:path w="3905319" h="4114800">
                <a:moveTo>
                  <a:pt x="0" y="0"/>
                </a:moveTo>
                <a:lnTo>
                  <a:pt x="3905320" y="0"/>
                </a:lnTo>
                <a:lnTo>
                  <a:pt x="3905320" y="4114800"/>
                </a:lnTo>
                <a:lnTo>
                  <a:pt x="0" y="4114800"/>
                </a:lnTo>
                <a:lnTo>
                  <a:pt x="0" y="0"/>
                </a:lnTo>
                <a:close/>
              </a:path>
            </a:pathLst>
          </a:custGeom>
          <a:blipFill>
            <a:blip r:embed="rId5">
              <a:alphaModFix amt="19999"/>
              <a:extLst>
                <a:ext uri="{96DAC541-7B7A-43D3-8B79-37D633B846F1}">
                  <asvg:svgBlip xmlns:asvg="http://schemas.microsoft.com/office/drawing/2016/SVG/main" xmlns="" r:embed="rId6"/>
                </a:ext>
              </a:extLst>
            </a:blip>
            <a:stretch>
              <a:fillRect/>
            </a:stretch>
          </a:blipFill>
        </p:spPr>
      </p:sp>
      <p:sp>
        <p:nvSpPr>
          <p:cNvPr id="20" name="Freeform 20"/>
          <p:cNvSpPr/>
          <p:nvPr/>
        </p:nvSpPr>
        <p:spPr>
          <a:xfrm>
            <a:off x="240848" y="5626311"/>
            <a:ext cx="9188901" cy="4640334"/>
          </a:xfrm>
          <a:custGeom>
            <a:avLst/>
            <a:gdLst/>
            <a:ahLst/>
            <a:cxnLst/>
            <a:rect l="l" t="t" r="r" b="b"/>
            <a:pathLst>
              <a:path w="9188901" h="4640334">
                <a:moveTo>
                  <a:pt x="0" y="0"/>
                </a:moveTo>
                <a:lnTo>
                  <a:pt x="9188901" y="0"/>
                </a:lnTo>
                <a:lnTo>
                  <a:pt x="9188901" y="4640334"/>
                </a:lnTo>
                <a:lnTo>
                  <a:pt x="0" y="4640334"/>
                </a:lnTo>
                <a:lnTo>
                  <a:pt x="0" y="0"/>
                </a:lnTo>
                <a:close/>
              </a:path>
            </a:pathLst>
          </a:custGeom>
          <a:blipFill>
            <a:blip r:embed="rId7"/>
            <a:stretch>
              <a:fillRect t="-32134"/>
            </a:stretch>
          </a:blipFill>
        </p:spPr>
      </p:sp>
      <p:sp>
        <p:nvSpPr>
          <p:cNvPr id="21" name="TextBox 21"/>
          <p:cNvSpPr txBox="1"/>
          <p:nvPr/>
        </p:nvSpPr>
        <p:spPr>
          <a:xfrm>
            <a:off x="0" y="-29487"/>
            <a:ext cx="8216910" cy="2949574"/>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Poster Summary</a:t>
            </a:r>
          </a:p>
          <a:p>
            <a:pPr algn="ctr">
              <a:lnSpc>
                <a:spcPts val="11200"/>
              </a:lnSpc>
              <a:spcBef>
                <a:spcPct val="0"/>
              </a:spcBef>
            </a:pPr>
            <a:endParaRPr lang="en-US" sz="8000" b="1">
              <a:solidFill>
                <a:srgbClr val="000000"/>
              </a:solidFill>
              <a:latin typeface="Times New Roman MT Bold"/>
              <a:ea typeface="Times New Roman MT Bold"/>
              <a:cs typeface="Times New Roman MT Bold"/>
              <a:sym typeface="Times New Roman MT Bold"/>
            </a:endParaRPr>
          </a:p>
        </p:txBody>
      </p:sp>
      <p:sp>
        <p:nvSpPr>
          <p:cNvPr id="22" name="TextBox 22"/>
          <p:cNvSpPr txBox="1"/>
          <p:nvPr/>
        </p:nvSpPr>
        <p:spPr>
          <a:xfrm>
            <a:off x="-186842" y="1798001"/>
            <a:ext cx="10541967" cy="2799969"/>
          </a:xfrm>
          <a:prstGeom prst="rect">
            <a:avLst/>
          </a:prstGeom>
        </p:spPr>
        <p:txBody>
          <a:bodyPr lIns="0" tIns="0" rIns="0" bIns="0" rtlCol="0" anchor="t">
            <a:spAutoFit/>
          </a:bodyPr>
          <a:lstStyle/>
          <a:p>
            <a:pPr marL="729743" lvl="1" indent="-364871" algn="l">
              <a:lnSpc>
                <a:spcPts val="4732"/>
              </a:lnSpc>
              <a:buFont typeface="Arial"/>
              <a:buChar char="•"/>
            </a:pPr>
            <a:r>
              <a:rPr lang="en-US" sz="3380" dirty="0">
                <a:solidFill>
                  <a:srgbClr val="000000"/>
                </a:solidFill>
                <a:latin typeface="Times New Roman MT"/>
                <a:ea typeface="Times New Roman MT"/>
                <a:cs typeface="Times New Roman MT"/>
                <a:sym typeface="Times New Roman MT"/>
              </a:rPr>
              <a:t>Slogan/title</a:t>
            </a:r>
          </a:p>
          <a:p>
            <a:pPr marL="729743" lvl="1" indent="-364871" algn="l">
              <a:lnSpc>
                <a:spcPts val="4732"/>
              </a:lnSpc>
              <a:buFont typeface="Arial"/>
              <a:buChar char="•"/>
            </a:pPr>
            <a:r>
              <a:rPr lang="en-US" sz="3380" dirty="0">
                <a:solidFill>
                  <a:srgbClr val="000000"/>
                </a:solidFill>
                <a:latin typeface="Times New Roman MT"/>
                <a:ea typeface="Times New Roman MT"/>
                <a:cs typeface="Times New Roman MT"/>
                <a:sym typeface="Times New Roman MT"/>
              </a:rPr>
              <a:t>Focus ,activities and benefits </a:t>
            </a:r>
          </a:p>
          <a:p>
            <a:pPr marL="729743" lvl="1" indent="-364871" algn="l">
              <a:lnSpc>
                <a:spcPts val="4732"/>
              </a:lnSpc>
              <a:buFont typeface="Arial"/>
              <a:buChar char="•"/>
            </a:pPr>
            <a:r>
              <a:rPr lang="en-US" sz="3380" dirty="0">
                <a:solidFill>
                  <a:srgbClr val="000000"/>
                </a:solidFill>
                <a:latin typeface="Times New Roman MT"/>
                <a:ea typeface="Times New Roman MT"/>
                <a:cs typeface="Times New Roman MT"/>
                <a:sym typeface="Times New Roman MT"/>
              </a:rPr>
              <a:t>Health belief model picture reference and other pictures as well</a:t>
            </a:r>
          </a:p>
          <a:p>
            <a:pPr algn="l">
              <a:lnSpc>
                <a:spcPts val="2659"/>
              </a:lnSpc>
              <a:spcBef>
                <a:spcPct val="0"/>
              </a:spcBef>
            </a:pPr>
            <a:endParaRPr lang="en-US" sz="3380" dirty="0">
              <a:solidFill>
                <a:srgbClr val="000000"/>
              </a:solidFill>
              <a:latin typeface="Times New Roman MT"/>
              <a:ea typeface="Times New Roman MT"/>
              <a:cs typeface="Times New Roman MT"/>
              <a:sym typeface="Times New Roman MT"/>
            </a:endParaRPr>
          </a:p>
        </p:txBody>
      </p:sp>
      <p:sp>
        <p:nvSpPr>
          <p:cNvPr id="23" name="TextBox 23"/>
          <p:cNvSpPr txBox="1"/>
          <p:nvPr/>
        </p:nvSpPr>
        <p:spPr>
          <a:xfrm>
            <a:off x="613496" y="9620090"/>
            <a:ext cx="3484521"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randombar(horizontal)">
                                      <p:cBhvr>
                                        <p:cTn id="7" dur="500"/>
                                        <p:tgtEl>
                                          <p:spTgt spid="22">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22">
                                            <p:txEl>
                                              <p:pRg st="1" end="1"/>
                                            </p:txEl>
                                          </p:spTgt>
                                        </p:tgtEl>
                                        <p:attrNameLst>
                                          <p:attrName>style.visibility</p:attrName>
                                        </p:attrNameLst>
                                      </p:cBhvr>
                                      <p:to>
                                        <p:strVal val="visible"/>
                                      </p:to>
                                    </p:set>
                                    <p:animEffect transition="in" filter="randombar(horizontal)">
                                      <p:cBhvr>
                                        <p:cTn id="10" dur="500"/>
                                        <p:tgtEl>
                                          <p:spTgt spid="22">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22">
                                            <p:txEl>
                                              <p:pRg st="2" end="2"/>
                                            </p:txEl>
                                          </p:spTgt>
                                        </p:tgtEl>
                                        <p:attrNameLst>
                                          <p:attrName>style.visibility</p:attrName>
                                        </p:attrNameLst>
                                      </p:cBhvr>
                                      <p:to>
                                        <p:strVal val="visible"/>
                                      </p:to>
                                    </p:set>
                                    <p:animEffect transition="in" filter="randombar(horizontal)">
                                      <p:cBhvr>
                                        <p:cTn id="13" dur="500"/>
                                        <p:tgtEl>
                                          <p:spTgt spid="2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CFC"/>
        </a:solidFill>
        <a:effectLst/>
      </p:bgPr>
    </p:bg>
    <p:spTree>
      <p:nvGrpSpPr>
        <p:cNvPr id="1" name=""/>
        <p:cNvGrpSpPr/>
        <p:nvPr/>
      </p:nvGrpSpPr>
      <p:grpSpPr>
        <a:xfrm>
          <a:off x="0" y="0"/>
          <a:ext cx="0" cy="0"/>
          <a:chOff x="0" y="0"/>
          <a:chExt cx="0" cy="0"/>
        </a:xfrm>
      </p:grpSpPr>
      <p:sp>
        <p:nvSpPr>
          <p:cNvPr id="2" name="Freeform 2"/>
          <p:cNvSpPr/>
          <p:nvPr/>
        </p:nvSpPr>
        <p:spPr>
          <a:xfrm>
            <a:off x="-3526422" y="-882910"/>
            <a:ext cx="12606354" cy="12606354"/>
          </a:xfrm>
          <a:custGeom>
            <a:avLst/>
            <a:gdLst/>
            <a:ahLst/>
            <a:cxnLst/>
            <a:rect l="l" t="t" r="r" b="b"/>
            <a:pathLst>
              <a:path w="12606354" h="12606354">
                <a:moveTo>
                  <a:pt x="0" y="0"/>
                </a:moveTo>
                <a:lnTo>
                  <a:pt x="12606354" y="0"/>
                </a:lnTo>
                <a:lnTo>
                  <a:pt x="12606354" y="12606354"/>
                </a:lnTo>
                <a:lnTo>
                  <a:pt x="0" y="1260635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 name="Freeform 3"/>
          <p:cNvSpPr/>
          <p:nvPr/>
        </p:nvSpPr>
        <p:spPr>
          <a:xfrm>
            <a:off x="3920616" y="-1356201"/>
            <a:ext cx="17638156" cy="17638156"/>
          </a:xfrm>
          <a:custGeom>
            <a:avLst/>
            <a:gdLst/>
            <a:ahLst/>
            <a:cxnLst/>
            <a:rect l="l" t="t" r="r" b="b"/>
            <a:pathLst>
              <a:path w="17638156" h="17638156">
                <a:moveTo>
                  <a:pt x="0" y="0"/>
                </a:moveTo>
                <a:lnTo>
                  <a:pt x="17638156" y="0"/>
                </a:lnTo>
                <a:lnTo>
                  <a:pt x="17638156" y="17638156"/>
                </a:lnTo>
                <a:lnTo>
                  <a:pt x="0" y="1763815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4" name="Freeform 4"/>
          <p:cNvSpPr/>
          <p:nvPr/>
        </p:nvSpPr>
        <p:spPr>
          <a:xfrm>
            <a:off x="-240626" y="6884949"/>
            <a:ext cx="5209855" cy="4404696"/>
          </a:xfrm>
          <a:custGeom>
            <a:avLst/>
            <a:gdLst/>
            <a:ahLst/>
            <a:cxnLst/>
            <a:rect l="l" t="t" r="r" b="b"/>
            <a:pathLst>
              <a:path w="5209855" h="4404696">
                <a:moveTo>
                  <a:pt x="0" y="0"/>
                </a:moveTo>
                <a:lnTo>
                  <a:pt x="5209855" y="0"/>
                </a:lnTo>
                <a:lnTo>
                  <a:pt x="5209855" y="4404696"/>
                </a:lnTo>
                <a:lnTo>
                  <a:pt x="0" y="440469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5" name="Freeform 5"/>
          <p:cNvSpPr/>
          <p:nvPr/>
        </p:nvSpPr>
        <p:spPr>
          <a:xfrm>
            <a:off x="0" y="6884949"/>
            <a:ext cx="975815" cy="964430"/>
          </a:xfrm>
          <a:custGeom>
            <a:avLst/>
            <a:gdLst/>
            <a:ahLst/>
            <a:cxnLst/>
            <a:rect l="l" t="t" r="r" b="b"/>
            <a:pathLst>
              <a:path w="975815" h="964430">
                <a:moveTo>
                  <a:pt x="0" y="0"/>
                </a:moveTo>
                <a:lnTo>
                  <a:pt x="975815" y="0"/>
                </a:lnTo>
                <a:lnTo>
                  <a:pt x="975815" y="964430"/>
                </a:lnTo>
                <a:lnTo>
                  <a:pt x="0" y="964430"/>
                </a:lnTo>
                <a:lnTo>
                  <a:pt x="0" y="0"/>
                </a:lnTo>
                <a:close/>
              </a:path>
            </a:pathLst>
          </a:custGeom>
          <a:blipFill>
            <a:blip r:embed="rId6"/>
            <a:stretch>
              <a:fillRect/>
            </a:stretch>
          </a:blipFill>
        </p:spPr>
      </p:sp>
      <p:sp>
        <p:nvSpPr>
          <p:cNvPr id="6" name="Freeform 6"/>
          <p:cNvSpPr/>
          <p:nvPr/>
        </p:nvSpPr>
        <p:spPr>
          <a:xfrm>
            <a:off x="3119812" y="238354"/>
            <a:ext cx="11920240" cy="1294920"/>
          </a:xfrm>
          <a:custGeom>
            <a:avLst/>
            <a:gdLst/>
            <a:ahLst/>
            <a:cxnLst/>
            <a:rect l="l" t="t" r="r" b="b"/>
            <a:pathLst>
              <a:path w="11920240" h="1294920">
                <a:moveTo>
                  <a:pt x="0" y="0"/>
                </a:moveTo>
                <a:lnTo>
                  <a:pt x="11920240" y="0"/>
                </a:lnTo>
                <a:lnTo>
                  <a:pt x="11920240" y="1294919"/>
                </a:lnTo>
                <a:lnTo>
                  <a:pt x="0" y="1294919"/>
                </a:lnTo>
                <a:lnTo>
                  <a:pt x="0" y="0"/>
                </a:lnTo>
                <a:close/>
              </a:path>
            </a:pathLst>
          </a:custGeom>
          <a:blipFill>
            <a:blip r:embed="rId7"/>
            <a:stretch>
              <a:fillRect l="-21177" t="-33309" r="-14982" b="-248979"/>
            </a:stretch>
          </a:blipFill>
        </p:spPr>
      </p:sp>
      <p:sp>
        <p:nvSpPr>
          <p:cNvPr id="7" name="Freeform 7"/>
          <p:cNvSpPr/>
          <p:nvPr/>
        </p:nvSpPr>
        <p:spPr>
          <a:xfrm>
            <a:off x="15918607" y="8960140"/>
            <a:ext cx="2369393" cy="1326860"/>
          </a:xfrm>
          <a:custGeom>
            <a:avLst/>
            <a:gdLst/>
            <a:ahLst/>
            <a:cxnLst/>
            <a:rect l="l" t="t" r="r" b="b"/>
            <a:pathLst>
              <a:path w="2369393" h="1326860">
                <a:moveTo>
                  <a:pt x="0" y="0"/>
                </a:moveTo>
                <a:lnTo>
                  <a:pt x="2369393" y="0"/>
                </a:lnTo>
                <a:lnTo>
                  <a:pt x="2369393" y="1326860"/>
                </a:lnTo>
                <a:lnTo>
                  <a:pt x="0" y="1326860"/>
                </a:lnTo>
                <a:lnTo>
                  <a:pt x="0" y="0"/>
                </a:lnTo>
                <a:close/>
              </a:path>
            </a:pathLst>
          </a:custGeom>
          <a:blipFill>
            <a:blip r:embed="rId8"/>
            <a:stretch>
              <a:fillRect/>
            </a:stretch>
          </a:blipFill>
        </p:spPr>
      </p:sp>
      <p:sp>
        <p:nvSpPr>
          <p:cNvPr id="8" name="Freeform 8"/>
          <p:cNvSpPr/>
          <p:nvPr/>
        </p:nvSpPr>
        <p:spPr>
          <a:xfrm>
            <a:off x="15614316" y="7462877"/>
            <a:ext cx="2673684" cy="1497263"/>
          </a:xfrm>
          <a:custGeom>
            <a:avLst/>
            <a:gdLst/>
            <a:ahLst/>
            <a:cxnLst/>
            <a:rect l="l" t="t" r="r" b="b"/>
            <a:pathLst>
              <a:path w="2673684" h="1497263">
                <a:moveTo>
                  <a:pt x="0" y="0"/>
                </a:moveTo>
                <a:lnTo>
                  <a:pt x="2673684" y="0"/>
                </a:lnTo>
                <a:lnTo>
                  <a:pt x="2673684" y="1497263"/>
                </a:lnTo>
                <a:lnTo>
                  <a:pt x="0" y="1497263"/>
                </a:lnTo>
                <a:lnTo>
                  <a:pt x="0" y="0"/>
                </a:lnTo>
                <a:close/>
              </a:path>
            </a:pathLst>
          </a:custGeom>
          <a:blipFill>
            <a:blip r:embed="rId9"/>
            <a:stretch>
              <a:fillRect/>
            </a:stretch>
          </a:blipFill>
        </p:spPr>
      </p:sp>
      <p:sp>
        <p:nvSpPr>
          <p:cNvPr id="9" name="Freeform 9"/>
          <p:cNvSpPr/>
          <p:nvPr/>
        </p:nvSpPr>
        <p:spPr>
          <a:xfrm>
            <a:off x="14325900" y="3013722"/>
            <a:ext cx="3962100" cy="5682508"/>
          </a:xfrm>
          <a:custGeom>
            <a:avLst/>
            <a:gdLst/>
            <a:ahLst/>
            <a:cxnLst/>
            <a:rect l="l" t="t" r="r" b="b"/>
            <a:pathLst>
              <a:path w="3962100" h="5682508">
                <a:moveTo>
                  <a:pt x="0" y="0"/>
                </a:moveTo>
                <a:lnTo>
                  <a:pt x="3962100" y="0"/>
                </a:lnTo>
                <a:lnTo>
                  <a:pt x="3962100" y="5682507"/>
                </a:lnTo>
                <a:lnTo>
                  <a:pt x="0" y="5682507"/>
                </a:lnTo>
                <a:lnTo>
                  <a:pt x="0" y="0"/>
                </a:lnTo>
                <a:close/>
              </a:path>
            </a:pathLst>
          </a:custGeom>
          <a:blipFill>
            <a:blip r:embed="rId10"/>
            <a:stretch>
              <a:fillRect r="-114863"/>
            </a:stretch>
          </a:blipFill>
        </p:spPr>
      </p:sp>
      <p:sp>
        <p:nvSpPr>
          <p:cNvPr id="10" name="Freeform 10"/>
          <p:cNvSpPr/>
          <p:nvPr/>
        </p:nvSpPr>
        <p:spPr>
          <a:xfrm>
            <a:off x="487907" y="2793332"/>
            <a:ext cx="3410788" cy="4487539"/>
          </a:xfrm>
          <a:custGeom>
            <a:avLst/>
            <a:gdLst/>
            <a:ahLst/>
            <a:cxnLst/>
            <a:rect l="l" t="t" r="r" b="b"/>
            <a:pathLst>
              <a:path w="3410788" h="4487539">
                <a:moveTo>
                  <a:pt x="0" y="0"/>
                </a:moveTo>
                <a:lnTo>
                  <a:pt x="3410788" y="0"/>
                </a:lnTo>
                <a:lnTo>
                  <a:pt x="3410788" y="4487539"/>
                </a:lnTo>
                <a:lnTo>
                  <a:pt x="0" y="4487539"/>
                </a:lnTo>
                <a:lnTo>
                  <a:pt x="0" y="0"/>
                </a:lnTo>
                <a:close/>
              </a:path>
            </a:pathLst>
          </a:custGeom>
          <a:blipFill>
            <a:blip r:embed="rId11"/>
            <a:stretch>
              <a:fillRect l="-97107"/>
            </a:stretch>
          </a:blipFill>
        </p:spPr>
      </p:sp>
      <p:sp>
        <p:nvSpPr>
          <p:cNvPr id="11" name="Freeform 11"/>
          <p:cNvSpPr/>
          <p:nvPr/>
        </p:nvSpPr>
        <p:spPr>
          <a:xfrm>
            <a:off x="5207354" y="8814855"/>
            <a:ext cx="1338848" cy="990748"/>
          </a:xfrm>
          <a:custGeom>
            <a:avLst/>
            <a:gdLst/>
            <a:ahLst/>
            <a:cxnLst/>
            <a:rect l="l" t="t" r="r" b="b"/>
            <a:pathLst>
              <a:path w="1338848" h="990748">
                <a:moveTo>
                  <a:pt x="0" y="0"/>
                </a:moveTo>
                <a:lnTo>
                  <a:pt x="1338848" y="0"/>
                </a:lnTo>
                <a:lnTo>
                  <a:pt x="1338848" y="990747"/>
                </a:lnTo>
                <a:lnTo>
                  <a:pt x="0" y="990747"/>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2" name="Freeform 12"/>
          <p:cNvSpPr/>
          <p:nvPr/>
        </p:nvSpPr>
        <p:spPr>
          <a:xfrm>
            <a:off x="15918607" y="37641"/>
            <a:ext cx="2167994" cy="2085065"/>
          </a:xfrm>
          <a:custGeom>
            <a:avLst/>
            <a:gdLst/>
            <a:ahLst/>
            <a:cxnLst/>
            <a:rect l="l" t="t" r="r" b="b"/>
            <a:pathLst>
              <a:path w="2167994" h="2085065">
                <a:moveTo>
                  <a:pt x="0" y="0"/>
                </a:moveTo>
                <a:lnTo>
                  <a:pt x="2167994" y="0"/>
                </a:lnTo>
                <a:lnTo>
                  <a:pt x="2167994" y="2085066"/>
                </a:lnTo>
                <a:lnTo>
                  <a:pt x="0" y="2085066"/>
                </a:lnTo>
                <a:lnTo>
                  <a:pt x="0" y="0"/>
                </a:lnTo>
                <a:close/>
              </a:path>
            </a:pathLst>
          </a:custGeom>
          <a:blipFill>
            <a:blip r:embed="rId14"/>
            <a:stretch>
              <a:fillRect/>
            </a:stretch>
          </a:blipFill>
        </p:spPr>
      </p:sp>
      <p:sp>
        <p:nvSpPr>
          <p:cNvPr id="13" name="TextBox 13"/>
          <p:cNvSpPr txBox="1"/>
          <p:nvPr/>
        </p:nvSpPr>
        <p:spPr>
          <a:xfrm>
            <a:off x="3353892" y="95479"/>
            <a:ext cx="11686160" cy="2821285"/>
          </a:xfrm>
          <a:prstGeom prst="rect">
            <a:avLst/>
          </a:prstGeom>
          <a:ln>
            <a:solidFill>
              <a:srgbClr val="7030A0"/>
            </a:solidFill>
          </a:ln>
        </p:spPr>
        <p:txBody>
          <a:bodyPr wrap="square" lIns="0" tIns="0" rIns="0" bIns="0" rtlCol="0" anchor="t">
            <a:spAutoFit/>
          </a:bodyPr>
          <a:lstStyle/>
          <a:p>
            <a:pPr algn="ctr">
              <a:lnSpc>
                <a:spcPts val="11030"/>
              </a:lnSpc>
            </a:pPr>
            <a:r>
              <a:rPr lang="en" sz="4800" b="1" dirty="0">
                <a:solidFill>
                  <a:srgbClr val="7030A0"/>
                </a:solidFill>
                <a:latin typeface="Times New Roman"/>
                <a:ea typeface="Times New Roman"/>
                <a:cs typeface="Times New Roman"/>
                <a:sym typeface="Times New Roman"/>
              </a:rPr>
              <a:t>Sleep Well, Live </a:t>
            </a:r>
            <a:r>
              <a:rPr lang="en" sz="4800" b="1" dirty="0" smtClean="0">
                <a:solidFill>
                  <a:srgbClr val="7030A0"/>
                </a:solidFill>
                <a:latin typeface="Times New Roman"/>
                <a:ea typeface="Times New Roman"/>
                <a:cs typeface="Times New Roman"/>
                <a:sym typeface="Times New Roman"/>
              </a:rPr>
              <a:t>Well: </a:t>
            </a:r>
            <a:r>
              <a:rPr lang="en" sz="4800" b="1" dirty="0">
                <a:solidFill>
                  <a:srgbClr val="7030A0"/>
                </a:solidFill>
                <a:latin typeface="Times New Roman"/>
                <a:ea typeface="Times New Roman"/>
                <a:cs typeface="Times New Roman"/>
                <a:sym typeface="Times New Roman"/>
              </a:rPr>
              <a:t>Reclaim Your Nights</a:t>
            </a:r>
            <a:endParaRPr lang="en-IN" sz="4800" b="1" dirty="0">
              <a:solidFill>
                <a:srgbClr val="7030A0"/>
              </a:solidFill>
              <a:latin typeface="Times New Roman"/>
              <a:ea typeface="Times New Roman"/>
              <a:cs typeface="Times New Roman"/>
              <a:sym typeface="Times New Roman"/>
            </a:endParaRPr>
          </a:p>
          <a:p>
            <a:pPr algn="ctr">
              <a:lnSpc>
                <a:spcPts val="11030"/>
              </a:lnSpc>
            </a:pPr>
            <a:endParaRPr lang="en-US" sz="7878" b="1" dirty="0">
              <a:solidFill>
                <a:srgbClr val="7030A0"/>
              </a:solidFill>
              <a:latin typeface="Canva Sans Bold"/>
              <a:ea typeface="Canva Sans Bold"/>
              <a:cs typeface="Canva Sans Bold"/>
              <a:sym typeface="Canva Sans Bold"/>
            </a:endParaRPr>
          </a:p>
        </p:txBody>
      </p:sp>
      <p:sp>
        <p:nvSpPr>
          <p:cNvPr id="14" name="TextBox 14"/>
          <p:cNvSpPr txBox="1"/>
          <p:nvPr/>
        </p:nvSpPr>
        <p:spPr>
          <a:xfrm>
            <a:off x="4299583" y="1799117"/>
            <a:ext cx="8970050" cy="580505"/>
          </a:xfrm>
          <a:prstGeom prst="rect">
            <a:avLst/>
          </a:prstGeom>
        </p:spPr>
        <p:txBody>
          <a:bodyPr lIns="0" tIns="0" rIns="0" bIns="0" rtlCol="0" anchor="t">
            <a:spAutoFit/>
          </a:bodyPr>
          <a:lstStyle/>
          <a:p>
            <a:pPr algn="ctr">
              <a:lnSpc>
                <a:spcPts val="4753"/>
              </a:lnSpc>
            </a:pPr>
            <a:r>
              <a:rPr lang="en-US" sz="3395" b="1">
                <a:solidFill>
                  <a:srgbClr val="FF3131"/>
                </a:solidFill>
                <a:latin typeface="Canva Sans Bold"/>
                <a:ea typeface="Canva Sans Bold"/>
                <a:cs typeface="Canva Sans Bold"/>
                <a:sym typeface="Canva Sans Bold"/>
              </a:rPr>
              <a:t>Sleep Hygiene for Young Adult 18-25 Years </a:t>
            </a:r>
          </a:p>
        </p:txBody>
      </p:sp>
      <p:sp>
        <p:nvSpPr>
          <p:cNvPr id="15" name="TextBox 15"/>
          <p:cNvSpPr txBox="1"/>
          <p:nvPr/>
        </p:nvSpPr>
        <p:spPr>
          <a:xfrm>
            <a:off x="4904641" y="7108831"/>
            <a:ext cx="9952190" cy="936154"/>
          </a:xfrm>
          <a:prstGeom prst="rect">
            <a:avLst/>
          </a:prstGeom>
        </p:spPr>
        <p:txBody>
          <a:bodyPr wrap="square" lIns="0" tIns="0" rIns="0" bIns="0" rtlCol="0" anchor="t">
            <a:spAutoFit/>
          </a:bodyPr>
          <a:lstStyle/>
          <a:p>
            <a:pPr algn="ctr">
              <a:lnSpc>
                <a:spcPts val="7279"/>
              </a:lnSpc>
            </a:pPr>
            <a:r>
              <a:rPr lang="en-US" sz="5199" b="1" dirty="0">
                <a:solidFill>
                  <a:srgbClr val="FF3131"/>
                </a:solidFill>
                <a:latin typeface="Canva Sans Bold"/>
                <a:ea typeface="Canva Sans Bold"/>
                <a:cs typeface="Canva Sans Bold"/>
                <a:sym typeface="Canva Sans Bold"/>
              </a:rPr>
              <a:t>Improve Focus Mood &amp; Health</a:t>
            </a:r>
          </a:p>
        </p:txBody>
      </p:sp>
      <p:sp>
        <p:nvSpPr>
          <p:cNvPr id="16" name="TextBox 16"/>
          <p:cNvSpPr txBox="1"/>
          <p:nvPr/>
        </p:nvSpPr>
        <p:spPr>
          <a:xfrm>
            <a:off x="1627513" y="2354365"/>
            <a:ext cx="14904839" cy="3211195"/>
          </a:xfrm>
          <a:prstGeom prst="rect">
            <a:avLst/>
          </a:prstGeom>
        </p:spPr>
        <p:txBody>
          <a:bodyPr lIns="0" tIns="0" rIns="0" bIns="0" rtlCol="0" anchor="t">
            <a:spAutoFit/>
          </a:bodyPr>
          <a:lstStyle/>
          <a:p>
            <a:pPr algn="ctr">
              <a:lnSpc>
                <a:spcPts val="7279"/>
              </a:lnSpc>
            </a:pPr>
            <a:r>
              <a:rPr lang="en-US" sz="5199" b="1" dirty="0">
                <a:solidFill>
                  <a:srgbClr val="000000"/>
                </a:solidFill>
                <a:latin typeface="Canva Sans Bold"/>
                <a:ea typeface="Canva Sans Bold"/>
                <a:cs typeface="Canva Sans Bold"/>
                <a:sym typeface="Canva Sans Bold"/>
              </a:rPr>
              <a:t>6-8 Week Session on Better Sleep Habits</a:t>
            </a:r>
          </a:p>
          <a:p>
            <a:pPr algn="ctr">
              <a:lnSpc>
                <a:spcPts val="3780"/>
              </a:lnSpc>
            </a:pPr>
            <a:r>
              <a:rPr lang="en-US" sz="2700" b="1" dirty="0">
                <a:solidFill>
                  <a:srgbClr val="000000"/>
                </a:solidFill>
                <a:latin typeface="Canva Sans Bold"/>
                <a:ea typeface="Canva Sans Bold"/>
                <a:cs typeface="Canva Sans Bold"/>
                <a:sym typeface="Canva Sans Bold"/>
              </a:rPr>
              <a:t>Starting from  1 week of Nov 2025</a:t>
            </a:r>
          </a:p>
          <a:p>
            <a:pPr algn="ctr">
              <a:lnSpc>
                <a:spcPts val="7279"/>
              </a:lnSpc>
            </a:pPr>
            <a:r>
              <a:rPr lang="en-US" sz="5199" b="1" dirty="0">
                <a:solidFill>
                  <a:srgbClr val="000000"/>
                </a:solidFill>
                <a:latin typeface="Canva Sans Bold"/>
                <a:ea typeface="Canva Sans Bold"/>
                <a:cs typeface="Canva Sans Bold"/>
                <a:sym typeface="Canva Sans Bold"/>
              </a:rPr>
              <a:t> </a:t>
            </a:r>
          </a:p>
          <a:p>
            <a:pPr algn="ctr">
              <a:lnSpc>
                <a:spcPts val="7279"/>
              </a:lnSpc>
            </a:pPr>
            <a:endParaRPr lang="en-US" sz="5199" b="1" dirty="0">
              <a:solidFill>
                <a:srgbClr val="000000"/>
              </a:solidFill>
              <a:latin typeface="Canva Sans Bold"/>
              <a:ea typeface="Canva Sans Bold"/>
              <a:cs typeface="Canva Sans Bold"/>
              <a:sym typeface="Canva Sans Bold"/>
            </a:endParaRPr>
          </a:p>
        </p:txBody>
      </p:sp>
      <p:sp>
        <p:nvSpPr>
          <p:cNvPr id="17" name="TextBox 17"/>
          <p:cNvSpPr txBox="1"/>
          <p:nvPr/>
        </p:nvSpPr>
        <p:spPr>
          <a:xfrm>
            <a:off x="4299583" y="4143843"/>
            <a:ext cx="7206617" cy="2539157"/>
          </a:xfrm>
          <a:prstGeom prst="rect">
            <a:avLst/>
          </a:prstGeom>
        </p:spPr>
        <p:txBody>
          <a:bodyPr wrap="square" lIns="0" tIns="0" rIns="0" bIns="0" rtlCol="0" anchor="t">
            <a:spAutoFit/>
          </a:bodyPr>
          <a:lstStyle/>
          <a:p>
            <a:pPr marL="1012824" lvl="1" indent="-506412" algn="l">
              <a:lnSpc>
                <a:spcPts val="6567"/>
              </a:lnSpc>
              <a:buFont typeface="Arial"/>
              <a:buChar char="•"/>
            </a:pPr>
            <a:r>
              <a:rPr lang="en-US" sz="4691" b="1" dirty="0">
                <a:solidFill>
                  <a:srgbClr val="1800AD"/>
                </a:solidFill>
                <a:latin typeface="Canva Sans Bold"/>
                <a:ea typeface="Canva Sans Bold"/>
                <a:cs typeface="Canva Sans Bold"/>
                <a:sym typeface="Canva Sans Bold"/>
              </a:rPr>
              <a:t>Reduce Screen Time</a:t>
            </a:r>
          </a:p>
          <a:p>
            <a:pPr marL="1012824" lvl="1" indent="-506412" algn="l">
              <a:lnSpc>
                <a:spcPts val="6567"/>
              </a:lnSpc>
              <a:buFont typeface="Arial"/>
              <a:buChar char="•"/>
            </a:pPr>
            <a:r>
              <a:rPr lang="en-US" sz="4691" b="1" dirty="0">
                <a:solidFill>
                  <a:srgbClr val="1800AD"/>
                </a:solidFill>
                <a:latin typeface="Canva Sans Bold"/>
                <a:ea typeface="Canva Sans Bold"/>
                <a:cs typeface="Canva Sans Bold"/>
                <a:sym typeface="Canva Sans Bold"/>
              </a:rPr>
              <a:t>Relax Before Bed</a:t>
            </a:r>
          </a:p>
          <a:p>
            <a:pPr marL="1012824" lvl="1" indent="-506412" algn="l">
              <a:lnSpc>
                <a:spcPts val="6567"/>
              </a:lnSpc>
              <a:buFont typeface="Arial"/>
              <a:buChar char="•"/>
            </a:pPr>
            <a:r>
              <a:rPr lang="en-US" sz="4691" b="1" dirty="0">
                <a:solidFill>
                  <a:srgbClr val="1800AD"/>
                </a:solidFill>
                <a:latin typeface="Canva Sans Bold"/>
                <a:ea typeface="Canva Sans Bold"/>
                <a:cs typeface="Canva Sans Bold"/>
                <a:sym typeface="Canva Sans Bold"/>
              </a:rPr>
              <a:t>Set a Routine </a:t>
            </a:r>
          </a:p>
        </p:txBody>
      </p:sp>
      <p:sp>
        <p:nvSpPr>
          <p:cNvPr id="18" name="TextBox 18"/>
          <p:cNvSpPr txBox="1"/>
          <p:nvPr/>
        </p:nvSpPr>
        <p:spPr>
          <a:xfrm>
            <a:off x="6804281" y="8681505"/>
            <a:ext cx="1980327" cy="339450"/>
          </a:xfrm>
          <a:prstGeom prst="rect">
            <a:avLst/>
          </a:prstGeom>
        </p:spPr>
        <p:txBody>
          <a:bodyPr lIns="0" tIns="0" rIns="0" bIns="0" rtlCol="0" anchor="t">
            <a:spAutoFit/>
          </a:bodyPr>
          <a:lstStyle/>
          <a:p>
            <a:pPr algn="ctr">
              <a:lnSpc>
                <a:spcPts val="2770"/>
              </a:lnSpc>
            </a:pPr>
            <a:r>
              <a:rPr lang="en-US" sz="1978" b="1">
                <a:solidFill>
                  <a:srgbClr val="000000"/>
                </a:solidFill>
                <a:latin typeface="Canva Sans Bold"/>
                <a:ea typeface="Canva Sans Bold"/>
                <a:cs typeface="Canva Sans Bold"/>
                <a:sym typeface="Canva Sans Bold"/>
              </a:rPr>
              <a:t>Registered Now </a:t>
            </a:r>
          </a:p>
        </p:txBody>
      </p:sp>
      <p:sp>
        <p:nvSpPr>
          <p:cNvPr id="19" name="TextBox 19"/>
          <p:cNvSpPr txBox="1"/>
          <p:nvPr/>
        </p:nvSpPr>
        <p:spPr>
          <a:xfrm>
            <a:off x="6719469" y="8883940"/>
            <a:ext cx="2810351" cy="671839"/>
          </a:xfrm>
          <a:prstGeom prst="rect">
            <a:avLst/>
          </a:prstGeom>
        </p:spPr>
        <p:txBody>
          <a:bodyPr lIns="0" tIns="0" rIns="0" bIns="0" rtlCol="0" anchor="t">
            <a:spAutoFit/>
          </a:bodyPr>
          <a:lstStyle/>
          <a:p>
            <a:pPr algn="ctr">
              <a:lnSpc>
                <a:spcPts val="5494"/>
              </a:lnSpc>
            </a:pPr>
            <a:r>
              <a:rPr lang="en-US" sz="3924" b="1">
                <a:solidFill>
                  <a:srgbClr val="4544AD"/>
                </a:solidFill>
                <a:latin typeface="Canva Sans Bold"/>
                <a:ea typeface="Canva Sans Bold"/>
                <a:cs typeface="Canva Sans Bold"/>
                <a:sym typeface="Canva Sans Bold"/>
              </a:rPr>
              <a:t>Contact Us </a:t>
            </a:r>
          </a:p>
        </p:txBody>
      </p:sp>
      <p:sp>
        <p:nvSpPr>
          <p:cNvPr id="20" name="TextBox 20"/>
          <p:cNvSpPr txBox="1"/>
          <p:nvPr/>
        </p:nvSpPr>
        <p:spPr>
          <a:xfrm>
            <a:off x="6780439" y="9556895"/>
            <a:ext cx="7011761" cy="589905"/>
          </a:xfrm>
          <a:prstGeom prst="rect">
            <a:avLst/>
          </a:prstGeom>
        </p:spPr>
        <p:txBody>
          <a:bodyPr wrap="square" lIns="0" tIns="0" rIns="0" bIns="0" rtlCol="0" anchor="t">
            <a:spAutoFit/>
          </a:bodyPr>
          <a:lstStyle/>
          <a:p>
            <a:pPr algn="ctr">
              <a:lnSpc>
                <a:spcPts val="4647"/>
              </a:lnSpc>
            </a:pPr>
            <a:r>
              <a:rPr lang="en-US" sz="3319" b="1" dirty="0">
                <a:solidFill>
                  <a:srgbClr val="000000"/>
                </a:solidFill>
                <a:latin typeface="Canva Sans Bold"/>
                <a:ea typeface="Canva Sans Bold"/>
                <a:cs typeface="Canva Sans Bold"/>
                <a:sym typeface="Canva Sans Bold"/>
              </a:rPr>
              <a:t>info SMLB.program@gmail.com</a:t>
            </a:r>
          </a:p>
        </p:txBody>
      </p:sp>
      <p:sp>
        <p:nvSpPr>
          <p:cNvPr id="21" name="TextBox 21"/>
          <p:cNvSpPr txBox="1"/>
          <p:nvPr/>
        </p:nvSpPr>
        <p:spPr>
          <a:xfrm>
            <a:off x="282675" y="9729402"/>
            <a:ext cx="3188053"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FFFFFF"/>
                </a:solidFill>
                <a:latin typeface="Times New Roman MT Bold"/>
                <a:ea typeface="Times New Roman MT Bold"/>
                <a:cs typeface="Times New Roman MT Bold"/>
                <a:sym typeface="Times New Roman MT Bold"/>
              </a:rPr>
              <a:t>Muhammad </a:t>
            </a:r>
            <a:r>
              <a:rPr lang="en-US" sz="1899" b="1" dirty="0" smtClean="0">
                <a:solidFill>
                  <a:srgbClr val="FFFFFF"/>
                </a:solidFill>
                <a:latin typeface="Times New Roman MT Bold"/>
                <a:ea typeface="Times New Roman MT Bold"/>
                <a:cs typeface="Times New Roman MT Bold"/>
                <a:sym typeface="Times New Roman MT Bold"/>
              </a:rPr>
              <a:t>Hamza (2515820</a:t>
            </a:r>
            <a:r>
              <a:rPr lang="en-US" sz="1899" b="1" dirty="0">
                <a:solidFill>
                  <a:srgbClr val="FFFFFF"/>
                </a:solidFill>
                <a:latin typeface="Times New Roman MT Bold"/>
                <a:ea typeface="Times New Roman MT Bold"/>
                <a:cs typeface="Times New Roman MT Bold"/>
                <a:sym typeface="Times New Roman MT Bold"/>
              </a:rPr>
              <a:t>)</a:t>
            </a:r>
          </a:p>
        </p:txBody>
      </p:sp>
    </p:spTree>
  </p:cSld>
  <p:clrMapOvr>
    <a:masterClrMapping/>
  </p:clrMapOvr>
  <p:transition>
    <p:circl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6531560" y="2992145"/>
            <a:ext cx="15675560" cy="15675560"/>
            <a:chOff x="0" y="0"/>
            <a:chExt cx="4128543" cy="4128543"/>
          </a:xfrm>
        </p:grpSpPr>
        <p:sp>
          <p:nvSpPr>
            <p:cNvPr id="4" name="Freeform 4"/>
            <p:cNvSpPr/>
            <p:nvPr/>
          </p:nvSpPr>
          <p:spPr>
            <a:xfrm>
              <a:off x="0" y="0"/>
              <a:ext cx="4128543" cy="4128543"/>
            </a:xfrm>
            <a:custGeom>
              <a:avLst/>
              <a:gdLst/>
              <a:ahLst/>
              <a:cxnLst/>
              <a:rect l="l" t="t" r="r" b="b"/>
              <a:pathLst>
                <a:path w="4128543" h="4128543">
                  <a:moveTo>
                    <a:pt x="197554" y="0"/>
                  </a:moveTo>
                  <a:lnTo>
                    <a:pt x="3930989" y="0"/>
                  </a:lnTo>
                  <a:cubicBezTo>
                    <a:pt x="3983383" y="0"/>
                    <a:pt x="4033632" y="20814"/>
                    <a:pt x="4070680" y="57862"/>
                  </a:cubicBezTo>
                  <a:cubicBezTo>
                    <a:pt x="4107729" y="94911"/>
                    <a:pt x="4128543" y="145159"/>
                    <a:pt x="4128543" y="197554"/>
                  </a:cubicBezTo>
                  <a:lnTo>
                    <a:pt x="4128543" y="3930989"/>
                  </a:lnTo>
                  <a:cubicBezTo>
                    <a:pt x="4128543" y="4040095"/>
                    <a:pt x="4040095" y="4128543"/>
                    <a:pt x="3930989" y="4128543"/>
                  </a:cubicBezTo>
                  <a:lnTo>
                    <a:pt x="197554" y="4128543"/>
                  </a:lnTo>
                  <a:cubicBezTo>
                    <a:pt x="88448" y="4128543"/>
                    <a:pt x="0" y="4040095"/>
                    <a:pt x="0" y="3930989"/>
                  </a:cubicBezTo>
                  <a:lnTo>
                    <a:pt x="0" y="197554"/>
                  </a:lnTo>
                  <a:cubicBezTo>
                    <a:pt x="0" y="88448"/>
                    <a:pt x="88448" y="0"/>
                    <a:pt x="197554" y="0"/>
                  </a:cubicBezTo>
                  <a:close/>
                </a:path>
              </a:pathLst>
            </a:custGeom>
            <a:solidFill>
              <a:srgbClr val="D8D8D8"/>
            </a:solidFill>
          </p:spPr>
        </p:sp>
        <p:sp>
          <p:nvSpPr>
            <p:cNvPr id="5" name="TextBox 5"/>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083239" y="6669231"/>
            <a:ext cx="5272574" cy="5120987"/>
          </a:xfrm>
          <a:custGeom>
            <a:avLst/>
            <a:gdLst/>
            <a:ahLst/>
            <a:cxnLst/>
            <a:rect l="l" t="t" r="r" b="b"/>
            <a:pathLst>
              <a:path w="5272574" h="5120987">
                <a:moveTo>
                  <a:pt x="0" y="0"/>
                </a:moveTo>
                <a:lnTo>
                  <a:pt x="5272574" y="0"/>
                </a:lnTo>
                <a:lnTo>
                  <a:pt x="5272574" y="5120988"/>
                </a:lnTo>
                <a:lnTo>
                  <a:pt x="0" y="5120988"/>
                </a:lnTo>
                <a:lnTo>
                  <a:pt x="0" y="0"/>
                </a:lnTo>
                <a:close/>
              </a:path>
            </a:pathLst>
          </a:custGeom>
          <a:blipFill>
            <a:blip r:embed="rId3"/>
            <a:stretch>
              <a:fillRect/>
            </a:stretch>
          </a:blipFill>
        </p:spPr>
      </p:sp>
      <p:grpSp>
        <p:nvGrpSpPr>
          <p:cNvPr id="7" name="Group 7"/>
          <p:cNvGrpSpPr/>
          <p:nvPr/>
        </p:nvGrpSpPr>
        <p:grpSpPr>
          <a:xfrm>
            <a:off x="1258595" y="7336438"/>
            <a:ext cx="2208854" cy="220885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619125" cap="sq">
              <a:solidFill>
                <a:srgbClr val="4544AD"/>
              </a:solidFill>
              <a:prstDash val="solid"/>
              <a:miter/>
            </a:ln>
          </p:spPr>
        </p:sp>
        <p:sp>
          <p:nvSpPr>
            <p:cNvPr id="9" name="TextBox 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7014880" y="9013880"/>
            <a:ext cx="1558671" cy="155867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2" name="TextBox 12"/>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3756215" y="9322824"/>
            <a:ext cx="1558671" cy="155867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5" name="TextBox 1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2089110" y="626954"/>
            <a:ext cx="53728" cy="53728"/>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8" name="TextBox 18"/>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9" name="AutoShape 19"/>
          <p:cNvSpPr/>
          <p:nvPr/>
        </p:nvSpPr>
        <p:spPr>
          <a:xfrm>
            <a:off x="10884292" y="1009650"/>
            <a:ext cx="951661" cy="0"/>
          </a:xfrm>
          <a:prstGeom prst="line">
            <a:avLst/>
          </a:prstGeom>
          <a:ln w="38100" cap="flat">
            <a:solidFill>
              <a:srgbClr val="61D2D0"/>
            </a:solidFill>
            <a:prstDash val="solid"/>
            <a:headEnd type="none" w="sm" len="sm"/>
            <a:tailEnd type="triangle" w="lg" len="med"/>
          </a:ln>
        </p:spPr>
      </p:sp>
      <p:sp>
        <p:nvSpPr>
          <p:cNvPr id="20" name="Freeform 20"/>
          <p:cNvSpPr/>
          <p:nvPr/>
        </p:nvSpPr>
        <p:spPr>
          <a:xfrm>
            <a:off x="0" y="0"/>
            <a:ext cx="6940504" cy="10401300"/>
          </a:xfrm>
          <a:custGeom>
            <a:avLst/>
            <a:gdLst/>
            <a:ahLst/>
            <a:cxnLst/>
            <a:rect l="l" t="t" r="r" b="b"/>
            <a:pathLst>
              <a:path w="6940504" h="10401300">
                <a:moveTo>
                  <a:pt x="0" y="0"/>
                </a:moveTo>
                <a:lnTo>
                  <a:pt x="6940504" y="0"/>
                </a:lnTo>
                <a:lnTo>
                  <a:pt x="6940504" y="10401300"/>
                </a:lnTo>
                <a:lnTo>
                  <a:pt x="0" y="10401300"/>
                </a:lnTo>
                <a:lnTo>
                  <a:pt x="0" y="0"/>
                </a:lnTo>
                <a:close/>
              </a:path>
            </a:pathLst>
          </a:custGeom>
          <a:blipFill>
            <a:blip r:embed="rId4"/>
            <a:stretch>
              <a:fillRect/>
            </a:stretch>
          </a:blipFill>
        </p:spPr>
      </p:sp>
      <p:grpSp>
        <p:nvGrpSpPr>
          <p:cNvPr id="21" name="Group 21"/>
          <p:cNvGrpSpPr/>
          <p:nvPr/>
        </p:nvGrpSpPr>
        <p:grpSpPr>
          <a:xfrm>
            <a:off x="3214280" y="2251130"/>
            <a:ext cx="5772150" cy="6762750"/>
            <a:chOff x="0" y="0"/>
            <a:chExt cx="894257" cy="1047727"/>
          </a:xfrm>
        </p:grpSpPr>
        <p:sp>
          <p:nvSpPr>
            <p:cNvPr id="22" name="Freeform 22"/>
            <p:cNvSpPr/>
            <p:nvPr/>
          </p:nvSpPr>
          <p:spPr>
            <a:xfrm>
              <a:off x="0" y="0"/>
              <a:ext cx="894257" cy="1047727"/>
            </a:xfrm>
            <a:custGeom>
              <a:avLst/>
              <a:gdLst/>
              <a:ahLst/>
              <a:cxnLst/>
              <a:rect l="l" t="t" r="r" b="b"/>
              <a:pathLst>
                <a:path w="894257" h="1047727">
                  <a:moveTo>
                    <a:pt x="67063" y="0"/>
                  </a:moveTo>
                  <a:lnTo>
                    <a:pt x="827194" y="0"/>
                  </a:lnTo>
                  <a:cubicBezTo>
                    <a:pt x="844980" y="0"/>
                    <a:pt x="862038" y="7066"/>
                    <a:pt x="874615" y="19642"/>
                  </a:cubicBezTo>
                  <a:cubicBezTo>
                    <a:pt x="887191" y="32219"/>
                    <a:pt x="894257" y="49277"/>
                    <a:pt x="894257" y="67063"/>
                  </a:cubicBezTo>
                  <a:lnTo>
                    <a:pt x="894257" y="980664"/>
                  </a:lnTo>
                  <a:cubicBezTo>
                    <a:pt x="894257" y="1017702"/>
                    <a:pt x="864232" y="1047727"/>
                    <a:pt x="827194" y="1047727"/>
                  </a:cubicBezTo>
                  <a:lnTo>
                    <a:pt x="67063" y="1047727"/>
                  </a:lnTo>
                  <a:cubicBezTo>
                    <a:pt x="49277" y="1047727"/>
                    <a:pt x="32219" y="1040661"/>
                    <a:pt x="19642" y="1028085"/>
                  </a:cubicBezTo>
                  <a:cubicBezTo>
                    <a:pt x="7066" y="1015508"/>
                    <a:pt x="0" y="998450"/>
                    <a:pt x="0" y="980664"/>
                  </a:cubicBezTo>
                  <a:lnTo>
                    <a:pt x="0" y="67063"/>
                  </a:lnTo>
                  <a:cubicBezTo>
                    <a:pt x="0" y="49277"/>
                    <a:pt x="7066" y="32219"/>
                    <a:pt x="19642" y="19642"/>
                  </a:cubicBezTo>
                  <a:cubicBezTo>
                    <a:pt x="32219" y="7066"/>
                    <a:pt x="49277" y="0"/>
                    <a:pt x="67063" y="0"/>
                  </a:cubicBezTo>
                  <a:close/>
                </a:path>
              </a:pathLst>
            </a:custGeom>
            <a:blipFill>
              <a:blip r:embed="rId5"/>
              <a:stretch>
                <a:fillRect t="-13934" b="-13934"/>
              </a:stretch>
            </a:blipFill>
          </p:spPr>
        </p:sp>
      </p:grpSp>
      <p:sp>
        <p:nvSpPr>
          <p:cNvPr id="23" name="Freeform 23"/>
          <p:cNvSpPr/>
          <p:nvPr/>
        </p:nvSpPr>
        <p:spPr>
          <a:xfrm>
            <a:off x="9325405" y="2554431"/>
            <a:ext cx="9248145" cy="6406442"/>
          </a:xfrm>
          <a:custGeom>
            <a:avLst/>
            <a:gdLst/>
            <a:ahLst/>
            <a:cxnLst/>
            <a:rect l="l" t="t" r="r" b="b"/>
            <a:pathLst>
              <a:path w="9248145" h="6406442">
                <a:moveTo>
                  <a:pt x="0" y="0"/>
                </a:moveTo>
                <a:lnTo>
                  <a:pt x="9248145" y="0"/>
                </a:lnTo>
                <a:lnTo>
                  <a:pt x="9248145" y="6406443"/>
                </a:lnTo>
                <a:lnTo>
                  <a:pt x="0" y="6406443"/>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24" name="Freeform 24"/>
          <p:cNvSpPr/>
          <p:nvPr/>
        </p:nvSpPr>
        <p:spPr>
          <a:xfrm>
            <a:off x="7552726" y="0"/>
            <a:ext cx="2719343" cy="1814543"/>
          </a:xfrm>
          <a:custGeom>
            <a:avLst/>
            <a:gdLst/>
            <a:ahLst/>
            <a:cxnLst/>
            <a:rect l="l" t="t" r="r" b="b"/>
            <a:pathLst>
              <a:path w="2719343" h="1814543">
                <a:moveTo>
                  <a:pt x="0" y="0"/>
                </a:moveTo>
                <a:lnTo>
                  <a:pt x="2719343" y="0"/>
                </a:lnTo>
                <a:lnTo>
                  <a:pt x="2719343" y="1814543"/>
                </a:lnTo>
                <a:lnTo>
                  <a:pt x="0" y="1814543"/>
                </a:lnTo>
                <a:lnTo>
                  <a:pt x="0" y="0"/>
                </a:lnTo>
                <a:close/>
              </a:path>
            </a:pathLst>
          </a:custGeom>
          <a:blipFill>
            <a:blip r:embed="rId8"/>
            <a:stretch>
              <a:fillRect/>
            </a:stretch>
          </a:blipFill>
        </p:spPr>
      </p:sp>
      <p:sp>
        <p:nvSpPr>
          <p:cNvPr id="25" name="TextBox 25"/>
          <p:cNvSpPr txBox="1"/>
          <p:nvPr/>
        </p:nvSpPr>
        <p:spPr>
          <a:xfrm>
            <a:off x="10667155" y="-159009"/>
            <a:ext cx="7096066" cy="1436291"/>
          </a:xfrm>
          <a:prstGeom prst="rect">
            <a:avLst/>
          </a:prstGeom>
        </p:spPr>
        <p:txBody>
          <a:bodyPr wrap="square" lIns="0" tIns="0" rIns="0" bIns="0" rtlCol="0" anchor="t">
            <a:spAutoFit/>
          </a:bodyPr>
          <a:lstStyle/>
          <a:p>
            <a:pPr algn="ctr">
              <a:lnSpc>
                <a:spcPts val="11200"/>
              </a:lnSpc>
            </a:pPr>
            <a:r>
              <a:rPr lang="en-US" sz="8000" b="1" dirty="0">
                <a:solidFill>
                  <a:srgbClr val="000000"/>
                </a:solidFill>
                <a:latin typeface="Times New Roman MT Bold"/>
                <a:ea typeface="Times New Roman MT Bold"/>
                <a:cs typeface="Times New Roman MT Bold"/>
                <a:sym typeface="Times New Roman MT Bold"/>
              </a:rPr>
              <a:t>Weekly Session</a:t>
            </a:r>
          </a:p>
        </p:txBody>
      </p:sp>
      <p:sp>
        <p:nvSpPr>
          <p:cNvPr id="26" name="TextBox 26"/>
          <p:cNvSpPr txBox="1"/>
          <p:nvPr/>
        </p:nvSpPr>
        <p:spPr>
          <a:xfrm>
            <a:off x="11282454" y="1259015"/>
            <a:ext cx="5732426" cy="1211580"/>
          </a:xfrm>
          <a:prstGeom prst="rect">
            <a:avLst/>
          </a:prstGeom>
        </p:spPr>
        <p:txBody>
          <a:bodyPr wrap="square" lIns="0" tIns="0" rIns="0" bIns="0" rtlCol="0" anchor="t">
            <a:spAutoFit/>
          </a:bodyPr>
          <a:lstStyle/>
          <a:p>
            <a:pPr algn="ctr">
              <a:lnSpc>
                <a:spcPts val="4620"/>
              </a:lnSpc>
              <a:spcBef>
                <a:spcPct val="0"/>
              </a:spcBef>
            </a:pPr>
            <a:r>
              <a:rPr lang="en-US" sz="3300" b="1" dirty="0">
                <a:solidFill>
                  <a:srgbClr val="FF3131"/>
                </a:solidFill>
                <a:latin typeface="Times New Roman MT Bold"/>
                <a:ea typeface="Times New Roman MT Bold"/>
                <a:cs typeface="Times New Roman MT Bold"/>
                <a:sym typeface="Times New Roman MT Bold"/>
              </a:rPr>
              <a:t>Sleep Hygiene Program</a:t>
            </a:r>
          </a:p>
          <a:p>
            <a:pPr algn="ctr">
              <a:lnSpc>
                <a:spcPts val="4620"/>
              </a:lnSpc>
              <a:spcBef>
                <a:spcPct val="0"/>
              </a:spcBef>
            </a:pPr>
            <a:r>
              <a:rPr lang="en-US" sz="3300" b="1" dirty="0">
                <a:solidFill>
                  <a:srgbClr val="FF3131"/>
                </a:solidFill>
                <a:latin typeface="Times New Roman MT Bold"/>
                <a:ea typeface="Times New Roman MT Bold"/>
                <a:cs typeface="Times New Roman MT Bold"/>
                <a:sym typeface="Times New Roman MT Bold"/>
              </a:rPr>
              <a:t>– 6-8 weeks</a:t>
            </a:r>
          </a:p>
        </p:txBody>
      </p:sp>
      <p:sp>
        <p:nvSpPr>
          <p:cNvPr id="27" name="TextBox 27"/>
          <p:cNvSpPr txBox="1"/>
          <p:nvPr/>
        </p:nvSpPr>
        <p:spPr>
          <a:xfrm>
            <a:off x="9822093" y="3036185"/>
            <a:ext cx="8465907" cy="5278755"/>
          </a:xfrm>
          <a:prstGeom prst="rect">
            <a:avLst/>
          </a:prstGeom>
        </p:spPr>
        <p:txBody>
          <a:bodyPr lIns="0" tIns="0" rIns="0" bIns="0" rtlCol="0" anchor="t">
            <a:spAutoFit/>
          </a:bodyPr>
          <a:lstStyle/>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1: Introduction to sleep health</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2: Awareness Session on  Screen time &amp; blue light </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3: Relaxation &amp; mindfulness techniques</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4: Creating a sleep-friendly environment</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5: Food &amp; caffeine related behaviors</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6: Physical activity &amp; routine setting</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7: Stress &amp; anxiety Management </a:t>
            </a:r>
          </a:p>
          <a:p>
            <a:pPr algn="l">
              <a:lnSpc>
                <a:spcPts val="4620"/>
              </a:lnSpc>
              <a:spcBef>
                <a:spcPct val="0"/>
              </a:spcBef>
            </a:pPr>
            <a:r>
              <a:rPr lang="en-US" sz="3300" dirty="0">
                <a:solidFill>
                  <a:srgbClr val="000000"/>
                </a:solidFill>
                <a:latin typeface="Times New Roman MT"/>
                <a:ea typeface="Times New Roman MT"/>
                <a:cs typeface="Times New Roman MT"/>
                <a:sym typeface="Times New Roman MT"/>
              </a:rPr>
              <a:t>Week 8:Review &amp; planning for the future</a:t>
            </a:r>
          </a:p>
        </p:txBody>
      </p:sp>
      <p:sp>
        <p:nvSpPr>
          <p:cNvPr id="28" name="TextBox 28"/>
          <p:cNvSpPr txBox="1"/>
          <p:nvPr/>
        </p:nvSpPr>
        <p:spPr>
          <a:xfrm>
            <a:off x="396231" y="9574457"/>
            <a:ext cx="3413769"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EFEFEF"/>
                </a:solidFill>
                <a:latin typeface="Times New Roman MT Bold"/>
                <a:ea typeface="Times New Roman MT Bold"/>
                <a:cs typeface="Times New Roman MT Bold"/>
                <a:sym typeface="Times New Roman MT Bold"/>
              </a:rPr>
              <a:t>Muhammad </a:t>
            </a:r>
            <a:r>
              <a:rPr lang="en-US" sz="1899" b="1" dirty="0" smtClean="0">
                <a:solidFill>
                  <a:srgbClr val="EFEFEF"/>
                </a:solidFill>
                <a:latin typeface="Times New Roman MT Bold"/>
                <a:ea typeface="Times New Roman MT Bold"/>
                <a:cs typeface="Times New Roman MT Bold"/>
                <a:sym typeface="Times New Roman MT Bold"/>
              </a:rPr>
              <a:t>Hamza (2515820</a:t>
            </a:r>
            <a:r>
              <a:rPr lang="en-US" sz="1899" b="1" dirty="0">
                <a:solidFill>
                  <a:srgbClr val="EFEFEF"/>
                </a:solidFill>
                <a:latin typeface="Times New Roman MT Bold"/>
                <a:ea typeface="Times New Roman MT Bold"/>
                <a:cs typeface="Times New Roman MT Bold"/>
                <a:sym typeface="Times New Roman MT Bold"/>
              </a:rPr>
              <a:t>)</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Effect transition="in" filter="wheel(1)">
                                      <p:cBhvr>
                                        <p:cTn id="7" dur="2000"/>
                                        <p:tgtEl>
                                          <p:spTgt spid="27">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27">
                                            <p:txEl>
                                              <p:pRg st="1" end="1"/>
                                            </p:txEl>
                                          </p:spTgt>
                                        </p:tgtEl>
                                        <p:attrNameLst>
                                          <p:attrName>style.visibility</p:attrName>
                                        </p:attrNameLst>
                                      </p:cBhvr>
                                      <p:to>
                                        <p:strVal val="visible"/>
                                      </p:to>
                                    </p:set>
                                    <p:animEffect transition="in" filter="wheel(1)">
                                      <p:cBhvr>
                                        <p:cTn id="10" dur="2000"/>
                                        <p:tgtEl>
                                          <p:spTgt spid="27">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27">
                                            <p:txEl>
                                              <p:pRg st="2" end="2"/>
                                            </p:txEl>
                                          </p:spTgt>
                                        </p:tgtEl>
                                        <p:attrNameLst>
                                          <p:attrName>style.visibility</p:attrName>
                                        </p:attrNameLst>
                                      </p:cBhvr>
                                      <p:to>
                                        <p:strVal val="visible"/>
                                      </p:to>
                                    </p:set>
                                    <p:animEffect transition="in" filter="wheel(1)">
                                      <p:cBhvr>
                                        <p:cTn id="13" dur="2000"/>
                                        <p:tgtEl>
                                          <p:spTgt spid="27">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27">
                                            <p:txEl>
                                              <p:pRg st="3" end="3"/>
                                            </p:txEl>
                                          </p:spTgt>
                                        </p:tgtEl>
                                        <p:attrNameLst>
                                          <p:attrName>style.visibility</p:attrName>
                                        </p:attrNameLst>
                                      </p:cBhvr>
                                      <p:to>
                                        <p:strVal val="visible"/>
                                      </p:to>
                                    </p:set>
                                    <p:animEffect transition="in" filter="wheel(1)">
                                      <p:cBhvr>
                                        <p:cTn id="16" dur="2000"/>
                                        <p:tgtEl>
                                          <p:spTgt spid="27">
                                            <p:txEl>
                                              <p:pRg st="3" end="3"/>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27">
                                            <p:txEl>
                                              <p:pRg st="4" end="4"/>
                                            </p:txEl>
                                          </p:spTgt>
                                        </p:tgtEl>
                                        <p:attrNameLst>
                                          <p:attrName>style.visibility</p:attrName>
                                        </p:attrNameLst>
                                      </p:cBhvr>
                                      <p:to>
                                        <p:strVal val="visible"/>
                                      </p:to>
                                    </p:set>
                                    <p:animEffect transition="in" filter="wheel(1)">
                                      <p:cBhvr>
                                        <p:cTn id="19" dur="2000"/>
                                        <p:tgtEl>
                                          <p:spTgt spid="27">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27">
                                            <p:txEl>
                                              <p:pRg st="5" end="5"/>
                                            </p:txEl>
                                          </p:spTgt>
                                        </p:tgtEl>
                                        <p:attrNameLst>
                                          <p:attrName>style.visibility</p:attrName>
                                        </p:attrNameLst>
                                      </p:cBhvr>
                                      <p:to>
                                        <p:strVal val="visible"/>
                                      </p:to>
                                    </p:set>
                                    <p:animEffect transition="in" filter="wheel(1)">
                                      <p:cBhvr>
                                        <p:cTn id="22" dur="2000"/>
                                        <p:tgtEl>
                                          <p:spTgt spid="27">
                                            <p:txEl>
                                              <p:pRg st="5" end="5"/>
                                            </p:txEl>
                                          </p:spTgt>
                                        </p:tgtEl>
                                      </p:cBhvr>
                                    </p:animEffect>
                                  </p:childTnLst>
                                </p:cTn>
                              </p:par>
                              <p:par>
                                <p:cTn id="23" presetID="21" presetClass="entr" presetSubtype="1" fill="hold" nodeType="withEffect">
                                  <p:stCondLst>
                                    <p:cond delay="0"/>
                                  </p:stCondLst>
                                  <p:childTnLst>
                                    <p:set>
                                      <p:cBhvr>
                                        <p:cTn id="24" dur="1" fill="hold">
                                          <p:stCondLst>
                                            <p:cond delay="0"/>
                                          </p:stCondLst>
                                        </p:cTn>
                                        <p:tgtEl>
                                          <p:spTgt spid="27">
                                            <p:txEl>
                                              <p:pRg st="6" end="6"/>
                                            </p:txEl>
                                          </p:spTgt>
                                        </p:tgtEl>
                                        <p:attrNameLst>
                                          <p:attrName>style.visibility</p:attrName>
                                        </p:attrNameLst>
                                      </p:cBhvr>
                                      <p:to>
                                        <p:strVal val="visible"/>
                                      </p:to>
                                    </p:set>
                                    <p:animEffect transition="in" filter="wheel(1)">
                                      <p:cBhvr>
                                        <p:cTn id="25" dur="2000"/>
                                        <p:tgtEl>
                                          <p:spTgt spid="27">
                                            <p:txEl>
                                              <p:pRg st="6" end="6"/>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27">
                                            <p:txEl>
                                              <p:pRg st="7" end="7"/>
                                            </p:txEl>
                                          </p:spTgt>
                                        </p:tgtEl>
                                        <p:attrNameLst>
                                          <p:attrName>style.visibility</p:attrName>
                                        </p:attrNameLst>
                                      </p:cBhvr>
                                      <p:to>
                                        <p:strVal val="visible"/>
                                      </p:to>
                                    </p:set>
                                    <p:animEffect transition="in" filter="wheel(1)">
                                      <p:cBhvr>
                                        <p:cTn id="28" dur="2000"/>
                                        <p:tgtEl>
                                          <p:spTgt spid="2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9144000" y="1181100"/>
            <a:ext cx="15675560" cy="15675560"/>
            <a:chOff x="0" y="0"/>
            <a:chExt cx="4128543" cy="4128543"/>
          </a:xfrm>
        </p:grpSpPr>
        <p:sp>
          <p:nvSpPr>
            <p:cNvPr id="4" name="Freeform 4"/>
            <p:cNvSpPr/>
            <p:nvPr/>
          </p:nvSpPr>
          <p:spPr>
            <a:xfrm>
              <a:off x="0" y="0"/>
              <a:ext cx="4128543" cy="4128543"/>
            </a:xfrm>
            <a:custGeom>
              <a:avLst/>
              <a:gdLst/>
              <a:ahLst/>
              <a:cxnLst/>
              <a:rect l="l" t="t" r="r" b="b"/>
              <a:pathLst>
                <a:path w="4128543" h="4128543">
                  <a:moveTo>
                    <a:pt x="246942" y="0"/>
                  </a:moveTo>
                  <a:lnTo>
                    <a:pt x="3881600" y="0"/>
                  </a:lnTo>
                  <a:cubicBezTo>
                    <a:pt x="3947094" y="0"/>
                    <a:pt x="4009904" y="26017"/>
                    <a:pt x="4056215" y="72328"/>
                  </a:cubicBezTo>
                  <a:cubicBezTo>
                    <a:pt x="4102526" y="118638"/>
                    <a:pt x="4128543" y="181449"/>
                    <a:pt x="4128543" y="246942"/>
                  </a:cubicBezTo>
                  <a:lnTo>
                    <a:pt x="4128543" y="3881600"/>
                  </a:lnTo>
                  <a:cubicBezTo>
                    <a:pt x="4128543" y="3947094"/>
                    <a:pt x="4102526" y="4009904"/>
                    <a:pt x="4056215" y="4056215"/>
                  </a:cubicBezTo>
                  <a:cubicBezTo>
                    <a:pt x="4009904" y="4102526"/>
                    <a:pt x="3947094" y="4128543"/>
                    <a:pt x="3881600" y="4128543"/>
                  </a:cubicBezTo>
                  <a:lnTo>
                    <a:pt x="246942" y="4128543"/>
                  </a:lnTo>
                  <a:cubicBezTo>
                    <a:pt x="181449" y="4128543"/>
                    <a:pt x="118638" y="4102526"/>
                    <a:pt x="72328" y="4056215"/>
                  </a:cubicBezTo>
                  <a:cubicBezTo>
                    <a:pt x="26017" y="4009904"/>
                    <a:pt x="0" y="3947094"/>
                    <a:pt x="0" y="3881600"/>
                  </a:cubicBezTo>
                  <a:lnTo>
                    <a:pt x="0" y="246942"/>
                  </a:lnTo>
                  <a:cubicBezTo>
                    <a:pt x="0" y="181449"/>
                    <a:pt x="26017" y="118638"/>
                    <a:pt x="72328" y="72328"/>
                  </a:cubicBezTo>
                  <a:cubicBezTo>
                    <a:pt x="118638" y="26017"/>
                    <a:pt x="181449" y="0"/>
                    <a:pt x="246942" y="0"/>
                  </a:cubicBezTo>
                  <a:close/>
                </a:path>
              </a:pathLst>
            </a:custGeom>
            <a:solidFill>
              <a:srgbClr val="2B2B2B"/>
            </a:solidFill>
          </p:spPr>
        </p:sp>
        <p:sp>
          <p:nvSpPr>
            <p:cNvPr id="5" name="TextBox 5"/>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2678549" y="1962785"/>
            <a:ext cx="4303231" cy="430323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C2D7"/>
            </a:solidFill>
          </p:spPr>
        </p:sp>
        <p:sp>
          <p:nvSpPr>
            <p:cNvPr id="8" name="TextBox 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2847935" y="2093790"/>
            <a:ext cx="4009485" cy="400948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69760" r="-69760"/>
              </a:stretch>
            </a:blipFill>
          </p:spPr>
        </p:sp>
      </p:grpSp>
      <p:grpSp>
        <p:nvGrpSpPr>
          <p:cNvPr id="11" name="Group 11"/>
          <p:cNvGrpSpPr/>
          <p:nvPr/>
        </p:nvGrpSpPr>
        <p:grpSpPr>
          <a:xfrm>
            <a:off x="9650394" y="5585544"/>
            <a:ext cx="4438291" cy="443829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C2D7"/>
            </a:solidFill>
          </p:spPr>
        </p:sp>
        <p:sp>
          <p:nvSpPr>
            <p:cNvPr id="13" name="TextBox 13"/>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9740991" y="5676142"/>
            <a:ext cx="4257096" cy="4257096"/>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t="-16752" b="-16752"/>
              </a:stretch>
            </a:blipFill>
          </p:spPr>
        </p:sp>
      </p:grpSp>
      <p:sp>
        <p:nvSpPr>
          <p:cNvPr id="16" name="Freeform 16"/>
          <p:cNvSpPr/>
          <p:nvPr/>
        </p:nvSpPr>
        <p:spPr>
          <a:xfrm>
            <a:off x="0" y="8488807"/>
            <a:ext cx="1801469" cy="1798193"/>
          </a:xfrm>
          <a:custGeom>
            <a:avLst/>
            <a:gdLst/>
            <a:ahLst/>
            <a:cxnLst/>
            <a:rect l="l" t="t" r="r" b="b"/>
            <a:pathLst>
              <a:path w="1801469" h="1798193">
                <a:moveTo>
                  <a:pt x="0" y="0"/>
                </a:moveTo>
                <a:lnTo>
                  <a:pt x="1801469" y="0"/>
                </a:lnTo>
                <a:lnTo>
                  <a:pt x="1801469" y="1798193"/>
                </a:lnTo>
                <a:lnTo>
                  <a:pt x="0" y="1798193"/>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7" name="Freeform 17"/>
          <p:cNvSpPr/>
          <p:nvPr/>
        </p:nvSpPr>
        <p:spPr>
          <a:xfrm>
            <a:off x="14638361" y="7530126"/>
            <a:ext cx="3350500" cy="2637757"/>
          </a:xfrm>
          <a:custGeom>
            <a:avLst/>
            <a:gdLst/>
            <a:ahLst/>
            <a:cxnLst/>
            <a:rect l="l" t="t" r="r" b="b"/>
            <a:pathLst>
              <a:path w="3350500" h="2637757">
                <a:moveTo>
                  <a:pt x="0" y="0"/>
                </a:moveTo>
                <a:lnTo>
                  <a:pt x="3350500" y="0"/>
                </a:lnTo>
                <a:lnTo>
                  <a:pt x="3350500" y="2637757"/>
                </a:lnTo>
                <a:lnTo>
                  <a:pt x="0" y="2637757"/>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8" name="AutoShape 18"/>
          <p:cNvSpPr/>
          <p:nvPr/>
        </p:nvSpPr>
        <p:spPr>
          <a:xfrm>
            <a:off x="502774" y="1687166"/>
            <a:ext cx="0" cy="6492240"/>
          </a:xfrm>
          <a:prstGeom prst="line">
            <a:avLst/>
          </a:prstGeom>
          <a:ln w="38100" cap="flat">
            <a:solidFill>
              <a:srgbClr val="000000"/>
            </a:solidFill>
            <a:prstDash val="solid"/>
            <a:headEnd type="none" w="sm" len="sm"/>
            <a:tailEnd type="none" w="sm" len="sm"/>
          </a:ln>
        </p:spPr>
      </p:sp>
      <p:grpSp>
        <p:nvGrpSpPr>
          <p:cNvPr id="19" name="Group 19"/>
          <p:cNvGrpSpPr/>
          <p:nvPr/>
        </p:nvGrpSpPr>
        <p:grpSpPr>
          <a:xfrm>
            <a:off x="297728" y="2280285"/>
            <a:ext cx="410092" cy="410092"/>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21" name="TextBox 21"/>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864724" y="2108835"/>
            <a:ext cx="8532473" cy="6410706"/>
          </a:xfrm>
          <a:prstGeom prst="rect">
            <a:avLst/>
          </a:prstGeom>
        </p:spPr>
        <p:txBody>
          <a:bodyPr lIns="0" tIns="0" rIns="0" bIns="0" rtlCol="0" anchor="t">
            <a:spAutoFit/>
          </a:bodyPr>
          <a:lstStyle/>
          <a:p>
            <a:pPr algn="l">
              <a:lnSpc>
                <a:spcPts val="5082"/>
              </a:lnSpc>
            </a:pPr>
            <a:r>
              <a:rPr lang="en-US" sz="3300">
                <a:solidFill>
                  <a:srgbClr val="000000"/>
                </a:solidFill>
                <a:latin typeface="Times New Roman MT"/>
                <a:ea typeface="Times New Roman MT"/>
                <a:cs typeface="Times New Roman MT"/>
                <a:sym typeface="Times New Roman MT"/>
              </a:rPr>
              <a:t>University Wellbeing Service: student support &amp; workshops</a:t>
            </a:r>
          </a:p>
          <a:p>
            <a:pPr algn="l">
              <a:lnSpc>
                <a:spcPts val="5082"/>
              </a:lnSpc>
            </a:pPr>
            <a:endParaRPr lang="en-US" sz="3300">
              <a:solidFill>
                <a:srgbClr val="000000"/>
              </a:solidFill>
              <a:latin typeface="Times New Roman MT"/>
              <a:ea typeface="Times New Roman MT"/>
              <a:cs typeface="Times New Roman MT"/>
              <a:sym typeface="Times New Roman MT"/>
            </a:endParaRPr>
          </a:p>
          <a:p>
            <a:pPr algn="l">
              <a:lnSpc>
                <a:spcPts val="5082"/>
              </a:lnSpc>
            </a:pPr>
            <a:r>
              <a:rPr lang="en-US" sz="3300">
                <a:solidFill>
                  <a:srgbClr val="000000"/>
                </a:solidFill>
                <a:latin typeface="Times New Roman MT"/>
                <a:ea typeface="Times New Roman MT"/>
                <a:cs typeface="Times New Roman MT"/>
                <a:sym typeface="Times New Roman MT"/>
              </a:rPr>
              <a:t>Local GP Practices: guidance &amp; referrals</a:t>
            </a:r>
          </a:p>
          <a:p>
            <a:pPr algn="l">
              <a:lnSpc>
                <a:spcPts val="5082"/>
              </a:lnSpc>
            </a:pPr>
            <a:endParaRPr lang="en-US" sz="3300">
              <a:solidFill>
                <a:srgbClr val="000000"/>
              </a:solidFill>
              <a:latin typeface="Times New Roman MT"/>
              <a:ea typeface="Times New Roman MT"/>
              <a:cs typeface="Times New Roman MT"/>
              <a:sym typeface="Times New Roman MT"/>
            </a:endParaRPr>
          </a:p>
          <a:p>
            <a:pPr algn="l">
              <a:lnSpc>
                <a:spcPts val="5082"/>
              </a:lnSpc>
            </a:pPr>
            <a:r>
              <a:rPr lang="en-US" sz="3300">
                <a:solidFill>
                  <a:srgbClr val="000000"/>
                </a:solidFill>
                <a:latin typeface="Times New Roman MT"/>
                <a:ea typeface="Times New Roman MT"/>
                <a:cs typeface="Times New Roman MT"/>
                <a:sym typeface="Times New Roman MT"/>
              </a:rPr>
              <a:t>Community Health Centre: venue &amp; awareness sessions</a:t>
            </a:r>
          </a:p>
          <a:p>
            <a:pPr algn="l">
              <a:lnSpc>
                <a:spcPts val="5082"/>
              </a:lnSpc>
            </a:pPr>
            <a:endParaRPr lang="en-US" sz="3300">
              <a:solidFill>
                <a:srgbClr val="000000"/>
              </a:solidFill>
              <a:latin typeface="Times New Roman MT"/>
              <a:ea typeface="Times New Roman MT"/>
              <a:cs typeface="Times New Roman MT"/>
              <a:sym typeface="Times New Roman MT"/>
            </a:endParaRPr>
          </a:p>
          <a:p>
            <a:pPr algn="l">
              <a:lnSpc>
                <a:spcPts val="5082"/>
              </a:lnSpc>
            </a:pPr>
            <a:r>
              <a:rPr lang="en-US" sz="3300">
                <a:solidFill>
                  <a:srgbClr val="000000"/>
                </a:solidFill>
                <a:latin typeface="Times New Roman MT"/>
                <a:ea typeface="Times New Roman MT"/>
                <a:cs typeface="Times New Roman MT"/>
                <a:sym typeface="Times New Roman MT"/>
              </a:rPr>
              <a:t>Goal: Community support for better sleep habits</a:t>
            </a:r>
          </a:p>
        </p:txBody>
      </p:sp>
      <p:sp>
        <p:nvSpPr>
          <p:cNvPr id="23" name="TextBox 23"/>
          <p:cNvSpPr txBox="1"/>
          <p:nvPr/>
        </p:nvSpPr>
        <p:spPr>
          <a:xfrm>
            <a:off x="502774" y="273005"/>
            <a:ext cx="6803177"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Local Partners</a:t>
            </a:r>
          </a:p>
        </p:txBody>
      </p:sp>
      <p:grpSp>
        <p:nvGrpSpPr>
          <p:cNvPr id="24" name="Group 24"/>
          <p:cNvGrpSpPr/>
          <p:nvPr/>
        </p:nvGrpSpPr>
        <p:grpSpPr>
          <a:xfrm>
            <a:off x="297728" y="4181136"/>
            <a:ext cx="410092" cy="410092"/>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26" name="TextBox 26"/>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297728" y="5471096"/>
            <a:ext cx="410092" cy="410092"/>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29" name="TextBox 2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a:off x="297728" y="7394598"/>
            <a:ext cx="410092" cy="410092"/>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C53"/>
            </a:solidFill>
          </p:spPr>
        </p:sp>
        <p:sp>
          <p:nvSpPr>
            <p:cNvPr id="32" name="TextBox 32"/>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33" name="TextBox 33"/>
          <p:cNvSpPr txBox="1"/>
          <p:nvPr/>
        </p:nvSpPr>
        <p:spPr>
          <a:xfrm>
            <a:off x="1763317" y="9799510"/>
            <a:ext cx="3303931"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circl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6531560" y="2992145"/>
            <a:ext cx="15675560" cy="15675560"/>
            <a:chOff x="0" y="0"/>
            <a:chExt cx="4128543" cy="4128543"/>
          </a:xfrm>
        </p:grpSpPr>
        <p:sp>
          <p:nvSpPr>
            <p:cNvPr id="4" name="Freeform 4"/>
            <p:cNvSpPr/>
            <p:nvPr/>
          </p:nvSpPr>
          <p:spPr>
            <a:xfrm>
              <a:off x="0" y="0"/>
              <a:ext cx="4128543" cy="4128543"/>
            </a:xfrm>
            <a:custGeom>
              <a:avLst/>
              <a:gdLst/>
              <a:ahLst/>
              <a:cxnLst/>
              <a:rect l="l" t="t" r="r" b="b"/>
              <a:pathLst>
                <a:path w="4128543" h="4128543">
                  <a:moveTo>
                    <a:pt x="197554" y="0"/>
                  </a:moveTo>
                  <a:lnTo>
                    <a:pt x="3930989" y="0"/>
                  </a:lnTo>
                  <a:cubicBezTo>
                    <a:pt x="3983383" y="0"/>
                    <a:pt x="4033632" y="20814"/>
                    <a:pt x="4070680" y="57862"/>
                  </a:cubicBezTo>
                  <a:cubicBezTo>
                    <a:pt x="4107729" y="94911"/>
                    <a:pt x="4128543" y="145159"/>
                    <a:pt x="4128543" y="197554"/>
                  </a:cubicBezTo>
                  <a:lnTo>
                    <a:pt x="4128543" y="3930989"/>
                  </a:lnTo>
                  <a:cubicBezTo>
                    <a:pt x="4128543" y="4040095"/>
                    <a:pt x="4040095" y="4128543"/>
                    <a:pt x="3930989" y="4128543"/>
                  </a:cubicBezTo>
                  <a:lnTo>
                    <a:pt x="197554" y="4128543"/>
                  </a:lnTo>
                  <a:cubicBezTo>
                    <a:pt x="88448" y="4128543"/>
                    <a:pt x="0" y="4040095"/>
                    <a:pt x="0" y="3930989"/>
                  </a:cubicBezTo>
                  <a:lnTo>
                    <a:pt x="0" y="197554"/>
                  </a:lnTo>
                  <a:cubicBezTo>
                    <a:pt x="0" y="88448"/>
                    <a:pt x="88448" y="0"/>
                    <a:pt x="197554" y="0"/>
                  </a:cubicBezTo>
                  <a:close/>
                </a:path>
              </a:pathLst>
            </a:custGeom>
            <a:solidFill>
              <a:srgbClr val="D8D8D8"/>
            </a:solidFill>
          </p:spPr>
        </p:sp>
        <p:sp>
          <p:nvSpPr>
            <p:cNvPr id="5" name="TextBox 5"/>
            <p:cNvSpPr txBox="1"/>
            <p:nvPr/>
          </p:nvSpPr>
          <p:spPr>
            <a:xfrm>
              <a:off x="0" y="-76200"/>
              <a:ext cx="4128543" cy="420474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2210563" y="4775944"/>
            <a:ext cx="5272574" cy="5120987"/>
          </a:xfrm>
          <a:custGeom>
            <a:avLst/>
            <a:gdLst/>
            <a:ahLst/>
            <a:cxnLst/>
            <a:rect l="l" t="t" r="r" b="b"/>
            <a:pathLst>
              <a:path w="5272574" h="5120987">
                <a:moveTo>
                  <a:pt x="0" y="0"/>
                </a:moveTo>
                <a:lnTo>
                  <a:pt x="5272573" y="0"/>
                </a:lnTo>
                <a:lnTo>
                  <a:pt x="5272573" y="5120987"/>
                </a:lnTo>
                <a:lnTo>
                  <a:pt x="0" y="5120987"/>
                </a:lnTo>
                <a:lnTo>
                  <a:pt x="0" y="0"/>
                </a:lnTo>
                <a:close/>
              </a:path>
            </a:pathLst>
          </a:custGeom>
          <a:blipFill>
            <a:blip r:embed="rId3"/>
            <a:stretch>
              <a:fillRect/>
            </a:stretch>
          </a:blipFill>
        </p:spPr>
      </p:sp>
      <p:grpSp>
        <p:nvGrpSpPr>
          <p:cNvPr id="7" name="Group 7"/>
          <p:cNvGrpSpPr/>
          <p:nvPr/>
        </p:nvGrpSpPr>
        <p:grpSpPr>
          <a:xfrm>
            <a:off x="1258595" y="7336438"/>
            <a:ext cx="2208854" cy="220885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619125" cap="sq">
              <a:solidFill>
                <a:srgbClr val="2B2B2B"/>
              </a:solidFill>
              <a:prstDash val="solid"/>
              <a:miter/>
            </a:ln>
          </p:spPr>
        </p:sp>
        <p:sp>
          <p:nvSpPr>
            <p:cNvPr id="9" name="TextBox 9"/>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7014880" y="9013880"/>
            <a:ext cx="1558671" cy="155867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2" name="TextBox 12"/>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2089110" y="626954"/>
            <a:ext cx="53728" cy="5372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5" name="TextBox 1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16" name="Freeform 16"/>
          <p:cNvSpPr/>
          <p:nvPr/>
        </p:nvSpPr>
        <p:spPr>
          <a:xfrm>
            <a:off x="425723" y="1491958"/>
            <a:ext cx="4624591" cy="1873418"/>
          </a:xfrm>
          <a:custGeom>
            <a:avLst/>
            <a:gdLst/>
            <a:ahLst/>
            <a:cxnLst/>
            <a:rect l="l" t="t" r="r" b="b"/>
            <a:pathLst>
              <a:path w="4624591" h="1873418">
                <a:moveTo>
                  <a:pt x="0" y="0"/>
                </a:moveTo>
                <a:lnTo>
                  <a:pt x="4624592" y="0"/>
                </a:lnTo>
                <a:lnTo>
                  <a:pt x="4624592" y="1873418"/>
                </a:lnTo>
                <a:lnTo>
                  <a:pt x="0" y="1873418"/>
                </a:lnTo>
                <a:lnTo>
                  <a:pt x="0" y="0"/>
                </a:lnTo>
                <a:close/>
              </a:path>
            </a:pathLst>
          </a:custGeom>
          <a:blipFill>
            <a:blip r:embed="rId4"/>
            <a:stretch>
              <a:fillRect/>
            </a:stretch>
          </a:blipFill>
        </p:spPr>
      </p:sp>
      <p:sp>
        <p:nvSpPr>
          <p:cNvPr id="17" name="Freeform 17"/>
          <p:cNvSpPr/>
          <p:nvPr/>
        </p:nvSpPr>
        <p:spPr>
          <a:xfrm>
            <a:off x="3111309" y="3801211"/>
            <a:ext cx="5132922" cy="2868020"/>
          </a:xfrm>
          <a:custGeom>
            <a:avLst/>
            <a:gdLst/>
            <a:ahLst/>
            <a:cxnLst/>
            <a:rect l="l" t="t" r="r" b="b"/>
            <a:pathLst>
              <a:path w="5132922" h="2868020">
                <a:moveTo>
                  <a:pt x="0" y="0"/>
                </a:moveTo>
                <a:lnTo>
                  <a:pt x="5132922" y="0"/>
                </a:lnTo>
                <a:lnTo>
                  <a:pt x="5132922" y="2868020"/>
                </a:lnTo>
                <a:lnTo>
                  <a:pt x="0" y="2868020"/>
                </a:lnTo>
                <a:lnTo>
                  <a:pt x="0" y="0"/>
                </a:lnTo>
                <a:close/>
              </a:path>
            </a:pathLst>
          </a:custGeom>
          <a:blipFill>
            <a:blip r:embed="rId5"/>
            <a:stretch>
              <a:fillRect/>
            </a:stretch>
          </a:blipFill>
        </p:spPr>
      </p:sp>
      <p:sp>
        <p:nvSpPr>
          <p:cNvPr id="18" name="Freeform 18"/>
          <p:cNvSpPr/>
          <p:nvPr/>
        </p:nvSpPr>
        <p:spPr>
          <a:xfrm>
            <a:off x="3890456" y="5652863"/>
            <a:ext cx="5364177" cy="5364177"/>
          </a:xfrm>
          <a:custGeom>
            <a:avLst/>
            <a:gdLst/>
            <a:ahLst/>
            <a:cxnLst/>
            <a:rect l="l" t="t" r="r" b="b"/>
            <a:pathLst>
              <a:path w="5364177" h="5364177">
                <a:moveTo>
                  <a:pt x="0" y="0"/>
                </a:moveTo>
                <a:lnTo>
                  <a:pt x="5364177" y="0"/>
                </a:lnTo>
                <a:lnTo>
                  <a:pt x="5364177" y="5364176"/>
                </a:lnTo>
                <a:lnTo>
                  <a:pt x="0" y="5364176"/>
                </a:lnTo>
                <a:lnTo>
                  <a:pt x="0" y="0"/>
                </a:lnTo>
                <a:close/>
              </a:path>
            </a:pathLst>
          </a:custGeom>
          <a:blipFill>
            <a:blip r:embed="rId6"/>
            <a:stretch>
              <a:fillRect/>
            </a:stretch>
          </a:blipFill>
        </p:spPr>
      </p:sp>
      <p:sp>
        <p:nvSpPr>
          <p:cNvPr id="19" name="Freeform 19"/>
          <p:cNvSpPr/>
          <p:nvPr/>
        </p:nvSpPr>
        <p:spPr>
          <a:xfrm>
            <a:off x="16164907" y="7105665"/>
            <a:ext cx="2123093" cy="3009929"/>
          </a:xfrm>
          <a:custGeom>
            <a:avLst/>
            <a:gdLst/>
            <a:ahLst/>
            <a:cxnLst/>
            <a:rect l="l" t="t" r="r" b="b"/>
            <a:pathLst>
              <a:path w="2123093" h="3009929">
                <a:moveTo>
                  <a:pt x="0" y="0"/>
                </a:moveTo>
                <a:lnTo>
                  <a:pt x="2123093" y="0"/>
                </a:lnTo>
                <a:lnTo>
                  <a:pt x="2123093" y="3009929"/>
                </a:lnTo>
                <a:lnTo>
                  <a:pt x="0" y="3009929"/>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20" name="Freeform 20"/>
          <p:cNvSpPr/>
          <p:nvPr/>
        </p:nvSpPr>
        <p:spPr>
          <a:xfrm>
            <a:off x="13410664" y="7912140"/>
            <a:ext cx="3092604" cy="2203480"/>
          </a:xfrm>
          <a:custGeom>
            <a:avLst/>
            <a:gdLst/>
            <a:ahLst/>
            <a:cxnLst/>
            <a:rect l="l" t="t" r="r" b="b"/>
            <a:pathLst>
              <a:path w="3092604" h="2203480">
                <a:moveTo>
                  <a:pt x="0" y="0"/>
                </a:moveTo>
                <a:lnTo>
                  <a:pt x="3092604" y="0"/>
                </a:lnTo>
                <a:lnTo>
                  <a:pt x="3092604" y="2203480"/>
                </a:lnTo>
                <a:lnTo>
                  <a:pt x="0" y="2203480"/>
                </a:lnTo>
                <a:lnTo>
                  <a:pt x="0" y="0"/>
                </a:lnTo>
                <a:close/>
              </a:path>
            </a:pathLst>
          </a:custGeom>
          <a:blipFill>
            <a:blip r:embed="rId9"/>
            <a:stretch>
              <a:fillRect/>
            </a:stretch>
          </a:blipFill>
        </p:spPr>
      </p:sp>
      <p:sp>
        <p:nvSpPr>
          <p:cNvPr id="21" name="TextBox 21"/>
          <p:cNvSpPr txBox="1"/>
          <p:nvPr/>
        </p:nvSpPr>
        <p:spPr>
          <a:xfrm>
            <a:off x="9254633" y="1784910"/>
            <a:ext cx="8764230" cy="3915410"/>
          </a:xfrm>
          <a:prstGeom prst="rect">
            <a:avLst/>
          </a:prstGeom>
        </p:spPr>
        <p:txBody>
          <a:bodyPr lIns="0" tIns="0" rIns="0" bIns="0" rtlCol="0" anchor="t">
            <a:spAutoFit/>
          </a:bodyPr>
          <a:lstStyle/>
          <a:p>
            <a:pPr algn="ctr">
              <a:lnSpc>
                <a:spcPts val="2659"/>
              </a:lnSpc>
              <a:spcBef>
                <a:spcPct val="0"/>
              </a:spcBef>
            </a:pPr>
            <a:endParaRPr dirty="0"/>
          </a:p>
          <a:p>
            <a:pPr algn="ctr">
              <a:lnSpc>
                <a:spcPts val="2659"/>
              </a:lnSpc>
              <a:spcBef>
                <a:spcPct val="0"/>
              </a:spcBef>
            </a:pPr>
            <a:endParaRPr dirty="0"/>
          </a:p>
          <a:p>
            <a:pPr algn="l">
              <a:lnSpc>
                <a:spcPts val="2659"/>
              </a:lnSpc>
              <a:spcBef>
                <a:spcPct val="0"/>
              </a:spcBef>
            </a:pPr>
            <a:endParaRPr dirty="0"/>
          </a:p>
          <a:p>
            <a:pPr marL="712470" lvl="1" indent="-356235" algn="l">
              <a:lnSpc>
                <a:spcPts val="4620"/>
              </a:lnSpc>
              <a:buFont typeface="Arial"/>
              <a:buChar char="•"/>
            </a:pPr>
            <a:r>
              <a:rPr lang="en-US" sz="3300" dirty="0">
                <a:solidFill>
                  <a:srgbClr val="2B2B2B"/>
                </a:solidFill>
                <a:latin typeface="Times New Roman MT"/>
                <a:ea typeface="Times New Roman MT"/>
                <a:cs typeface="Times New Roman MT"/>
                <a:sym typeface="Times New Roman MT"/>
              </a:rPr>
              <a:t>NHS  </a:t>
            </a:r>
          </a:p>
          <a:p>
            <a:pPr marL="712470" lvl="1" indent="-356235" algn="l">
              <a:lnSpc>
                <a:spcPts val="4620"/>
              </a:lnSpc>
              <a:buFont typeface="Arial"/>
              <a:buChar char="•"/>
            </a:pPr>
            <a:r>
              <a:rPr lang="en-US" sz="3300" dirty="0">
                <a:solidFill>
                  <a:srgbClr val="2B2B2B"/>
                </a:solidFill>
                <a:latin typeface="Times New Roman MT"/>
                <a:ea typeface="Times New Roman MT"/>
                <a:cs typeface="Times New Roman MT"/>
                <a:sym typeface="Times New Roman MT"/>
              </a:rPr>
              <a:t>The Sleep Charity </a:t>
            </a:r>
          </a:p>
          <a:p>
            <a:pPr marL="712470" lvl="1" indent="-356235" algn="l">
              <a:lnSpc>
                <a:spcPts val="4620"/>
              </a:lnSpc>
              <a:buFont typeface="Arial"/>
              <a:buChar char="•"/>
            </a:pPr>
            <a:r>
              <a:rPr lang="en-US" sz="3300" dirty="0">
                <a:solidFill>
                  <a:srgbClr val="2B2B2B"/>
                </a:solidFill>
                <a:latin typeface="Times New Roman MT"/>
                <a:ea typeface="Times New Roman MT"/>
                <a:cs typeface="Times New Roman MT"/>
                <a:sym typeface="Times New Roman MT"/>
              </a:rPr>
              <a:t>Mind </a:t>
            </a: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Goal: National partnership to improve sleep health of young adults</a:t>
            </a:r>
          </a:p>
        </p:txBody>
      </p:sp>
      <p:sp>
        <p:nvSpPr>
          <p:cNvPr id="22" name="TextBox 22"/>
          <p:cNvSpPr txBox="1"/>
          <p:nvPr/>
        </p:nvSpPr>
        <p:spPr>
          <a:xfrm>
            <a:off x="9525000" y="773812"/>
            <a:ext cx="7919513"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2B2B2B"/>
                </a:solidFill>
                <a:latin typeface="Times New Roman MT Bold"/>
                <a:ea typeface="Times New Roman MT Bold"/>
                <a:cs typeface="Times New Roman MT Bold"/>
                <a:sym typeface="Times New Roman MT Bold"/>
              </a:rPr>
              <a:t>National Partners</a:t>
            </a:r>
          </a:p>
        </p:txBody>
      </p:sp>
      <p:sp>
        <p:nvSpPr>
          <p:cNvPr id="23" name="TextBox 23"/>
          <p:cNvSpPr txBox="1"/>
          <p:nvPr/>
        </p:nvSpPr>
        <p:spPr>
          <a:xfrm>
            <a:off x="-1024187" y="9962661"/>
            <a:ext cx="3387209"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a:stretch>
          </a:blipFill>
        </p:spPr>
      </p:sp>
      <p:grpSp>
        <p:nvGrpSpPr>
          <p:cNvPr id="3" name="Group 3"/>
          <p:cNvGrpSpPr/>
          <p:nvPr/>
        </p:nvGrpSpPr>
        <p:grpSpPr>
          <a:xfrm>
            <a:off x="9256038" y="4831373"/>
            <a:ext cx="4324350" cy="5455627"/>
            <a:chOff x="0" y="0"/>
            <a:chExt cx="660400" cy="833165"/>
          </a:xfrm>
        </p:grpSpPr>
        <p:sp>
          <p:nvSpPr>
            <p:cNvPr id="4" name="Freeform 4"/>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4544AD"/>
            </a:solidFill>
          </p:spPr>
        </p:sp>
        <p:sp>
          <p:nvSpPr>
            <p:cNvPr id="5" name="TextBox 5"/>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9429750" y="5036954"/>
            <a:ext cx="3976925" cy="397692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4931" r="-24931"/>
              </a:stretch>
            </a:blipFill>
          </p:spPr>
        </p:sp>
      </p:grpSp>
      <p:grpSp>
        <p:nvGrpSpPr>
          <p:cNvPr id="8" name="Group 8"/>
          <p:cNvGrpSpPr/>
          <p:nvPr/>
        </p:nvGrpSpPr>
        <p:grpSpPr>
          <a:xfrm rot="-5400000">
            <a:off x="13398012" y="863112"/>
            <a:ext cx="4324350" cy="5455627"/>
            <a:chOff x="0" y="0"/>
            <a:chExt cx="660400" cy="833165"/>
          </a:xfrm>
        </p:grpSpPr>
        <p:sp>
          <p:nvSpPr>
            <p:cNvPr id="9" name="Freeform 9"/>
            <p:cNvSpPr/>
            <p:nvPr/>
          </p:nvSpPr>
          <p:spPr>
            <a:xfrm>
              <a:off x="0" y="0"/>
              <a:ext cx="660400" cy="833165"/>
            </a:xfrm>
            <a:custGeom>
              <a:avLst/>
              <a:gdLst/>
              <a:ahLst/>
              <a:cxnLst/>
              <a:rect l="l" t="t" r="r" b="b"/>
              <a:pathLst>
                <a:path w="660400" h="833165">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954"/>
                  </a:cubicBezTo>
                  <a:lnTo>
                    <a:pt x="660400" y="833165"/>
                  </a:lnTo>
                  <a:lnTo>
                    <a:pt x="0" y="833165"/>
                  </a:lnTo>
                  <a:lnTo>
                    <a:pt x="0" y="329329"/>
                  </a:lnTo>
                  <a:cubicBezTo>
                    <a:pt x="1782" y="185660"/>
                    <a:pt x="93019" y="64045"/>
                    <a:pt x="220252" y="19070"/>
                  </a:cubicBezTo>
                  <a:close/>
                </a:path>
              </a:pathLst>
            </a:custGeom>
            <a:solidFill>
              <a:srgbClr val="61D2D0"/>
            </a:solidFill>
          </p:spPr>
        </p:sp>
        <p:sp>
          <p:nvSpPr>
            <p:cNvPr id="10" name="TextBox 10"/>
            <p:cNvSpPr txBox="1"/>
            <p:nvPr/>
          </p:nvSpPr>
          <p:spPr>
            <a:xfrm>
              <a:off x="0" y="50800"/>
              <a:ext cx="660400" cy="78236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3003823" y="1602462"/>
            <a:ext cx="3976925" cy="3976925"/>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5046" r="-25046"/>
              </a:stretch>
            </a:blipFill>
          </p:spPr>
        </p:sp>
      </p:grpSp>
      <p:grpSp>
        <p:nvGrpSpPr>
          <p:cNvPr id="13" name="Group 13"/>
          <p:cNvGrpSpPr/>
          <p:nvPr/>
        </p:nvGrpSpPr>
        <p:grpSpPr>
          <a:xfrm>
            <a:off x="17014880" y="9013880"/>
            <a:ext cx="1558671" cy="155867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5" name="TextBox 1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7508665" y="6324600"/>
            <a:ext cx="1558671" cy="155867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8" name="TextBox 18"/>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rot="-1090132">
            <a:off x="7311280" y="-1609725"/>
            <a:ext cx="3905319" cy="4114800"/>
          </a:xfrm>
          <a:custGeom>
            <a:avLst/>
            <a:gdLst/>
            <a:ahLst/>
            <a:cxnLst/>
            <a:rect l="l" t="t" r="r" b="b"/>
            <a:pathLst>
              <a:path w="3905319" h="4114800">
                <a:moveTo>
                  <a:pt x="0" y="0"/>
                </a:moveTo>
                <a:lnTo>
                  <a:pt x="3905320" y="0"/>
                </a:lnTo>
                <a:lnTo>
                  <a:pt x="3905320" y="4114800"/>
                </a:lnTo>
                <a:lnTo>
                  <a:pt x="0" y="4114800"/>
                </a:lnTo>
                <a:lnTo>
                  <a:pt x="0" y="0"/>
                </a:lnTo>
                <a:close/>
              </a:path>
            </a:pathLst>
          </a:custGeom>
          <a:blipFill>
            <a:blip r:embed="rId7">
              <a:alphaModFix amt="19999"/>
              <a:extLst>
                <a:ext uri="{96DAC541-7B7A-43D3-8B79-37D633B846F1}">
                  <asvg:svgBlip xmlns:asvg="http://schemas.microsoft.com/office/drawing/2016/SVG/main" xmlns="" r:embed="rId8"/>
                </a:ext>
              </a:extLst>
            </a:blip>
            <a:stretch>
              <a:fillRect/>
            </a:stretch>
          </a:blipFill>
        </p:spPr>
      </p:sp>
      <p:pic>
        <p:nvPicPr>
          <p:cNvPr id="20" name="Picture 20">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9"/>
          <a:srcRect t="22044" b="24034"/>
          <a:stretch>
            <a:fillRect/>
          </a:stretch>
        </p:blipFill>
        <p:spPr>
          <a:xfrm>
            <a:off x="14104263" y="6059129"/>
            <a:ext cx="4469288" cy="4227871"/>
          </a:xfrm>
          <a:prstGeom prst="rect">
            <a:avLst/>
          </a:prstGeom>
        </p:spPr>
      </p:pic>
      <p:sp>
        <p:nvSpPr>
          <p:cNvPr id="21" name="Freeform 21"/>
          <p:cNvSpPr/>
          <p:nvPr/>
        </p:nvSpPr>
        <p:spPr>
          <a:xfrm>
            <a:off x="574155" y="3813574"/>
            <a:ext cx="8224683" cy="4491110"/>
          </a:xfrm>
          <a:custGeom>
            <a:avLst/>
            <a:gdLst/>
            <a:ahLst/>
            <a:cxnLst/>
            <a:rect l="l" t="t" r="r" b="b"/>
            <a:pathLst>
              <a:path w="8224683" h="4491110">
                <a:moveTo>
                  <a:pt x="0" y="0"/>
                </a:moveTo>
                <a:lnTo>
                  <a:pt x="8224683" y="0"/>
                </a:lnTo>
                <a:lnTo>
                  <a:pt x="8224683" y="4491109"/>
                </a:lnTo>
                <a:lnTo>
                  <a:pt x="0" y="4491109"/>
                </a:lnTo>
                <a:lnTo>
                  <a:pt x="0" y="0"/>
                </a:lnTo>
                <a:close/>
              </a:path>
            </a:pathLst>
          </a:custGeom>
          <a:blipFill>
            <a:blip r:embed="rId10">
              <a:alphaModFix amt="12000"/>
            </a:blip>
            <a:stretch>
              <a:fillRect/>
            </a:stretch>
          </a:blipFill>
        </p:spPr>
      </p:sp>
      <p:sp>
        <p:nvSpPr>
          <p:cNvPr id="22" name="Freeform 22"/>
          <p:cNvSpPr/>
          <p:nvPr/>
        </p:nvSpPr>
        <p:spPr>
          <a:xfrm>
            <a:off x="15975704" y="91991"/>
            <a:ext cx="2312296" cy="936709"/>
          </a:xfrm>
          <a:custGeom>
            <a:avLst/>
            <a:gdLst/>
            <a:ahLst/>
            <a:cxnLst/>
            <a:rect l="l" t="t" r="r" b="b"/>
            <a:pathLst>
              <a:path w="2312296" h="936709">
                <a:moveTo>
                  <a:pt x="0" y="0"/>
                </a:moveTo>
                <a:lnTo>
                  <a:pt x="2312296" y="0"/>
                </a:lnTo>
                <a:lnTo>
                  <a:pt x="2312296" y="936709"/>
                </a:lnTo>
                <a:lnTo>
                  <a:pt x="0" y="936709"/>
                </a:lnTo>
                <a:lnTo>
                  <a:pt x="0" y="0"/>
                </a:lnTo>
                <a:close/>
              </a:path>
            </a:pathLst>
          </a:custGeom>
          <a:blipFill>
            <a:blip r:embed="rId11">
              <a:alphaModFix amt="41000"/>
            </a:blip>
            <a:stretch>
              <a:fillRect/>
            </a:stretch>
          </a:blipFill>
        </p:spPr>
      </p:sp>
      <p:sp>
        <p:nvSpPr>
          <p:cNvPr id="23" name="Freeform 23"/>
          <p:cNvSpPr/>
          <p:nvPr/>
        </p:nvSpPr>
        <p:spPr>
          <a:xfrm>
            <a:off x="13233902" y="-5260"/>
            <a:ext cx="2566844" cy="1434010"/>
          </a:xfrm>
          <a:custGeom>
            <a:avLst/>
            <a:gdLst/>
            <a:ahLst/>
            <a:cxnLst/>
            <a:rect l="l" t="t" r="r" b="b"/>
            <a:pathLst>
              <a:path w="2566844" h="1434010">
                <a:moveTo>
                  <a:pt x="0" y="0"/>
                </a:moveTo>
                <a:lnTo>
                  <a:pt x="2566844" y="0"/>
                </a:lnTo>
                <a:lnTo>
                  <a:pt x="2566844" y="1434010"/>
                </a:lnTo>
                <a:lnTo>
                  <a:pt x="0" y="1434010"/>
                </a:lnTo>
                <a:lnTo>
                  <a:pt x="0" y="0"/>
                </a:lnTo>
                <a:close/>
              </a:path>
            </a:pathLst>
          </a:custGeom>
          <a:blipFill>
            <a:blip r:embed="rId12">
              <a:alphaModFix amt="36000"/>
            </a:blip>
            <a:stretch>
              <a:fillRect/>
            </a:stretch>
          </a:blipFill>
        </p:spPr>
      </p:sp>
      <p:sp>
        <p:nvSpPr>
          <p:cNvPr id="24" name="TextBox 24"/>
          <p:cNvSpPr txBox="1"/>
          <p:nvPr/>
        </p:nvSpPr>
        <p:spPr>
          <a:xfrm>
            <a:off x="574155" y="2236470"/>
            <a:ext cx="8569845" cy="7021830"/>
          </a:xfrm>
          <a:prstGeom prst="rect">
            <a:avLst/>
          </a:prstGeom>
        </p:spPr>
        <p:txBody>
          <a:bodyPr lIns="0" tIns="0" rIns="0" bIns="0" rtlCol="0" anchor="t">
            <a:spAutoFit/>
          </a:bodyPr>
          <a:lstStyle/>
          <a:p>
            <a:pPr algn="just">
              <a:lnSpc>
                <a:spcPts val="4620"/>
              </a:lnSpc>
              <a:spcBef>
                <a:spcPct val="0"/>
              </a:spcBef>
            </a:pPr>
            <a:endParaRPr dirty="0"/>
          </a:p>
          <a:p>
            <a:pPr marL="712470" lvl="1" indent="-356235" algn="just">
              <a:lnSpc>
                <a:spcPts val="4620"/>
              </a:lnSpc>
              <a:buFont typeface="Arial"/>
              <a:buChar char="•"/>
            </a:pPr>
            <a:r>
              <a:rPr lang="en-US" sz="3300" dirty="0">
                <a:solidFill>
                  <a:srgbClr val="000000"/>
                </a:solidFill>
                <a:latin typeface="Times New Roman MT"/>
                <a:ea typeface="Times New Roman MT"/>
                <a:cs typeface="Times New Roman MT"/>
                <a:sym typeface="Times New Roman MT"/>
              </a:rPr>
              <a:t>NHS: Support a healthy lifestyle and raise awareness of sleep</a:t>
            </a:r>
          </a:p>
          <a:p>
            <a:pPr algn="just">
              <a:lnSpc>
                <a:spcPts val="4620"/>
              </a:lnSpc>
            </a:pPr>
            <a:endParaRPr lang="en-US" sz="3300" dirty="0">
              <a:solidFill>
                <a:srgbClr val="000000"/>
              </a:solidFill>
              <a:latin typeface="Times New Roman MT"/>
              <a:ea typeface="Times New Roman MT"/>
              <a:cs typeface="Times New Roman MT"/>
              <a:sym typeface="Times New Roman MT"/>
            </a:endParaRPr>
          </a:p>
          <a:p>
            <a:pPr marL="712470" lvl="1" indent="-356235" algn="just">
              <a:lnSpc>
                <a:spcPts val="4620"/>
              </a:lnSpc>
              <a:buFont typeface="Arial"/>
              <a:buChar char="•"/>
            </a:pPr>
            <a:r>
              <a:rPr lang="en-US" sz="3300" dirty="0">
                <a:solidFill>
                  <a:srgbClr val="000000"/>
                </a:solidFill>
                <a:latin typeface="Times New Roman MT"/>
                <a:ea typeface="Times New Roman MT"/>
                <a:cs typeface="Times New Roman MT"/>
                <a:sym typeface="Times New Roman MT"/>
              </a:rPr>
              <a:t>The Sleep Charity: Raise public awareness regarding good sleep habits</a:t>
            </a:r>
          </a:p>
          <a:p>
            <a:pPr algn="just">
              <a:lnSpc>
                <a:spcPts val="4620"/>
              </a:lnSpc>
            </a:pPr>
            <a:endParaRPr lang="en-US" sz="3300" dirty="0">
              <a:solidFill>
                <a:srgbClr val="000000"/>
              </a:solidFill>
              <a:latin typeface="Times New Roman MT"/>
              <a:ea typeface="Times New Roman MT"/>
              <a:cs typeface="Times New Roman MT"/>
              <a:sym typeface="Times New Roman MT"/>
            </a:endParaRPr>
          </a:p>
          <a:p>
            <a:pPr marL="712470" lvl="1" indent="-356235" algn="just">
              <a:lnSpc>
                <a:spcPts val="4620"/>
              </a:lnSpc>
              <a:buFont typeface="Arial"/>
              <a:buChar char="•"/>
            </a:pPr>
            <a:r>
              <a:rPr lang="en-US" sz="3300" dirty="0">
                <a:solidFill>
                  <a:srgbClr val="000000"/>
                </a:solidFill>
                <a:latin typeface="Times New Roman MT"/>
                <a:ea typeface="Times New Roman MT"/>
                <a:cs typeface="Times New Roman MT"/>
                <a:sym typeface="Times New Roman MT"/>
              </a:rPr>
              <a:t>Mind: Lower stress and improve mental wellbeing</a:t>
            </a:r>
          </a:p>
          <a:p>
            <a:pPr algn="just">
              <a:lnSpc>
                <a:spcPts val="4620"/>
              </a:lnSpc>
            </a:pPr>
            <a:endParaRPr lang="en-US" sz="3300" dirty="0">
              <a:solidFill>
                <a:srgbClr val="000000"/>
              </a:solidFill>
              <a:latin typeface="Times New Roman MT"/>
              <a:ea typeface="Times New Roman MT"/>
              <a:cs typeface="Times New Roman MT"/>
              <a:sym typeface="Times New Roman MT"/>
            </a:endParaRPr>
          </a:p>
          <a:p>
            <a:pPr algn="just">
              <a:lnSpc>
                <a:spcPts val="4620"/>
              </a:lnSpc>
            </a:pPr>
            <a:r>
              <a:rPr lang="en-US" sz="3300" b="1" dirty="0">
                <a:solidFill>
                  <a:srgbClr val="FF3131"/>
                </a:solidFill>
                <a:latin typeface="Times New Roman MT Bold"/>
                <a:ea typeface="Times New Roman MT Bold"/>
                <a:cs typeface="Times New Roman MT Bold"/>
                <a:sym typeface="Times New Roman MT Bold"/>
              </a:rPr>
              <a:t>Together: Support young people to create lasting sleep routines.</a:t>
            </a:r>
          </a:p>
        </p:txBody>
      </p:sp>
      <p:sp>
        <p:nvSpPr>
          <p:cNvPr id="25" name="TextBox 25"/>
          <p:cNvSpPr txBox="1"/>
          <p:nvPr/>
        </p:nvSpPr>
        <p:spPr>
          <a:xfrm>
            <a:off x="1126450" y="342180"/>
            <a:ext cx="9182458"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Goals of our Partners</a:t>
            </a:r>
          </a:p>
        </p:txBody>
      </p:sp>
      <p:sp>
        <p:nvSpPr>
          <p:cNvPr id="26" name="TextBox 26"/>
          <p:cNvSpPr txBox="1"/>
          <p:nvPr/>
        </p:nvSpPr>
        <p:spPr>
          <a:xfrm>
            <a:off x="574155" y="9651917"/>
            <a:ext cx="3388245"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animEffect transition="in" filter="wipe(down)">
                                      <p:cBhvr>
                                        <p:cTn id="7" dur="500"/>
                                        <p:tgtEl>
                                          <p:spTgt spid="24">
                                            <p:txEl>
                                              <p:pRg st="1" end="1"/>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24">
                                            <p:txEl>
                                              <p:pRg st="3" end="3"/>
                                            </p:txEl>
                                          </p:spTgt>
                                        </p:tgtEl>
                                        <p:attrNameLst>
                                          <p:attrName>style.visibility</p:attrName>
                                        </p:attrNameLst>
                                      </p:cBhvr>
                                      <p:to>
                                        <p:strVal val="visible"/>
                                      </p:to>
                                    </p:set>
                                    <p:animEffect transition="in" filter="wipe(down)">
                                      <p:cBhvr>
                                        <p:cTn id="10" dur="500"/>
                                        <p:tgtEl>
                                          <p:spTgt spid="24">
                                            <p:txEl>
                                              <p:pRg st="3" end="3"/>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24">
                                            <p:txEl>
                                              <p:pRg st="5" end="5"/>
                                            </p:txEl>
                                          </p:spTgt>
                                        </p:tgtEl>
                                        <p:attrNameLst>
                                          <p:attrName>style.visibility</p:attrName>
                                        </p:attrNameLst>
                                      </p:cBhvr>
                                      <p:to>
                                        <p:strVal val="visible"/>
                                      </p:to>
                                    </p:set>
                                    <p:animEffect transition="in" filter="wipe(down)">
                                      <p:cBhvr>
                                        <p:cTn id="13" dur="500"/>
                                        <p:tgtEl>
                                          <p:spTgt spid="24">
                                            <p:txEl>
                                              <p:pRg st="5" end="5"/>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24">
                                            <p:txEl>
                                              <p:pRg st="7" end="7"/>
                                            </p:txEl>
                                          </p:spTgt>
                                        </p:tgtEl>
                                        <p:attrNameLst>
                                          <p:attrName>style.visibility</p:attrName>
                                        </p:attrNameLst>
                                      </p:cBhvr>
                                      <p:to>
                                        <p:strVal val="visible"/>
                                      </p:to>
                                    </p:set>
                                    <p:animEffect transition="in" filter="wipe(down)">
                                      <p:cBhvr>
                                        <p:cTn id="16" dur="500"/>
                                        <p:tgtEl>
                                          <p:spTgt spid="2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100000">
                <p:cTn id="17" fill="hold" display="0">
                  <p:stCondLst>
                    <p:cond delay="indefinite"/>
                  </p:stCondLst>
                </p:cTn>
                <p:tgtEl>
                  <p:spTgt spid="20"/>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194905" y="-3071121"/>
            <a:ext cx="8379484" cy="837948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333625" cap="sq">
              <a:solidFill>
                <a:srgbClr val="2B2B2B"/>
              </a:solidFill>
              <a:prstDash val="solid"/>
              <a:miter/>
            </a:ln>
          </p:spPr>
        </p:sp>
        <p:sp>
          <p:nvSpPr>
            <p:cNvPr id="5" name="TextBox 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2089110" y="626954"/>
            <a:ext cx="53728" cy="5372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8" name="TextBox 8"/>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9" name="Freeform 9"/>
          <p:cNvSpPr/>
          <p:nvPr/>
        </p:nvSpPr>
        <p:spPr>
          <a:xfrm>
            <a:off x="5748183" y="1028700"/>
            <a:ext cx="5255343" cy="5255343"/>
          </a:xfrm>
          <a:custGeom>
            <a:avLst/>
            <a:gdLst/>
            <a:ahLst/>
            <a:cxnLst/>
            <a:rect l="l" t="t" r="r" b="b"/>
            <a:pathLst>
              <a:path w="5255343" h="5255343">
                <a:moveTo>
                  <a:pt x="0" y="0"/>
                </a:moveTo>
                <a:lnTo>
                  <a:pt x="5255343" y="0"/>
                </a:lnTo>
                <a:lnTo>
                  <a:pt x="5255343" y="5255343"/>
                </a:lnTo>
                <a:lnTo>
                  <a:pt x="0" y="5255343"/>
                </a:lnTo>
                <a:lnTo>
                  <a:pt x="0" y="0"/>
                </a:lnTo>
                <a:close/>
              </a:path>
            </a:pathLst>
          </a:custGeom>
          <a:blipFill>
            <a:blip r:embed="rId3"/>
            <a:stretch>
              <a:fillRect/>
            </a:stretch>
          </a:blipFill>
        </p:spPr>
      </p:sp>
      <p:sp>
        <p:nvSpPr>
          <p:cNvPr id="10" name="Freeform 10"/>
          <p:cNvSpPr/>
          <p:nvPr/>
        </p:nvSpPr>
        <p:spPr>
          <a:xfrm>
            <a:off x="15846099" y="0"/>
            <a:ext cx="2225601" cy="2523495"/>
          </a:xfrm>
          <a:custGeom>
            <a:avLst/>
            <a:gdLst/>
            <a:ahLst/>
            <a:cxnLst/>
            <a:rect l="l" t="t" r="r" b="b"/>
            <a:pathLst>
              <a:path w="2225601" h="2523495">
                <a:moveTo>
                  <a:pt x="0" y="0"/>
                </a:moveTo>
                <a:lnTo>
                  <a:pt x="2225601" y="0"/>
                </a:lnTo>
                <a:lnTo>
                  <a:pt x="2225601" y="2523495"/>
                </a:lnTo>
                <a:lnTo>
                  <a:pt x="0" y="2523495"/>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1" name="Freeform 11"/>
          <p:cNvSpPr/>
          <p:nvPr/>
        </p:nvSpPr>
        <p:spPr>
          <a:xfrm>
            <a:off x="471685" y="1365776"/>
            <a:ext cx="7229169" cy="8593366"/>
          </a:xfrm>
          <a:custGeom>
            <a:avLst/>
            <a:gdLst/>
            <a:ahLst/>
            <a:cxnLst/>
            <a:rect l="l" t="t" r="r" b="b"/>
            <a:pathLst>
              <a:path w="7229169" h="8593366">
                <a:moveTo>
                  <a:pt x="0" y="0"/>
                </a:moveTo>
                <a:lnTo>
                  <a:pt x="7229169" y="0"/>
                </a:lnTo>
                <a:lnTo>
                  <a:pt x="7229169" y="8593366"/>
                </a:lnTo>
                <a:lnTo>
                  <a:pt x="0" y="8593366"/>
                </a:lnTo>
                <a:lnTo>
                  <a:pt x="0" y="0"/>
                </a:lnTo>
                <a:close/>
              </a:path>
            </a:pathLst>
          </a:custGeom>
          <a:blipFill>
            <a:blip r:embed="rId6"/>
            <a:stretch>
              <a:fillRect/>
            </a:stretch>
          </a:blipFill>
        </p:spPr>
      </p:sp>
      <p:sp>
        <p:nvSpPr>
          <p:cNvPr id="12" name="TextBox 12"/>
          <p:cNvSpPr txBox="1"/>
          <p:nvPr/>
        </p:nvSpPr>
        <p:spPr>
          <a:xfrm>
            <a:off x="1219200" y="-39954"/>
            <a:ext cx="9932134"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Resources to Replicate</a:t>
            </a:r>
          </a:p>
        </p:txBody>
      </p:sp>
      <p:sp>
        <p:nvSpPr>
          <p:cNvPr id="13" name="TextBox 13"/>
          <p:cNvSpPr txBox="1"/>
          <p:nvPr/>
        </p:nvSpPr>
        <p:spPr>
          <a:xfrm>
            <a:off x="6772710" y="6258306"/>
            <a:ext cx="11515290" cy="4028694"/>
          </a:xfrm>
          <a:prstGeom prst="rect">
            <a:avLst/>
          </a:prstGeom>
        </p:spPr>
        <p:txBody>
          <a:bodyPr lIns="0" tIns="0" rIns="0" bIns="0" rtlCol="0" anchor="t">
            <a:spAutoFit/>
          </a:bodyPr>
          <a:lstStyle/>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NHS Sleep Leaflets - simple sleep tips and routines</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Sleep Charity Guides - Awareness materials</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Mobile Applications - Headspace, Calm, Sleep Cycle.</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Online Workshops - relaxation and mindfulness workshops.</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Aim: to </a:t>
            </a:r>
            <a:r>
              <a:rPr lang="en-US" sz="3300" b="1" dirty="0" smtClean="0">
                <a:solidFill>
                  <a:srgbClr val="FF3131"/>
                </a:solidFill>
                <a:latin typeface="Times New Roman MT Bold"/>
                <a:ea typeface="Times New Roman MT Bold"/>
                <a:cs typeface="Times New Roman MT Bold"/>
                <a:sym typeface="Times New Roman MT Bold"/>
              </a:rPr>
              <a:t>utilize </a:t>
            </a:r>
            <a:r>
              <a:rPr lang="en-US" sz="3300" b="1" dirty="0">
                <a:solidFill>
                  <a:srgbClr val="FF3131"/>
                </a:solidFill>
                <a:latin typeface="Times New Roman MT Bold"/>
                <a:ea typeface="Times New Roman MT Bold"/>
                <a:cs typeface="Times New Roman MT Bold"/>
                <a:sym typeface="Times New Roman MT Bold"/>
              </a:rPr>
              <a:t>reputable components as a basis for practicing healthy sleeping habits.</a:t>
            </a:r>
          </a:p>
        </p:txBody>
      </p:sp>
      <p:sp>
        <p:nvSpPr>
          <p:cNvPr id="14" name="TextBox 14"/>
          <p:cNvSpPr txBox="1"/>
          <p:nvPr/>
        </p:nvSpPr>
        <p:spPr>
          <a:xfrm>
            <a:off x="642373" y="9775886"/>
            <a:ext cx="3431370"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barn(inVertical)">
                                      <p:cBhvr>
                                        <p:cTn id="7" dur="500"/>
                                        <p:tgtEl>
                                          <p:spTgt spid="1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3">
                                            <p:txEl>
                                              <p:pRg st="1" end="1"/>
                                            </p:txEl>
                                          </p:spTgt>
                                        </p:tgtEl>
                                        <p:attrNameLst>
                                          <p:attrName>style.visibility</p:attrName>
                                        </p:attrNameLst>
                                      </p:cBhvr>
                                      <p:to>
                                        <p:strVal val="visible"/>
                                      </p:to>
                                    </p:set>
                                    <p:animEffect transition="in" filter="barn(inVertical)">
                                      <p:cBhvr>
                                        <p:cTn id="10" dur="500"/>
                                        <p:tgtEl>
                                          <p:spTgt spid="13">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13">
                                            <p:txEl>
                                              <p:pRg st="2" end="2"/>
                                            </p:txEl>
                                          </p:spTgt>
                                        </p:tgtEl>
                                        <p:attrNameLst>
                                          <p:attrName>style.visibility</p:attrName>
                                        </p:attrNameLst>
                                      </p:cBhvr>
                                      <p:to>
                                        <p:strVal val="visible"/>
                                      </p:to>
                                    </p:set>
                                    <p:animEffect transition="in" filter="barn(inVertical)">
                                      <p:cBhvr>
                                        <p:cTn id="13" dur="500"/>
                                        <p:tgtEl>
                                          <p:spTgt spid="13">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13">
                                            <p:txEl>
                                              <p:pRg st="3" end="3"/>
                                            </p:txEl>
                                          </p:spTgt>
                                        </p:tgtEl>
                                        <p:attrNameLst>
                                          <p:attrName>style.visibility</p:attrName>
                                        </p:attrNameLst>
                                      </p:cBhvr>
                                      <p:to>
                                        <p:strVal val="visible"/>
                                      </p:to>
                                    </p:set>
                                    <p:animEffect transition="in" filter="barn(inVertical)">
                                      <p:cBhvr>
                                        <p:cTn id="16" dur="500"/>
                                        <p:tgtEl>
                                          <p:spTgt spid="13">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animEffect transition="in" filter="barn(inVertical)">
                                      <p:cBhvr>
                                        <p:cTn id="19" dur="500"/>
                                        <p:tgtEl>
                                          <p:spTgt spid="1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537855" y="1915578"/>
            <a:ext cx="10412085" cy="6950067"/>
          </a:xfrm>
          <a:custGeom>
            <a:avLst/>
            <a:gdLst/>
            <a:ahLst/>
            <a:cxnLst/>
            <a:rect l="l" t="t" r="r" b="b"/>
            <a:pathLst>
              <a:path w="10412085" h="6950067">
                <a:moveTo>
                  <a:pt x="0" y="0"/>
                </a:moveTo>
                <a:lnTo>
                  <a:pt x="10412085" y="0"/>
                </a:lnTo>
                <a:lnTo>
                  <a:pt x="10412085" y="6950067"/>
                </a:lnTo>
                <a:lnTo>
                  <a:pt x="0" y="6950067"/>
                </a:lnTo>
                <a:lnTo>
                  <a:pt x="0" y="0"/>
                </a:lnTo>
                <a:close/>
              </a:path>
            </a:pathLst>
          </a:custGeom>
          <a:blipFill>
            <a:blip r:embed="rId3">
              <a:alphaModFix amt="17000"/>
            </a:blip>
            <a:stretch>
              <a:fillRect/>
            </a:stretch>
          </a:blipFill>
        </p:spPr>
      </p:sp>
      <p:sp>
        <p:nvSpPr>
          <p:cNvPr id="7" name="TextBox 7"/>
          <p:cNvSpPr txBox="1"/>
          <p:nvPr/>
        </p:nvSpPr>
        <p:spPr>
          <a:xfrm>
            <a:off x="537855" y="1686978"/>
            <a:ext cx="10412085" cy="6481763"/>
          </a:xfrm>
          <a:prstGeom prst="rect">
            <a:avLst/>
          </a:prstGeom>
        </p:spPr>
        <p:txBody>
          <a:bodyPr lIns="0" tIns="0" rIns="0" bIns="0" rtlCol="0" anchor="t">
            <a:spAutoFit/>
          </a:bodyPr>
          <a:lstStyle/>
          <a:p>
            <a:pPr algn="ctr">
              <a:lnSpc>
                <a:spcPts val="4217"/>
              </a:lnSpc>
            </a:pPr>
            <a:endParaRPr dirty="0"/>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PSQI Sleep Disturbance: +3 point improvement </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Hours of Sleep: average ↑ by 30 minutes</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Survey Results: 80% of the cohort to report improved sleep habits </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Attendance: ≥75% completion </a:t>
            </a:r>
          </a:p>
          <a:p>
            <a:pPr marL="457200" indent="-457200" algn="l">
              <a:lnSpc>
                <a:spcPts val="3597"/>
              </a:lnSpc>
              <a:buFont typeface="Arial" panose="020B0604020202020204" pitchFamily="34" charset="0"/>
              <a:buChar char="•"/>
            </a:pPr>
            <a:endParaRPr lang="en-US" sz="3300" b="1" dirty="0">
              <a:solidFill>
                <a:srgbClr val="000000"/>
              </a:solidFill>
              <a:latin typeface="Times New Roman MT Bold"/>
              <a:ea typeface="Times New Roman MT Bold"/>
              <a:cs typeface="Times New Roman MT Bold"/>
              <a:sym typeface="Times New Roman MT Bold"/>
            </a:endParaRPr>
          </a:p>
          <a:p>
            <a:pPr marL="457200" indent="-457200" algn="l">
              <a:lnSpc>
                <a:spcPts val="3597"/>
              </a:lnSpc>
              <a:buFont typeface="Arial" panose="020B0604020202020204" pitchFamily="34" charset="0"/>
              <a:buChar char="•"/>
            </a:pPr>
            <a:r>
              <a:rPr lang="en-US" sz="3300" b="1" dirty="0">
                <a:solidFill>
                  <a:srgbClr val="000000"/>
                </a:solidFill>
                <a:latin typeface="Times New Roman MT Bold"/>
                <a:ea typeface="Times New Roman MT Bold"/>
                <a:cs typeface="Times New Roman MT Bold"/>
                <a:sym typeface="Times New Roman MT Bold"/>
              </a:rPr>
              <a:t>Feedback: positive changes in mood &amp; concentration</a:t>
            </a:r>
            <a:r>
              <a:rPr lang="en-US" sz="3300" dirty="0">
                <a:solidFill>
                  <a:srgbClr val="000000"/>
                </a:solidFill>
                <a:latin typeface="Times New Roman MT"/>
                <a:ea typeface="Times New Roman MT"/>
                <a:cs typeface="Times New Roman MT"/>
                <a:sym typeface="Times New Roman MT"/>
              </a:rPr>
              <a:t> </a:t>
            </a:r>
          </a:p>
          <a:p>
            <a:pPr marL="457200" indent="-457200" algn="l">
              <a:lnSpc>
                <a:spcPts val="3597"/>
              </a:lnSpc>
              <a:buFont typeface="Arial" panose="020B0604020202020204" pitchFamily="34" charset="0"/>
              <a:buChar char="•"/>
            </a:pPr>
            <a:endParaRPr lang="en-US" sz="3300" dirty="0">
              <a:solidFill>
                <a:srgbClr val="000000"/>
              </a:solidFill>
              <a:latin typeface="Times New Roman MT"/>
              <a:ea typeface="Times New Roman MT"/>
              <a:cs typeface="Times New Roman MT"/>
              <a:sym typeface="Times New Roman MT"/>
            </a:endParaRPr>
          </a:p>
          <a:p>
            <a:pPr algn="l">
              <a:lnSpc>
                <a:spcPts val="3597"/>
              </a:lnSpc>
            </a:pPr>
            <a:r>
              <a:rPr lang="en-US" sz="3300" b="1" dirty="0">
                <a:solidFill>
                  <a:srgbClr val="FF3131"/>
                </a:solidFill>
                <a:latin typeface="Times New Roman MT Bold"/>
                <a:ea typeface="Times New Roman MT Bold"/>
                <a:cs typeface="Times New Roman MT Bold"/>
                <a:sym typeface="Times New Roman MT Bold"/>
              </a:rPr>
              <a:t>Goal: To demonstrate a physical and conscious improvement of sleep quality.</a:t>
            </a:r>
          </a:p>
        </p:txBody>
      </p:sp>
      <p:sp>
        <p:nvSpPr>
          <p:cNvPr id="8" name="Freeform 8"/>
          <p:cNvSpPr/>
          <p:nvPr/>
        </p:nvSpPr>
        <p:spPr>
          <a:xfrm>
            <a:off x="10086770" y="1695265"/>
            <a:ext cx="5416752" cy="5915526"/>
          </a:xfrm>
          <a:custGeom>
            <a:avLst/>
            <a:gdLst/>
            <a:ahLst/>
            <a:cxnLst/>
            <a:rect l="l" t="t" r="r" b="b"/>
            <a:pathLst>
              <a:path w="5416752" h="5915526">
                <a:moveTo>
                  <a:pt x="0" y="0"/>
                </a:moveTo>
                <a:lnTo>
                  <a:pt x="5416752" y="0"/>
                </a:lnTo>
                <a:lnTo>
                  <a:pt x="5416752" y="5915526"/>
                </a:lnTo>
                <a:lnTo>
                  <a:pt x="0" y="5915526"/>
                </a:lnTo>
                <a:lnTo>
                  <a:pt x="0" y="0"/>
                </a:lnTo>
                <a:close/>
              </a:path>
            </a:pathLst>
          </a:custGeom>
          <a:blipFill>
            <a:blip r:embed="rId4"/>
            <a:stretch>
              <a:fillRect l="-4603" r="-4603"/>
            </a:stretch>
          </a:blipFill>
        </p:spPr>
      </p:sp>
      <p:sp>
        <p:nvSpPr>
          <p:cNvPr id="9" name="Freeform 9"/>
          <p:cNvSpPr/>
          <p:nvPr/>
        </p:nvSpPr>
        <p:spPr>
          <a:xfrm>
            <a:off x="13636656" y="0"/>
            <a:ext cx="4651344" cy="3721075"/>
          </a:xfrm>
          <a:custGeom>
            <a:avLst/>
            <a:gdLst/>
            <a:ahLst/>
            <a:cxnLst/>
            <a:rect l="l" t="t" r="r" b="b"/>
            <a:pathLst>
              <a:path w="4651344" h="3721075">
                <a:moveTo>
                  <a:pt x="0" y="0"/>
                </a:moveTo>
                <a:lnTo>
                  <a:pt x="4651344" y="0"/>
                </a:lnTo>
                <a:lnTo>
                  <a:pt x="4651344" y="3721075"/>
                </a:lnTo>
                <a:lnTo>
                  <a:pt x="0" y="3721075"/>
                </a:lnTo>
                <a:lnTo>
                  <a:pt x="0" y="0"/>
                </a:lnTo>
                <a:close/>
              </a:path>
            </a:pathLst>
          </a:custGeom>
          <a:blipFill>
            <a:blip r:embed="rId5"/>
            <a:stretch>
              <a:fillRect/>
            </a:stretch>
          </a:blipFill>
        </p:spPr>
      </p:sp>
      <p:sp>
        <p:nvSpPr>
          <p:cNvPr id="10" name="Freeform 10"/>
          <p:cNvSpPr/>
          <p:nvPr/>
        </p:nvSpPr>
        <p:spPr>
          <a:xfrm>
            <a:off x="14215718" y="7278349"/>
            <a:ext cx="4072282" cy="3008651"/>
          </a:xfrm>
          <a:custGeom>
            <a:avLst/>
            <a:gdLst/>
            <a:ahLst/>
            <a:cxnLst/>
            <a:rect l="l" t="t" r="r" b="b"/>
            <a:pathLst>
              <a:path w="4072282" h="3008651">
                <a:moveTo>
                  <a:pt x="0" y="0"/>
                </a:moveTo>
                <a:lnTo>
                  <a:pt x="4072282" y="0"/>
                </a:lnTo>
                <a:lnTo>
                  <a:pt x="4072282" y="3008651"/>
                </a:lnTo>
                <a:lnTo>
                  <a:pt x="0" y="3008651"/>
                </a:lnTo>
                <a:lnTo>
                  <a:pt x="0" y="0"/>
                </a:lnTo>
                <a:close/>
              </a:path>
            </a:pathLst>
          </a:custGeom>
          <a:blipFill>
            <a:blip r:embed="rId6"/>
            <a:stretch>
              <a:fillRect b="-49148"/>
            </a:stretch>
          </a:blipFill>
        </p:spPr>
      </p:sp>
      <p:sp>
        <p:nvSpPr>
          <p:cNvPr id="11" name="Freeform 11"/>
          <p:cNvSpPr/>
          <p:nvPr/>
        </p:nvSpPr>
        <p:spPr>
          <a:xfrm>
            <a:off x="11793201" y="9132615"/>
            <a:ext cx="2432612" cy="1154385"/>
          </a:xfrm>
          <a:custGeom>
            <a:avLst/>
            <a:gdLst/>
            <a:ahLst/>
            <a:cxnLst/>
            <a:rect l="l" t="t" r="r" b="b"/>
            <a:pathLst>
              <a:path w="2432612" h="1154385">
                <a:moveTo>
                  <a:pt x="0" y="0"/>
                </a:moveTo>
                <a:lnTo>
                  <a:pt x="2432612" y="0"/>
                </a:lnTo>
                <a:lnTo>
                  <a:pt x="2432612" y="1154385"/>
                </a:lnTo>
                <a:lnTo>
                  <a:pt x="0" y="1154385"/>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2" name="Freeform 12"/>
          <p:cNvSpPr/>
          <p:nvPr/>
        </p:nvSpPr>
        <p:spPr>
          <a:xfrm>
            <a:off x="0" y="8403518"/>
            <a:ext cx="2592735" cy="1883482"/>
          </a:xfrm>
          <a:custGeom>
            <a:avLst/>
            <a:gdLst/>
            <a:ahLst/>
            <a:cxnLst/>
            <a:rect l="l" t="t" r="r" b="b"/>
            <a:pathLst>
              <a:path w="2592735" h="1883482">
                <a:moveTo>
                  <a:pt x="0" y="0"/>
                </a:moveTo>
                <a:lnTo>
                  <a:pt x="2592735" y="0"/>
                </a:lnTo>
                <a:lnTo>
                  <a:pt x="2592735" y="1883482"/>
                </a:lnTo>
                <a:lnTo>
                  <a:pt x="0" y="1883482"/>
                </a:lnTo>
                <a:lnTo>
                  <a:pt x="0" y="0"/>
                </a:lnTo>
                <a:close/>
              </a:path>
            </a:pathLst>
          </a:custGeom>
          <a:blipFill>
            <a:blip r:embed="rId9"/>
            <a:stretch>
              <a:fillRect/>
            </a:stretch>
          </a:blipFill>
        </p:spPr>
      </p:sp>
      <p:sp>
        <p:nvSpPr>
          <p:cNvPr id="13" name="Freeform 13"/>
          <p:cNvSpPr/>
          <p:nvPr/>
        </p:nvSpPr>
        <p:spPr>
          <a:xfrm>
            <a:off x="0" y="8461584"/>
            <a:ext cx="1343185" cy="1767349"/>
          </a:xfrm>
          <a:custGeom>
            <a:avLst/>
            <a:gdLst/>
            <a:ahLst/>
            <a:cxnLst/>
            <a:rect l="l" t="t" r="r" b="b"/>
            <a:pathLst>
              <a:path w="1343185" h="1767349">
                <a:moveTo>
                  <a:pt x="0" y="0"/>
                </a:moveTo>
                <a:lnTo>
                  <a:pt x="1343185" y="0"/>
                </a:lnTo>
                <a:lnTo>
                  <a:pt x="1343185" y="1767349"/>
                </a:lnTo>
                <a:lnTo>
                  <a:pt x="0" y="1767349"/>
                </a:lnTo>
                <a:lnTo>
                  <a:pt x="0" y="0"/>
                </a:lnTo>
                <a:close/>
              </a:path>
            </a:pathLst>
          </a:custGeom>
          <a:blipFill>
            <a:blip r:embed="rId10"/>
            <a:stretch>
              <a:fillRect/>
            </a:stretch>
          </a:blipFill>
        </p:spPr>
      </p:sp>
      <p:sp>
        <p:nvSpPr>
          <p:cNvPr id="14" name="TextBox 14"/>
          <p:cNvSpPr txBox="1"/>
          <p:nvPr/>
        </p:nvSpPr>
        <p:spPr>
          <a:xfrm>
            <a:off x="501760" y="237195"/>
            <a:ext cx="8923660" cy="1436291"/>
          </a:xfrm>
          <a:prstGeom prst="rect">
            <a:avLst/>
          </a:prstGeom>
        </p:spPr>
        <p:txBody>
          <a:bodyPr wrap="square"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Evaluating Success</a:t>
            </a:r>
          </a:p>
        </p:txBody>
      </p:sp>
      <p:sp>
        <p:nvSpPr>
          <p:cNvPr id="15" name="TextBox 15"/>
          <p:cNvSpPr txBox="1"/>
          <p:nvPr/>
        </p:nvSpPr>
        <p:spPr>
          <a:xfrm>
            <a:off x="2555031" y="9711812"/>
            <a:ext cx="3185833"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barn(inVertical)">
                                      <p:cBhvr>
                                        <p:cTn id="7" dur="500"/>
                                        <p:tgtEl>
                                          <p:spTgt spid="7">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7">
                                            <p:txEl>
                                              <p:pRg st="3" end="3"/>
                                            </p:txEl>
                                          </p:spTgt>
                                        </p:tgtEl>
                                        <p:attrNameLst>
                                          <p:attrName>style.visibility</p:attrName>
                                        </p:attrNameLst>
                                      </p:cBhvr>
                                      <p:to>
                                        <p:strVal val="visible"/>
                                      </p:to>
                                    </p:set>
                                    <p:animEffect transition="in" filter="barn(inVertical)">
                                      <p:cBhvr>
                                        <p:cTn id="10" dur="500"/>
                                        <p:tgtEl>
                                          <p:spTgt spid="7">
                                            <p:txEl>
                                              <p:pRg st="3" end="3"/>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animEffect transition="in" filter="barn(inVertical)">
                                      <p:cBhvr>
                                        <p:cTn id="13" dur="500"/>
                                        <p:tgtEl>
                                          <p:spTgt spid="7">
                                            <p:txEl>
                                              <p:pRg st="5" end="5"/>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7">
                                            <p:txEl>
                                              <p:pRg st="7" end="7"/>
                                            </p:txEl>
                                          </p:spTgt>
                                        </p:tgtEl>
                                        <p:attrNameLst>
                                          <p:attrName>style.visibility</p:attrName>
                                        </p:attrNameLst>
                                      </p:cBhvr>
                                      <p:to>
                                        <p:strVal val="visible"/>
                                      </p:to>
                                    </p:set>
                                    <p:animEffect transition="in" filter="barn(inVertical)">
                                      <p:cBhvr>
                                        <p:cTn id="16" dur="500"/>
                                        <p:tgtEl>
                                          <p:spTgt spid="7">
                                            <p:txEl>
                                              <p:pRg st="7" end="7"/>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7">
                                            <p:txEl>
                                              <p:pRg st="9" end="9"/>
                                            </p:txEl>
                                          </p:spTgt>
                                        </p:tgtEl>
                                        <p:attrNameLst>
                                          <p:attrName>style.visibility</p:attrName>
                                        </p:attrNameLst>
                                      </p:cBhvr>
                                      <p:to>
                                        <p:strVal val="visible"/>
                                      </p:to>
                                    </p:set>
                                    <p:animEffect transition="in" filter="barn(inVertical)">
                                      <p:cBhvr>
                                        <p:cTn id="19" dur="500"/>
                                        <p:tgtEl>
                                          <p:spTgt spid="7">
                                            <p:txEl>
                                              <p:pRg st="9" end="9"/>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7">
                                            <p:txEl>
                                              <p:pRg st="11" end="11"/>
                                            </p:txEl>
                                          </p:spTgt>
                                        </p:tgtEl>
                                        <p:attrNameLst>
                                          <p:attrName>style.visibility</p:attrName>
                                        </p:attrNameLst>
                                      </p:cBhvr>
                                      <p:to>
                                        <p:strVal val="visible"/>
                                      </p:to>
                                    </p:set>
                                    <p:animEffect transition="in" filter="barn(inVertical)">
                                      <p:cBhvr>
                                        <p:cTn id="22" dur="500"/>
                                        <p:tgtEl>
                                          <p:spTgt spid="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2089110" y="626954"/>
            <a:ext cx="53728" cy="5372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5" name="TextBox 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6" name="Freeform 6"/>
          <p:cNvSpPr/>
          <p:nvPr/>
        </p:nvSpPr>
        <p:spPr>
          <a:xfrm>
            <a:off x="11578293" y="157886"/>
            <a:ext cx="1842633" cy="1829232"/>
          </a:xfrm>
          <a:custGeom>
            <a:avLst/>
            <a:gdLst/>
            <a:ahLst/>
            <a:cxnLst/>
            <a:rect l="l" t="t" r="r" b="b"/>
            <a:pathLst>
              <a:path w="1842633" h="1829232">
                <a:moveTo>
                  <a:pt x="0" y="0"/>
                </a:moveTo>
                <a:lnTo>
                  <a:pt x="1842634" y="0"/>
                </a:lnTo>
                <a:lnTo>
                  <a:pt x="1842634" y="1829232"/>
                </a:lnTo>
                <a:lnTo>
                  <a:pt x="0" y="1829232"/>
                </a:lnTo>
                <a:lnTo>
                  <a:pt x="0" y="0"/>
                </a:lnTo>
                <a:close/>
              </a:path>
            </a:pathLst>
          </a:custGeom>
          <a:blipFill>
            <a:blip r:embed="rId3">
              <a:alphaModFix amt="55000"/>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0" y="-8873"/>
            <a:ext cx="18288000" cy="10436078"/>
          </a:xfrm>
          <a:custGeom>
            <a:avLst/>
            <a:gdLst/>
            <a:ahLst/>
            <a:cxnLst/>
            <a:rect l="l" t="t" r="r" b="b"/>
            <a:pathLst>
              <a:path w="18288000" h="10436078">
                <a:moveTo>
                  <a:pt x="0" y="0"/>
                </a:moveTo>
                <a:lnTo>
                  <a:pt x="18288000" y="0"/>
                </a:lnTo>
                <a:lnTo>
                  <a:pt x="18288000" y="10436078"/>
                </a:lnTo>
                <a:lnTo>
                  <a:pt x="0" y="10436078"/>
                </a:lnTo>
                <a:lnTo>
                  <a:pt x="0" y="0"/>
                </a:lnTo>
                <a:close/>
              </a:path>
            </a:pathLst>
          </a:custGeom>
          <a:blipFill>
            <a:blip r:embed="rId5">
              <a:alphaModFix amt="17000"/>
            </a:blip>
            <a:stretch>
              <a:fillRect t="-11537" b="-5394"/>
            </a:stretch>
          </a:blipFill>
        </p:spPr>
      </p:sp>
      <p:sp>
        <p:nvSpPr>
          <p:cNvPr id="8" name="Freeform 8"/>
          <p:cNvSpPr/>
          <p:nvPr/>
        </p:nvSpPr>
        <p:spPr>
          <a:xfrm>
            <a:off x="12029674" y="6198187"/>
            <a:ext cx="6127649" cy="4088813"/>
          </a:xfrm>
          <a:custGeom>
            <a:avLst/>
            <a:gdLst/>
            <a:ahLst/>
            <a:cxnLst/>
            <a:rect l="l" t="t" r="r" b="b"/>
            <a:pathLst>
              <a:path w="6127649" h="4088813">
                <a:moveTo>
                  <a:pt x="0" y="0"/>
                </a:moveTo>
                <a:lnTo>
                  <a:pt x="6127650" y="0"/>
                </a:lnTo>
                <a:lnTo>
                  <a:pt x="6127650" y="4088813"/>
                </a:lnTo>
                <a:lnTo>
                  <a:pt x="0" y="4088813"/>
                </a:lnTo>
                <a:lnTo>
                  <a:pt x="0" y="0"/>
                </a:lnTo>
                <a:close/>
              </a:path>
            </a:pathLst>
          </a:custGeom>
          <a:blipFill>
            <a:blip r:embed="rId6"/>
            <a:stretch>
              <a:fillRect/>
            </a:stretch>
          </a:blipFill>
        </p:spPr>
      </p:sp>
      <p:sp>
        <p:nvSpPr>
          <p:cNvPr id="9" name="TextBox 9"/>
          <p:cNvSpPr txBox="1"/>
          <p:nvPr/>
        </p:nvSpPr>
        <p:spPr>
          <a:xfrm>
            <a:off x="-3194764" y="-241655"/>
            <a:ext cx="18083808" cy="1530349"/>
          </a:xfrm>
          <a:prstGeom prst="rect">
            <a:avLst/>
          </a:prstGeom>
        </p:spPr>
        <p:txBody>
          <a:bodyPr lIns="0" tIns="0" rIns="0" bIns="0" rtlCol="0" anchor="t">
            <a:spAutoFit/>
          </a:bodyPr>
          <a:lstStyle/>
          <a:p>
            <a:pPr algn="ctr">
              <a:lnSpc>
                <a:spcPts val="11200"/>
              </a:lnSpc>
              <a:spcBef>
                <a:spcPct val="0"/>
              </a:spcBef>
            </a:pPr>
            <a:r>
              <a:rPr lang="en-US" sz="8000" b="1">
                <a:solidFill>
                  <a:srgbClr val="2B2B2B"/>
                </a:solidFill>
                <a:latin typeface="Times New Roman MT Bold"/>
                <a:ea typeface="Times New Roman MT Bold"/>
                <a:cs typeface="Times New Roman MT Bold"/>
                <a:sym typeface="Times New Roman MT Bold"/>
              </a:rPr>
              <a:t>Physical Health Benefits</a:t>
            </a:r>
          </a:p>
        </p:txBody>
      </p:sp>
      <p:sp>
        <p:nvSpPr>
          <p:cNvPr id="10" name="TextBox 10"/>
          <p:cNvSpPr txBox="1"/>
          <p:nvPr/>
        </p:nvSpPr>
        <p:spPr>
          <a:xfrm>
            <a:off x="229485" y="1328445"/>
            <a:ext cx="17927839" cy="5859780"/>
          </a:xfrm>
          <a:prstGeom prst="rect">
            <a:avLst/>
          </a:prstGeom>
        </p:spPr>
        <p:txBody>
          <a:bodyPr lIns="0" tIns="0" rIns="0" bIns="0" rtlCol="0" anchor="t">
            <a:spAutoFit/>
          </a:bodyPr>
          <a:lstStyle/>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Increased energy and alertness throughout the day</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Enhanced immune system</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Typically more healthy weight and metabolism</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Reduced risk of developing heart disease and diabetes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Improved balance of hormones</a:t>
            </a:r>
          </a:p>
          <a:p>
            <a:pPr algn="l">
              <a:lnSpc>
                <a:spcPts val="4620"/>
              </a:lnSpc>
              <a:spcBef>
                <a:spcPct val="0"/>
              </a:spcBef>
            </a:pPr>
            <a:endParaRPr lang="en-US" sz="3300" b="1" dirty="0">
              <a:solidFill>
                <a:srgbClr val="1800AD"/>
              </a:solidFill>
              <a:latin typeface="Times New Roman MT Bold"/>
              <a:ea typeface="Times New Roman MT Bold"/>
              <a:cs typeface="Times New Roman MT Bold"/>
              <a:sym typeface="Times New Roman MT Bold"/>
            </a:endParaRPr>
          </a:p>
          <a:p>
            <a:pPr algn="l">
              <a:lnSpc>
                <a:spcPts val="4620"/>
              </a:lnSpc>
              <a:spcBef>
                <a:spcPct val="0"/>
              </a:spcBef>
            </a:pPr>
            <a:r>
              <a:rPr lang="en-US" sz="3300" b="1" dirty="0">
                <a:solidFill>
                  <a:srgbClr val="FF3131"/>
                </a:solidFill>
                <a:latin typeface="Times New Roman MT Bold"/>
                <a:ea typeface="Times New Roman MT Bold"/>
                <a:cs typeface="Times New Roman MT Bold"/>
                <a:sym typeface="Times New Roman MT Bold"/>
              </a:rPr>
              <a:t>In summary: Sleep supports your odds for your overall physical health, and for your daytime function too</a:t>
            </a:r>
          </a:p>
          <a:p>
            <a:pPr algn="l">
              <a:lnSpc>
                <a:spcPts val="4620"/>
              </a:lnSpc>
              <a:spcBef>
                <a:spcPct val="0"/>
              </a:spcBef>
            </a:pPr>
            <a:endParaRPr lang="en-US" sz="3300" b="1" dirty="0">
              <a:solidFill>
                <a:srgbClr val="FF3131"/>
              </a:solidFill>
              <a:latin typeface="Times New Roman MT Bold"/>
              <a:ea typeface="Times New Roman MT Bold"/>
              <a:cs typeface="Times New Roman MT Bold"/>
              <a:sym typeface="Times New Roman MT Bold"/>
            </a:endParaRPr>
          </a:p>
          <a:p>
            <a:pPr algn="l">
              <a:lnSpc>
                <a:spcPts val="4620"/>
              </a:lnSpc>
              <a:spcBef>
                <a:spcPct val="0"/>
              </a:spcBef>
            </a:pPr>
            <a:r>
              <a:rPr lang="en-US" sz="3300" b="1" dirty="0">
                <a:solidFill>
                  <a:srgbClr val="2B2B2B"/>
                </a:solidFill>
                <a:latin typeface="Times New Roman MT Bold"/>
                <a:ea typeface="Times New Roman MT Bold"/>
                <a:cs typeface="Times New Roman MT Bold"/>
                <a:sym typeface="Times New Roman MT Bold"/>
              </a:rPr>
              <a:t>(NHS, 2023; Sleep Foundation, 2022)</a:t>
            </a:r>
          </a:p>
        </p:txBody>
      </p:sp>
      <p:sp>
        <p:nvSpPr>
          <p:cNvPr id="11" name="TextBox 11"/>
          <p:cNvSpPr txBox="1"/>
          <p:nvPr/>
        </p:nvSpPr>
        <p:spPr>
          <a:xfrm>
            <a:off x="422116" y="9639300"/>
            <a:ext cx="3431370"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barn(inVertical)">
                                      <p:cBhvr>
                                        <p:cTn id="7" dur="500"/>
                                        <p:tgtEl>
                                          <p:spTgt spid="10">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barn(inVertical)">
                                      <p:cBhvr>
                                        <p:cTn id="10" dur="500"/>
                                        <p:tgtEl>
                                          <p:spTgt spid="10">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Effect transition="in" filter="barn(inVertical)">
                                      <p:cBhvr>
                                        <p:cTn id="13" dur="500"/>
                                        <p:tgtEl>
                                          <p:spTgt spid="10">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10">
                                            <p:txEl>
                                              <p:pRg st="3" end="3"/>
                                            </p:txEl>
                                          </p:spTgt>
                                        </p:tgtEl>
                                        <p:attrNameLst>
                                          <p:attrName>style.visibility</p:attrName>
                                        </p:attrNameLst>
                                      </p:cBhvr>
                                      <p:to>
                                        <p:strVal val="visible"/>
                                      </p:to>
                                    </p:set>
                                    <p:animEffect transition="in" filter="barn(inVertical)">
                                      <p:cBhvr>
                                        <p:cTn id="16" dur="500"/>
                                        <p:tgtEl>
                                          <p:spTgt spid="10">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animEffect transition="in" filter="barn(inVertical)">
                                      <p:cBhvr>
                                        <p:cTn id="19" dur="500"/>
                                        <p:tgtEl>
                                          <p:spTgt spid="10">
                                            <p:txEl>
                                              <p:pRg st="4" end="4"/>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10">
                                            <p:txEl>
                                              <p:pRg st="6" end="6"/>
                                            </p:txEl>
                                          </p:spTgt>
                                        </p:tgtEl>
                                        <p:attrNameLst>
                                          <p:attrName>style.visibility</p:attrName>
                                        </p:attrNameLst>
                                      </p:cBhvr>
                                      <p:to>
                                        <p:strVal val="visible"/>
                                      </p:to>
                                    </p:set>
                                    <p:animEffect transition="in" filter="barn(inVertical)">
                                      <p:cBhvr>
                                        <p:cTn id="22" dur="500"/>
                                        <p:tgtEl>
                                          <p:spTgt spid="10">
                                            <p:txEl>
                                              <p:pRg st="6" end="6"/>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10">
                                            <p:txEl>
                                              <p:pRg st="8" end="8"/>
                                            </p:txEl>
                                          </p:spTgt>
                                        </p:tgtEl>
                                        <p:attrNameLst>
                                          <p:attrName>style.visibility</p:attrName>
                                        </p:attrNameLst>
                                      </p:cBhvr>
                                      <p:to>
                                        <p:strVal val="visible"/>
                                      </p:to>
                                    </p:set>
                                    <p:animEffect transition="in" filter="barn(inVertical)">
                                      <p:cBhvr>
                                        <p:cTn id="25" dur="50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4176" y="0"/>
            <a:ext cx="18479617" cy="10287000"/>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reeform 3"/>
          <p:cNvSpPr/>
          <p:nvPr/>
        </p:nvSpPr>
        <p:spPr>
          <a:xfrm>
            <a:off x="15814238" y="72670"/>
            <a:ext cx="2436323" cy="2490665"/>
          </a:xfrm>
          <a:custGeom>
            <a:avLst/>
            <a:gdLst/>
            <a:ahLst/>
            <a:cxnLst/>
            <a:rect l="l" t="t" r="r" b="b"/>
            <a:pathLst>
              <a:path w="2436323" h="2490665">
                <a:moveTo>
                  <a:pt x="0" y="0"/>
                </a:moveTo>
                <a:lnTo>
                  <a:pt x="2436323" y="0"/>
                </a:lnTo>
                <a:lnTo>
                  <a:pt x="2436323" y="2490665"/>
                </a:lnTo>
                <a:lnTo>
                  <a:pt x="0" y="2490665"/>
                </a:lnTo>
                <a:lnTo>
                  <a:pt x="0" y="0"/>
                </a:lnTo>
                <a:close/>
              </a:path>
            </a:pathLst>
          </a:custGeom>
          <a:blipFill>
            <a:blip r:embed="rId2">
              <a:extLst>
                <a:ext uri="{96DAC541-7B7A-43D3-8B79-37D633B846F1}">
                  <asvg:svgBlip xmlns:asvg="http://schemas.microsoft.com/office/drawing/2016/SVG/main" xmlns="" r:embed="rId6"/>
                </a:ext>
              </a:extLst>
            </a:blip>
            <a:stretch>
              <a:fillRect/>
            </a:stretch>
          </a:blipFill>
        </p:spPr>
      </p:sp>
      <p:sp>
        <p:nvSpPr>
          <p:cNvPr id="4" name="Freeform 4"/>
          <p:cNvSpPr/>
          <p:nvPr/>
        </p:nvSpPr>
        <p:spPr>
          <a:xfrm>
            <a:off x="12687940" y="6386733"/>
            <a:ext cx="5791677" cy="3865944"/>
          </a:xfrm>
          <a:custGeom>
            <a:avLst/>
            <a:gdLst/>
            <a:ahLst/>
            <a:cxnLst/>
            <a:rect l="l" t="t" r="r" b="b"/>
            <a:pathLst>
              <a:path w="5791677" h="3865944">
                <a:moveTo>
                  <a:pt x="0" y="0"/>
                </a:moveTo>
                <a:lnTo>
                  <a:pt x="5791677" y="0"/>
                </a:lnTo>
                <a:lnTo>
                  <a:pt x="5791677" y="3865945"/>
                </a:lnTo>
                <a:lnTo>
                  <a:pt x="0" y="3865945"/>
                </a:lnTo>
                <a:lnTo>
                  <a:pt x="0" y="0"/>
                </a:lnTo>
                <a:close/>
              </a:path>
            </a:pathLst>
          </a:custGeom>
          <a:blipFill>
            <a:blip r:embed="rId7"/>
            <a:stretch>
              <a:fillRect/>
            </a:stretch>
          </a:blipFill>
        </p:spPr>
      </p:sp>
      <p:sp>
        <p:nvSpPr>
          <p:cNvPr id="5" name="TextBox 5"/>
          <p:cNvSpPr txBox="1"/>
          <p:nvPr/>
        </p:nvSpPr>
        <p:spPr>
          <a:xfrm>
            <a:off x="1028700" y="1889728"/>
            <a:ext cx="12553831" cy="5278755"/>
          </a:xfrm>
          <a:prstGeom prst="rect">
            <a:avLst/>
          </a:prstGeom>
        </p:spPr>
        <p:txBody>
          <a:bodyPr lIns="0" tIns="0" rIns="0" bIns="0" rtlCol="0" anchor="t">
            <a:spAutoFit/>
          </a:bodyPr>
          <a:lstStyle/>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Improved relationships with family &amp; friends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More focus and teamwork at work/university</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Fewer conflicts and better communication</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Increased productivity and attendance</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Positive social behaviors and mood</a:t>
            </a:r>
          </a:p>
          <a:p>
            <a:pPr algn="l">
              <a:lnSpc>
                <a:spcPts val="4620"/>
              </a:lnSpc>
            </a:pPr>
            <a:endParaRPr lang="en-US" sz="3300" b="1" dirty="0">
              <a:solidFill>
                <a:srgbClr val="1800AD"/>
              </a:solidFill>
              <a:latin typeface="Times New Roman MT Bold"/>
              <a:ea typeface="Times New Roman MT Bold"/>
              <a:cs typeface="Times New Roman MT Bold"/>
              <a:sym typeface="Times New Roman MT Bold"/>
            </a:endParaRP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Conclusion:  Good sleep strengthens social connections and performance.</a:t>
            </a:r>
          </a:p>
          <a:p>
            <a:pPr algn="l">
              <a:lnSpc>
                <a:spcPts val="4620"/>
              </a:lnSpc>
            </a:pPr>
            <a:endParaRPr lang="en-US" sz="3300" b="1" dirty="0">
              <a:solidFill>
                <a:srgbClr val="FF3131"/>
              </a:solidFill>
              <a:latin typeface="Times New Roman MT Bold"/>
              <a:ea typeface="Times New Roman MT Bold"/>
              <a:cs typeface="Times New Roman MT Bold"/>
              <a:sym typeface="Times New Roman MT Bold"/>
            </a:endParaRPr>
          </a:p>
          <a:p>
            <a:pPr algn="l">
              <a:lnSpc>
                <a:spcPts val="4620"/>
              </a:lnSpc>
            </a:pPr>
            <a:r>
              <a:rPr lang="en-US" sz="3300" b="1" dirty="0">
                <a:solidFill>
                  <a:srgbClr val="2B2B2B"/>
                </a:solidFill>
                <a:latin typeface="Times New Roman MT Bold"/>
                <a:ea typeface="Times New Roman MT Bold"/>
                <a:cs typeface="Times New Roman MT Bold"/>
                <a:sym typeface="Times New Roman MT Bold"/>
              </a:rPr>
              <a:t>(NHS, 2023; ONS, 2022)</a:t>
            </a:r>
          </a:p>
        </p:txBody>
      </p:sp>
      <p:sp>
        <p:nvSpPr>
          <p:cNvPr id="6" name="Freeform 6"/>
          <p:cNvSpPr/>
          <p:nvPr/>
        </p:nvSpPr>
        <p:spPr>
          <a:xfrm>
            <a:off x="1" y="7962900"/>
            <a:ext cx="2514600" cy="2289778"/>
          </a:xfrm>
          <a:custGeom>
            <a:avLst/>
            <a:gdLst/>
            <a:ahLst/>
            <a:cxnLst/>
            <a:rect l="l" t="t" r="r" b="b"/>
            <a:pathLst>
              <a:path w="3087453" h="2846070">
                <a:moveTo>
                  <a:pt x="0" y="0"/>
                </a:moveTo>
                <a:lnTo>
                  <a:pt x="3087453" y="0"/>
                </a:lnTo>
                <a:lnTo>
                  <a:pt x="3087453" y="2846070"/>
                </a:lnTo>
                <a:lnTo>
                  <a:pt x="0" y="284607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7" name="TextBox 7"/>
          <p:cNvSpPr txBox="1"/>
          <p:nvPr/>
        </p:nvSpPr>
        <p:spPr>
          <a:xfrm>
            <a:off x="-3487395" y="253566"/>
            <a:ext cx="18083808" cy="1530349"/>
          </a:xfrm>
          <a:prstGeom prst="rect">
            <a:avLst/>
          </a:prstGeom>
        </p:spPr>
        <p:txBody>
          <a:bodyPr lIns="0" tIns="0" rIns="0" bIns="0" rtlCol="0" anchor="t">
            <a:spAutoFit/>
          </a:bodyPr>
          <a:lstStyle/>
          <a:p>
            <a:pPr algn="ctr">
              <a:lnSpc>
                <a:spcPts val="11200"/>
              </a:lnSpc>
              <a:spcBef>
                <a:spcPct val="0"/>
              </a:spcBef>
            </a:pPr>
            <a:r>
              <a:rPr lang="en-US" sz="8000" b="1" dirty="0">
                <a:solidFill>
                  <a:srgbClr val="2B2B2B"/>
                </a:solidFill>
                <a:latin typeface="Times New Roman MT Bold"/>
                <a:ea typeface="Times New Roman MT Bold"/>
                <a:cs typeface="Times New Roman MT Bold"/>
                <a:sym typeface="Times New Roman MT Bold"/>
              </a:rPr>
              <a:t>Sociological Benefits</a:t>
            </a:r>
          </a:p>
        </p:txBody>
      </p:sp>
      <p:sp>
        <p:nvSpPr>
          <p:cNvPr id="8" name="TextBox 8"/>
          <p:cNvSpPr txBox="1"/>
          <p:nvPr/>
        </p:nvSpPr>
        <p:spPr>
          <a:xfrm>
            <a:off x="3399014" y="9651851"/>
            <a:ext cx="4297186"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Hamza (2515820)</a:t>
            </a:r>
          </a:p>
        </p:txBody>
      </p:sp>
      <p:grpSp>
        <p:nvGrpSpPr>
          <p:cNvPr id="10" name="Group 3"/>
          <p:cNvGrpSpPr/>
          <p:nvPr/>
        </p:nvGrpSpPr>
        <p:grpSpPr>
          <a:xfrm>
            <a:off x="8724900" y="6834471"/>
            <a:ext cx="2884506" cy="3231769"/>
            <a:chOff x="0" y="0"/>
            <a:chExt cx="812800" cy="812800"/>
          </a:xfrm>
        </p:grpSpPr>
        <p:sp>
          <p:nvSpPr>
            <p:cNvPr id="12"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13"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3"/>
          <p:cNvGrpSpPr/>
          <p:nvPr/>
        </p:nvGrpSpPr>
        <p:grpSpPr>
          <a:xfrm>
            <a:off x="6858000" y="6269487"/>
            <a:ext cx="2884506" cy="3231769"/>
            <a:chOff x="0" y="0"/>
            <a:chExt cx="812800" cy="812800"/>
          </a:xfrm>
        </p:grpSpPr>
        <p:sp>
          <p:nvSpPr>
            <p:cNvPr id="15"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16"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Tree>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wipe(down)">
                                      <p:cBhvr>
                                        <p:cTn id="10" dur="500"/>
                                        <p:tgtEl>
                                          <p:spTgt spid="5">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wipe(down)">
                                      <p:cBhvr>
                                        <p:cTn id="13" dur="500"/>
                                        <p:tgtEl>
                                          <p:spTgt spid="5">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wipe(down)">
                                      <p:cBhvr>
                                        <p:cTn id="16" dur="500"/>
                                        <p:tgtEl>
                                          <p:spTgt spid="5">
                                            <p:txEl>
                                              <p:pRg st="3" end="3"/>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wipe(down)">
                                      <p:cBhvr>
                                        <p:cTn id="19" dur="500"/>
                                        <p:tgtEl>
                                          <p:spTgt spid="5">
                                            <p:txEl>
                                              <p:pRg st="4" end="4"/>
                                            </p:txEl>
                                          </p:spTgt>
                                        </p:tgtEl>
                                      </p:cBhvr>
                                    </p:animEffect>
                                  </p:childTnLst>
                                </p:cTn>
                              </p:par>
                              <p:par>
                                <p:cTn id="20" presetID="22" presetClass="entr" presetSubtype="4" fill="hold"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wipe(down)">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2089110" y="626954"/>
            <a:ext cx="53728" cy="5372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5" name="TextBox 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6" name="Freeform 6"/>
          <p:cNvSpPr/>
          <p:nvPr/>
        </p:nvSpPr>
        <p:spPr>
          <a:xfrm>
            <a:off x="15454388" y="-664636"/>
            <a:ext cx="3609824" cy="3386671"/>
          </a:xfrm>
          <a:custGeom>
            <a:avLst/>
            <a:gdLst/>
            <a:ahLst/>
            <a:cxnLst/>
            <a:rect l="l" t="t" r="r" b="b"/>
            <a:pathLst>
              <a:path w="3609824" h="3386671">
                <a:moveTo>
                  <a:pt x="0" y="0"/>
                </a:moveTo>
                <a:lnTo>
                  <a:pt x="3609824" y="0"/>
                </a:lnTo>
                <a:lnTo>
                  <a:pt x="3609824" y="3386672"/>
                </a:lnTo>
                <a:lnTo>
                  <a:pt x="0" y="338667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11520738" y="5882554"/>
            <a:ext cx="6610801" cy="4404446"/>
          </a:xfrm>
          <a:custGeom>
            <a:avLst/>
            <a:gdLst/>
            <a:ahLst/>
            <a:cxnLst/>
            <a:rect l="l" t="t" r="r" b="b"/>
            <a:pathLst>
              <a:path w="6610801" h="4404446">
                <a:moveTo>
                  <a:pt x="0" y="0"/>
                </a:moveTo>
                <a:lnTo>
                  <a:pt x="6610801" y="0"/>
                </a:lnTo>
                <a:lnTo>
                  <a:pt x="6610801" y="4404446"/>
                </a:lnTo>
                <a:lnTo>
                  <a:pt x="0" y="4404446"/>
                </a:lnTo>
                <a:lnTo>
                  <a:pt x="0" y="0"/>
                </a:lnTo>
                <a:close/>
              </a:path>
            </a:pathLst>
          </a:custGeom>
          <a:blipFill>
            <a:blip r:embed="rId5">
              <a:alphaModFix amt="37000"/>
            </a:blip>
            <a:stretch>
              <a:fillRect/>
            </a:stretch>
          </a:blipFill>
        </p:spPr>
      </p:sp>
      <p:sp>
        <p:nvSpPr>
          <p:cNvPr id="8" name="Freeform 8"/>
          <p:cNvSpPr/>
          <p:nvPr/>
        </p:nvSpPr>
        <p:spPr>
          <a:xfrm>
            <a:off x="2721610" y="7052986"/>
            <a:ext cx="3877987" cy="2433437"/>
          </a:xfrm>
          <a:custGeom>
            <a:avLst/>
            <a:gdLst/>
            <a:ahLst/>
            <a:cxnLst/>
            <a:rect l="l" t="t" r="r" b="b"/>
            <a:pathLst>
              <a:path w="3877987" h="2433437">
                <a:moveTo>
                  <a:pt x="0" y="0"/>
                </a:moveTo>
                <a:lnTo>
                  <a:pt x="3877987" y="0"/>
                </a:lnTo>
                <a:lnTo>
                  <a:pt x="3877987" y="2433436"/>
                </a:lnTo>
                <a:lnTo>
                  <a:pt x="0" y="2433436"/>
                </a:lnTo>
                <a:lnTo>
                  <a:pt x="0" y="0"/>
                </a:lnTo>
                <a:close/>
              </a:path>
            </a:pathLst>
          </a:custGeom>
          <a:blipFill>
            <a:blip r:embed="rId6">
              <a:alphaModFix amt="36000"/>
            </a:blip>
            <a:stretch>
              <a:fillRect/>
            </a:stretch>
          </a:blipFill>
        </p:spPr>
      </p:sp>
      <p:sp>
        <p:nvSpPr>
          <p:cNvPr id="9" name="TextBox 9"/>
          <p:cNvSpPr txBox="1"/>
          <p:nvPr/>
        </p:nvSpPr>
        <p:spPr>
          <a:xfrm>
            <a:off x="537429" y="1462669"/>
            <a:ext cx="11515290" cy="5362194"/>
          </a:xfrm>
          <a:prstGeom prst="rect">
            <a:avLst/>
          </a:prstGeom>
        </p:spPr>
        <p:txBody>
          <a:bodyPr lIns="0" tIns="0" rIns="0" bIns="0" rtlCol="0" anchor="t">
            <a:spAutoFit/>
          </a:bodyPr>
          <a:lstStyle/>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Lowers stress, anxiety and depression </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Increases happiness and emotional stability </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Enhances memory and focus</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Boosts motivation and resilience</a:t>
            </a:r>
          </a:p>
          <a:p>
            <a:pPr marL="712470" lvl="1" indent="-356235" algn="l">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 Improves overall mental health</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Conclusion: Good quality sleep is good for a healthy and positive mind. </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(Mind, 2023; The Sleep Charity, 2022)</a:t>
            </a:r>
          </a:p>
        </p:txBody>
      </p:sp>
      <p:sp>
        <p:nvSpPr>
          <p:cNvPr id="10" name="Freeform 10"/>
          <p:cNvSpPr/>
          <p:nvPr/>
        </p:nvSpPr>
        <p:spPr>
          <a:xfrm>
            <a:off x="12419527" y="3176389"/>
            <a:ext cx="5373252" cy="2706165"/>
          </a:xfrm>
          <a:custGeom>
            <a:avLst/>
            <a:gdLst/>
            <a:ahLst/>
            <a:cxnLst/>
            <a:rect l="l" t="t" r="r" b="b"/>
            <a:pathLst>
              <a:path w="5373252" h="2706165">
                <a:moveTo>
                  <a:pt x="0" y="0"/>
                </a:moveTo>
                <a:lnTo>
                  <a:pt x="5373252" y="0"/>
                </a:lnTo>
                <a:lnTo>
                  <a:pt x="5373252" y="2706165"/>
                </a:lnTo>
                <a:lnTo>
                  <a:pt x="0" y="2706165"/>
                </a:lnTo>
                <a:lnTo>
                  <a:pt x="0" y="0"/>
                </a:lnTo>
                <a:close/>
              </a:path>
            </a:pathLst>
          </a:custGeom>
          <a:blipFill>
            <a:blip r:embed="rId7">
              <a:alphaModFix amt="26000"/>
              <a:extLst>
                <a:ext uri="{96DAC541-7B7A-43D3-8B79-37D633B846F1}">
                  <asvg:svgBlip xmlns:asvg="http://schemas.microsoft.com/office/drawing/2016/SVG/main" xmlns="" r:embed="rId8"/>
                </a:ext>
              </a:extLst>
            </a:blip>
            <a:stretch>
              <a:fillRect/>
            </a:stretch>
          </a:blipFill>
        </p:spPr>
      </p:sp>
      <p:sp>
        <p:nvSpPr>
          <p:cNvPr id="11" name="Freeform 11"/>
          <p:cNvSpPr/>
          <p:nvPr/>
        </p:nvSpPr>
        <p:spPr>
          <a:xfrm>
            <a:off x="0" y="8672837"/>
            <a:ext cx="1757135" cy="1667681"/>
          </a:xfrm>
          <a:custGeom>
            <a:avLst/>
            <a:gdLst/>
            <a:ahLst/>
            <a:cxnLst/>
            <a:rect l="l" t="t" r="r" b="b"/>
            <a:pathLst>
              <a:path w="1757135" h="1667681">
                <a:moveTo>
                  <a:pt x="0" y="0"/>
                </a:moveTo>
                <a:lnTo>
                  <a:pt x="1757135" y="0"/>
                </a:lnTo>
                <a:lnTo>
                  <a:pt x="1757135" y="1667681"/>
                </a:lnTo>
                <a:lnTo>
                  <a:pt x="0" y="1667681"/>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12" name="TextBox 12"/>
          <p:cNvSpPr txBox="1"/>
          <p:nvPr/>
        </p:nvSpPr>
        <p:spPr>
          <a:xfrm>
            <a:off x="204387" y="-23350"/>
            <a:ext cx="16342935" cy="1419455"/>
          </a:xfrm>
          <a:prstGeom prst="rect">
            <a:avLst/>
          </a:prstGeom>
        </p:spPr>
        <p:txBody>
          <a:bodyPr lIns="0" tIns="0" rIns="0" bIns="0" rtlCol="0" anchor="t">
            <a:spAutoFit/>
          </a:bodyPr>
          <a:lstStyle/>
          <a:p>
            <a:pPr algn="ctr">
              <a:lnSpc>
                <a:spcPts val="10441"/>
              </a:lnSpc>
              <a:spcBef>
                <a:spcPct val="0"/>
              </a:spcBef>
            </a:pPr>
            <a:r>
              <a:rPr lang="en-US" sz="7458" b="1">
                <a:solidFill>
                  <a:srgbClr val="000000"/>
                </a:solidFill>
                <a:latin typeface="Times New Roman MT Bold"/>
                <a:ea typeface="Times New Roman MT Bold"/>
                <a:cs typeface="Times New Roman MT Bold"/>
                <a:sym typeface="Times New Roman MT Bold"/>
              </a:rPr>
              <a:t>Positive Effects on Psychological Health</a:t>
            </a:r>
          </a:p>
        </p:txBody>
      </p:sp>
      <p:sp>
        <p:nvSpPr>
          <p:cNvPr id="13" name="TextBox 13"/>
          <p:cNvSpPr txBox="1"/>
          <p:nvPr/>
        </p:nvSpPr>
        <p:spPr>
          <a:xfrm>
            <a:off x="2142838" y="9638345"/>
            <a:ext cx="3343562"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2089110" y="626954"/>
            <a:ext cx="53728" cy="5372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5" name="TextBox 5"/>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6" name="Freeform 6"/>
          <p:cNvSpPr/>
          <p:nvPr/>
        </p:nvSpPr>
        <p:spPr>
          <a:xfrm>
            <a:off x="11569032" y="4106155"/>
            <a:ext cx="6718968" cy="6180845"/>
          </a:xfrm>
          <a:custGeom>
            <a:avLst/>
            <a:gdLst/>
            <a:ahLst/>
            <a:cxnLst/>
            <a:rect l="l" t="t" r="r" b="b"/>
            <a:pathLst>
              <a:path w="6718968" h="6180845">
                <a:moveTo>
                  <a:pt x="0" y="0"/>
                </a:moveTo>
                <a:lnTo>
                  <a:pt x="6718968" y="0"/>
                </a:lnTo>
                <a:lnTo>
                  <a:pt x="6718968" y="6180845"/>
                </a:lnTo>
                <a:lnTo>
                  <a:pt x="0" y="6180845"/>
                </a:lnTo>
                <a:lnTo>
                  <a:pt x="0" y="0"/>
                </a:lnTo>
                <a:close/>
              </a:path>
            </a:pathLst>
          </a:custGeom>
          <a:blipFill>
            <a:blip r:embed="rId3"/>
            <a:stretch>
              <a:fillRect l="-9541" r="-9541"/>
            </a:stretch>
          </a:blipFill>
        </p:spPr>
      </p:sp>
      <p:sp>
        <p:nvSpPr>
          <p:cNvPr id="7" name="Freeform 7"/>
          <p:cNvSpPr/>
          <p:nvPr/>
        </p:nvSpPr>
        <p:spPr>
          <a:xfrm>
            <a:off x="14354285" y="262400"/>
            <a:ext cx="3790546" cy="3576897"/>
          </a:xfrm>
          <a:custGeom>
            <a:avLst/>
            <a:gdLst/>
            <a:ahLst/>
            <a:cxnLst/>
            <a:rect l="l" t="t" r="r" b="b"/>
            <a:pathLst>
              <a:path w="3790546" h="3576897">
                <a:moveTo>
                  <a:pt x="0" y="0"/>
                </a:moveTo>
                <a:lnTo>
                  <a:pt x="3790546" y="0"/>
                </a:lnTo>
                <a:lnTo>
                  <a:pt x="3790546" y="3576896"/>
                </a:lnTo>
                <a:lnTo>
                  <a:pt x="0" y="357689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8" name="TextBox 8"/>
          <p:cNvSpPr txBox="1"/>
          <p:nvPr/>
        </p:nvSpPr>
        <p:spPr>
          <a:xfrm>
            <a:off x="470973" y="828675"/>
            <a:ext cx="9334153" cy="8835752"/>
          </a:xfrm>
          <a:prstGeom prst="rect">
            <a:avLst/>
          </a:prstGeom>
        </p:spPr>
        <p:txBody>
          <a:bodyPr lIns="0" tIns="0" rIns="0" bIns="0" rtlCol="0" anchor="t">
            <a:spAutoFit/>
          </a:bodyPr>
          <a:lstStyle/>
          <a:p>
            <a:pPr algn="l">
              <a:lnSpc>
                <a:spcPts val="5313"/>
              </a:lnSpc>
            </a:pPr>
            <a:endParaRPr dirty="0"/>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Key Idea:</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 Individuals alter </a:t>
            </a:r>
            <a:r>
              <a:rPr lang="en-US" sz="3300" b="1" dirty="0" err="1" smtClean="0">
                <a:solidFill>
                  <a:srgbClr val="1800AD"/>
                </a:solidFill>
                <a:latin typeface="Times New Roman MT Bold"/>
                <a:ea typeface="Times New Roman MT Bold"/>
                <a:cs typeface="Times New Roman MT Bold"/>
                <a:sym typeface="Times New Roman MT Bold"/>
              </a:rPr>
              <a:t>behaviour</a:t>
            </a:r>
            <a:r>
              <a:rPr lang="en-US" sz="3300" b="1" dirty="0" smtClean="0">
                <a:solidFill>
                  <a:srgbClr val="1800AD"/>
                </a:solidFill>
                <a:latin typeface="Times New Roman MT Bold"/>
                <a:ea typeface="Times New Roman MT Bold"/>
                <a:cs typeface="Times New Roman MT Bold"/>
                <a:sym typeface="Times New Roman MT Bold"/>
              </a:rPr>
              <a:t> </a:t>
            </a:r>
            <a:r>
              <a:rPr lang="en-US" sz="3300" b="1" dirty="0">
                <a:solidFill>
                  <a:srgbClr val="1800AD"/>
                </a:solidFill>
                <a:latin typeface="Times New Roman MT Bold"/>
                <a:ea typeface="Times New Roman MT Bold"/>
                <a:cs typeface="Times New Roman MT Bold"/>
                <a:sym typeface="Times New Roman MT Bold"/>
              </a:rPr>
              <a:t>when they believe the threat is real, and the outcomes are worth the potential barriers. </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Barriers to Good Sleep:</a:t>
            </a:r>
          </a:p>
          <a:p>
            <a:pPr marL="712470" lvl="1" indent="-356235" algn="just">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Don’t perceive sleep deprivation as a potential health risk.</a:t>
            </a:r>
          </a:p>
          <a:p>
            <a:pPr marL="712470" lvl="1" indent="-356235" algn="just">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Excessive time on screens, social media, etc.</a:t>
            </a:r>
          </a:p>
          <a:p>
            <a:pPr marL="712470" lvl="1" indent="-356235" algn="just">
              <a:lnSpc>
                <a:spcPts val="5313"/>
              </a:lnSpc>
              <a:buFont typeface="Arial"/>
              <a:buChar char="•"/>
            </a:pPr>
            <a:r>
              <a:rPr lang="en-US" sz="3300" b="1" dirty="0">
                <a:solidFill>
                  <a:srgbClr val="1800AD"/>
                </a:solidFill>
                <a:latin typeface="Times New Roman MT Bold"/>
                <a:ea typeface="Times New Roman MT Bold"/>
                <a:cs typeface="Times New Roman MT Bold"/>
                <a:sym typeface="Times New Roman MT Bold"/>
              </a:rPr>
              <a:t> Poor time management.</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Campaign Aims: </a:t>
            </a:r>
            <a:r>
              <a:rPr lang="en-US" sz="3300" b="1" dirty="0">
                <a:solidFill>
                  <a:srgbClr val="1800AD"/>
                </a:solidFill>
                <a:latin typeface="Times New Roman MT Bold"/>
                <a:ea typeface="Times New Roman MT Bold"/>
                <a:cs typeface="Times New Roman MT Bold"/>
                <a:sym typeface="Times New Roman MT Bold"/>
              </a:rPr>
              <a:t>Increase awareness of sleep risk, and demonstrate the good of </a:t>
            </a:r>
            <a:r>
              <a:rPr lang="en-US" sz="3300" b="1" dirty="0" err="1" smtClean="0">
                <a:solidFill>
                  <a:srgbClr val="1800AD"/>
                </a:solidFill>
                <a:latin typeface="Times New Roman MT Bold"/>
                <a:ea typeface="Times New Roman MT Bold"/>
                <a:cs typeface="Times New Roman MT Bold"/>
                <a:sym typeface="Times New Roman MT Bold"/>
              </a:rPr>
              <a:t>behaviour</a:t>
            </a:r>
            <a:r>
              <a:rPr lang="en-US" sz="3300" b="1" dirty="0" smtClean="0">
                <a:solidFill>
                  <a:srgbClr val="1800AD"/>
                </a:solidFill>
                <a:latin typeface="Times New Roman MT Bold"/>
                <a:ea typeface="Times New Roman MT Bold"/>
                <a:cs typeface="Times New Roman MT Bold"/>
                <a:sym typeface="Times New Roman MT Bold"/>
              </a:rPr>
              <a:t> </a:t>
            </a:r>
            <a:r>
              <a:rPr lang="en-US" sz="3300" b="1" dirty="0">
                <a:solidFill>
                  <a:srgbClr val="1800AD"/>
                </a:solidFill>
                <a:latin typeface="Times New Roman MT Bold"/>
                <a:ea typeface="Times New Roman MT Bold"/>
                <a:cs typeface="Times New Roman MT Bold"/>
                <a:sym typeface="Times New Roman MT Bold"/>
              </a:rPr>
              <a:t>change.</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(NICE, </a:t>
            </a:r>
            <a:r>
              <a:rPr lang="en-US" sz="3300" b="1" dirty="0" smtClean="0">
                <a:solidFill>
                  <a:srgbClr val="191919"/>
                </a:solidFill>
                <a:latin typeface="Times New Roman MT Bold"/>
                <a:ea typeface="Times New Roman MT Bold"/>
                <a:cs typeface="Times New Roman MT Bold"/>
                <a:sym typeface="Times New Roman MT Bold"/>
              </a:rPr>
              <a:t>2023)</a:t>
            </a:r>
            <a:endParaRPr lang="en-US" sz="3300" b="1" dirty="0">
              <a:solidFill>
                <a:srgbClr val="191919"/>
              </a:solidFill>
              <a:latin typeface="Times New Roman MT Bold"/>
              <a:ea typeface="Times New Roman MT Bold"/>
              <a:cs typeface="Times New Roman MT Bold"/>
              <a:sym typeface="Times New Roman MT Bold"/>
            </a:endParaRPr>
          </a:p>
        </p:txBody>
      </p:sp>
      <p:sp>
        <p:nvSpPr>
          <p:cNvPr id="9" name="TextBox 9"/>
          <p:cNvSpPr txBox="1"/>
          <p:nvPr/>
        </p:nvSpPr>
        <p:spPr>
          <a:xfrm>
            <a:off x="204387" y="-23350"/>
            <a:ext cx="16342935" cy="1419455"/>
          </a:xfrm>
          <a:prstGeom prst="rect">
            <a:avLst/>
          </a:prstGeom>
        </p:spPr>
        <p:txBody>
          <a:bodyPr lIns="0" tIns="0" rIns="0" bIns="0" rtlCol="0" anchor="t">
            <a:spAutoFit/>
          </a:bodyPr>
          <a:lstStyle/>
          <a:p>
            <a:pPr algn="ctr">
              <a:lnSpc>
                <a:spcPts val="10441"/>
              </a:lnSpc>
              <a:spcBef>
                <a:spcPct val="0"/>
              </a:spcBef>
            </a:pPr>
            <a:r>
              <a:rPr lang="en-US" sz="7458" b="1">
                <a:solidFill>
                  <a:srgbClr val="000000"/>
                </a:solidFill>
                <a:latin typeface="Times New Roman MT Bold"/>
                <a:ea typeface="Times New Roman MT Bold"/>
                <a:cs typeface="Times New Roman MT Bold"/>
                <a:sym typeface="Times New Roman MT Bold"/>
              </a:rPr>
              <a:t>Health Belief Model (HBM)</a:t>
            </a:r>
          </a:p>
        </p:txBody>
      </p:sp>
      <p:sp>
        <p:nvSpPr>
          <p:cNvPr id="10" name="TextBox 10"/>
          <p:cNvSpPr txBox="1"/>
          <p:nvPr/>
        </p:nvSpPr>
        <p:spPr>
          <a:xfrm>
            <a:off x="607230" y="9663106"/>
            <a:ext cx="3278970"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173971" y="5971872"/>
            <a:ext cx="4620244" cy="4448478"/>
            <a:chOff x="0" y="0"/>
            <a:chExt cx="865335" cy="833165"/>
          </a:xfrm>
        </p:grpSpPr>
        <p:sp>
          <p:nvSpPr>
            <p:cNvPr id="4" name="Freeform 4"/>
            <p:cNvSpPr/>
            <p:nvPr/>
          </p:nvSpPr>
          <p:spPr>
            <a:xfrm>
              <a:off x="0" y="0"/>
              <a:ext cx="865335" cy="833165"/>
            </a:xfrm>
            <a:custGeom>
              <a:avLst/>
              <a:gdLst/>
              <a:ahLst/>
              <a:cxnLst/>
              <a:rect l="l" t="t" r="r" b="b"/>
              <a:pathLst>
                <a:path w="865335" h="833165">
                  <a:moveTo>
                    <a:pt x="288601" y="19070"/>
                  </a:moveTo>
                  <a:cubicBezTo>
                    <a:pt x="332821" y="7556"/>
                    <a:pt x="383400" y="0"/>
                    <a:pt x="432901" y="0"/>
                  </a:cubicBezTo>
                  <a:cubicBezTo>
                    <a:pt x="482403" y="0"/>
                    <a:pt x="530036" y="6476"/>
                    <a:pt x="573932" y="17990"/>
                  </a:cubicBezTo>
                  <a:cubicBezTo>
                    <a:pt x="574867" y="18350"/>
                    <a:pt x="575801" y="18350"/>
                    <a:pt x="576734" y="18710"/>
                  </a:cubicBezTo>
                  <a:cubicBezTo>
                    <a:pt x="741582" y="64765"/>
                    <a:pt x="863001" y="186379"/>
                    <a:pt x="865335" y="328954"/>
                  </a:cubicBezTo>
                  <a:lnTo>
                    <a:pt x="865335" y="833165"/>
                  </a:lnTo>
                  <a:lnTo>
                    <a:pt x="0" y="833165"/>
                  </a:lnTo>
                  <a:lnTo>
                    <a:pt x="0" y="329329"/>
                  </a:lnTo>
                  <a:cubicBezTo>
                    <a:pt x="2335" y="185660"/>
                    <a:pt x="121885" y="64045"/>
                    <a:pt x="288601" y="19070"/>
                  </a:cubicBezTo>
                  <a:close/>
                </a:path>
              </a:pathLst>
            </a:custGeom>
            <a:solidFill>
              <a:srgbClr val="4544AD"/>
            </a:solidFill>
          </p:spPr>
        </p:sp>
        <p:sp>
          <p:nvSpPr>
            <p:cNvPr id="5" name="TextBox 5"/>
            <p:cNvSpPr txBox="1"/>
            <p:nvPr/>
          </p:nvSpPr>
          <p:spPr>
            <a:xfrm>
              <a:off x="0" y="50800"/>
              <a:ext cx="865335" cy="78236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3531739" y="6152670"/>
            <a:ext cx="3976925" cy="397692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6775" r="-26775"/>
              </a:stretch>
            </a:blipFill>
          </p:spPr>
        </p:sp>
      </p:grpSp>
      <p:grpSp>
        <p:nvGrpSpPr>
          <p:cNvPr id="8" name="Group 8"/>
          <p:cNvGrpSpPr/>
          <p:nvPr/>
        </p:nvGrpSpPr>
        <p:grpSpPr>
          <a:xfrm>
            <a:off x="17014880" y="9013880"/>
            <a:ext cx="1558671" cy="1558671"/>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10" name="TextBox 10"/>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7508665" y="6324600"/>
            <a:ext cx="1558671" cy="155867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0" cap="sq">
              <a:solidFill>
                <a:srgbClr val="D8D8D8"/>
              </a:solidFill>
              <a:prstDash val="solid"/>
              <a:miter/>
            </a:ln>
          </p:spPr>
        </p:sp>
        <p:sp>
          <p:nvSpPr>
            <p:cNvPr id="13" name="TextBox 13"/>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1361269" y="1699889"/>
            <a:ext cx="7212282" cy="4056908"/>
          </a:xfrm>
          <a:custGeom>
            <a:avLst/>
            <a:gdLst/>
            <a:ahLst/>
            <a:cxnLst/>
            <a:rect l="l" t="t" r="r" b="b"/>
            <a:pathLst>
              <a:path w="7212282" h="4056908">
                <a:moveTo>
                  <a:pt x="0" y="0"/>
                </a:moveTo>
                <a:lnTo>
                  <a:pt x="7212281" y="0"/>
                </a:lnTo>
                <a:lnTo>
                  <a:pt x="7212281" y="4056908"/>
                </a:lnTo>
                <a:lnTo>
                  <a:pt x="0" y="4056908"/>
                </a:lnTo>
                <a:lnTo>
                  <a:pt x="0" y="0"/>
                </a:lnTo>
                <a:close/>
              </a:path>
            </a:pathLst>
          </a:custGeom>
          <a:blipFill>
            <a:blip r:embed="rId4"/>
            <a:stretch>
              <a:fillRect/>
            </a:stretch>
          </a:blipFill>
        </p:spPr>
      </p:sp>
      <p:sp>
        <p:nvSpPr>
          <p:cNvPr id="15" name="TextBox 15"/>
          <p:cNvSpPr txBox="1"/>
          <p:nvPr/>
        </p:nvSpPr>
        <p:spPr>
          <a:xfrm>
            <a:off x="574155" y="2236470"/>
            <a:ext cx="10370648" cy="6440805"/>
          </a:xfrm>
          <a:prstGeom prst="rect">
            <a:avLst/>
          </a:prstGeom>
        </p:spPr>
        <p:txBody>
          <a:bodyPr lIns="0" tIns="0" rIns="0" bIns="0" rtlCol="0" anchor="t">
            <a:spAutoFit/>
          </a:bodyPr>
          <a:lstStyle/>
          <a:p>
            <a:pPr algn="just">
              <a:lnSpc>
                <a:spcPts val="4620"/>
              </a:lnSpc>
              <a:spcBef>
                <a:spcPct val="0"/>
              </a:spcBef>
            </a:pPr>
            <a:endParaRPr dirty="0"/>
          </a:p>
          <a:p>
            <a:pPr algn="just">
              <a:lnSpc>
                <a:spcPts val="4620"/>
              </a:lnSpc>
            </a:pPr>
            <a:r>
              <a:rPr lang="en-US" sz="3300" b="1" dirty="0">
                <a:solidFill>
                  <a:srgbClr val="000000"/>
                </a:solidFill>
                <a:latin typeface="Times New Roman MT Bold"/>
                <a:ea typeface="Times New Roman MT Bold"/>
                <a:cs typeface="Times New Roman MT Bold"/>
                <a:sym typeface="Times New Roman MT Bold"/>
              </a:rPr>
              <a:t>Main Concept: </a:t>
            </a:r>
            <a:r>
              <a:rPr lang="en-US" sz="3300" b="1" dirty="0">
                <a:solidFill>
                  <a:srgbClr val="1800AD"/>
                </a:solidFill>
                <a:latin typeface="Times New Roman MT Bold"/>
                <a:ea typeface="Times New Roman MT Bold"/>
                <a:cs typeface="Times New Roman MT Bold"/>
                <a:sym typeface="Times New Roman MT Bold"/>
              </a:rPr>
              <a:t>Behavior is influenced by attitude, social influence, and perceived control.</a:t>
            </a:r>
          </a:p>
          <a:p>
            <a:pPr algn="just">
              <a:lnSpc>
                <a:spcPts val="4620"/>
              </a:lnSpc>
            </a:pPr>
            <a:r>
              <a:rPr lang="en-US" sz="3300" b="1" dirty="0">
                <a:solidFill>
                  <a:srgbClr val="000000"/>
                </a:solidFill>
                <a:latin typeface="Times New Roman MT Bold"/>
                <a:ea typeface="Times New Roman MT Bold"/>
                <a:cs typeface="Times New Roman MT Bold"/>
                <a:sym typeface="Times New Roman MT Bold"/>
              </a:rPr>
              <a:t>Obstacles: </a:t>
            </a:r>
          </a:p>
          <a:p>
            <a:pPr marL="712470" lvl="1" indent="-356235" algn="just">
              <a:lnSpc>
                <a:spcPts val="4620"/>
              </a:lnSpc>
              <a:buFont typeface="Arial"/>
              <a:buChar char="•"/>
            </a:pPr>
            <a:r>
              <a:rPr lang="en-US" sz="3300" dirty="0">
                <a:solidFill>
                  <a:srgbClr val="1800AD"/>
                </a:solidFill>
                <a:latin typeface="Times New Roman MT"/>
                <a:ea typeface="Times New Roman MT"/>
                <a:cs typeface="Times New Roman MT"/>
                <a:sym typeface="Times New Roman MT"/>
              </a:rPr>
              <a:t>Peer influence/pressure to stay online longer</a:t>
            </a:r>
          </a:p>
          <a:p>
            <a:pPr marL="712470" lvl="1" indent="-356235" algn="just">
              <a:lnSpc>
                <a:spcPts val="4620"/>
              </a:lnSpc>
              <a:buFont typeface="Arial"/>
              <a:buChar char="•"/>
            </a:pPr>
            <a:r>
              <a:rPr lang="en-US" sz="3300" dirty="0">
                <a:solidFill>
                  <a:srgbClr val="1800AD"/>
                </a:solidFill>
                <a:latin typeface="Times New Roman MT"/>
                <a:ea typeface="Times New Roman MT"/>
                <a:cs typeface="Times New Roman MT"/>
                <a:sym typeface="Times New Roman MT"/>
              </a:rPr>
              <a:t>Belief: “I can’t control my sleep” </a:t>
            </a:r>
          </a:p>
          <a:p>
            <a:pPr marL="712470" lvl="1" indent="-356235" algn="just">
              <a:lnSpc>
                <a:spcPts val="4620"/>
              </a:lnSpc>
              <a:buFont typeface="Arial"/>
              <a:buChar char="•"/>
            </a:pPr>
            <a:r>
              <a:rPr lang="en-US" sz="3300" dirty="0">
                <a:solidFill>
                  <a:srgbClr val="1800AD"/>
                </a:solidFill>
                <a:latin typeface="Times New Roman MT"/>
                <a:ea typeface="Times New Roman MT"/>
                <a:cs typeface="Times New Roman MT"/>
                <a:sym typeface="Times New Roman MT"/>
              </a:rPr>
              <a:t>Negative attitude to routine </a:t>
            </a:r>
          </a:p>
          <a:p>
            <a:pPr algn="just">
              <a:lnSpc>
                <a:spcPts val="4620"/>
              </a:lnSpc>
            </a:pPr>
            <a:r>
              <a:rPr lang="en-US" sz="3300" b="1" dirty="0">
                <a:solidFill>
                  <a:srgbClr val="FF3131"/>
                </a:solidFill>
                <a:latin typeface="Times New Roman MT Bold"/>
                <a:ea typeface="Times New Roman MT Bold"/>
                <a:cs typeface="Times New Roman MT Bold"/>
                <a:sym typeface="Times New Roman MT Bold"/>
              </a:rPr>
              <a:t>Campaign Strategy: Encourage positive attitudes, peer support, and self-efficacy. </a:t>
            </a:r>
          </a:p>
          <a:p>
            <a:pPr algn="just">
              <a:lnSpc>
                <a:spcPts val="4620"/>
              </a:lnSpc>
            </a:pPr>
            <a:r>
              <a:rPr lang="en-US" sz="3300" b="1" dirty="0" smtClean="0">
                <a:solidFill>
                  <a:srgbClr val="000000"/>
                </a:solidFill>
                <a:latin typeface="Times New Roman MT Bold"/>
                <a:ea typeface="Times New Roman MT Bold"/>
                <a:cs typeface="Times New Roman MT Bold"/>
                <a:sym typeface="Times New Roman MT Bold"/>
              </a:rPr>
              <a:t>(NHS</a:t>
            </a:r>
            <a:r>
              <a:rPr lang="en-US" sz="3300" b="1" dirty="0">
                <a:solidFill>
                  <a:srgbClr val="000000"/>
                </a:solidFill>
                <a:latin typeface="Times New Roman MT Bold"/>
                <a:ea typeface="Times New Roman MT Bold"/>
                <a:cs typeface="Times New Roman MT Bold"/>
                <a:sym typeface="Times New Roman MT Bold"/>
              </a:rPr>
              <a:t>, 2023)</a:t>
            </a:r>
          </a:p>
          <a:p>
            <a:pPr algn="just">
              <a:lnSpc>
                <a:spcPts val="4620"/>
              </a:lnSpc>
            </a:pPr>
            <a:r>
              <a:rPr lang="en-US" sz="3300" dirty="0">
                <a:solidFill>
                  <a:srgbClr val="000000"/>
                </a:solidFill>
                <a:latin typeface="Times New Roman MT"/>
                <a:ea typeface="Times New Roman MT"/>
                <a:cs typeface="Times New Roman MT"/>
                <a:sym typeface="Times New Roman MT"/>
              </a:rPr>
              <a:t> </a:t>
            </a:r>
          </a:p>
        </p:txBody>
      </p:sp>
      <p:sp>
        <p:nvSpPr>
          <p:cNvPr id="16" name="TextBox 16"/>
          <p:cNvSpPr txBox="1"/>
          <p:nvPr/>
        </p:nvSpPr>
        <p:spPr>
          <a:xfrm>
            <a:off x="-287974" y="72113"/>
            <a:ext cx="16338907"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Theory of Planned Behavior (TPB)</a:t>
            </a:r>
          </a:p>
        </p:txBody>
      </p:sp>
      <p:sp>
        <p:nvSpPr>
          <p:cNvPr id="17" name="TextBox 17"/>
          <p:cNvSpPr txBox="1"/>
          <p:nvPr/>
        </p:nvSpPr>
        <p:spPr>
          <a:xfrm>
            <a:off x="574155" y="9547028"/>
            <a:ext cx="3388245" cy="346249"/>
          </a:xfrm>
          <a:prstGeom prst="rect">
            <a:avLst/>
          </a:prstGeom>
        </p:spPr>
        <p:txBody>
          <a:bodyPr wrap="square" lIns="0" tIns="0" rIns="0" bIns="0" rtlCol="0" anchor="t">
            <a:spAutoFit/>
          </a:bodyPr>
          <a:lstStyle/>
          <a:p>
            <a:pPr algn="ctr">
              <a:lnSpc>
                <a:spcPts val="2659"/>
              </a:lnSpc>
              <a:spcBef>
                <a:spcPct val="0"/>
              </a:spcBef>
            </a:pPr>
            <a:r>
              <a:rPr lang="en-US" sz="1899" b="1" dirty="0">
                <a:solidFill>
                  <a:srgbClr val="000000"/>
                </a:solidFill>
                <a:latin typeface="Times New Roman MT Bold"/>
                <a:ea typeface="Times New Roman MT Bold"/>
                <a:cs typeface="Times New Roman MT Bold"/>
                <a:sym typeface="Times New Roman MT Bold"/>
              </a:rPr>
              <a:t>Muhammad </a:t>
            </a:r>
            <a:r>
              <a:rPr lang="en-US" sz="1899" b="1" dirty="0" smtClean="0">
                <a:solidFill>
                  <a:srgbClr val="000000"/>
                </a:solidFill>
                <a:latin typeface="Times New Roman MT Bold"/>
                <a:ea typeface="Times New Roman MT Bold"/>
                <a:cs typeface="Times New Roman MT Bold"/>
                <a:sym typeface="Times New Roman MT Bold"/>
              </a:rPr>
              <a:t>Hamza (2515820</a:t>
            </a:r>
            <a:r>
              <a:rPr lang="en-US" sz="1899" b="1" dirty="0">
                <a:solidFill>
                  <a:srgbClr val="000000"/>
                </a:solidFill>
                <a:latin typeface="Times New Roman MT Bold"/>
                <a:ea typeface="Times New Roman MT Bold"/>
                <a:cs typeface="Times New Roman MT Bold"/>
                <a:sym typeface="Times New Roman MT Bold"/>
              </a:rPr>
              <a:t>)</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13194905" y="-3071121"/>
            <a:ext cx="8379484" cy="837948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2333625" cap="sq">
              <a:solidFill>
                <a:srgbClr val="2B2B2B"/>
              </a:solidFill>
              <a:prstDash val="solid"/>
              <a:miter/>
            </a:ln>
          </p:spPr>
        </p:sp>
        <p:sp>
          <p:nvSpPr>
            <p:cNvPr id="5" name="TextBox 5"/>
            <p:cNvSpPr txBox="1"/>
            <p:nvPr/>
          </p:nvSpPr>
          <p:spPr>
            <a:xfrm>
              <a:off x="76200" y="0"/>
              <a:ext cx="660400" cy="7366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2089110" y="626954"/>
            <a:ext cx="53728" cy="53728"/>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D2D0"/>
            </a:solidFill>
          </p:spPr>
        </p:sp>
        <p:sp>
          <p:nvSpPr>
            <p:cNvPr id="8" name="TextBox 8"/>
            <p:cNvSpPr txBox="1"/>
            <p:nvPr/>
          </p:nvSpPr>
          <p:spPr>
            <a:xfrm>
              <a:off x="76200" y="0"/>
              <a:ext cx="660400" cy="736600"/>
            </a:xfrm>
            <a:prstGeom prst="rect">
              <a:avLst/>
            </a:prstGeom>
          </p:spPr>
          <p:txBody>
            <a:bodyPr lIns="74078" tIns="74078" rIns="74078" bIns="74078" rtlCol="0" anchor="ctr"/>
            <a:lstStyle/>
            <a:p>
              <a:pPr algn="ctr">
                <a:lnSpc>
                  <a:spcPts val="2659"/>
                </a:lnSpc>
              </a:pPr>
              <a:endParaRPr/>
            </a:p>
          </p:txBody>
        </p:sp>
      </p:grpSp>
      <p:sp>
        <p:nvSpPr>
          <p:cNvPr id="9" name="Freeform 9"/>
          <p:cNvSpPr/>
          <p:nvPr/>
        </p:nvSpPr>
        <p:spPr>
          <a:xfrm>
            <a:off x="1028700" y="2655560"/>
            <a:ext cx="9366361" cy="4975879"/>
          </a:xfrm>
          <a:custGeom>
            <a:avLst/>
            <a:gdLst/>
            <a:ahLst/>
            <a:cxnLst/>
            <a:rect l="l" t="t" r="r" b="b"/>
            <a:pathLst>
              <a:path w="9366361" h="4975879">
                <a:moveTo>
                  <a:pt x="0" y="0"/>
                </a:moveTo>
                <a:lnTo>
                  <a:pt x="9366361" y="0"/>
                </a:lnTo>
                <a:lnTo>
                  <a:pt x="9366361" y="4975880"/>
                </a:lnTo>
                <a:lnTo>
                  <a:pt x="0" y="4975880"/>
                </a:lnTo>
                <a:lnTo>
                  <a:pt x="0" y="0"/>
                </a:lnTo>
                <a:close/>
              </a:path>
            </a:pathLst>
          </a:custGeom>
          <a:blipFill>
            <a:blip r:embed="rId3">
              <a:alphaModFix amt="21999"/>
            </a:blip>
            <a:stretch>
              <a:fillRect/>
            </a:stretch>
          </a:blipFill>
        </p:spPr>
      </p:sp>
      <p:sp>
        <p:nvSpPr>
          <p:cNvPr id="10" name="TextBox 10"/>
          <p:cNvSpPr txBox="1"/>
          <p:nvPr/>
        </p:nvSpPr>
        <p:spPr>
          <a:xfrm>
            <a:off x="711458" y="1527128"/>
            <a:ext cx="11515290" cy="6796732"/>
          </a:xfrm>
          <a:prstGeom prst="rect">
            <a:avLst/>
          </a:prstGeom>
        </p:spPr>
        <p:txBody>
          <a:bodyPr lIns="0" tIns="0" rIns="0" bIns="0" rtlCol="0" anchor="t">
            <a:spAutoFit/>
          </a:bodyPr>
          <a:lstStyle/>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Main Point:</a:t>
            </a:r>
          </a:p>
          <a:p>
            <a:pPr algn="l">
              <a:lnSpc>
                <a:spcPts val="5313"/>
              </a:lnSpc>
            </a:pPr>
            <a:r>
              <a:rPr lang="en-US" sz="3300" b="1" dirty="0">
                <a:solidFill>
                  <a:srgbClr val="1800AD"/>
                </a:solidFill>
                <a:latin typeface="Times New Roman MT Bold"/>
                <a:ea typeface="Times New Roman MT Bold"/>
                <a:cs typeface="Times New Roman MT Bold"/>
                <a:sym typeface="Times New Roman MT Bold"/>
              </a:rPr>
              <a:t>People adapt habits gradually -- not in one swoop.</a:t>
            </a:r>
          </a:p>
          <a:p>
            <a:pPr algn="l">
              <a:lnSpc>
                <a:spcPts val="5313"/>
              </a:lnSpc>
            </a:pPr>
            <a:r>
              <a:rPr lang="en-US" sz="3300" b="1" dirty="0">
                <a:solidFill>
                  <a:srgbClr val="191919"/>
                </a:solidFill>
                <a:latin typeface="Times New Roman MT Bold"/>
                <a:ea typeface="Times New Roman MT Bold"/>
                <a:cs typeface="Times New Roman MT Bold"/>
                <a:sym typeface="Times New Roman MT Bold"/>
              </a:rPr>
              <a:t>Stages: </a:t>
            </a:r>
          </a:p>
          <a:p>
            <a:pPr algn="l">
              <a:lnSpc>
                <a:spcPts val="5313"/>
              </a:lnSpc>
            </a:pPr>
            <a:r>
              <a:rPr lang="en-US" sz="3300" b="1" dirty="0" smtClean="0">
                <a:solidFill>
                  <a:srgbClr val="1800AD"/>
                </a:solidFill>
                <a:latin typeface="Times New Roman MT Bold"/>
                <a:ea typeface="Times New Roman MT Bold"/>
                <a:cs typeface="Times New Roman MT Bold"/>
                <a:sym typeface="Times New Roman MT Bold"/>
              </a:rPr>
              <a:t>1 </a:t>
            </a:r>
            <a:r>
              <a:rPr lang="en-US" sz="3300" b="1" dirty="0">
                <a:solidFill>
                  <a:srgbClr val="1800AD"/>
                </a:solidFill>
                <a:latin typeface="Times New Roman MT Bold"/>
                <a:ea typeface="Times New Roman MT Bold"/>
                <a:cs typeface="Times New Roman MT Bold"/>
                <a:sym typeface="Times New Roman MT Bold"/>
              </a:rPr>
              <a:t>Pre-contemplation – don't realize there's an issue</a:t>
            </a:r>
          </a:p>
          <a:p>
            <a:pPr algn="l">
              <a:lnSpc>
                <a:spcPts val="5313"/>
              </a:lnSpc>
            </a:pPr>
            <a:r>
              <a:rPr lang="en-US" sz="3300" b="1" dirty="0" smtClean="0">
                <a:solidFill>
                  <a:srgbClr val="1800AD"/>
                </a:solidFill>
                <a:latin typeface="Times New Roman MT Bold"/>
                <a:ea typeface="Times New Roman MT Bold"/>
                <a:cs typeface="Times New Roman MT Bold"/>
                <a:sym typeface="Times New Roman MT Bold"/>
              </a:rPr>
              <a:t>2 Contemplation </a:t>
            </a:r>
            <a:r>
              <a:rPr lang="en-US" sz="3300" b="1" dirty="0">
                <a:solidFill>
                  <a:srgbClr val="1800AD"/>
                </a:solidFill>
                <a:latin typeface="Times New Roman MT Bold"/>
                <a:ea typeface="Times New Roman MT Bold"/>
                <a:cs typeface="Times New Roman MT Bold"/>
                <a:sym typeface="Times New Roman MT Bold"/>
              </a:rPr>
              <a:t>– thinking to adapt </a:t>
            </a:r>
          </a:p>
          <a:p>
            <a:pPr algn="l">
              <a:lnSpc>
                <a:spcPts val="5313"/>
              </a:lnSpc>
            </a:pPr>
            <a:r>
              <a:rPr lang="en-US" sz="3300" b="1" dirty="0" smtClean="0">
                <a:solidFill>
                  <a:srgbClr val="1800AD"/>
                </a:solidFill>
                <a:latin typeface="Times New Roman MT Bold"/>
                <a:ea typeface="Times New Roman MT Bold"/>
                <a:cs typeface="Times New Roman MT Bold"/>
                <a:sym typeface="Times New Roman MT Bold"/>
              </a:rPr>
              <a:t>3</a:t>
            </a:r>
            <a:r>
              <a:rPr lang="en-US" sz="3300" b="1" dirty="0">
                <a:solidFill>
                  <a:srgbClr val="1800AD"/>
                </a:solidFill>
                <a:latin typeface="Times New Roman MT Bold"/>
                <a:ea typeface="Times New Roman MT Bold"/>
                <a:cs typeface="Times New Roman MT Bold"/>
                <a:sym typeface="Times New Roman MT Bold"/>
              </a:rPr>
              <a:t> </a:t>
            </a:r>
            <a:r>
              <a:rPr lang="en-US" sz="3300" b="1" dirty="0" smtClean="0">
                <a:solidFill>
                  <a:srgbClr val="1800AD"/>
                </a:solidFill>
                <a:latin typeface="Times New Roman MT Bold"/>
                <a:ea typeface="Times New Roman MT Bold"/>
                <a:cs typeface="Times New Roman MT Bold"/>
                <a:sym typeface="Times New Roman MT Bold"/>
              </a:rPr>
              <a:t>Preparation </a:t>
            </a:r>
            <a:r>
              <a:rPr lang="en-US" sz="3300" b="1" dirty="0">
                <a:solidFill>
                  <a:srgbClr val="1800AD"/>
                </a:solidFill>
                <a:latin typeface="Times New Roman MT Bold"/>
                <a:ea typeface="Times New Roman MT Bold"/>
                <a:cs typeface="Times New Roman MT Bold"/>
                <a:sym typeface="Times New Roman MT Bold"/>
              </a:rPr>
              <a:t>– forming new habits </a:t>
            </a:r>
          </a:p>
          <a:p>
            <a:pPr algn="l">
              <a:lnSpc>
                <a:spcPts val="5313"/>
              </a:lnSpc>
            </a:pPr>
            <a:r>
              <a:rPr lang="en-US" sz="3300" b="1" dirty="0" smtClean="0">
                <a:solidFill>
                  <a:srgbClr val="1800AD"/>
                </a:solidFill>
                <a:latin typeface="Times New Roman MT Bold"/>
                <a:ea typeface="Times New Roman MT Bold"/>
                <a:cs typeface="Times New Roman MT Bold"/>
                <a:sym typeface="Times New Roman MT Bold"/>
              </a:rPr>
              <a:t>4</a:t>
            </a:r>
            <a:r>
              <a:rPr lang="en-US" sz="3300" b="1" dirty="0">
                <a:solidFill>
                  <a:srgbClr val="1800AD"/>
                </a:solidFill>
                <a:latin typeface="Times New Roman MT Bold"/>
                <a:ea typeface="Times New Roman MT Bold"/>
                <a:cs typeface="Times New Roman MT Bold"/>
                <a:sym typeface="Times New Roman MT Bold"/>
              </a:rPr>
              <a:t> </a:t>
            </a:r>
            <a:r>
              <a:rPr lang="en-US" sz="3300" b="1" dirty="0" smtClean="0">
                <a:solidFill>
                  <a:srgbClr val="1800AD"/>
                </a:solidFill>
                <a:latin typeface="Times New Roman MT Bold"/>
                <a:ea typeface="Times New Roman MT Bold"/>
                <a:cs typeface="Times New Roman MT Bold"/>
                <a:sym typeface="Times New Roman MT Bold"/>
              </a:rPr>
              <a:t>Action </a:t>
            </a:r>
            <a:r>
              <a:rPr lang="en-US" sz="3300" b="1" dirty="0">
                <a:solidFill>
                  <a:srgbClr val="1800AD"/>
                </a:solidFill>
                <a:latin typeface="Times New Roman MT Bold"/>
                <a:ea typeface="Times New Roman MT Bold"/>
                <a:cs typeface="Times New Roman MT Bold"/>
                <a:sym typeface="Times New Roman MT Bold"/>
              </a:rPr>
              <a:t>– showing healthy sleep patterns </a:t>
            </a:r>
          </a:p>
          <a:p>
            <a:pPr algn="l">
              <a:lnSpc>
                <a:spcPts val="5313"/>
              </a:lnSpc>
            </a:pPr>
            <a:r>
              <a:rPr lang="en-US" sz="3300" b="1" dirty="0" smtClean="0">
                <a:solidFill>
                  <a:srgbClr val="1800AD"/>
                </a:solidFill>
                <a:latin typeface="Times New Roman MT Bold"/>
                <a:ea typeface="Times New Roman MT Bold"/>
                <a:cs typeface="Times New Roman MT Bold"/>
                <a:sym typeface="Times New Roman MT Bold"/>
              </a:rPr>
              <a:t>5</a:t>
            </a:r>
            <a:r>
              <a:rPr lang="en-US" sz="3300" b="1" dirty="0">
                <a:solidFill>
                  <a:srgbClr val="1800AD"/>
                </a:solidFill>
                <a:latin typeface="Times New Roman MT Bold"/>
                <a:ea typeface="Times New Roman MT Bold"/>
                <a:cs typeface="Times New Roman MT Bold"/>
                <a:sym typeface="Times New Roman MT Bold"/>
              </a:rPr>
              <a:t> </a:t>
            </a:r>
            <a:r>
              <a:rPr lang="en-US" sz="3300" b="1" dirty="0" smtClean="0">
                <a:solidFill>
                  <a:srgbClr val="1800AD"/>
                </a:solidFill>
                <a:latin typeface="Times New Roman MT Bold"/>
                <a:ea typeface="Times New Roman MT Bold"/>
                <a:cs typeface="Times New Roman MT Bold"/>
                <a:sym typeface="Times New Roman MT Bold"/>
              </a:rPr>
              <a:t>Maintenance </a:t>
            </a:r>
            <a:r>
              <a:rPr lang="en-US" sz="3300" b="1" dirty="0">
                <a:solidFill>
                  <a:srgbClr val="1800AD"/>
                </a:solidFill>
                <a:latin typeface="Times New Roman MT Bold"/>
                <a:ea typeface="Times New Roman MT Bold"/>
                <a:cs typeface="Times New Roman MT Bold"/>
                <a:sym typeface="Times New Roman MT Bold"/>
              </a:rPr>
              <a:t>– maintaining the routine long-term</a:t>
            </a:r>
          </a:p>
          <a:p>
            <a:pPr algn="l">
              <a:lnSpc>
                <a:spcPts val="5313"/>
              </a:lnSpc>
            </a:pPr>
            <a:r>
              <a:rPr lang="en-US" sz="3300" b="1" dirty="0">
                <a:solidFill>
                  <a:srgbClr val="FF3131"/>
                </a:solidFill>
                <a:latin typeface="Times New Roman MT Bold"/>
                <a:ea typeface="Times New Roman MT Bold"/>
                <a:cs typeface="Times New Roman MT Bold"/>
                <a:sym typeface="Times New Roman MT Bold"/>
              </a:rPr>
              <a:t>Campaign Focus: Provide students support at every stage with strategies, reminders and motivation</a:t>
            </a:r>
            <a:r>
              <a:rPr lang="en-US" sz="3300" b="1" dirty="0" smtClean="0">
                <a:solidFill>
                  <a:srgbClr val="FF3131"/>
                </a:solidFill>
                <a:latin typeface="Times New Roman MT Bold"/>
                <a:ea typeface="Times New Roman MT Bold"/>
                <a:cs typeface="Times New Roman MT Bold"/>
                <a:sym typeface="Times New Roman MT Bold"/>
              </a:rPr>
              <a:t>.</a:t>
            </a:r>
            <a:endParaRPr lang="en-US" sz="3300" b="1" dirty="0">
              <a:solidFill>
                <a:srgbClr val="FF3131"/>
              </a:solidFill>
              <a:latin typeface="Times New Roman MT Bold"/>
              <a:ea typeface="Times New Roman MT Bold"/>
              <a:cs typeface="Times New Roman MT Bold"/>
              <a:sym typeface="Times New Roman MT Bold"/>
            </a:endParaRPr>
          </a:p>
        </p:txBody>
      </p:sp>
      <p:sp>
        <p:nvSpPr>
          <p:cNvPr id="11" name="Freeform 11"/>
          <p:cNvSpPr/>
          <p:nvPr/>
        </p:nvSpPr>
        <p:spPr>
          <a:xfrm>
            <a:off x="11603805" y="5787702"/>
            <a:ext cx="6684195" cy="4499298"/>
          </a:xfrm>
          <a:custGeom>
            <a:avLst/>
            <a:gdLst/>
            <a:ahLst/>
            <a:cxnLst/>
            <a:rect l="l" t="t" r="r" b="b"/>
            <a:pathLst>
              <a:path w="6684195" h="4499298">
                <a:moveTo>
                  <a:pt x="0" y="0"/>
                </a:moveTo>
                <a:lnTo>
                  <a:pt x="6684195" y="0"/>
                </a:lnTo>
                <a:lnTo>
                  <a:pt x="6684195" y="4499298"/>
                </a:lnTo>
                <a:lnTo>
                  <a:pt x="0" y="4499298"/>
                </a:lnTo>
                <a:lnTo>
                  <a:pt x="0" y="0"/>
                </a:lnTo>
                <a:close/>
              </a:path>
            </a:pathLst>
          </a:custGeom>
          <a:blipFill>
            <a:blip r:embed="rId4"/>
            <a:stretch>
              <a:fillRect t="-15807"/>
            </a:stretch>
          </a:blipFill>
        </p:spPr>
      </p:sp>
      <p:sp>
        <p:nvSpPr>
          <p:cNvPr id="12" name="Freeform 12"/>
          <p:cNvSpPr/>
          <p:nvPr/>
        </p:nvSpPr>
        <p:spPr>
          <a:xfrm>
            <a:off x="15785577" y="267378"/>
            <a:ext cx="2502423" cy="1897292"/>
          </a:xfrm>
          <a:custGeom>
            <a:avLst/>
            <a:gdLst/>
            <a:ahLst/>
            <a:cxnLst/>
            <a:rect l="l" t="t" r="r" b="b"/>
            <a:pathLst>
              <a:path w="2502423" h="1897292">
                <a:moveTo>
                  <a:pt x="0" y="0"/>
                </a:moveTo>
                <a:lnTo>
                  <a:pt x="2502423" y="0"/>
                </a:lnTo>
                <a:lnTo>
                  <a:pt x="2502423" y="1897292"/>
                </a:lnTo>
                <a:lnTo>
                  <a:pt x="0" y="1897292"/>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13" name="Freeform 13"/>
          <p:cNvSpPr/>
          <p:nvPr/>
        </p:nvSpPr>
        <p:spPr>
          <a:xfrm>
            <a:off x="9304916" y="8229600"/>
            <a:ext cx="2180289" cy="2057400"/>
          </a:xfrm>
          <a:custGeom>
            <a:avLst/>
            <a:gdLst/>
            <a:ahLst/>
            <a:cxnLst/>
            <a:rect l="l" t="t" r="r" b="b"/>
            <a:pathLst>
              <a:path w="2180289" h="2057400">
                <a:moveTo>
                  <a:pt x="0" y="0"/>
                </a:moveTo>
                <a:lnTo>
                  <a:pt x="2180289" y="0"/>
                </a:lnTo>
                <a:lnTo>
                  <a:pt x="2180289" y="2057400"/>
                </a:lnTo>
                <a:lnTo>
                  <a:pt x="0" y="2057400"/>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14" name="TextBox 14"/>
          <p:cNvSpPr txBox="1"/>
          <p:nvPr/>
        </p:nvSpPr>
        <p:spPr>
          <a:xfrm>
            <a:off x="722940" y="150055"/>
            <a:ext cx="10434162" cy="1530349"/>
          </a:xfrm>
          <a:prstGeom prst="rect">
            <a:avLst/>
          </a:prstGeom>
        </p:spPr>
        <p:txBody>
          <a:bodyPr lIns="0" tIns="0" rIns="0" bIns="0" rtlCol="0" anchor="t">
            <a:spAutoFit/>
          </a:bodyPr>
          <a:lstStyle/>
          <a:p>
            <a:pPr algn="ctr">
              <a:lnSpc>
                <a:spcPts val="11200"/>
              </a:lnSpc>
              <a:spcBef>
                <a:spcPct val="0"/>
              </a:spcBef>
            </a:pPr>
            <a:r>
              <a:rPr lang="en-US" sz="8000" b="1" dirty="0">
                <a:solidFill>
                  <a:srgbClr val="000000"/>
                </a:solidFill>
                <a:latin typeface="Times New Roman MT Bold"/>
                <a:ea typeface="Times New Roman MT Bold"/>
                <a:cs typeface="Times New Roman MT Bold"/>
                <a:sym typeface="Times New Roman MT Bold"/>
              </a:rPr>
              <a:t>Stages of Change Model</a:t>
            </a:r>
          </a:p>
        </p:txBody>
      </p:sp>
      <p:sp>
        <p:nvSpPr>
          <p:cNvPr id="15" name="TextBox 15"/>
          <p:cNvSpPr txBox="1"/>
          <p:nvPr/>
        </p:nvSpPr>
        <p:spPr>
          <a:xfrm>
            <a:off x="248431" y="9674361"/>
            <a:ext cx="2259211" cy="361315"/>
          </a:xfrm>
          <a:prstGeom prst="rect">
            <a:avLst/>
          </a:prstGeom>
        </p:spPr>
        <p:txBody>
          <a:bodyPr lIns="0" tIns="0" rIns="0" bIns="0" rtlCol="0" anchor="t">
            <a:spAutoFit/>
          </a:bodyPr>
          <a:lstStyle/>
          <a:p>
            <a:pPr algn="ctr">
              <a:lnSpc>
                <a:spcPts val="2659"/>
              </a:lnSpc>
              <a:spcBef>
                <a:spcPct val="0"/>
              </a:spcBef>
            </a:pPr>
            <a:r>
              <a:rPr lang="en-US" sz="1899"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wheel(1)">
                                      <p:cBhvr>
                                        <p:cTn id="7" dur="2000"/>
                                        <p:tgtEl>
                                          <p:spTgt spid="10">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wheel(1)">
                                      <p:cBhvr>
                                        <p:cTn id="10" dur="2000"/>
                                        <p:tgtEl>
                                          <p:spTgt spid="10">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10">
                                            <p:txEl>
                                              <p:pRg st="2" end="2"/>
                                            </p:txEl>
                                          </p:spTgt>
                                        </p:tgtEl>
                                        <p:attrNameLst>
                                          <p:attrName>style.visibility</p:attrName>
                                        </p:attrNameLst>
                                      </p:cBhvr>
                                      <p:to>
                                        <p:strVal val="visible"/>
                                      </p:to>
                                    </p:set>
                                    <p:animEffect transition="in" filter="wheel(1)">
                                      <p:cBhvr>
                                        <p:cTn id="13" dur="2000"/>
                                        <p:tgtEl>
                                          <p:spTgt spid="10">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10">
                                            <p:txEl>
                                              <p:pRg st="3" end="3"/>
                                            </p:txEl>
                                          </p:spTgt>
                                        </p:tgtEl>
                                        <p:attrNameLst>
                                          <p:attrName>style.visibility</p:attrName>
                                        </p:attrNameLst>
                                      </p:cBhvr>
                                      <p:to>
                                        <p:strVal val="visible"/>
                                      </p:to>
                                    </p:set>
                                    <p:animEffect transition="in" filter="wheel(1)">
                                      <p:cBhvr>
                                        <p:cTn id="16" dur="2000"/>
                                        <p:tgtEl>
                                          <p:spTgt spid="10">
                                            <p:txEl>
                                              <p:pRg st="3" end="3"/>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animEffect transition="in" filter="wheel(1)">
                                      <p:cBhvr>
                                        <p:cTn id="19" dur="2000"/>
                                        <p:tgtEl>
                                          <p:spTgt spid="10">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10">
                                            <p:txEl>
                                              <p:pRg st="5" end="5"/>
                                            </p:txEl>
                                          </p:spTgt>
                                        </p:tgtEl>
                                        <p:attrNameLst>
                                          <p:attrName>style.visibility</p:attrName>
                                        </p:attrNameLst>
                                      </p:cBhvr>
                                      <p:to>
                                        <p:strVal val="visible"/>
                                      </p:to>
                                    </p:set>
                                    <p:animEffect transition="in" filter="wheel(1)">
                                      <p:cBhvr>
                                        <p:cTn id="22" dur="2000"/>
                                        <p:tgtEl>
                                          <p:spTgt spid="10">
                                            <p:txEl>
                                              <p:pRg st="5" end="5"/>
                                            </p:txEl>
                                          </p:spTgt>
                                        </p:tgtEl>
                                      </p:cBhvr>
                                    </p:animEffect>
                                  </p:childTnLst>
                                </p:cTn>
                              </p:par>
                              <p:par>
                                <p:cTn id="23" presetID="21" presetClass="entr" presetSubtype="1" fill="hold" nodeType="withEffect">
                                  <p:stCondLst>
                                    <p:cond delay="0"/>
                                  </p:stCondLst>
                                  <p:childTnLst>
                                    <p:set>
                                      <p:cBhvr>
                                        <p:cTn id="24" dur="1" fill="hold">
                                          <p:stCondLst>
                                            <p:cond delay="0"/>
                                          </p:stCondLst>
                                        </p:cTn>
                                        <p:tgtEl>
                                          <p:spTgt spid="10">
                                            <p:txEl>
                                              <p:pRg st="6" end="6"/>
                                            </p:txEl>
                                          </p:spTgt>
                                        </p:tgtEl>
                                        <p:attrNameLst>
                                          <p:attrName>style.visibility</p:attrName>
                                        </p:attrNameLst>
                                      </p:cBhvr>
                                      <p:to>
                                        <p:strVal val="visible"/>
                                      </p:to>
                                    </p:set>
                                    <p:animEffect transition="in" filter="wheel(1)">
                                      <p:cBhvr>
                                        <p:cTn id="25" dur="2000"/>
                                        <p:tgtEl>
                                          <p:spTgt spid="10">
                                            <p:txEl>
                                              <p:pRg st="6" end="6"/>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10">
                                            <p:txEl>
                                              <p:pRg st="7" end="7"/>
                                            </p:txEl>
                                          </p:spTgt>
                                        </p:tgtEl>
                                        <p:attrNameLst>
                                          <p:attrName>style.visibility</p:attrName>
                                        </p:attrNameLst>
                                      </p:cBhvr>
                                      <p:to>
                                        <p:strVal val="visible"/>
                                      </p:to>
                                    </p:set>
                                    <p:animEffect transition="in" filter="wheel(1)">
                                      <p:cBhvr>
                                        <p:cTn id="28" dur="2000"/>
                                        <p:tgtEl>
                                          <p:spTgt spid="10">
                                            <p:txEl>
                                              <p:pRg st="7" end="7"/>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10">
                                            <p:txEl>
                                              <p:pRg st="8" end="8"/>
                                            </p:txEl>
                                          </p:spTgt>
                                        </p:tgtEl>
                                        <p:attrNameLst>
                                          <p:attrName>style.visibility</p:attrName>
                                        </p:attrNameLst>
                                      </p:cBhvr>
                                      <p:to>
                                        <p:strVal val="visible"/>
                                      </p:to>
                                    </p:set>
                                    <p:animEffect transition="in" filter="wheel(1)">
                                      <p:cBhvr>
                                        <p:cTn id="31" dur="2000"/>
                                        <p:tgtEl>
                                          <p:spTgt spid="1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537855" y="1915578"/>
            <a:ext cx="10412085" cy="6950067"/>
          </a:xfrm>
          <a:custGeom>
            <a:avLst/>
            <a:gdLst/>
            <a:ahLst/>
            <a:cxnLst/>
            <a:rect l="l" t="t" r="r" b="b"/>
            <a:pathLst>
              <a:path w="10412085" h="6950067">
                <a:moveTo>
                  <a:pt x="0" y="0"/>
                </a:moveTo>
                <a:lnTo>
                  <a:pt x="10412085" y="0"/>
                </a:lnTo>
                <a:lnTo>
                  <a:pt x="10412085" y="6950067"/>
                </a:lnTo>
                <a:lnTo>
                  <a:pt x="0" y="6950067"/>
                </a:lnTo>
                <a:lnTo>
                  <a:pt x="0" y="0"/>
                </a:lnTo>
                <a:close/>
              </a:path>
            </a:pathLst>
          </a:custGeom>
          <a:blipFill>
            <a:blip r:embed="rId3">
              <a:alphaModFix amt="17000"/>
            </a:blip>
            <a:stretch>
              <a:fillRect/>
            </a:stretch>
          </a:blipFill>
        </p:spPr>
      </p:sp>
      <p:sp>
        <p:nvSpPr>
          <p:cNvPr id="7" name="TextBox 7"/>
          <p:cNvSpPr txBox="1"/>
          <p:nvPr/>
        </p:nvSpPr>
        <p:spPr>
          <a:xfrm>
            <a:off x="537855" y="1686978"/>
            <a:ext cx="10412085" cy="4664202"/>
          </a:xfrm>
          <a:prstGeom prst="rect">
            <a:avLst/>
          </a:prstGeom>
        </p:spPr>
        <p:txBody>
          <a:bodyPr lIns="0" tIns="0" rIns="0" bIns="0" rtlCol="0" anchor="t">
            <a:spAutoFit/>
          </a:bodyPr>
          <a:lstStyle/>
          <a:p>
            <a:pPr marL="410209" lvl="1" indent="-205105" algn="ctr">
              <a:lnSpc>
                <a:spcPts val="4217"/>
              </a:lnSpc>
              <a:buFont typeface="Arial"/>
              <a:buChar char="•"/>
            </a:pPr>
            <a:endParaRPr dirty="0"/>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Educational sleep sessions and awareness posters.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Peer support groups to add an element of fun and accountability. </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Digital reminders and apps for sleep tracking. </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Relaxation and mindfulness exercises. </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Reward system for consistent sleep practices. </a:t>
            </a: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Goal: Make healthy sleep easy, social, and sustainable.</a:t>
            </a:r>
          </a:p>
        </p:txBody>
      </p:sp>
      <p:sp>
        <p:nvSpPr>
          <p:cNvPr id="8" name="Freeform 8"/>
          <p:cNvSpPr/>
          <p:nvPr/>
        </p:nvSpPr>
        <p:spPr>
          <a:xfrm>
            <a:off x="15695265" y="32096"/>
            <a:ext cx="2592735" cy="1883482"/>
          </a:xfrm>
          <a:custGeom>
            <a:avLst/>
            <a:gdLst/>
            <a:ahLst/>
            <a:cxnLst/>
            <a:rect l="l" t="t" r="r" b="b"/>
            <a:pathLst>
              <a:path w="2592735" h="1883482">
                <a:moveTo>
                  <a:pt x="0" y="0"/>
                </a:moveTo>
                <a:lnTo>
                  <a:pt x="2592735" y="0"/>
                </a:lnTo>
                <a:lnTo>
                  <a:pt x="2592735" y="1883482"/>
                </a:lnTo>
                <a:lnTo>
                  <a:pt x="0" y="1883482"/>
                </a:lnTo>
                <a:lnTo>
                  <a:pt x="0" y="0"/>
                </a:lnTo>
                <a:close/>
              </a:path>
            </a:pathLst>
          </a:custGeom>
          <a:blipFill>
            <a:blip r:embed="rId4"/>
            <a:stretch>
              <a:fillRect/>
            </a:stretch>
          </a:blipFill>
        </p:spPr>
      </p:sp>
      <p:sp>
        <p:nvSpPr>
          <p:cNvPr id="9" name="Freeform 9"/>
          <p:cNvSpPr/>
          <p:nvPr/>
        </p:nvSpPr>
        <p:spPr>
          <a:xfrm>
            <a:off x="15695265" y="608012"/>
            <a:ext cx="1343185" cy="1767349"/>
          </a:xfrm>
          <a:custGeom>
            <a:avLst/>
            <a:gdLst/>
            <a:ahLst/>
            <a:cxnLst/>
            <a:rect l="l" t="t" r="r" b="b"/>
            <a:pathLst>
              <a:path w="1343185" h="1767349">
                <a:moveTo>
                  <a:pt x="0" y="0"/>
                </a:moveTo>
                <a:lnTo>
                  <a:pt x="1343186" y="0"/>
                </a:lnTo>
                <a:lnTo>
                  <a:pt x="1343186" y="1767349"/>
                </a:lnTo>
                <a:lnTo>
                  <a:pt x="0" y="1767349"/>
                </a:lnTo>
                <a:lnTo>
                  <a:pt x="0" y="0"/>
                </a:lnTo>
                <a:close/>
              </a:path>
            </a:pathLst>
          </a:custGeom>
          <a:blipFill>
            <a:blip r:embed="rId5"/>
            <a:stretch>
              <a:fillRect/>
            </a:stretch>
          </a:blipFill>
        </p:spPr>
      </p:sp>
      <p:sp>
        <p:nvSpPr>
          <p:cNvPr id="10" name="Freeform 10"/>
          <p:cNvSpPr/>
          <p:nvPr/>
        </p:nvSpPr>
        <p:spPr>
          <a:xfrm>
            <a:off x="11111124" y="3078279"/>
            <a:ext cx="6854839" cy="7208721"/>
          </a:xfrm>
          <a:custGeom>
            <a:avLst/>
            <a:gdLst/>
            <a:ahLst/>
            <a:cxnLst/>
            <a:rect l="l" t="t" r="r" b="b"/>
            <a:pathLst>
              <a:path w="6854839" h="7208721">
                <a:moveTo>
                  <a:pt x="0" y="0"/>
                </a:moveTo>
                <a:lnTo>
                  <a:pt x="6854838" y="0"/>
                </a:lnTo>
                <a:lnTo>
                  <a:pt x="6854838" y="7208721"/>
                </a:lnTo>
                <a:lnTo>
                  <a:pt x="0" y="7208721"/>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1" name="TextBox 11"/>
          <p:cNvSpPr txBox="1"/>
          <p:nvPr/>
        </p:nvSpPr>
        <p:spPr>
          <a:xfrm>
            <a:off x="753585" y="106363"/>
            <a:ext cx="4179808"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Solutions </a:t>
            </a:r>
          </a:p>
        </p:txBody>
      </p:sp>
      <p:sp>
        <p:nvSpPr>
          <p:cNvPr id="12" name="TextBox 12"/>
          <p:cNvSpPr txBox="1"/>
          <p:nvPr/>
        </p:nvSpPr>
        <p:spPr>
          <a:xfrm>
            <a:off x="419061" y="9728922"/>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505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0" y="7530194"/>
            <a:ext cx="4828800" cy="2756806"/>
          </a:xfrm>
          <a:custGeom>
            <a:avLst/>
            <a:gdLst/>
            <a:ahLst/>
            <a:cxnLst/>
            <a:rect l="l" t="t" r="r" b="b"/>
            <a:pathLst>
              <a:path w="4828800" h="2756806">
                <a:moveTo>
                  <a:pt x="0" y="0"/>
                </a:moveTo>
                <a:lnTo>
                  <a:pt x="4828800" y="0"/>
                </a:lnTo>
                <a:lnTo>
                  <a:pt x="4828800" y="2756806"/>
                </a:lnTo>
                <a:lnTo>
                  <a:pt x="0" y="2756806"/>
                </a:lnTo>
                <a:lnTo>
                  <a:pt x="0" y="0"/>
                </a:lnTo>
                <a:close/>
              </a:path>
            </a:pathLst>
          </a:custGeom>
          <a:blipFill>
            <a:blip r:embed="rId3">
              <a:alphaModFix amt="36000"/>
              <a:extLst>
                <a:ext uri="{96DAC541-7B7A-43D3-8B79-37D633B846F1}">
                  <asvg:svgBlip xmlns:asvg="http://schemas.microsoft.com/office/drawing/2016/SVG/main" xmlns="" r:embed="rId4"/>
                </a:ext>
              </a:extLst>
            </a:blip>
            <a:stretch>
              <a:fillRect/>
            </a:stretch>
          </a:blipFill>
        </p:spPr>
      </p:sp>
      <p:sp>
        <p:nvSpPr>
          <p:cNvPr id="7" name="Freeform 7"/>
          <p:cNvSpPr/>
          <p:nvPr/>
        </p:nvSpPr>
        <p:spPr>
          <a:xfrm>
            <a:off x="13574175" y="848620"/>
            <a:ext cx="4713825" cy="3239683"/>
          </a:xfrm>
          <a:custGeom>
            <a:avLst/>
            <a:gdLst/>
            <a:ahLst/>
            <a:cxnLst/>
            <a:rect l="l" t="t" r="r" b="b"/>
            <a:pathLst>
              <a:path w="4713825" h="3239683">
                <a:moveTo>
                  <a:pt x="0" y="0"/>
                </a:moveTo>
                <a:lnTo>
                  <a:pt x="4713825" y="0"/>
                </a:lnTo>
                <a:lnTo>
                  <a:pt x="4713825" y="3239683"/>
                </a:lnTo>
                <a:lnTo>
                  <a:pt x="0" y="3239683"/>
                </a:lnTo>
                <a:lnTo>
                  <a:pt x="0" y="0"/>
                </a:lnTo>
                <a:close/>
              </a:path>
            </a:pathLst>
          </a:custGeom>
          <a:blipFill>
            <a:blip r:embed="rId5">
              <a:alphaModFix amt="47000"/>
            </a:blip>
            <a:stretch>
              <a:fillRect/>
            </a:stretch>
          </a:blipFill>
        </p:spPr>
      </p:sp>
      <p:pic>
        <p:nvPicPr>
          <p:cNvPr id="8" name="Picture 8"/>
          <p:cNvPicPr>
            <a:picLocks noChangeAspect="1"/>
          </p:cNvPicPr>
          <p:nvPr/>
        </p:nvPicPr>
        <p:blipFill>
          <a:blip r:embed="rId6"/>
          <a:srcRect/>
          <a:stretch>
            <a:fillRect/>
          </a:stretch>
        </p:blipFill>
        <p:spPr>
          <a:xfrm>
            <a:off x="14648758" y="1636712"/>
            <a:ext cx="4066756" cy="3375407"/>
          </a:xfrm>
          <a:prstGeom prst="rect">
            <a:avLst/>
          </a:prstGeom>
        </p:spPr>
      </p:pic>
      <p:sp>
        <p:nvSpPr>
          <p:cNvPr id="9" name="Freeform 9"/>
          <p:cNvSpPr/>
          <p:nvPr/>
        </p:nvSpPr>
        <p:spPr>
          <a:xfrm>
            <a:off x="14955632" y="5143500"/>
            <a:ext cx="3332368" cy="5001678"/>
          </a:xfrm>
          <a:custGeom>
            <a:avLst/>
            <a:gdLst/>
            <a:ahLst/>
            <a:cxnLst/>
            <a:rect l="l" t="t" r="r" b="b"/>
            <a:pathLst>
              <a:path w="3332368" h="5001678">
                <a:moveTo>
                  <a:pt x="0" y="0"/>
                </a:moveTo>
                <a:lnTo>
                  <a:pt x="3332368" y="0"/>
                </a:lnTo>
                <a:lnTo>
                  <a:pt x="3332368" y="5001678"/>
                </a:lnTo>
                <a:lnTo>
                  <a:pt x="0" y="5001678"/>
                </a:lnTo>
                <a:lnTo>
                  <a:pt x="0" y="0"/>
                </a:lnTo>
                <a:close/>
              </a:path>
            </a:pathLst>
          </a:custGeom>
          <a:blipFill>
            <a:blip r:embed="rId7"/>
            <a:stretch>
              <a:fillRect/>
            </a:stretch>
          </a:blipFill>
        </p:spPr>
      </p:sp>
      <p:sp>
        <p:nvSpPr>
          <p:cNvPr id="10" name="TextBox 10"/>
          <p:cNvSpPr txBox="1"/>
          <p:nvPr/>
        </p:nvSpPr>
        <p:spPr>
          <a:xfrm>
            <a:off x="537855" y="1686978"/>
            <a:ext cx="15861436" cy="5847755"/>
          </a:xfrm>
          <a:prstGeom prst="rect">
            <a:avLst/>
          </a:prstGeom>
        </p:spPr>
        <p:txBody>
          <a:bodyPr lIns="0" tIns="0" rIns="0" bIns="0" rtlCol="0" anchor="t">
            <a:spAutoFit/>
          </a:bodyPr>
          <a:lstStyle/>
          <a:p>
            <a:pPr marL="410209" lvl="1" indent="-205105" algn="ctr">
              <a:lnSpc>
                <a:spcPts val="4217"/>
              </a:lnSpc>
              <a:buFont typeface="Arial"/>
              <a:buChar char="•"/>
            </a:pPr>
            <a:endParaRPr dirty="0"/>
          </a:p>
          <a:p>
            <a:pPr algn="l">
              <a:lnSpc>
                <a:spcPts val="4620"/>
              </a:lnSpc>
            </a:pPr>
            <a:r>
              <a:rPr lang="en-US" sz="3300" b="1" dirty="0">
                <a:solidFill>
                  <a:srgbClr val="191919"/>
                </a:solidFill>
                <a:latin typeface="Times New Roman MT Bold"/>
                <a:ea typeface="Times New Roman MT Bold"/>
                <a:cs typeface="Times New Roman MT Bold"/>
                <a:sym typeface="Times New Roman MT Bold"/>
              </a:rPr>
              <a:t>Highlights: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Lack of sleep has a negative impact on physical, mental &amp; social health.</a:t>
            </a:r>
          </a:p>
          <a:p>
            <a:pPr marL="712470" lvl="1" indent="-356235">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a:t>
            </a:r>
            <a:r>
              <a:rPr lang="en-US" sz="3300" b="1" dirty="0" smtClean="0">
                <a:solidFill>
                  <a:srgbClr val="1800AD"/>
                </a:solidFill>
                <a:latin typeface="Times New Roman MT Bold"/>
                <a:ea typeface="Times New Roman MT Bold"/>
                <a:cs typeface="Times New Roman MT Bold"/>
                <a:sym typeface="Times New Roman MT Bold"/>
              </a:rPr>
              <a:t>“Sleep Well Live Well: Reclaim your Nights" </a:t>
            </a:r>
            <a:r>
              <a:rPr lang="en-US" sz="3300" b="1" dirty="0">
                <a:solidFill>
                  <a:srgbClr val="1800AD"/>
                </a:solidFill>
                <a:latin typeface="Times New Roman MT Bold"/>
                <a:ea typeface="Times New Roman MT Bold"/>
                <a:cs typeface="Times New Roman MT Bold"/>
                <a:sym typeface="Times New Roman MT Bold"/>
              </a:rPr>
              <a:t>campaign helps to encourage healthy routines.</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campaign is supported by the NHS &amp; The Sleep Charity.</a:t>
            </a:r>
          </a:p>
          <a:p>
            <a:pPr marL="712470" lvl="1" indent="-356235" algn="l">
              <a:lnSpc>
                <a:spcPts val="4620"/>
              </a:lnSpc>
              <a:buFont typeface="Arial"/>
              <a:buChar char="•"/>
            </a:pPr>
            <a:r>
              <a:rPr lang="en-US" sz="3300" b="1" dirty="0">
                <a:solidFill>
                  <a:srgbClr val="1800AD"/>
                </a:solidFill>
                <a:latin typeface="Times New Roman MT Bold"/>
                <a:ea typeface="Times New Roman MT Bold"/>
                <a:cs typeface="Times New Roman MT Bold"/>
                <a:sym typeface="Times New Roman MT Bold"/>
              </a:rPr>
              <a:t>The campaign connects education, peer support, and digital tools.</a:t>
            </a:r>
          </a:p>
          <a:p>
            <a:pPr algn="l">
              <a:lnSpc>
                <a:spcPts val="4620"/>
              </a:lnSpc>
            </a:pPr>
            <a:r>
              <a:rPr lang="en-US" sz="3300" b="1" dirty="0">
                <a:solidFill>
                  <a:srgbClr val="FF3131"/>
                </a:solidFill>
                <a:latin typeface="Times New Roman MT Bold"/>
                <a:ea typeface="Times New Roman MT Bold"/>
                <a:cs typeface="Times New Roman MT Bold"/>
                <a:sym typeface="Times New Roman MT Bold"/>
              </a:rPr>
              <a:t>Final Note:</a:t>
            </a:r>
          </a:p>
          <a:p>
            <a:pPr algn="l">
              <a:lnSpc>
                <a:spcPts val="4620"/>
              </a:lnSpc>
            </a:pPr>
            <a:r>
              <a:rPr lang="en-US" sz="3300" b="1" dirty="0">
                <a:solidFill>
                  <a:srgbClr val="1800AD"/>
                </a:solidFill>
                <a:latin typeface="Times New Roman MT Bold"/>
                <a:ea typeface="Times New Roman MT Bold"/>
                <a:cs typeface="Times New Roman MT Bold"/>
                <a:sym typeface="Times New Roman MT Bold"/>
              </a:rPr>
              <a:t>🌙 </a:t>
            </a:r>
            <a:r>
              <a:rPr lang="en-US" sz="3300" b="1" dirty="0">
                <a:solidFill>
                  <a:srgbClr val="FF3131"/>
                </a:solidFill>
                <a:latin typeface="Times New Roman MT Bold"/>
                <a:ea typeface="Times New Roman MT Bold"/>
                <a:cs typeface="Times New Roman MT Bold"/>
                <a:sym typeface="Times New Roman MT Bold"/>
              </a:rPr>
              <a:t>Good sleep today means good health tomorrow! 🌿</a:t>
            </a:r>
          </a:p>
          <a:p>
            <a:pPr algn="l">
              <a:lnSpc>
                <a:spcPts val="4620"/>
              </a:lnSpc>
            </a:pPr>
            <a:endParaRPr lang="en-US" sz="3300" b="1" dirty="0">
              <a:solidFill>
                <a:srgbClr val="FF3131"/>
              </a:solidFill>
              <a:latin typeface="Times New Roman MT Bold"/>
              <a:ea typeface="Times New Roman MT Bold"/>
              <a:cs typeface="Times New Roman MT Bold"/>
              <a:sym typeface="Times New Roman MT Bold"/>
            </a:endParaRPr>
          </a:p>
        </p:txBody>
      </p:sp>
      <p:sp>
        <p:nvSpPr>
          <p:cNvPr id="11" name="TextBox 11"/>
          <p:cNvSpPr txBox="1"/>
          <p:nvPr/>
        </p:nvSpPr>
        <p:spPr>
          <a:xfrm>
            <a:off x="387825" y="106363"/>
            <a:ext cx="4911328"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Conclusion </a:t>
            </a:r>
          </a:p>
        </p:txBody>
      </p:sp>
      <p:sp>
        <p:nvSpPr>
          <p:cNvPr id="12" name="TextBox 12"/>
          <p:cNvSpPr txBox="1"/>
          <p:nvPr/>
        </p:nvSpPr>
        <p:spPr>
          <a:xfrm>
            <a:off x="419061" y="9728922"/>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71250" y="1392703"/>
            <a:ext cx="17945499" cy="11544301"/>
          </a:xfrm>
          <a:prstGeom prst="rect">
            <a:avLst/>
          </a:prstGeom>
        </p:spPr>
        <p:txBody>
          <a:bodyPr lIns="0" tIns="0" rIns="0" bIns="0" rtlCol="0" anchor="t">
            <a:spAutoFit/>
          </a:bodyPr>
          <a:lstStyle/>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Gottesman, R.F., Lutsey, P.L., Benveniste, H., Brown, D.L., Full, K.M., Lee, J.M., Osorio, R.S., Pase, M.P., Redeker, N.S., Redline, S. and Spira, A.P., 2024. Impact of sleep disorders and disturbed sleep on brain health: a scientific statement from the American Heart Association. Stroke, 55(3), pp.e61-e76.</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Lim, D.C., Najafi, A., Afifi, L., Bassetti, C.L., Buysse, D.J., Han, F., Högl, B., Melaku, Y.A., Morin, C.M., Pack, A.I. and Poyares, D., 2023. The need to promote sleep health in public health agendas across the globe. The Lancet Public Health, 8(10), pp.e820-e826.</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McNamara, S., Nichols, T., Dash, S., de Courten, M. and Calder, R., 2023. Sleep: a core pillar of health and wellbeing: Improving population sleep health to reduce preventable illness and injury–Policy Evidence Review.</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Mind (2023) Sleep and Mental Health.</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NHS Digital (2022) Sleep and Health Behaviours in Young People in England.</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NICE (2023) Behaviour Change: Principles and Models.</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Sancho-Domingo, C., Carballo, J.L., Coloma-Carmona, A. and Buysse, D.J., 2021. Brief version of the Pittsburgh Sleep Quality Index (B-PSQI) and measurement invariance across gender and age in a population-based sample. Psychological assessment, 33(2), p.111.</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The Sleep Charity (2023) Youth Sleep Health Campaign Report.</a:t>
            </a:r>
          </a:p>
          <a:p>
            <a:pPr marL="431796" lvl="1" indent="-215898" algn="l">
              <a:lnSpc>
                <a:spcPts val="4439"/>
              </a:lnSpc>
              <a:buFont typeface="Arial"/>
              <a:buChar char="•"/>
            </a:pPr>
            <a:r>
              <a:rPr lang="en-US" sz="1999">
                <a:solidFill>
                  <a:srgbClr val="1800AD"/>
                </a:solidFill>
                <a:latin typeface="Times New Roman MT"/>
                <a:ea typeface="Times New Roman MT"/>
                <a:cs typeface="Times New Roman MT"/>
                <a:sym typeface="Times New Roman MT"/>
              </a:rPr>
              <a:t>Waite, F., Černis, E., Kabir, T., Iredale, E., Johns, L., Maughan, D., Diamond, R., Seddon, R., Williams, N., Yu, L.M. and Freeman, D., 2023. A targeted psychological treatment for sleep problems in young people at ultra-high risk of psychosis in England (SleepWell): a parallel group, single-blind, randomised controlled feasibility trial. The Lancet Psychiatry, 10(9), pp.706-718.</a:t>
            </a:r>
          </a:p>
          <a:p>
            <a:pPr algn="l">
              <a:lnSpc>
                <a:spcPts val="4661"/>
              </a:lnSpc>
            </a:pPr>
            <a:endParaRPr lang="en-US" sz="1999">
              <a:solidFill>
                <a:srgbClr val="1800AD"/>
              </a:solidFill>
              <a:latin typeface="Times New Roman MT"/>
              <a:ea typeface="Times New Roman MT"/>
              <a:cs typeface="Times New Roman MT"/>
              <a:sym typeface="Times New Roman MT"/>
            </a:endParaRPr>
          </a:p>
          <a:p>
            <a:pPr marL="474975" lvl="1" indent="-237487" algn="l">
              <a:lnSpc>
                <a:spcPts val="4883"/>
              </a:lnSpc>
              <a:buFont typeface="Arial"/>
              <a:buChar char="•"/>
            </a:pPr>
            <a:endParaRPr lang="en-US" sz="1999">
              <a:solidFill>
                <a:srgbClr val="1800AD"/>
              </a:solidFill>
              <a:latin typeface="Times New Roman MT"/>
              <a:ea typeface="Times New Roman MT"/>
              <a:cs typeface="Times New Roman MT"/>
              <a:sym typeface="Times New Roman MT"/>
            </a:endParaRPr>
          </a:p>
          <a:p>
            <a:pPr marL="518154" lvl="1" indent="-259077" algn="l">
              <a:lnSpc>
                <a:spcPts val="5327"/>
              </a:lnSpc>
              <a:buFont typeface="Arial"/>
              <a:buChar char="•"/>
            </a:pPr>
            <a:endParaRPr lang="en-US" sz="1999">
              <a:solidFill>
                <a:srgbClr val="1800AD"/>
              </a:solidFill>
              <a:latin typeface="Times New Roman MT"/>
              <a:ea typeface="Times New Roman MT"/>
              <a:cs typeface="Times New Roman MT"/>
              <a:sym typeface="Times New Roman MT"/>
            </a:endParaRPr>
          </a:p>
          <a:p>
            <a:pPr algn="l">
              <a:lnSpc>
                <a:spcPts val="4620"/>
              </a:lnSpc>
            </a:pPr>
            <a:endParaRPr lang="en-US" sz="1999">
              <a:solidFill>
                <a:srgbClr val="1800AD"/>
              </a:solidFill>
              <a:latin typeface="Times New Roman MT"/>
              <a:ea typeface="Times New Roman MT"/>
              <a:cs typeface="Times New Roman MT"/>
              <a:sym typeface="Times New Roman MT"/>
            </a:endParaRPr>
          </a:p>
          <a:p>
            <a:pPr algn="l">
              <a:lnSpc>
                <a:spcPts val="4620"/>
              </a:lnSpc>
            </a:pPr>
            <a:endParaRPr lang="en-US" sz="1999">
              <a:solidFill>
                <a:srgbClr val="1800AD"/>
              </a:solidFill>
              <a:latin typeface="Times New Roman MT"/>
              <a:ea typeface="Times New Roman MT"/>
              <a:cs typeface="Times New Roman MT"/>
              <a:sym typeface="Times New Roman MT"/>
            </a:endParaRPr>
          </a:p>
        </p:txBody>
      </p:sp>
      <p:sp>
        <p:nvSpPr>
          <p:cNvPr id="7" name="Freeform 7"/>
          <p:cNvSpPr/>
          <p:nvPr/>
        </p:nvSpPr>
        <p:spPr>
          <a:xfrm>
            <a:off x="3409077" y="1843478"/>
            <a:ext cx="8768833" cy="7414822"/>
          </a:xfrm>
          <a:custGeom>
            <a:avLst/>
            <a:gdLst/>
            <a:ahLst/>
            <a:cxnLst/>
            <a:rect l="l" t="t" r="r" b="b"/>
            <a:pathLst>
              <a:path w="8768833" h="7414822">
                <a:moveTo>
                  <a:pt x="0" y="0"/>
                </a:moveTo>
                <a:lnTo>
                  <a:pt x="8768833" y="0"/>
                </a:lnTo>
                <a:lnTo>
                  <a:pt x="8768833" y="7414822"/>
                </a:lnTo>
                <a:lnTo>
                  <a:pt x="0" y="7414822"/>
                </a:lnTo>
                <a:lnTo>
                  <a:pt x="0" y="0"/>
                </a:lnTo>
                <a:close/>
              </a:path>
            </a:pathLst>
          </a:custGeom>
          <a:blipFill>
            <a:blip r:embed="rId3">
              <a:alphaModFix amt="12000"/>
              <a:extLst>
                <a:ext uri="{96DAC541-7B7A-43D3-8B79-37D633B846F1}">
                  <asvg:svgBlip xmlns:asvg="http://schemas.microsoft.com/office/drawing/2016/SVG/main" xmlns="" r:embed="rId4"/>
                </a:ext>
              </a:extLst>
            </a:blip>
            <a:stretch>
              <a:fillRect/>
            </a:stretch>
          </a:blipFill>
        </p:spPr>
      </p:sp>
      <p:sp>
        <p:nvSpPr>
          <p:cNvPr id="8" name="Freeform 8"/>
          <p:cNvSpPr/>
          <p:nvPr/>
        </p:nvSpPr>
        <p:spPr>
          <a:xfrm>
            <a:off x="15458056" y="4167616"/>
            <a:ext cx="1801244" cy="2413727"/>
          </a:xfrm>
          <a:custGeom>
            <a:avLst/>
            <a:gdLst/>
            <a:ahLst/>
            <a:cxnLst/>
            <a:rect l="l" t="t" r="r" b="b"/>
            <a:pathLst>
              <a:path w="1801244" h="2413727">
                <a:moveTo>
                  <a:pt x="0" y="0"/>
                </a:moveTo>
                <a:lnTo>
                  <a:pt x="1801244" y="0"/>
                </a:lnTo>
                <a:lnTo>
                  <a:pt x="1801244" y="2413728"/>
                </a:lnTo>
                <a:lnTo>
                  <a:pt x="0" y="2413728"/>
                </a:lnTo>
                <a:lnTo>
                  <a:pt x="0" y="0"/>
                </a:lnTo>
                <a:close/>
              </a:path>
            </a:pathLst>
          </a:custGeom>
          <a:blipFill>
            <a:blip r:embed="rId5"/>
            <a:stretch>
              <a:fillRect/>
            </a:stretch>
          </a:blipFill>
        </p:spPr>
      </p:sp>
      <p:sp>
        <p:nvSpPr>
          <p:cNvPr id="9" name="TextBox 9"/>
          <p:cNvSpPr txBox="1"/>
          <p:nvPr/>
        </p:nvSpPr>
        <p:spPr>
          <a:xfrm>
            <a:off x="616745" y="-124622"/>
            <a:ext cx="4773216"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References </a:t>
            </a:r>
          </a:p>
        </p:txBody>
      </p:sp>
      <p:sp>
        <p:nvSpPr>
          <p:cNvPr id="10" name="TextBox 10"/>
          <p:cNvSpPr txBox="1"/>
          <p:nvPr/>
        </p:nvSpPr>
        <p:spPr>
          <a:xfrm>
            <a:off x="419061" y="9728922"/>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8890373" y="4167616"/>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0" y="1006572"/>
            <a:ext cx="18288000" cy="9454736"/>
          </a:xfrm>
          <a:prstGeom prst="rect">
            <a:avLst/>
          </a:prstGeom>
        </p:spPr>
        <p:txBody>
          <a:bodyPr lIns="0" tIns="0" rIns="0" bIns="0" rtlCol="0" anchor="t">
            <a:spAutoFit/>
          </a:bodyPr>
          <a:lstStyle/>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Caplan, R.M., 2024. Exercise and Sleep. In Long Life Strategy: A Guide for Living a Longer, Healthier, and More Fulfilling life (pp. 183-192). Cham: Springer Nature Switzerland.</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Carter, A.R., 2024. Cocreation InContext: An Evaluation of Interactive Technology Design for Enhancing Community Engagement with Public Spaces.</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Henry, B.F., Kreager, D.A., Gray, J., Brant, K., Zajac, G., Lipscomb, D., Brothers, S., Schaefer, D.R., Bardele, N. and Hazelwood, A., 2025. A longitudinal mixed methods social network analysis to evaluate a peer-led housing program for older men returning from incarceration: Study protocol &amp; pre-implementation results. Health &amp; Justice, 13(1), p.52.</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Korkutata, A., Korkutata, M. and Lazarus, M., 2025. The impact of exercise on sleep and sleep disorders. npj Biological Timing and Sleep, 2(1), p.5.</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Ladd, M. (2023). How Does Social Media Really Affect Sleep? [online] Sleep Foundation. Available at: https://www.sleepfoundation.org/sleep-news/how-does-social-media-affect-sleep [Accessed 11 Oct. 2025].</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Malhotra, R., 2021. Inadequate sleep hygiene. MedLink Neurology. Viitattu, 27, p.2021.</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Rouvinen, H., 2024. Self-reported health, health behaviours, and Internet use among higher education students: health promotion perspective.</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Semsarian, C.R., Rigney, G., Cistulli, P.A. and Bin, Y.S., 2021. Impact of an online sleep and circadian education program on university students’ sleep knowledge, attitudes, and behaviours. International journal of environmental research and public health, 18(19), p.10180.</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Thornton, L., Gardner, L.A., Osman, B., Green, O., Champion, K.E., Bryant, Z., Teesson, M., Kay-Lambkin, F., Chapman, C. and Health4Life Team, 2021. A multiple health behavior change, self-monitoring mobile app for adolescents: development and usability study of the Health4Life app. JMIR formative research, 5(4), p.e25513.</a:t>
            </a:r>
          </a:p>
          <a:p>
            <a:pPr marL="402571" lvl="1" indent="-201286" algn="l">
              <a:lnSpc>
                <a:spcPts val="4139"/>
              </a:lnSpc>
              <a:buFont typeface="Arial"/>
              <a:buChar char="•"/>
            </a:pPr>
            <a:r>
              <a:rPr lang="en-US" sz="1864">
                <a:solidFill>
                  <a:srgbClr val="1800AD"/>
                </a:solidFill>
                <a:latin typeface="Times New Roman MT"/>
                <a:ea typeface="Times New Roman MT"/>
                <a:cs typeface="Times New Roman MT"/>
                <a:sym typeface="Times New Roman MT"/>
              </a:rPr>
              <a:t>Vedaa, Ø., Erevik, E.K., Hysing, M., Hayley, A.C. and Sivertsen, B., 2019. Insomnia, sleep duration and academic performance: a national survey of Norwegian college and university students. Sleep medicine: X, 1, p.100005.</a:t>
            </a:r>
          </a:p>
          <a:p>
            <a:pPr algn="l">
              <a:lnSpc>
                <a:spcPts val="3882"/>
              </a:lnSpc>
            </a:pPr>
            <a:endParaRPr lang="en-US" sz="1864">
              <a:solidFill>
                <a:srgbClr val="1800AD"/>
              </a:solidFill>
              <a:latin typeface="Times New Roman MT"/>
              <a:ea typeface="Times New Roman MT"/>
              <a:cs typeface="Times New Roman MT"/>
              <a:sym typeface="Times New Roman MT"/>
            </a:endParaRPr>
          </a:p>
        </p:txBody>
      </p:sp>
      <p:sp>
        <p:nvSpPr>
          <p:cNvPr id="7" name="Freeform 7"/>
          <p:cNvSpPr/>
          <p:nvPr/>
        </p:nvSpPr>
        <p:spPr>
          <a:xfrm>
            <a:off x="3409077" y="1843478"/>
            <a:ext cx="8768833" cy="7414822"/>
          </a:xfrm>
          <a:custGeom>
            <a:avLst/>
            <a:gdLst/>
            <a:ahLst/>
            <a:cxnLst/>
            <a:rect l="l" t="t" r="r" b="b"/>
            <a:pathLst>
              <a:path w="8768833" h="7414822">
                <a:moveTo>
                  <a:pt x="0" y="0"/>
                </a:moveTo>
                <a:lnTo>
                  <a:pt x="8768833" y="0"/>
                </a:lnTo>
                <a:lnTo>
                  <a:pt x="8768833" y="7414822"/>
                </a:lnTo>
                <a:lnTo>
                  <a:pt x="0" y="7414822"/>
                </a:lnTo>
                <a:lnTo>
                  <a:pt x="0" y="0"/>
                </a:lnTo>
                <a:close/>
              </a:path>
            </a:pathLst>
          </a:custGeom>
          <a:blipFill>
            <a:blip r:embed="rId3">
              <a:alphaModFix amt="12000"/>
              <a:extLst>
                <a:ext uri="{96DAC541-7B7A-43D3-8B79-37D633B846F1}">
                  <asvg:svgBlip xmlns:asvg="http://schemas.microsoft.com/office/drawing/2016/SVG/main" xmlns="" r:embed="rId4"/>
                </a:ext>
              </a:extLst>
            </a:blip>
            <a:stretch>
              <a:fillRect/>
            </a:stretch>
          </a:blipFill>
        </p:spPr>
      </p:sp>
      <p:sp>
        <p:nvSpPr>
          <p:cNvPr id="8" name="Freeform 8"/>
          <p:cNvSpPr/>
          <p:nvPr/>
        </p:nvSpPr>
        <p:spPr>
          <a:xfrm>
            <a:off x="15953277" y="5236410"/>
            <a:ext cx="1306023" cy="1750115"/>
          </a:xfrm>
          <a:custGeom>
            <a:avLst/>
            <a:gdLst/>
            <a:ahLst/>
            <a:cxnLst/>
            <a:rect l="l" t="t" r="r" b="b"/>
            <a:pathLst>
              <a:path w="1306023" h="1750115">
                <a:moveTo>
                  <a:pt x="0" y="0"/>
                </a:moveTo>
                <a:lnTo>
                  <a:pt x="1306023" y="0"/>
                </a:lnTo>
                <a:lnTo>
                  <a:pt x="1306023" y="1750114"/>
                </a:lnTo>
                <a:lnTo>
                  <a:pt x="0" y="1750114"/>
                </a:lnTo>
                <a:lnTo>
                  <a:pt x="0" y="0"/>
                </a:lnTo>
                <a:close/>
              </a:path>
            </a:pathLst>
          </a:custGeom>
          <a:blipFill>
            <a:blip r:embed="rId5"/>
            <a:stretch>
              <a:fillRect/>
            </a:stretch>
          </a:blipFill>
        </p:spPr>
      </p:sp>
      <p:sp>
        <p:nvSpPr>
          <p:cNvPr id="9" name="TextBox 9"/>
          <p:cNvSpPr txBox="1"/>
          <p:nvPr/>
        </p:nvSpPr>
        <p:spPr>
          <a:xfrm>
            <a:off x="616745" y="-124622"/>
            <a:ext cx="4773216" cy="1530349"/>
          </a:xfrm>
          <a:prstGeom prst="rect">
            <a:avLst/>
          </a:prstGeom>
        </p:spPr>
        <p:txBody>
          <a:bodyPr lIns="0" tIns="0" rIns="0" bIns="0" rtlCol="0" anchor="t">
            <a:spAutoFit/>
          </a:bodyPr>
          <a:lstStyle/>
          <a:p>
            <a:pPr algn="ctr">
              <a:lnSpc>
                <a:spcPts val="11200"/>
              </a:lnSpc>
              <a:spcBef>
                <a:spcPct val="0"/>
              </a:spcBef>
            </a:pPr>
            <a:r>
              <a:rPr lang="en-US" sz="8000" b="1">
                <a:solidFill>
                  <a:srgbClr val="000000"/>
                </a:solidFill>
                <a:latin typeface="Times New Roman MT Bold"/>
                <a:ea typeface="Times New Roman MT Bold"/>
                <a:cs typeface="Times New Roman MT Bold"/>
                <a:sym typeface="Times New Roman MT Bold"/>
              </a:rPr>
              <a:t>References </a:t>
            </a:r>
          </a:p>
        </p:txBody>
      </p:sp>
      <p:sp>
        <p:nvSpPr>
          <p:cNvPr id="10" name="TextBox 10"/>
          <p:cNvSpPr txBox="1"/>
          <p:nvPr/>
        </p:nvSpPr>
        <p:spPr>
          <a:xfrm>
            <a:off x="329021" y="9925837"/>
            <a:ext cx="2266355" cy="361163"/>
          </a:xfrm>
          <a:prstGeom prst="rect">
            <a:avLst/>
          </a:prstGeom>
        </p:spPr>
        <p:txBody>
          <a:bodyPr lIns="0" tIns="0" rIns="0" bIns="0" rtlCol="0" anchor="t">
            <a:spAutoFit/>
          </a:bodyPr>
          <a:lstStyle/>
          <a:p>
            <a:pPr algn="ctr">
              <a:lnSpc>
                <a:spcPts val="2668"/>
              </a:lnSpc>
              <a:spcBef>
                <a:spcPct val="0"/>
              </a:spcBef>
            </a:pPr>
            <a:r>
              <a:rPr lang="en-US" sz="1905" b="1">
                <a:solidFill>
                  <a:srgbClr val="000000"/>
                </a:solidFill>
                <a:latin typeface="Times New Roman MT Bold"/>
                <a:ea typeface="Times New Roman MT Bold"/>
                <a:cs typeface="Times New Roman MT Bold"/>
                <a:sym typeface="Times New Roman MT Bold"/>
              </a:rPr>
              <a:t>Patel Krish (2426744)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sp>
        <p:nvSpPr>
          <p:cNvPr id="2" name="Freeform 2"/>
          <p:cNvSpPr/>
          <p:nvPr/>
        </p:nvSpPr>
        <p:spPr>
          <a:xfrm rot="-960378">
            <a:off x="14303249" y="6248717"/>
            <a:ext cx="3682746" cy="4114800"/>
          </a:xfrm>
          <a:custGeom>
            <a:avLst/>
            <a:gdLst/>
            <a:ahLst/>
            <a:cxnLst/>
            <a:rect l="l" t="t" r="r" b="b"/>
            <a:pathLst>
              <a:path w="3682746" h="4114800">
                <a:moveTo>
                  <a:pt x="0" y="0"/>
                </a:moveTo>
                <a:lnTo>
                  <a:pt x="3682746" y="0"/>
                </a:lnTo>
                <a:lnTo>
                  <a:pt x="3682746" y="4114800"/>
                </a:lnTo>
                <a:lnTo>
                  <a:pt x="0" y="41148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3" name="Group 3"/>
          <p:cNvGrpSpPr/>
          <p:nvPr/>
        </p:nvGrpSpPr>
        <p:grpSpPr>
          <a:xfrm>
            <a:off x="14085055" y="-176821"/>
            <a:ext cx="4119134" cy="4119134"/>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D8D8"/>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pic>
        <p:nvPicPr>
          <p:cNvPr id="6" name="Picture 6"/>
          <p:cNvPicPr>
            <a:picLocks noChangeAspect="1"/>
          </p:cNvPicPr>
          <p:nvPr/>
        </p:nvPicPr>
        <p:blipFill>
          <a:blip r:embed="rId4"/>
          <a:srcRect/>
          <a:stretch>
            <a:fillRect/>
          </a:stretch>
        </p:blipFill>
        <p:spPr>
          <a:xfrm>
            <a:off x="893640" y="1647079"/>
            <a:ext cx="16230600" cy="3976497"/>
          </a:xfrm>
          <a:prstGeom prst="rect">
            <a:avLst/>
          </a:prstGeom>
        </p:spPr>
      </p:pic>
      <p:sp>
        <p:nvSpPr>
          <p:cNvPr id="7" name="Freeform 7"/>
          <p:cNvSpPr/>
          <p:nvPr/>
        </p:nvSpPr>
        <p:spPr>
          <a:xfrm>
            <a:off x="0" y="6415421"/>
            <a:ext cx="3919347" cy="4114800"/>
          </a:xfrm>
          <a:custGeom>
            <a:avLst/>
            <a:gdLst/>
            <a:ahLst/>
            <a:cxnLst/>
            <a:rect l="l" t="t" r="r" b="b"/>
            <a:pathLst>
              <a:path w="3919347" h="4114800">
                <a:moveTo>
                  <a:pt x="0" y="0"/>
                </a:moveTo>
                <a:lnTo>
                  <a:pt x="3919347" y="0"/>
                </a:lnTo>
                <a:lnTo>
                  <a:pt x="3919347" y="4114800"/>
                </a:lnTo>
                <a:lnTo>
                  <a:pt x="0" y="4114800"/>
                </a:lnTo>
                <a:lnTo>
                  <a:pt x="0" y="0"/>
                </a:lnTo>
                <a:close/>
              </a:path>
            </a:pathLst>
          </a:custGeom>
          <a:blipFill>
            <a:blip r:embed="rId5"/>
            <a:stretch>
              <a:fillRect/>
            </a:stretch>
          </a:blipFill>
        </p:spPr>
      </p:sp>
      <p:sp>
        <p:nvSpPr>
          <p:cNvPr id="8" name="TextBox 8"/>
          <p:cNvSpPr txBox="1"/>
          <p:nvPr/>
        </p:nvSpPr>
        <p:spPr>
          <a:xfrm>
            <a:off x="893640" y="5528326"/>
            <a:ext cx="16230600" cy="887095"/>
          </a:xfrm>
          <a:prstGeom prst="rect">
            <a:avLst/>
          </a:prstGeom>
        </p:spPr>
        <p:txBody>
          <a:bodyPr lIns="0" tIns="0" rIns="0" bIns="0" rtlCol="0" anchor="t">
            <a:spAutoFit/>
          </a:bodyPr>
          <a:lstStyle/>
          <a:p>
            <a:pPr algn="ctr">
              <a:lnSpc>
                <a:spcPts val="7279"/>
              </a:lnSpc>
            </a:pPr>
            <a:r>
              <a:rPr lang="en-US" sz="5199" b="1" dirty="0">
                <a:solidFill>
                  <a:srgbClr val="000000"/>
                </a:solidFill>
                <a:latin typeface="Canva Sans Bold"/>
                <a:ea typeface="Canva Sans Bold"/>
                <a:cs typeface="Canva Sans Bold"/>
                <a:sym typeface="Canva Sans Bold"/>
              </a:rPr>
              <a:t>For Your Time and Consideration </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7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8_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1327</TotalTime>
  <Words>3028</Words>
  <Application>Microsoft Office PowerPoint</Application>
  <PresentationFormat>Custom</PresentationFormat>
  <Paragraphs>314</Paragraphs>
  <Slides>31</Slides>
  <Notes>10</Notes>
  <HiddenSlides>0</HiddenSlides>
  <MMClips>1</MMClips>
  <ScaleCrop>false</ScaleCrop>
  <HeadingPairs>
    <vt:vector size="6" baseType="variant">
      <vt:variant>
        <vt:lpstr>Fonts Used</vt:lpstr>
      </vt:variant>
      <vt:variant>
        <vt:i4>7</vt:i4>
      </vt:variant>
      <vt:variant>
        <vt:lpstr>Theme</vt:lpstr>
      </vt:variant>
      <vt:variant>
        <vt:i4>10</vt:i4>
      </vt:variant>
      <vt:variant>
        <vt:lpstr>Slide Titles</vt:lpstr>
      </vt:variant>
      <vt:variant>
        <vt:i4>31</vt:i4>
      </vt:variant>
    </vt:vector>
  </HeadingPairs>
  <TitlesOfParts>
    <vt:vector size="48" baseType="lpstr">
      <vt:lpstr>Arial</vt:lpstr>
      <vt:lpstr>Wingdings</vt:lpstr>
      <vt:lpstr>Times New Roman MT</vt:lpstr>
      <vt:lpstr>Canva Sans Bold</vt:lpstr>
      <vt:lpstr>Calibri</vt:lpstr>
      <vt:lpstr>Times New Roman MT Bold</vt:lpstr>
      <vt:lpstr>Times New Roman</vt:lpstr>
      <vt:lpstr>Office Theme</vt:lpstr>
      <vt:lpstr>Simple Light</vt:lpstr>
      <vt:lpstr>1_Simple Light</vt:lpstr>
      <vt:lpstr>2_Simple Light</vt:lpstr>
      <vt:lpstr>3_Simple Light</vt:lpstr>
      <vt:lpstr>4_Simple Light</vt:lpstr>
      <vt:lpstr>5_Simple Light</vt:lpstr>
      <vt:lpstr>6_Simple Light</vt:lpstr>
      <vt:lpstr>7_Simple Light</vt:lpstr>
      <vt:lpstr>8_Simple Light</vt:lpstr>
      <vt:lpstr>PowerPoint Presentation</vt:lpstr>
      <vt:lpstr>Table of Contents</vt:lpstr>
      <vt:lpstr>Activity 6-8 Weekly Sessions</vt:lpstr>
      <vt:lpstr>Aim and Content</vt:lpstr>
      <vt:lpstr>Aim and Content (Cont.)</vt:lpstr>
      <vt:lpstr>Task 1: Rationale of the Campaign</vt:lpstr>
      <vt:lpstr>National Guidelines and Statistics</vt:lpstr>
      <vt:lpstr>Long-term Consequences  </vt:lpstr>
      <vt:lpstr>Short-term Consequences  </vt:lpstr>
      <vt:lpstr>Key Aims and Benefits of the Campaign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Hamza PPT Task 2</dc:title>
  <cp:lastModifiedBy>Microsoft account</cp:lastModifiedBy>
  <cp:revision>12</cp:revision>
  <dcterms:created xsi:type="dcterms:W3CDTF">2006-08-16T00:00:00Z</dcterms:created>
  <dcterms:modified xsi:type="dcterms:W3CDTF">2025-10-13T10:29:35Z</dcterms:modified>
  <dc:identifier>DAG1DERjj2A</dc:identifier>
</cp:coreProperties>
</file>