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920" r:id="rId1"/>
  </p:sldMasterIdLst>
  <p:notesMasterIdLst>
    <p:notesMasterId r:id="rId59"/>
  </p:notesMasterIdLst>
  <p:handoutMasterIdLst>
    <p:handoutMasterId r:id="rId60"/>
  </p:handoutMasterIdLst>
  <p:sldIdLst>
    <p:sldId id="271" r:id="rId2"/>
    <p:sldId id="467" r:id="rId3"/>
    <p:sldId id="468" r:id="rId4"/>
    <p:sldId id="469" r:id="rId5"/>
    <p:sldId id="470" r:id="rId6"/>
    <p:sldId id="471" r:id="rId7"/>
    <p:sldId id="472" r:id="rId8"/>
    <p:sldId id="440" r:id="rId9"/>
    <p:sldId id="446" r:id="rId10"/>
    <p:sldId id="466" r:id="rId11"/>
    <p:sldId id="473" r:id="rId12"/>
    <p:sldId id="474" r:id="rId13"/>
    <p:sldId id="475" r:id="rId14"/>
    <p:sldId id="376" r:id="rId15"/>
    <p:sldId id="455" r:id="rId16"/>
    <p:sldId id="476" r:id="rId17"/>
    <p:sldId id="477" r:id="rId18"/>
    <p:sldId id="478" r:id="rId19"/>
    <p:sldId id="479" r:id="rId20"/>
    <p:sldId id="480" r:id="rId21"/>
    <p:sldId id="437" r:id="rId22"/>
    <p:sldId id="406" r:id="rId23"/>
    <p:sldId id="438" r:id="rId24"/>
    <p:sldId id="426" r:id="rId25"/>
    <p:sldId id="439" r:id="rId26"/>
    <p:sldId id="456" r:id="rId27"/>
    <p:sldId id="427" r:id="rId28"/>
    <p:sldId id="428" r:id="rId29"/>
    <p:sldId id="429" r:id="rId30"/>
    <p:sldId id="430" r:id="rId31"/>
    <p:sldId id="441" r:id="rId32"/>
    <p:sldId id="431" r:id="rId33"/>
    <p:sldId id="457" r:id="rId34"/>
    <p:sldId id="458" r:id="rId35"/>
    <p:sldId id="442" r:id="rId36"/>
    <p:sldId id="443" r:id="rId37"/>
    <p:sldId id="459" r:id="rId38"/>
    <p:sldId id="447" r:id="rId39"/>
    <p:sldId id="460" r:id="rId40"/>
    <p:sldId id="461" r:id="rId41"/>
    <p:sldId id="462" r:id="rId42"/>
    <p:sldId id="448" r:id="rId43"/>
    <p:sldId id="373" r:id="rId44"/>
    <p:sldId id="432" r:id="rId45"/>
    <p:sldId id="433" r:id="rId46"/>
    <p:sldId id="444" r:id="rId47"/>
    <p:sldId id="463" r:id="rId48"/>
    <p:sldId id="449" r:id="rId49"/>
    <p:sldId id="464" r:id="rId50"/>
    <p:sldId id="450" r:id="rId51"/>
    <p:sldId id="451" r:id="rId52"/>
    <p:sldId id="465" r:id="rId53"/>
    <p:sldId id="434" r:id="rId54"/>
    <p:sldId id="435" r:id="rId55"/>
    <p:sldId id="436" r:id="rId56"/>
    <p:sldId id="452" r:id="rId57"/>
    <p:sldId id="399" r:id="rId5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9A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title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Amount $Millions</c:v>
                </c:pt>
              </c:strCache>
            </c:strRef>
          </c:tx>
          <c:cat>
            <c:strRef>
              <c:f>Sheet1!$A$2:$A$5</c:f>
              <c:strCache>
                <c:ptCount val="4"/>
                <c:pt idx="0">
                  <c:v>TV &amp; Marketing Rights Fees</c:v>
                </c:pt>
                <c:pt idx="1">
                  <c:v>Championships/NIT Tournaments</c:v>
                </c:pt>
                <c:pt idx="2">
                  <c:v>Investment Income</c:v>
                </c:pt>
                <c:pt idx="3">
                  <c:v>All Other Sources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726.4</c:v>
                </c:pt>
                <c:pt idx="1">
                  <c:v>110.6</c:v>
                </c:pt>
                <c:pt idx="2">
                  <c:v>41.4</c:v>
                </c:pt>
                <c:pt idx="3">
                  <c:v>34.5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>
        <c:manualLayout>
          <c:xMode val="edge"/>
          <c:yMode val="edge"/>
          <c:x val="0.64604396325459301"/>
          <c:y val="0.18216363188976401"/>
          <c:w val="0.35395603674540699"/>
          <c:h val="0.81783636811023597"/>
        </c:manualLayout>
      </c:layout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title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Amount $Millions</c:v>
                </c:pt>
              </c:strCache>
            </c:strRef>
          </c:tx>
          <c:explosion val="1"/>
          <c:cat>
            <c:strRef>
              <c:f>Sheet1!$A$2:$A$5</c:f>
              <c:strCache>
                <c:ptCount val="4"/>
                <c:pt idx="0">
                  <c:v>Distributions to Div I Members</c:v>
                </c:pt>
                <c:pt idx="1">
                  <c:v>Div I Championships/NIT Tournaments</c:v>
                </c:pt>
                <c:pt idx="2">
                  <c:v>Div II Championships, Distributions and Programs</c:v>
                </c:pt>
                <c:pt idx="3">
                  <c:v>All others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527.4</c:v>
                </c:pt>
                <c:pt idx="1">
                  <c:v>97.4</c:v>
                </c:pt>
                <c:pt idx="2">
                  <c:v>35.700000000000003</c:v>
                </c:pt>
                <c:pt idx="3">
                  <c:v>191.6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>
        <c:manualLayout>
          <c:xMode val="edge"/>
          <c:yMode val="edge"/>
          <c:x val="0.64604396325459301"/>
          <c:y val="0.18216363188976401"/>
          <c:w val="0.35395603674540699"/>
          <c:h val="0.81783636811023597"/>
        </c:manualLayout>
      </c:layout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95A452-7B8F-974B-9386-5F8ECE4F23FC}" type="datetimeFigureOut">
              <a:rPr lang="en-US" smtClean="0"/>
              <a:t>2/7/2017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FD4B48-477E-FF48-85DE-02662FD13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6770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355314-E129-124A-A0CB-BEA5D6B98D42}" type="datetimeFigureOut">
              <a:rPr lang="en-US" smtClean="0"/>
              <a:t>2/7/2017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21A1FE-138B-DE4E-8B87-77DD91E75F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83864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F70C2A24-7F3C-1B4F-8900-A9C03417E768}" type="datetime1">
              <a:rPr lang="en-US" smtClean="0"/>
              <a:t>2/7/2017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290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211F7-5579-254D-8CC9-A89BE4B847F9}" type="datetime1">
              <a:rPr lang="en-US" smtClean="0"/>
              <a:t>2/7/2017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123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0F1A7-FB24-B345-AB51-8E897EB017C4}" type="datetime1">
              <a:rPr lang="en-US" smtClean="0"/>
              <a:t>2/7/2017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2763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A6068-88F8-9F49-9EF8-EF610CE34E1B}" type="datetime1">
              <a:rPr lang="en-US" smtClean="0"/>
              <a:t>2/7/2017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237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F83562-443B-A045-AAB0-53D7451A5C95}" type="datetime1">
              <a:rPr lang="en-US" smtClean="0"/>
              <a:t>2/7/2017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558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1439F-E23A-3E48-B800-5029053918C6}" type="datetime1">
              <a:rPr lang="en-US" smtClean="0"/>
              <a:t>2/7/2017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310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34725-7348-E34A-9F22-BE0E97D95F8C}" type="datetime1">
              <a:rPr lang="en-US" smtClean="0"/>
              <a:t>2/7/2017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40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D435C-C7FD-F94B-AA61-89DD0482164D}" type="datetime1">
              <a:rPr lang="en-US" smtClean="0"/>
              <a:t>2/7/2017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434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C309A-422C-EF47-9872-AB29F64202F3}" type="datetime1">
              <a:rPr lang="en-US" smtClean="0"/>
              <a:t>2/7/2017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4905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8BEBB-F8CF-074F-A54C-477C0AF8D978}" type="datetime1">
              <a:rPr lang="en-US" smtClean="0"/>
              <a:t>2/7/2017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74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C496DE-54B8-9540-9BE8-AE1D9DB5146A}" type="datetime1">
              <a:rPr lang="en-US" smtClean="0"/>
              <a:t>2/7/2017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4276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2ADE84-5CB2-9E49-9520-2AC8C0B188D8}" type="datetime1">
              <a:rPr lang="en-US" smtClean="0"/>
              <a:t>2/7/2017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607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21" r:id="rId1"/>
    <p:sldLayoutId id="2147484922" r:id="rId2"/>
    <p:sldLayoutId id="2147484923" r:id="rId3"/>
    <p:sldLayoutId id="2147484924" r:id="rId4"/>
    <p:sldLayoutId id="2147484925" r:id="rId5"/>
    <p:sldLayoutId id="2147484926" r:id="rId6"/>
    <p:sldLayoutId id="2147484927" r:id="rId7"/>
    <p:sldLayoutId id="2147484928" r:id="rId8"/>
    <p:sldLayoutId id="2147484929" r:id="rId9"/>
    <p:sldLayoutId id="2147484930" r:id="rId10"/>
    <p:sldLayoutId id="214748493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www.youtube.com/watch?v=imMq7Pjxx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1602377"/>
            <a:ext cx="7772400" cy="1312059"/>
          </a:xfrm>
        </p:spPr>
        <p:txBody>
          <a:bodyPr/>
          <a:lstStyle/>
          <a:p>
            <a:r>
              <a:rPr lang="en-US" i="1" dirty="0" smtClean="0">
                <a:solidFill>
                  <a:schemeClr val="bg1"/>
                </a:solidFill>
              </a:rPr>
              <a:t>International Sports Market</a:t>
            </a:r>
            <a:endParaRPr lang="en-US" i="1" dirty="0">
              <a:solidFill>
                <a:schemeClr val="bg1"/>
              </a:solidFill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371600" y="3246120"/>
            <a:ext cx="6400800" cy="1219200"/>
          </a:xfrm>
        </p:spPr>
        <p:txBody>
          <a:bodyPr>
            <a:norm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Sport in North America </a:t>
            </a:r>
            <a:endParaRPr lang="en-US" i="1" dirty="0">
              <a:solidFill>
                <a:schemeClr val="bg1"/>
              </a:solidFill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4951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Sport in North America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Sport is an integral and pervasive part of social life in America. </a:t>
            </a:r>
          </a:p>
          <a:p>
            <a:endParaRPr lang="en-GB" dirty="0" smtClean="0"/>
          </a:p>
          <a:p>
            <a:r>
              <a:rPr lang="en-GB" dirty="0" smtClean="0"/>
              <a:t>It is said that America is the centre of the sporting world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129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Sporting Athletes such as: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8210" y="3242151"/>
            <a:ext cx="2857500" cy="209550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0" y="2129631"/>
            <a:ext cx="2371725" cy="28575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312" y="1458118"/>
            <a:ext cx="2857500" cy="210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511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Sporting Goods: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3367" y="2843461"/>
            <a:ext cx="1847850" cy="184785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702" y="1747837"/>
            <a:ext cx="2857500" cy="153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943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Sporting Teams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7616" y="2662623"/>
            <a:ext cx="2857500" cy="1495425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0116" y="1884023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322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Sporting Events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2621" y="2957082"/>
            <a:ext cx="2857500" cy="2143125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905" y="1417638"/>
            <a:ext cx="2343150" cy="28575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3307" y="1908175"/>
            <a:ext cx="2857500" cy="1876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672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College Sports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Intercollegiate Sport in the USA, is a highly structured and commercialised activity. </a:t>
            </a:r>
          </a:p>
          <a:p>
            <a:pPr lvl="1"/>
            <a:r>
              <a:rPr lang="en-GB" dirty="0" smtClean="0"/>
              <a:t>Students input in minimal </a:t>
            </a:r>
          </a:p>
          <a:p>
            <a:pPr lvl="1"/>
            <a:r>
              <a:rPr lang="en-GB" dirty="0" smtClean="0"/>
              <a:t>Paid professional staff </a:t>
            </a:r>
          </a:p>
          <a:p>
            <a:r>
              <a:rPr lang="en-GB" dirty="0" smtClean="0"/>
              <a:t>The National Collegiate Athletic Association - NCAA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655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About the NCAA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Governing body of Intercollegiate Athletics</a:t>
            </a:r>
          </a:p>
          <a:p>
            <a:pPr lvl="1"/>
            <a:r>
              <a:rPr lang="en-US" dirty="0" smtClean="0"/>
              <a:t>Rules: NCAA manual currently pushing 450 pages, covering everything from practices to DVD players, text messages to your son’s friend’s dinner. Love </a:t>
            </a:r>
            <a:r>
              <a:rPr lang="en-US" dirty="0" err="1" smtClean="0"/>
              <a:t>bracketology</a:t>
            </a:r>
            <a:r>
              <a:rPr lang="en-US" dirty="0" smtClean="0"/>
              <a:t>? </a:t>
            </a:r>
            <a:r>
              <a:rPr lang="en-US" dirty="0"/>
              <a:t>N</a:t>
            </a:r>
            <a:r>
              <a:rPr lang="en-US" dirty="0" smtClean="0"/>
              <a:t>ot if you work in the NCAA </a:t>
            </a:r>
          </a:p>
          <a:p>
            <a:pPr lvl="2"/>
            <a:r>
              <a:rPr lang="en-US" dirty="0" smtClean="0"/>
              <a:t>Clearing house</a:t>
            </a:r>
          </a:p>
          <a:p>
            <a:pPr lvl="3"/>
            <a:r>
              <a:rPr lang="en-US" dirty="0" smtClean="0"/>
              <a:t>Minimum academic standards</a:t>
            </a:r>
          </a:p>
          <a:p>
            <a:pPr lvl="2"/>
            <a:r>
              <a:rPr lang="en-US" dirty="0" smtClean="0"/>
              <a:t>Investigation</a:t>
            </a:r>
          </a:p>
          <a:p>
            <a:pPr lvl="3"/>
            <a:r>
              <a:rPr lang="en-US" dirty="0" smtClean="0"/>
              <a:t>SMU – Death Penalty – Never again – Could argue NCAA held true to amateurism </a:t>
            </a:r>
          </a:p>
          <a:p>
            <a:pPr lvl="3"/>
            <a:r>
              <a:rPr lang="en-US" dirty="0" smtClean="0"/>
              <a:t>USC – Many think NCAA went easy because of the importance of USC football from a National Standpoint – Could argue NCAA has lost its way on amateurism first </a:t>
            </a:r>
          </a:p>
          <a:p>
            <a:r>
              <a:rPr lang="en-US" dirty="0" smtClean="0"/>
              <a:t>Non-Profit Organization</a:t>
            </a:r>
          </a:p>
          <a:p>
            <a:pPr lvl="1"/>
            <a:r>
              <a:rPr lang="en-US" dirty="0" smtClean="0"/>
              <a:t>Most revenue based on media contracts, sponsorships, and event attendance </a:t>
            </a:r>
            <a:r>
              <a:rPr lang="en-US" i="1" dirty="0" smtClean="0"/>
              <a:t>then</a:t>
            </a:r>
            <a:r>
              <a:rPr lang="en-US" dirty="0" smtClean="0"/>
              <a:t> distributed to members. Unlike some governing bodies in chapter 7, everyone is paid and paid well (Mark </a:t>
            </a:r>
            <a:r>
              <a:rPr lang="en-US" dirty="0" err="1" smtClean="0"/>
              <a:t>Emmert</a:t>
            </a:r>
            <a:r>
              <a:rPr lang="en-US" dirty="0" smtClean="0"/>
              <a:t> 1.7 Million), plus incentives/freebees… </a:t>
            </a:r>
          </a:p>
          <a:p>
            <a:r>
              <a:rPr lang="en-US" dirty="0" smtClean="0"/>
              <a:t>“Voluntary Association” – </a:t>
            </a:r>
            <a:r>
              <a:rPr lang="en-US" sz="1600" dirty="0" smtClean="0"/>
              <a:t>but not really…  </a:t>
            </a:r>
          </a:p>
          <a:p>
            <a:endParaRPr lang="en-US" sz="1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67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About the NCAA</a:t>
            </a:r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Three Divisions</a:t>
            </a:r>
          </a:p>
          <a:p>
            <a:pPr lvl="1"/>
            <a:r>
              <a:rPr lang="en-US" dirty="0" smtClean="0"/>
              <a:t>D-I </a:t>
            </a:r>
          </a:p>
          <a:p>
            <a:pPr lvl="2"/>
            <a:r>
              <a:rPr lang="en-US" dirty="0" smtClean="0"/>
              <a:t>350 Colleges/Universities </a:t>
            </a:r>
          </a:p>
          <a:p>
            <a:pPr lvl="2"/>
            <a:r>
              <a:rPr lang="en-US" dirty="0" smtClean="0"/>
              <a:t>Football Bowl Subdivision (Formerly D1A) </a:t>
            </a:r>
          </a:p>
          <a:p>
            <a:pPr lvl="2"/>
            <a:r>
              <a:rPr lang="en-US" dirty="0" smtClean="0"/>
              <a:t>Football Championship Subdivision (Formerly D1AA)</a:t>
            </a:r>
          </a:p>
          <a:p>
            <a:pPr lvl="2"/>
            <a:r>
              <a:rPr lang="en-US" dirty="0" smtClean="0"/>
              <a:t>Division I (Formerly D1AAA)</a:t>
            </a:r>
          </a:p>
          <a:p>
            <a:pPr lvl="3"/>
            <a:r>
              <a:rPr lang="en-US" dirty="0" smtClean="0"/>
              <a:t>Also a few schools that were grandfathered in: D1 Hockey, but DIII everything else. Or D1, but offer non-scholarship football; these are being phased out. </a:t>
            </a:r>
          </a:p>
          <a:p>
            <a:pPr lvl="1"/>
            <a:r>
              <a:rPr lang="en-US" dirty="0" smtClean="0"/>
              <a:t>D-II</a:t>
            </a:r>
          </a:p>
          <a:p>
            <a:pPr lvl="2"/>
            <a:r>
              <a:rPr lang="en-US" dirty="0" smtClean="0"/>
              <a:t>300 Colleges/Universities</a:t>
            </a:r>
          </a:p>
          <a:p>
            <a:pPr lvl="2"/>
            <a:r>
              <a:rPr lang="en-US" dirty="0" smtClean="0"/>
              <a:t>Fund ICA to a lesser extent</a:t>
            </a:r>
          </a:p>
          <a:p>
            <a:pPr lvl="2"/>
            <a:r>
              <a:rPr lang="en-US" dirty="0" smtClean="0"/>
              <a:t>Partial Scholarship opportunities </a:t>
            </a:r>
          </a:p>
          <a:p>
            <a:pPr lvl="1"/>
            <a:r>
              <a:rPr lang="en-US" dirty="0" smtClean="0"/>
              <a:t>D-III </a:t>
            </a:r>
          </a:p>
          <a:p>
            <a:pPr lvl="2"/>
            <a:r>
              <a:rPr lang="en-US" dirty="0" smtClean="0"/>
              <a:t>450 Colleges/Universities</a:t>
            </a:r>
          </a:p>
          <a:p>
            <a:pPr lvl="2"/>
            <a:r>
              <a:rPr lang="en-US" dirty="0" smtClean="0"/>
              <a:t>Higher academic focus </a:t>
            </a:r>
          </a:p>
          <a:p>
            <a:pPr lvl="2"/>
            <a:r>
              <a:rPr lang="en-US" dirty="0" smtClean="0"/>
              <a:t>No </a:t>
            </a:r>
            <a:r>
              <a:rPr lang="en-US" dirty="0"/>
              <a:t>A</a:t>
            </a:r>
            <a:r>
              <a:rPr lang="en-US" dirty="0" smtClean="0"/>
              <a:t>thletic Aid/Scholarship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5658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289" y="313509"/>
            <a:ext cx="7487626" cy="5037592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128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NCAA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NCAA is a large complex organisation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11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1279" y="2344492"/>
            <a:ext cx="4223657" cy="3111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817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42" y="93615"/>
            <a:ext cx="8884203" cy="5584372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0664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123827"/>
            <a:ext cx="8229600" cy="1143000"/>
          </a:xfrm>
        </p:spPr>
        <p:txBody>
          <a:bodyPr>
            <a:noAutofit/>
          </a:bodyPr>
          <a:lstStyle/>
          <a:p>
            <a:r>
              <a:rPr lang="en-GB" sz="2000" dirty="0"/>
              <a:t>For 2011-12, the most recent year for which audited numbers are available. NCAA revenue was $871.6 million, most of which came from the rights agreement with Turner/CBS Sports.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524" y="274638"/>
            <a:ext cx="6942183" cy="3664743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000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r>
              <a:rPr lang="en-US" dirty="0" smtClean="0"/>
              <a:t>College Sports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800" dirty="0" smtClean="0"/>
              <a:t>Four important areas of engagement (particularly in the United States) in college sports via:</a:t>
            </a:r>
          </a:p>
          <a:p>
            <a:pPr lvl="1"/>
            <a:r>
              <a:rPr lang="en-US" sz="2000" dirty="0" smtClean="0"/>
              <a:t>Intercollegiate games/events</a:t>
            </a:r>
          </a:p>
          <a:p>
            <a:pPr lvl="1"/>
            <a:r>
              <a:rPr lang="en-US" sz="2000" dirty="0" smtClean="0"/>
              <a:t>Intra-college games/events</a:t>
            </a:r>
          </a:p>
          <a:p>
            <a:pPr lvl="1"/>
            <a:r>
              <a:rPr lang="en-US" sz="2000" dirty="0" smtClean="0"/>
              <a:t>Recreational activities</a:t>
            </a:r>
          </a:p>
          <a:p>
            <a:pPr lvl="1"/>
            <a:r>
              <a:rPr lang="en-US" sz="2000" dirty="0" smtClean="0"/>
              <a:t>Fan commitment/engagement with college games/events</a:t>
            </a:r>
          </a:p>
          <a:p>
            <a:pPr marL="457200" lvl="1" indent="0">
              <a:buNone/>
            </a:pPr>
            <a:endParaRPr lang="en-US" sz="2000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760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r>
              <a:rPr lang="en-US" dirty="0" smtClean="0"/>
              <a:t>College Sports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222825"/>
            <a:ext cx="8229600" cy="1076750"/>
          </a:xfrm>
        </p:spPr>
        <p:txBody>
          <a:bodyPr>
            <a:noAutofit/>
          </a:bodyPr>
          <a:lstStyle/>
          <a:p>
            <a:r>
              <a:rPr lang="en-US" sz="2800" dirty="0" smtClean="0"/>
              <a:t>Spectrum across universities in engagement on one or more of these areas:</a:t>
            </a:r>
            <a:endParaRPr lang="en-US" sz="2000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15</a:t>
            </a:fld>
            <a:endParaRPr lang="en-US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8699417"/>
              </p:ext>
            </p:extLst>
          </p:nvPr>
        </p:nvGraphicFramePr>
        <p:xfrm>
          <a:off x="269413" y="2227739"/>
          <a:ext cx="8646869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18393"/>
                <a:gridCol w="1501645"/>
                <a:gridCol w="1568083"/>
                <a:gridCol w="1729374"/>
                <a:gridCol w="1729374"/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Participant Focus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Low Engagement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High</a:t>
                      </a:r>
                      <a:r>
                        <a:rPr lang="en-US" baseline="0" dirty="0" smtClean="0"/>
                        <a:t> Engagement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Deep Engagement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Intercollegiate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Low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Low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Medium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High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Intra-college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Low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Medium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Medium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High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Recreational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Medium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High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Fan Commitment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Low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Medium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High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High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6735320" y="4716930"/>
            <a:ext cx="2180961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Examples: Michigan, Ohio State, Stanford, Notre Dame</a:t>
            </a:r>
            <a:endParaRPr lang="en-US" dirty="0"/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7590993" y="4359885"/>
            <a:ext cx="234808" cy="3483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1785150" y="4759532"/>
            <a:ext cx="1411209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Example: University of Chicago</a:t>
            </a:r>
            <a:endParaRPr lang="en-US" dirty="0"/>
          </a:p>
        </p:txBody>
      </p:sp>
      <p:cxnSp>
        <p:nvCxnSpPr>
          <p:cNvPr id="9" name="Straight Arrow Connector 8"/>
          <p:cNvCxnSpPr/>
          <p:nvPr/>
        </p:nvCxnSpPr>
        <p:spPr>
          <a:xfrm flipV="1">
            <a:off x="2490755" y="4359889"/>
            <a:ext cx="141122" cy="3996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4875083" y="4716930"/>
            <a:ext cx="1667794" cy="147732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Examples: San Jose State, Western Kentucky, Ohio, </a:t>
            </a:r>
            <a:endParaRPr lang="en-US" dirty="0"/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5708980" y="4359885"/>
            <a:ext cx="76975" cy="3483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3284269" y="4755736"/>
            <a:ext cx="1414994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Examples: Most Universities</a:t>
            </a:r>
          </a:p>
          <a:p>
            <a:pPr algn="ctr"/>
            <a:r>
              <a:rPr lang="en-US" dirty="0" smtClean="0"/>
              <a:t>In NCAA</a:t>
            </a:r>
            <a:endParaRPr lang="en-US" dirty="0"/>
          </a:p>
        </p:txBody>
      </p:sp>
      <p:cxnSp>
        <p:nvCxnSpPr>
          <p:cNvPr id="22" name="Straight Arrow Connector 21"/>
          <p:cNvCxnSpPr/>
          <p:nvPr/>
        </p:nvCxnSpPr>
        <p:spPr>
          <a:xfrm flipV="1">
            <a:off x="3991766" y="4359885"/>
            <a:ext cx="216206" cy="43068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8232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College Sport Attendance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Rank School </a:t>
            </a:r>
            <a:r>
              <a:rPr lang="en-GB" b="1" dirty="0" smtClean="0"/>
              <a:t>    Average </a:t>
            </a:r>
            <a:endParaRPr lang="en-GB" dirty="0"/>
          </a:p>
          <a:p>
            <a:r>
              <a:rPr lang="it-IT" dirty="0"/>
              <a:t>1. Michigan </a:t>
            </a:r>
            <a:r>
              <a:rPr lang="it-IT" dirty="0" smtClean="0"/>
              <a:t>         110,168 </a:t>
            </a:r>
            <a:endParaRPr lang="it-IT" dirty="0"/>
          </a:p>
          <a:p>
            <a:r>
              <a:rPr lang="en-GB" dirty="0"/>
              <a:t>2. Ohio St. </a:t>
            </a:r>
            <a:r>
              <a:rPr lang="en-GB" dirty="0" smtClean="0"/>
              <a:t>          107,244 </a:t>
            </a:r>
            <a:endParaRPr lang="en-GB" dirty="0"/>
          </a:p>
          <a:p>
            <a:r>
              <a:rPr lang="en-GB" dirty="0"/>
              <a:t>3. Texas A&amp;M </a:t>
            </a:r>
            <a:r>
              <a:rPr lang="en-GB" dirty="0" smtClean="0"/>
              <a:t>     103,622 </a:t>
            </a:r>
            <a:endParaRPr lang="en-GB" dirty="0"/>
          </a:p>
          <a:p>
            <a:r>
              <a:rPr lang="en-GB" dirty="0"/>
              <a:t>4. LSU* </a:t>
            </a:r>
            <a:r>
              <a:rPr lang="en-GB" dirty="0" smtClean="0"/>
              <a:t>               102,004 </a:t>
            </a:r>
            <a:endParaRPr lang="en-GB" dirty="0"/>
          </a:p>
          <a:p>
            <a:r>
              <a:rPr lang="es-ES" dirty="0"/>
              <a:t>5. Alabama </a:t>
            </a:r>
            <a:r>
              <a:rPr lang="es-ES" dirty="0" smtClean="0"/>
              <a:t>         101,112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0343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Decline in Numbers – Why?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Construction </a:t>
            </a:r>
            <a:r>
              <a:rPr lang="en-GB" dirty="0"/>
              <a:t>of collegiate sports facilities coupled with entertainment complexes complementing those facilities as perhaps the largest growth opportunity for their industry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3474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Sports Business Daily, </a:t>
            </a:r>
            <a:r>
              <a:rPr lang="en-GB" dirty="0" smtClean="0"/>
              <a:t>suggested declining </a:t>
            </a:r>
            <a:r>
              <a:rPr lang="en-GB" dirty="0"/>
              <a:t>attendances in college football </a:t>
            </a:r>
            <a:r>
              <a:rPr lang="en-GB" dirty="0" smtClean="0"/>
              <a:t>are: </a:t>
            </a:r>
          </a:p>
          <a:p>
            <a:pPr lvl="1"/>
            <a:r>
              <a:rPr lang="en-GB" dirty="0" smtClean="0"/>
              <a:t>HDTV </a:t>
            </a:r>
            <a:r>
              <a:rPr lang="en-GB" dirty="0"/>
              <a:t>viewing at home, </a:t>
            </a:r>
            <a:endParaRPr lang="en-GB" dirty="0" smtClean="0"/>
          </a:p>
          <a:p>
            <a:pPr lvl="1"/>
            <a:r>
              <a:rPr lang="en-GB" dirty="0" smtClean="0"/>
              <a:t>greater </a:t>
            </a:r>
            <a:r>
              <a:rPr lang="en-GB" dirty="0"/>
              <a:t>consumer access to digital content</a:t>
            </a:r>
            <a:r>
              <a:rPr lang="en-GB" dirty="0" smtClean="0"/>
              <a:t>,</a:t>
            </a:r>
          </a:p>
          <a:p>
            <a:pPr lvl="1"/>
            <a:r>
              <a:rPr lang="en-GB" dirty="0" smtClean="0"/>
              <a:t> </a:t>
            </a:r>
            <a:r>
              <a:rPr lang="en-GB" dirty="0"/>
              <a:t>ticket pricing, </a:t>
            </a:r>
            <a:endParaRPr lang="en-GB" dirty="0" smtClean="0"/>
          </a:p>
          <a:p>
            <a:pPr lvl="1"/>
            <a:r>
              <a:rPr lang="en-GB" dirty="0" smtClean="0"/>
              <a:t>and </a:t>
            </a:r>
            <a:r>
              <a:rPr lang="en-GB" dirty="0"/>
              <a:t>start times.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4422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declining attendances </a:t>
            </a:r>
            <a:r>
              <a:rPr lang="en-GB" dirty="0" smtClean="0"/>
              <a:t>= </a:t>
            </a:r>
            <a:r>
              <a:rPr lang="en-GB" dirty="0"/>
              <a:t> Last year's television ratings for the first-ever College Football Playoffs turned in the highest ratings in the history of both ESPN and cable TV.  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championship game between Oregon and Ohio State averaged </a:t>
            </a:r>
            <a:r>
              <a:rPr lang="en-GB" u="sng" dirty="0"/>
              <a:t>33.4 million viewers.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449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</a:t>
            </a:r>
            <a:r>
              <a:rPr lang="en-GB" dirty="0" smtClean="0"/>
              <a:t>op </a:t>
            </a:r>
            <a:r>
              <a:rPr lang="en-GB" dirty="0"/>
              <a:t>sports architecture firms to help campuses revamp their in-game </a:t>
            </a:r>
            <a:r>
              <a:rPr lang="en-GB" dirty="0" smtClean="0"/>
              <a:t>experiences:</a:t>
            </a:r>
          </a:p>
          <a:p>
            <a:pPr lvl="1"/>
            <a:r>
              <a:rPr lang="en-GB" dirty="0" smtClean="0"/>
              <a:t>newer </a:t>
            </a:r>
            <a:r>
              <a:rPr lang="en-GB" dirty="0"/>
              <a:t>facilities with greater </a:t>
            </a:r>
            <a:r>
              <a:rPr lang="en-GB" dirty="0" err="1"/>
              <a:t>WiFi</a:t>
            </a:r>
            <a:r>
              <a:rPr lang="en-GB" dirty="0"/>
              <a:t> capability, </a:t>
            </a:r>
            <a:endParaRPr lang="en-GB" dirty="0" smtClean="0"/>
          </a:p>
          <a:p>
            <a:pPr lvl="1"/>
            <a:r>
              <a:rPr lang="en-GB" dirty="0" smtClean="0"/>
              <a:t>audio/visual </a:t>
            </a:r>
            <a:r>
              <a:rPr lang="en-GB" dirty="0"/>
              <a:t>stadium amenities, </a:t>
            </a:r>
            <a:endParaRPr lang="en-GB" dirty="0" smtClean="0"/>
          </a:p>
          <a:p>
            <a:pPr lvl="1"/>
            <a:r>
              <a:rPr lang="en-GB" dirty="0" smtClean="0"/>
              <a:t>enhancing </a:t>
            </a:r>
            <a:r>
              <a:rPr lang="en-GB" dirty="0"/>
              <a:t>the overall game-day experience, </a:t>
            </a:r>
            <a:endParaRPr lang="en-GB" dirty="0" smtClean="0"/>
          </a:p>
          <a:p>
            <a:pPr lvl="2"/>
            <a:r>
              <a:rPr lang="en-GB" dirty="0" smtClean="0"/>
              <a:t>constructing </a:t>
            </a:r>
            <a:r>
              <a:rPr lang="en-GB" dirty="0"/>
              <a:t>entertainment </a:t>
            </a:r>
            <a:r>
              <a:rPr lang="en-GB" dirty="0" smtClean="0"/>
              <a:t>additions </a:t>
            </a:r>
            <a:r>
              <a:rPr lang="en-GB" dirty="0"/>
              <a:t>to or nearby these facilities to create a true celebration of the entire event.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84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r>
              <a:rPr lang="en-US" dirty="0" smtClean="0"/>
              <a:t>Decision Making in </a:t>
            </a:r>
            <a:br>
              <a:rPr lang="en-US" dirty="0" smtClean="0"/>
            </a:br>
            <a:r>
              <a:rPr lang="en-US" dirty="0" smtClean="0"/>
              <a:t>College Sports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745340"/>
            <a:ext cx="8497570" cy="4716420"/>
          </a:xfrm>
        </p:spPr>
        <p:txBody>
          <a:bodyPr>
            <a:noAutofit/>
          </a:bodyPr>
          <a:lstStyle/>
          <a:p>
            <a:r>
              <a:rPr lang="en-US" sz="2800" dirty="0" smtClean="0"/>
              <a:t>College sports in many US colleges is formalized, developed, and involves extensive and high-risk decision-making.</a:t>
            </a:r>
          </a:p>
          <a:p>
            <a:r>
              <a:rPr lang="en-US" sz="2800" dirty="0" smtClean="0"/>
              <a:t>Outside of the US, college sport is normally modest, especially in inter-college and fan commitment to college games.  </a:t>
            </a:r>
          </a:p>
          <a:p>
            <a:pPr lvl="1"/>
            <a:r>
              <a:rPr lang="en-US" sz="2000" dirty="0" smtClean="0"/>
              <a:t>In Canada, the CIS (Canadian Interuniversity Sport) is an example of a formal but less extensive college-level sport system.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237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22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5052"/>
          <a:stretch/>
        </p:blipFill>
        <p:spPr>
          <a:xfrm>
            <a:off x="1513637" y="60961"/>
            <a:ext cx="5842922" cy="5669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694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College Sports Landscape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Complex (see following slide)</a:t>
            </a:r>
          </a:p>
          <a:p>
            <a:r>
              <a:rPr lang="en-US" dirty="0" smtClean="0"/>
              <a:t>Leads to (often) slow and highly political decision making processes</a:t>
            </a:r>
          </a:p>
          <a:p>
            <a:r>
              <a:rPr lang="en-US" dirty="0" smtClean="0"/>
              <a:t>A diverse set of objectives are sought, including:</a:t>
            </a:r>
          </a:p>
          <a:p>
            <a:pPr lvl="1"/>
            <a:r>
              <a:rPr lang="en-US" dirty="0" smtClean="0"/>
              <a:t>Academic outcomes</a:t>
            </a:r>
          </a:p>
          <a:p>
            <a:pPr lvl="1"/>
            <a:r>
              <a:rPr lang="en-US" dirty="0" smtClean="0"/>
              <a:t>Student-athlete success/satisfaction</a:t>
            </a:r>
          </a:p>
          <a:p>
            <a:pPr lvl="1"/>
            <a:r>
              <a:rPr lang="en-US" dirty="0" smtClean="0"/>
              <a:t>Lifelong learning</a:t>
            </a:r>
          </a:p>
          <a:p>
            <a:pPr lvl="1"/>
            <a:r>
              <a:rPr lang="en-US" dirty="0" smtClean="0"/>
              <a:t>Athletic success, college-level</a:t>
            </a:r>
          </a:p>
          <a:p>
            <a:pPr lvl="1"/>
            <a:r>
              <a:rPr lang="en-US" dirty="0" smtClean="0"/>
              <a:t>Athletic success, team-level</a:t>
            </a:r>
          </a:p>
          <a:p>
            <a:pPr lvl="1"/>
            <a:r>
              <a:rPr lang="en-US" dirty="0" smtClean="0"/>
              <a:t>Athletic success, individual athlete-level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972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6787" y="180040"/>
            <a:ext cx="6647329" cy="6718347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842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College Sports Landscape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Large differences in revenues, expenditures, and funds available to Athletic Departments (and Athletic Directors (AD’s)) exist.</a:t>
            </a:r>
          </a:p>
          <a:p>
            <a:r>
              <a:rPr lang="en-US" dirty="0" smtClean="0"/>
              <a:t>Large differences in size of student/athlete bodies and in number of NCAA sports in each college.</a:t>
            </a:r>
          </a:p>
          <a:p>
            <a:r>
              <a:rPr lang="en-US" dirty="0" smtClean="0"/>
              <a:t>Differences arise from four factors: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US" dirty="0" smtClean="0"/>
              <a:t>Priorities of </a:t>
            </a:r>
            <a:r>
              <a:rPr lang="en-US" dirty="0"/>
              <a:t>s</a:t>
            </a:r>
            <a:r>
              <a:rPr lang="en-US" dirty="0" smtClean="0"/>
              <a:t>chool, </a:t>
            </a:r>
            <a:r>
              <a:rPr lang="en-US" dirty="0"/>
              <a:t>o</a:t>
            </a:r>
            <a:r>
              <a:rPr lang="en-US" dirty="0" smtClean="0"/>
              <a:t>verall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US" dirty="0" smtClean="0"/>
              <a:t>Financial resources </a:t>
            </a:r>
            <a:r>
              <a:rPr lang="en-US" dirty="0"/>
              <a:t>a</a:t>
            </a:r>
            <a:r>
              <a:rPr lang="en-US" dirty="0" smtClean="0"/>
              <a:t>vailable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US" dirty="0" smtClean="0"/>
              <a:t>Physical resources </a:t>
            </a:r>
            <a:r>
              <a:rPr lang="en-US" dirty="0"/>
              <a:t>a</a:t>
            </a:r>
            <a:r>
              <a:rPr lang="en-US" dirty="0" smtClean="0"/>
              <a:t>vailable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US" dirty="0" smtClean="0"/>
              <a:t>Quality of management</a:t>
            </a:r>
            <a:endParaRPr lang="en-US" dirty="0"/>
          </a:p>
          <a:p>
            <a:pPr marL="800100" lvl="1" indent="-342900">
              <a:buFont typeface="+mj-lt"/>
              <a:buAutoNum type="arabicPeriod"/>
            </a:pPr>
            <a:endParaRPr lang="en-US" dirty="0"/>
          </a:p>
          <a:p>
            <a:pPr lvl="1"/>
            <a:r>
              <a:rPr lang="en-US" dirty="0" smtClean="0"/>
              <a:t>Differences explained on the following slide.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2815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02617"/>
            <a:ext cx="8229600" cy="1600200"/>
          </a:xfrm>
        </p:spPr>
        <p:txBody>
          <a:bodyPr/>
          <a:lstStyle/>
          <a:p>
            <a:r>
              <a:rPr lang="en-US" dirty="0" smtClean="0"/>
              <a:t>College by College Differences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400050">
              <a:buFont typeface="+mj-lt"/>
              <a:buAutoNum type="arabicPeriod"/>
            </a:pPr>
            <a:r>
              <a:rPr lang="en-US" dirty="0" smtClean="0"/>
              <a:t>Priorities of School Overall</a:t>
            </a:r>
          </a:p>
          <a:p>
            <a:pPr marL="800100" lvl="1"/>
            <a:r>
              <a:rPr lang="en-US" dirty="0" smtClean="0"/>
              <a:t>Academic versus Athletic versus Research, etc.</a:t>
            </a:r>
          </a:p>
          <a:p>
            <a:pPr marL="400050">
              <a:buFont typeface="+mj-lt"/>
              <a:buAutoNum type="arabicPeriod"/>
            </a:pPr>
            <a:r>
              <a:rPr lang="en-US" dirty="0" smtClean="0"/>
              <a:t>Financial Resources Available</a:t>
            </a:r>
          </a:p>
          <a:p>
            <a:pPr marL="800100" lvl="1"/>
            <a:r>
              <a:rPr lang="en-US" dirty="0" smtClean="0"/>
              <a:t>Revenue sports attractiveness</a:t>
            </a:r>
          </a:p>
          <a:p>
            <a:pPr marL="800100" lvl="1"/>
            <a:r>
              <a:rPr lang="en-US" dirty="0" smtClean="0"/>
              <a:t>Stadium/arena size and capacity utilization</a:t>
            </a:r>
          </a:p>
          <a:p>
            <a:pPr marL="800100" lvl="1"/>
            <a:r>
              <a:rPr lang="en-US" dirty="0" smtClean="0"/>
              <a:t>Alumni base and propensity to donate</a:t>
            </a:r>
          </a:p>
          <a:p>
            <a:pPr marL="800100" lvl="1"/>
            <a:r>
              <a:rPr lang="en-US" dirty="0" smtClean="0"/>
              <a:t>Media, sponsorship, and apparel deals</a:t>
            </a:r>
          </a:p>
          <a:p>
            <a:pPr marL="400050">
              <a:buFont typeface="+mj-lt"/>
              <a:buAutoNum type="arabicPeriod"/>
            </a:pPr>
            <a:r>
              <a:rPr lang="en-US" dirty="0" smtClean="0"/>
              <a:t>Physical Resources Available</a:t>
            </a:r>
          </a:p>
          <a:p>
            <a:pPr marL="800100" lvl="1"/>
            <a:r>
              <a:rPr lang="en-US" dirty="0" smtClean="0"/>
              <a:t>Physical footprint of campus (e.g., downtown urban versus residential)</a:t>
            </a:r>
          </a:p>
          <a:p>
            <a:pPr marL="800100" lvl="1"/>
            <a:r>
              <a:rPr lang="en-US" dirty="0" smtClean="0"/>
              <a:t>Investments in stadiums/arenas/pools/etc.</a:t>
            </a:r>
          </a:p>
          <a:p>
            <a:pPr marL="400050">
              <a:buFont typeface="+mj-lt"/>
              <a:buAutoNum type="arabicPeriod"/>
            </a:pPr>
            <a:r>
              <a:rPr lang="en-US" dirty="0" smtClean="0"/>
              <a:t>Quality of Management</a:t>
            </a:r>
          </a:p>
          <a:p>
            <a:pPr marL="800100" lvl="1"/>
            <a:r>
              <a:rPr lang="en-US" dirty="0" smtClean="0"/>
              <a:t>At University President level</a:t>
            </a:r>
          </a:p>
          <a:p>
            <a:pPr marL="800100" lvl="1"/>
            <a:r>
              <a:rPr lang="en-US" dirty="0" smtClean="0"/>
              <a:t>At Athletic Department level</a:t>
            </a:r>
          </a:p>
          <a:p>
            <a:pPr marL="800100" lvl="1"/>
            <a:r>
              <a:rPr lang="en-US" dirty="0" smtClean="0"/>
              <a:t>Via third parties such as IMG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370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438" y="95794"/>
            <a:ext cx="7800177" cy="5533722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842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159" y="308130"/>
            <a:ext cx="7664095" cy="5205505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842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470" y="934571"/>
            <a:ext cx="8321488" cy="4459194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29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5196590" y="1654771"/>
            <a:ext cx="3262912" cy="1754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Higher percentiles for top programs show larger disparities in terms of football and basketball programs vis-à-vis top higher </a:t>
            </a:r>
            <a:r>
              <a:rPr lang="en-US" dirty="0" err="1" smtClean="0"/>
              <a:t>deciles</a:t>
            </a:r>
            <a:r>
              <a:rPr lang="en-US" dirty="0" smtClean="0"/>
              <a:t> of other sports.</a:t>
            </a:r>
            <a:endParaRPr lang="en-US" dirty="0"/>
          </a:p>
        </p:txBody>
      </p:sp>
      <p:cxnSp>
        <p:nvCxnSpPr>
          <p:cNvPr id="6" name="Straight Arrow Connector 5"/>
          <p:cNvCxnSpPr>
            <a:stCxn id="5" idx="1"/>
          </p:cNvCxnSpPr>
          <p:nvPr/>
        </p:nvCxnSpPr>
        <p:spPr>
          <a:xfrm flipH="1" flipV="1">
            <a:off x="4011242" y="2296155"/>
            <a:ext cx="1185348" cy="2357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2842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459440"/>
            <a:ext cx="7550450" cy="5995147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842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NCAA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212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215900"/>
            <a:ext cx="6096000" cy="64262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8426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0"/>
            <a:ext cx="9105253" cy="910765"/>
          </a:xfrm>
        </p:spPr>
        <p:txBody>
          <a:bodyPr/>
          <a:lstStyle/>
          <a:p>
            <a:r>
              <a:rPr lang="en-US" sz="4800" dirty="0" smtClean="0"/>
              <a:t>Top 3 NCAA Revenue Sources</a:t>
            </a:r>
            <a:endParaRPr lang="en-US" sz="48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33</a:t>
            </a:fld>
            <a:endParaRPr lang="en-US"/>
          </a:p>
        </p:txBody>
      </p:sp>
      <p:graphicFrame>
        <p:nvGraphicFramePr>
          <p:cNvPr id="4" name="Chart 3"/>
          <p:cNvGraphicFramePr/>
          <p:nvPr>
            <p:extLst>
              <p:ext uri="{D42A27DB-BD31-4B8C-83A1-F6EECF244321}">
                <p14:modId xmlns:p14="http://schemas.microsoft.com/office/powerpoint/2010/main" val="631052818"/>
              </p:ext>
            </p:extLst>
          </p:nvPr>
        </p:nvGraphicFramePr>
        <p:xfrm>
          <a:off x="923701" y="1397000"/>
          <a:ext cx="7363951" cy="47602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652362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0"/>
            <a:ext cx="9105253" cy="910765"/>
          </a:xfrm>
        </p:spPr>
        <p:txBody>
          <a:bodyPr/>
          <a:lstStyle/>
          <a:p>
            <a:r>
              <a:rPr lang="en-US" sz="4800" dirty="0" smtClean="0"/>
              <a:t>Top 3 NCAA Expenses</a:t>
            </a:r>
            <a:endParaRPr lang="en-US" sz="48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34</a:t>
            </a:fld>
            <a:endParaRPr lang="en-US"/>
          </a:p>
        </p:txBody>
      </p:sp>
      <p:graphicFrame>
        <p:nvGraphicFramePr>
          <p:cNvPr id="4" name="Chart 3"/>
          <p:cNvGraphicFramePr/>
          <p:nvPr>
            <p:extLst>
              <p:ext uri="{D42A27DB-BD31-4B8C-83A1-F6EECF244321}">
                <p14:modId xmlns:p14="http://schemas.microsoft.com/office/powerpoint/2010/main" val="3975772357"/>
              </p:ext>
            </p:extLst>
          </p:nvPr>
        </p:nvGraphicFramePr>
        <p:xfrm>
          <a:off x="923701" y="1397000"/>
          <a:ext cx="7363951" cy="47602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151926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NCAA Conferences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7386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Conferences (1)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100 Conferences within the </a:t>
            </a:r>
            <a:r>
              <a:rPr lang="en-US" dirty="0" smtClean="0"/>
              <a:t>NCAA</a:t>
            </a:r>
          </a:p>
          <a:p>
            <a:r>
              <a:rPr lang="en-US" dirty="0" smtClean="0"/>
              <a:t>Ran by a Commissioner hired by member Presidents who then works primarily with Athletic Directors (AD’s)</a:t>
            </a:r>
          </a:p>
          <a:p>
            <a:pPr lvl="1"/>
            <a:r>
              <a:rPr lang="en-US" dirty="0" smtClean="0"/>
              <a:t>AD has say, but Commissioner reports to Presidents!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862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Conferences (2)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Historically, schools </a:t>
            </a:r>
            <a:r>
              <a:rPr lang="en-US" dirty="0"/>
              <a:t>with </a:t>
            </a:r>
            <a:r>
              <a:rPr lang="en-US" dirty="0" smtClean="0"/>
              <a:t>like-minded outlooks came together in a conference</a:t>
            </a:r>
          </a:p>
          <a:p>
            <a:pPr lvl="1"/>
            <a:r>
              <a:rPr lang="en-US" dirty="0" smtClean="0"/>
              <a:t>Similarities in enrollment, budgets, educational philosophes, research capabilities/endeavors, graduation rates </a:t>
            </a:r>
          </a:p>
          <a:p>
            <a:pPr lvl="1"/>
            <a:r>
              <a:rPr lang="en-US" dirty="0" smtClean="0"/>
              <a:t>Additional factors </a:t>
            </a:r>
            <a:r>
              <a:rPr lang="en-US" dirty="0"/>
              <a:t>s</a:t>
            </a:r>
            <a:r>
              <a:rPr lang="en-US" dirty="0" smtClean="0"/>
              <a:t>pecific to sport </a:t>
            </a:r>
          </a:p>
          <a:p>
            <a:pPr lvl="2"/>
            <a:r>
              <a:rPr lang="en-US" dirty="0" smtClean="0"/>
              <a:t>Travel time</a:t>
            </a:r>
          </a:p>
          <a:p>
            <a:pPr lvl="2"/>
            <a:r>
              <a:rPr lang="en-US" dirty="0" smtClean="0"/>
              <a:t>Geography</a:t>
            </a:r>
          </a:p>
          <a:p>
            <a:pPr lvl="2"/>
            <a:r>
              <a:rPr lang="en-US" dirty="0" smtClean="0"/>
              <a:t>Economic implications of membership</a:t>
            </a:r>
            <a:endParaRPr lang="en-US" dirty="0"/>
          </a:p>
          <a:p>
            <a:pPr lvl="1"/>
            <a:r>
              <a:rPr lang="en-US" dirty="0" smtClean="0"/>
              <a:t>Best Example: Ivy League</a:t>
            </a:r>
          </a:p>
          <a:p>
            <a:pPr lvl="1"/>
            <a:r>
              <a:rPr lang="en-US" dirty="0" smtClean="0"/>
              <a:t>Odd fit: Vanderbilt/SEC</a:t>
            </a:r>
          </a:p>
          <a:p>
            <a:pPr lvl="2"/>
            <a:r>
              <a:rPr lang="en-US" dirty="0" smtClean="0"/>
              <a:t>Smaller, private, high </a:t>
            </a:r>
            <a:r>
              <a:rPr lang="en-US" dirty="0"/>
              <a:t>a</a:t>
            </a:r>
            <a:r>
              <a:rPr lang="en-US" dirty="0" smtClean="0"/>
              <a:t>cademics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54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Conferences (3)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Today, conference shuffles/shifts are a huge issue</a:t>
            </a:r>
          </a:p>
          <a:p>
            <a:pPr lvl="1"/>
            <a:r>
              <a:rPr lang="en-US" dirty="0" smtClean="0"/>
              <a:t>Revenue implications of new additions key in explaining some shifts</a:t>
            </a:r>
            <a:endParaRPr lang="en-US" dirty="0"/>
          </a:p>
          <a:p>
            <a:pPr lvl="1"/>
            <a:r>
              <a:rPr lang="en-US" dirty="0"/>
              <a:t>This practice creates winners &amp; </a:t>
            </a:r>
            <a:r>
              <a:rPr lang="en-US" dirty="0" smtClean="0"/>
              <a:t>losers: </a:t>
            </a:r>
          </a:p>
          <a:p>
            <a:pPr lvl="2"/>
            <a:r>
              <a:rPr lang="en-US" dirty="0"/>
              <a:t>Big Ten </a:t>
            </a:r>
            <a:r>
              <a:rPr lang="en-US" dirty="0" smtClean="0"/>
              <a:t>Wins (see next page)</a:t>
            </a:r>
            <a:endParaRPr lang="en-US" dirty="0"/>
          </a:p>
          <a:p>
            <a:pPr lvl="2"/>
            <a:r>
              <a:rPr lang="en-US" dirty="0" smtClean="0"/>
              <a:t>Texas A&amp;M Wins/Big 12 Losses </a:t>
            </a:r>
          </a:p>
          <a:p>
            <a:pPr lvl="2"/>
            <a:r>
              <a:rPr lang="en-US" dirty="0" smtClean="0"/>
              <a:t>Marshall wins, then loses</a:t>
            </a:r>
          </a:p>
          <a:p>
            <a:pPr lvl="2"/>
            <a:r>
              <a:rPr lang="en-US" dirty="0" smtClean="0"/>
              <a:t>Big East </a:t>
            </a:r>
            <a:r>
              <a:rPr lang="en-US" sz="1200" dirty="0" smtClean="0"/>
              <a:t>(and almost the Big 12) </a:t>
            </a:r>
            <a:r>
              <a:rPr lang="en-US" dirty="0" smtClean="0"/>
              <a:t>pretty much folds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456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0" y="-183316"/>
            <a:ext cx="9144000" cy="1600200"/>
          </a:xfrm>
        </p:spPr>
        <p:txBody>
          <a:bodyPr/>
          <a:lstStyle/>
          <a:p>
            <a:r>
              <a:rPr lang="en-US" sz="2400" b="1" dirty="0" smtClean="0">
                <a:effectLst/>
              </a:rPr>
              <a:t>Big Ten Realignment 2011-2014</a:t>
            </a:r>
            <a:r>
              <a:rPr lang="en-US" sz="2400" dirty="0" smtClean="0">
                <a:effectLst/>
              </a:rPr>
              <a:t> </a:t>
            </a:r>
            <a:br>
              <a:rPr lang="en-US" sz="2400" dirty="0" smtClean="0">
                <a:effectLst/>
              </a:rPr>
            </a:br>
            <a:r>
              <a:rPr lang="en-US" sz="2400" b="1" dirty="0" smtClean="0">
                <a:effectLst/>
              </a:rPr>
              <a:t>Increases Population Of States Included In Conference By 24%</a:t>
            </a:r>
            <a:endParaRPr lang="en-US" sz="24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39</a:t>
            </a:fld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5299" y="1268838"/>
            <a:ext cx="5635008" cy="346862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66307" y="1312383"/>
            <a:ext cx="5224208" cy="3216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806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:\Users\daisy4\AppData\Local\Temp\SNAGHTML57112a2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8803"/>
            <a:ext cx="9144000" cy="618045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016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Conferences (4)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College Conference Networks adopt different ownership models</a:t>
            </a:r>
          </a:p>
          <a:p>
            <a:pPr lvl="1"/>
            <a:r>
              <a:rPr lang="en-US" dirty="0" smtClean="0"/>
              <a:t>Big Ten Network – Joint Venture</a:t>
            </a:r>
          </a:p>
          <a:p>
            <a:pPr lvl="1"/>
            <a:r>
              <a:rPr lang="en-US" dirty="0" smtClean="0"/>
              <a:t>Pac 12 Network – Wholly </a:t>
            </a:r>
            <a:r>
              <a:rPr lang="en-US" dirty="0"/>
              <a:t>O</a:t>
            </a:r>
            <a:r>
              <a:rPr lang="en-US" dirty="0" smtClean="0"/>
              <a:t>wned</a:t>
            </a:r>
          </a:p>
          <a:p>
            <a:pPr lvl="1"/>
            <a:r>
              <a:rPr lang="en-US" dirty="0" smtClean="0"/>
              <a:t>SEC Network – exclusive ownership sold to ESPN</a:t>
            </a:r>
          </a:p>
          <a:p>
            <a:pPr lvl="2"/>
            <a:r>
              <a:rPr lang="en-US" dirty="0" smtClean="0"/>
              <a:t>All of Positives/Negatives </a:t>
            </a:r>
          </a:p>
          <a:p>
            <a:pPr lvl="2"/>
            <a:r>
              <a:rPr lang="en-US" dirty="0" smtClean="0"/>
              <a:t>Also all impact individuals school rights holders, more on that later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990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Conferences (5)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Offer great way to share among members</a:t>
            </a:r>
          </a:p>
          <a:p>
            <a:pPr lvl="1"/>
            <a:r>
              <a:rPr lang="en-US" dirty="0" smtClean="0"/>
              <a:t>Sharing of revenues; when one member wins, everyone wins</a:t>
            </a:r>
          </a:p>
          <a:p>
            <a:pPr lvl="1"/>
            <a:r>
              <a:rPr lang="en-US" dirty="0" smtClean="0"/>
              <a:t>Different conference share in different manners, but sharing is a fairly standard practice</a:t>
            </a:r>
          </a:p>
          <a:p>
            <a:r>
              <a:rPr lang="en-US" dirty="0" smtClean="0"/>
              <a:t>Huge involvement in post season</a:t>
            </a:r>
          </a:p>
          <a:p>
            <a:pPr lvl="1"/>
            <a:r>
              <a:rPr lang="en-US" dirty="0" smtClean="0"/>
              <a:t>Number of schools impact postseason rules: Championship game</a:t>
            </a:r>
          </a:p>
          <a:p>
            <a:pPr lvl="2"/>
            <a:r>
              <a:rPr lang="en-US" dirty="0" smtClean="0"/>
              <a:t>Baylor/TCU may have made the first College Football Playoff had the Big 12 had enough teams to compete for a championship.</a:t>
            </a:r>
          </a:p>
          <a:p>
            <a:pPr lvl="1"/>
            <a:r>
              <a:rPr lang="en-US" dirty="0" smtClean="0"/>
              <a:t>Conference championship in basketball (Men’s &amp; Women’s) make NCAA Tournament</a:t>
            </a:r>
          </a:p>
          <a:p>
            <a:pPr lvl="1"/>
            <a:r>
              <a:rPr lang="en-US" dirty="0" smtClean="0"/>
              <a:t>Work to secure Bowl game tie-ins; great exposure for conference and members </a:t>
            </a:r>
          </a:p>
          <a:p>
            <a:pPr lvl="2"/>
            <a:r>
              <a:rPr lang="en-US" dirty="0" smtClean="0"/>
              <a:t>All Football Bowl Subdivision Schools are eligible for the new playoff format.</a:t>
            </a:r>
          </a:p>
          <a:p>
            <a:pPr lvl="2"/>
            <a:r>
              <a:rPr lang="en-US" dirty="0" smtClean="0"/>
              <a:t>Unlikely any school outside of “Power Five” will ever make it.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971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411" y="729130"/>
            <a:ext cx="7530353" cy="5082988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643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42" y="806824"/>
            <a:ext cx="8141716" cy="4691529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27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118" y="732116"/>
            <a:ext cx="7150672" cy="5065059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27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CA" dirty="0" smtClean="0"/>
              <a:t>Athletic Departments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680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Athletic Departments (1)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Athletics can become the “front porch” of a university</a:t>
            </a:r>
          </a:p>
          <a:p>
            <a:pPr lvl="1"/>
            <a:r>
              <a:rPr lang="en-US" dirty="0" smtClean="0"/>
              <a:t>First thing you see, first thing you talk about</a:t>
            </a:r>
          </a:p>
          <a:p>
            <a:pPr lvl="1"/>
            <a:r>
              <a:rPr lang="en-US" dirty="0" smtClean="0"/>
              <a:t>This can be good or can create a lightning rod effect</a:t>
            </a:r>
          </a:p>
          <a:p>
            <a:r>
              <a:rPr lang="en-US" dirty="0" smtClean="0"/>
              <a:t>Department Athletics managed by the Director of Athletics</a:t>
            </a:r>
          </a:p>
          <a:p>
            <a:pPr lvl="1"/>
            <a:r>
              <a:rPr lang="en-US" dirty="0" smtClean="0"/>
              <a:t>Hired by university president with approval from board of trustees</a:t>
            </a:r>
          </a:p>
          <a:p>
            <a:pPr lvl="1"/>
            <a:r>
              <a:rPr lang="en-US" dirty="0" smtClean="0"/>
              <a:t>Responsible for all decisions within university athletics department</a:t>
            </a:r>
          </a:p>
          <a:p>
            <a:pPr lvl="2"/>
            <a:r>
              <a:rPr lang="en-US" dirty="0" smtClean="0"/>
              <a:t>Hires, fires, spends, cuts; can be very political and AD will face intense pressure</a:t>
            </a:r>
          </a:p>
          <a:p>
            <a:pPr lvl="2"/>
            <a:r>
              <a:rPr lang="en-US" dirty="0" smtClean="0"/>
              <a:t>Example: politics vs sport elimination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80802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Athletic Departments (2)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Pressures </a:t>
            </a:r>
            <a:r>
              <a:rPr lang="en-US" dirty="0"/>
              <a:t>on decisions</a:t>
            </a:r>
          </a:p>
          <a:p>
            <a:pPr lvl="1"/>
            <a:r>
              <a:rPr lang="en-US" dirty="0"/>
              <a:t>Budget</a:t>
            </a:r>
          </a:p>
          <a:p>
            <a:pPr lvl="1"/>
            <a:r>
              <a:rPr lang="en-US" dirty="0"/>
              <a:t>Stakeholders</a:t>
            </a:r>
          </a:p>
          <a:p>
            <a:pPr lvl="2"/>
            <a:r>
              <a:rPr lang="en-US" dirty="0"/>
              <a:t>Students</a:t>
            </a:r>
          </a:p>
          <a:p>
            <a:pPr lvl="2"/>
            <a:r>
              <a:rPr lang="en-US" dirty="0" smtClean="0"/>
              <a:t>Student-athletes</a:t>
            </a:r>
            <a:endParaRPr lang="en-US" dirty="0"/>
          </a:p>
          <a:p>
            <a:pPr lvl="2"/>
            <a:r>
              <a:rPr lang="en-US" dirty="0"/>
              <a:t>Alumni</a:t>
            </a:r>
          </a:p>
          <a:p>
            <a:pPr lvl="2"/>
            <a:r>
              <a:rPr lang="en-US" dirty="0" smtClean="0"/>
              <a:t>Community</a:t>
            </a:r>
          </a:p>
          <a:p>
            <a:pPr lvl="1"/>
            <a:r>
              <a:rPr lang="en-US" dirty="0" smtClean="0"/>
              <a:t>Graduation Rate</a:t>
            </a:r>
          </a:p>
          <a:p>
            <a:pPr lvl="1"/>
            <a:r>
              <a:rPr lang="en-US" dirty="0" smtClean="0"/>
              <a:t>Media</a:t>
            </a:r>
          </a:p>
          <a:p>
            <a:pPr lvl="1"/>
            <a:r>
              <a:rPr lang="en-US" dirty="0" smtClean="0"/>
              <a:t>Title IX</a:t>
            </a:r>
            <a:endParaRPr lang="en-US" dirty="0"/>
          </a:p>
          <a:p>
            <a:pPr lvl="1"/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86874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Example of Pressures on Athletic Departments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5340"/>
            <a:ext cx="8229600" cy="1243509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University of Texas decision to dump Steve Patterson</a:t>
            </a:r>
          </a:p>
          <a:p>
            <a:pPr lvl="1"/>
            <a:r>
              <a:rPr lang="en-US" dirty="0" smtClean="0"/>
              <a:t>Pushed out of job (September 2015) due to reported clashes with fans, donors, and staff.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387217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Athletic Departments (3)</a:t>
            </a:r>
            <a:endParaRPr lang="en-US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University President/Provost typically hires/fires the Athletic Director (AD)</a:t>
            </a:r>
          </a:p>
          <a:p>
            <a:r>
              <a:rPr lang="en-US" dirty="0" smtClean="0"/>
              <a:t>AD’s have diverse backgrounds with regards to experience/skills in the following areas:</a:t>
            </a:r>
          </a:p>
          <a:p>
            <a:pPr lvl="1"/>
            <a:r>
              <a:rPr lang="en-US" dirty="0" smtClean="0"/>
              <a:t>Sports</a:t>
            </a:r>
          </a:p>
          <a:p>
            <a:pPr lvl="1"/>
            <a:r>
              <a:rPr lang="en-US" dirty="0" smtClean="0"/>
              <a:t>Management</a:t>
            </a:r>
          </a:p>
          <a:p>
            <a:pPr lvl="1"/>
            <a:r>
              <a:rPr lang="en-US" dirty="0" smtClean="0"/>
              <a:t>University setting</a:t>
            </a:r>
          </a:p>
          <a:p>
            <a:r>
              <a:rPr lang="en-US" dirty="0" smtClean="0"/>
              <a:t>AD’s typically appoint coaches and can be subject to much press criticism when teams perform below expectations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55187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Athletic Departments (4)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421" y="1897740"/>
            <a:ext cx="4020185" cy="4525963"/>
          </a:xfrm>
        </p:spPr>
        <p:txBody>
          <a:bodyPr>
            <a:normAutofit fontScale="62500" lnSpcReduction="20000"/>
          </a:bodyPr>
          <a:lstStyle/>
          <a:p>
            <a:r>
              <a:rPr lang="en-US" dirty="0" smtClean="0"/>
              <a:t>Major Revenue Sources</a:t>
            </a:r>
          </a:p>
          <a:p>
            <a:pPr lvl="1"/>
            <a:r>
              <a:rPr lang="en-US" dirty="0" smtClean="0"/>
              <a:t>NCAA distributions</a:t>
            </a:r>
          </a:p>
          <a:p>
            <a:pPr lvl="1"/>
            <a:r>
              <a:rPr lang="en-US" dirty="0" smtClean="0"/>
              <a:t>CFP distributions</a:t>
            </a:r>
          </a:p>
          <a:p>
            <a:pPr lvl="1"/>
            <a:r>
              <a:rPr lang="en-US" dirty="0" smtClean="0"/>
              <a:t>Event day revenues</a:t>
            </a:r>
          </a:p>
          <a:p>
            <a:pPr lvl="1"/>
            <a:r>
              <a:rPr lang="en-US" dirty="0" smtClean="0"/>
              <a:t>Sponsorship/advertising</a:t>
            </a:r>
          </a:p>
          <a:p>
            <a:pPr lvl="1"/>
            <a:r>
              <a:rPr lang="en-US" dirty="0" smtClean="0"/>
              <a:t>Media distributions</a:t>
            </a:r>
          </a:p>
          <a:p>
            <a:pPr lvl="1"/>
            <a:r>
              <a:rPr lang="en-US" dirty="0" smtClean="0"/>
              <a:t>Licensing revenues</a:t>
            </a:r>
          </a:p>
          <a:p>
            <a:pPr lvl="1"/>
            <a:r>
              <a:rPr lang="en-US" dirty="0" smtClean="0"/>
              <a:t>Operating revenue gifts</a:t>
            </a:r>
          </a:p>
          <a:p>
            <a:pPr lvl="1"/>
            <a:r>
              <a:rPr lang="en-US" dirty="0" smtClean="0"/>
              <a:t>Athletic scholarship support</a:t>
            </a:r>
          </a:p>
          <a:p>
            <a:pPr lvl="1"/>
            <a:r>
              <a:rPr lang="en-US" dirty="0" smtClean="0"/>
              <a:t>Endowment/investment income</a:t>
            </a:r>
          </a:p>
          <a:p>
            <a:pPr lvl="1"/>
            <a:r>
              <a:rPr lang="en-US" dirty="0" smtClean="0"/>
              <a:t>Third-party contractors payments and revenue sharing</a:t>
            </a:r>
          </a:p>
          <a:p>
            <a:pPr lvl="1"/>
            <a:r>
              <a:rPr lang="en-US" dirty="0" smtClean="0"/>
              <a:t>Third-party rentals</a:t>
            </a:r>
          </a:p>
          <a:p>
            <a:pPr lvl="1"/>
            <a:r>
              <a:rPr lang="en-US" dirty="0" smtClean="0"/>
              <a:t>Contribution from the university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51</a:t>
            </a:fld>
            <a:endParaRPr lang="en-US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451726" y="1897740"/>
            <a:ext cx="4503043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r>
              <a:rPr lang="en-US" dirty="0" smtClean="0"/>
              <a:t>Major Expense Categories</a:t>
            </a:r>
          </a:p>
          <a:p>
            <a:pPr lvl="1"/>
            <a:r>
              <a:rPr lang="en-US" dirty="0" smtClean="0"/>
              <a:t>Administrative salaries/benefits</a:t>
            </a:r>
          </a:p>
          <a:p>
            <a:pPr lvl="1"/>
            <a:r>
              <a:rPr lang="en-US" dirty="0" smtClean="0"/>
              <a:t>Coaches salaries/benefits</a:t>
            </a:r>
          </a:p>
          <a:p>
            <a:pPr lvl="1"/>
            <a:r>
              <a:rPr lang="en-US" dirty="0" smtClean="0"/>
              <a:t>Scholarships/student aid</a:t>
            </a:r>
          </a:p>
          <a:p>
            <a:pPr lvl="1"/>
            <a:r>
              <a:rPr lang="en-US" dirty="0" smtClean="0"/>
              <a:t>Game/event day expenses</a:t>
            </a:r>
          </a:p>
          <a:p>
            <a:pPr lvl="1"/>
            <a:r>
              <a:rPr lang="en-US" dirty="0" smtClean="0"/>
              <a:t>Medical</a:t>
            </a:r>
          </a:p>
          <a:p>
            <a:pPr lvl="1"/>
            <a:r>
              <a:rPr lang="en-US" dirty="0" smtClean="0"/>
              <a:t>Equipment and Facilities</a:t>
            </a:r>
          </a:p>
          <a:p>
            <a:pPr lvl="1"/>
            <a:r>
              <a:rPr lang="en-US" dirty="0" smtClean="0"/>
              <a:t>Recruiting</a:t>
            </a:r>
          </a:p>
          <a:p>
            <a:pPr lvl="1"/>
            <a:r>
              <a:rPr lang="en-US" dirty="0" smtClean="0"/>
              <a:t>Fund raising and development</a:t>
            </a:r>
          </a:p>
          <a:p>
            <a:pPr lvl="1"/>
            <a:r>
              <a:rPr lang="en-US" dirty="0" smtClean="0"/>
              <a:t>Depreciation</a:t>
            </a:r>
          </a:p>
          <a:p>
            <a:pPr lvl="1"/>
            <a:r>
              <a:rPr lang="en-US" dirty="0" smtClean="0"/>
              <a:t>Debt servicing</a:t>
            </a:r>
          </a:p>
          <a:p>
            <a:pPr lvl="1"/>
            <a:r>
              <a:rPr lang="en-US" dirty="0" smtClean="0"/>
              <a:t>Contribution to the university</a:t>
            </a:r>
          </a:p>
        </p:txBody>
      </p:sp>
    </p:spTree>
    <p:extLst>
      <p:ext uri="{BB962C8B-B14F-4D97-AF65-F5344CB8AC3E}">
        <p14:creationId xmlns:p14="http://schemas.microsoft.com/office/powerpoint/2010/main" val="129432392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Examples of Athletic Department Financials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University of Texas &amp; University of Virginia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53321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5900" y="317500"/>
            <a:ext cx="6172200" cy="62230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27714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3400" y="0"/>
            <a:ext cx="5533697" cy="68580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27714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495300"/>
            <a:ext cx="6096000" cy="58674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27714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321860"/>
            <a:ext cx="8229600" cy="1600200"/>
          </a:xfrm>
        </p:spPr>
        <p:txBody>
          <a:bodyPr/>
          <a:lstStyle/>
          <a:p>
            <a:r>
              <a:rPr lang="en-US" dirty="0" smtClean="0"/>
              <a:t>Class Exercise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56</a:t>
            </a:fld>
            <a:endParaRPr lang="en-US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278340"/>
            <a:ext cx="8229600" cy="534017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r>
              <a:rPr lang="en-US" dirty="0" smtClean="0"/>
              <a:t>Using information from </a:t>
            </a:r>
            <a:r>
              <a:rPr lang="en-US" dirty="0"/>
              <a:t>C</a:t>
            </a:r>
            <a:r>
              <a:rPr lang="en-US" dirty="0" smtClean="0"/>
              <a:t>hapter 8 Lecture/Discussion and review of Box 8.2: “Fallout from University of California at Berkeley's low football graduation rate”</a:t>
            </a:r>
          </a:p>
          <a:p>
            <a:r>
              <a:rPr lang="en-US" dirty="0" smtClean="0"/>
              <a:t>If ICA is broken in your view, explain why and…</a:t>
            </a:r>
          </a:p>
          <a:p>
            <a:pPr lvl="1"/>
            <a:r>
              <a:rPr lang="en-US" dirty="0" smtClean="0"/>
              <a:t>Provide one decision within each area of College Athletics that fixes the issues your group identified</a:t>
            </a:r>
          </a:p>
          <a:p>
            <a:pPr lvl="2"/>
            <a:r>
              <a:rPr lang="en-US" dirty="0" smtClean="0"/>
              <a:t>NCAA</a:t>
            </a:r>
          </a:p>
          <a:p>
            <a:pPr lvl="2"/>
            <a:r>
              <a:rPr lang="en-US" dirty="0" smtClean="0"/>
              <a:t>Conference</a:t>
            </a:r>
          </a:p>
          <a:p>
            <a:pPr lvl="2"/>
            <a:r>
              <a:rPr lang="en-US" dirty="0" smtClean="0"/>
              <a:t>Athletics Department</a:t>
            </a:r>
          </a:p>
          <a:p>
            <a:r>
              <a:rPr lang="en-US" dirty="0" smtClean="0"/>
              <a:t>If it is not broken in your view, explain why and…</a:t>
            </a:r>
          </a:p>
          <a:p>
            <a:pPr lvl="1"/>
            <a:r>
              <a:rPr lang="en-US" dirty="0"/>
              <a:t>P</a:t>
            </a:r>
            <a:r>
              <a:rPr lang="en-US" dirty="0" smtClean="0"/>
              <a:t>rovide one </a:t>
            </a:r>
            <a:r>
              <a:rPr lang="en-US" dirty="0"/>
              <a:t>decision within each area of College Athletics that </a:t>
            </a:r>
            <a:r>
              <a:rPr lang="en-US" dirty="0" smtClean="0"/>
              <a:t>takes what is working to the next level of success</a:t>
            </a:r>
          </a:p>
          <a:p>
            <a:pPr lvl="2"/>
            <a:r>
              <a:rPr lang="en-US" dirty="0" smtClean="0"/>
              <a:t>NCAA</a:t>
            </a:r>
          </a:p>
          <a:p>
            <a:pPr lvl="2"/>
            <a:r>
              <a:rPr lang="en-US" dirty="0" smtClean="0"/>
              <a:t>Conference</a:t>
            </a:r>
          </a:p>
          <a:p>
            <a:pPr lvl="2"/>
            <a:r>
              <a:rPr lang="en-US" dirty="0" smtClean="0"/>
              <a:t>Athletics Department </a:t>
            </a:r>
            <a:endParaRPr lang="en-US" dirty="0"/>
          </a:p>
          <a:p>
            <a:pPr lvl="1"/>
            <a:endParaRPr lang="en-US" dirty="0" smtClean="0"/>
          </a:p>
          <a:p>
            <a:pPr lvl="1"/>
            <a:endParaRPr lang="en-US" dirty="0" smtClean="0"/>
          </a:p>
          <a:p>
            <a:pPr lvl="2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635886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62000" y="1533525"/>
            <a:ext cx="7772400" cy="1362075"/>
          </a:xfrm>
        </p:spPr>
        <p:txBody>
          <a:bodyPr/>
          <a:lstStyle/>
          <a:p>
            <a:pPr>
              <a:defRPr/>
            </a:pPr>
            <a:r>
              <a:rPr lang="en-CA" dirty="0" smtClean="0"/>
              <a:t>Questions?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9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DD90BBC6-C40A-4CC5-8038-6ACD6CE3429F}" vid="{62E1969C-5548-4BCA-B33F-514F7834E44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6933</TotalTime>
  <Words>1645</Words>
  <Application>Microsoft Office PowerPoint</Application>
  <PresentationFormat>On-screen Show (4:3)</PresentationFormat>
  <Paragraphs>321</Paragraphs>
  <Slides>57</Slides>
  <Notes>0</Notes>
  <HiddenSlides>20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62" baseType="lpstr">
      <vt:lpstr>Arial</vt:lpstr>
      <vt:lpstr>Calibri</vt:lpstr>
      <vt:lpstr>Courier New</vt:lpstr>
      <vt:lpstr>Myriad Pro</vt:lpstr>
      <vt:lpstr>UWTSD</vt:lpstr>
      <vt:lpstr>International Sports Market</vt:lpstr>
      <vt:lpstr>Sport in North America </vt:lpstr>
      <vt:lpstr>Sporting Athletes such as: </vt:lpstr>
      <vt:lpstr>Sporting Goods: </vt:lpstr>
      <vt:lpstr>Sporting Teams </vt:lpstr>
      <vt:lpstr>Sporting Events </vt:lpstr>
      <vt:lpstr>College Sports </vt:lpstr>
      <vt:lpstr>About the NCAA</vt:lpstr>
      <vt:lpstr>About the NCAA</vt:lpstr>
      <vt:lpstr>PowerPoint Presentation</vt:lpstr>
      <vt:lpstr>NCAA </vt:lpstr>
      <vt:lpstr>PowerPoint Presentation</vt:lpstr>
      <vt:lpstr>For 2011-12, the most recent year for which audited numbers are available. NCAA revenue was $871.6 million, most of which came from the rights agreement with Turner/CBS Sports.</vt:lpstr>
      <vt:lpstr>College Sports</vt:lpstr>
      <vt:lpstr>College Sports</vt:lpstr>
      <vt:lpstr>College Sport Attendance </vt:lpstr>
      <vt:lpstr>Decline in Numbers – Why? </vt:lpstr>
      <vt:lpstr>PowerPoint Presentation</vt:lpstr>
      <vt:lpstr>PowerPoint Presentation</vt:lpstr>
      <vt:lpstr>Solution? </vt:lpstr>
      <vt:lpstr>Decision Making in  College Sports</vt:lpstr>
      <vt:lpstr>PowerPoint Presentation</vt:lpstr>
      <vt:lpstr>College Sports Landscape</vt:lpstr>
      <vt:lpstr>PowerPoint Presentation</vt:lpstr>
      <vt:lpstr>College Sports Landscape</vt:lpstr>
      <vt:lpstr>College by College Differences</vt:lpstr>
      <vt:lpstr>PowerPoint Presentation</vt:lpstr>
      <vt:lpstr>PowerPoint Presentation</vt:lpstr>
      <vt:lpstr>PowerPoint Presentation</vt:lpstr>
      <vt:lpstr>PowerPoint Presentation</vt:lpstr>
      <vt:lpstr>NCAA</vt:lpstr>
      <vt:lpstr>PowerPoint Presentation</vt:lpstr>
      <vt:lpstr>Top 3 NCAA Revenue Sources</vt:lpstr>
      <vt:lpstr>Top 3 NCAA Expenses</vt:lpstr>
      <vt:lpstr>NCAA Conferences</vt:lpstr>
      <vt:lpstr>Conferences (1)</vt:lpstr>
      <vt:lpstr>Conferences (2)</vt:lpstr>
      <vt:lpstr>Conferences (3)</vt:lpstr>
      <vt:lpstr>Big Ten Realignment 2011-2014  Increases Population Of States Included In Conference By 24%</vt:lpstr>
      <vt:lpstr>PowerPoint Presentation</vt:lpstr>
      <vt:lpstr>Conferences (4)</vt:lpstr>
      <vt:lpstr>Conferences (5)</vt:lpstr>
      <vt:lpstr>PowerPoint Presentation</vt:lpstr>
      <vt:lpstr>PowerPoint Presentation</vt:lpstr>
      <vt:lpstr>PowerPoint Presentation</vt:lpstr>
      <vt:lpstr>Athletic Departments</vt:lpstr>
      <vt:lpstr>Athletic Departments (1)</vt:lpstr>
      <vt:lpstr>Athletic Departments (2)</vt:lpstr>
      <vt:lpstr>Example of Pressures on Athletic Departments</vt:lpstr>
      <vt:lpstr>Athletic Departments (3)</vt:lpstr>
      <vt:lpstr>Athletic Departments (4)</vt:lpstr>
      <vt:lpstr>Examples of Athletic Department Financials</vt:lpstr>
      <vt:lpstr>PowerPoint Presentation</vt:lpstr>
      <vt:lpstr>PowerPoint Presentation</vt:lpstr>
      <vt:lpstr>PowerPoint Presentation</vt:lpstr>
      <vt:lpstr>Class Exercise</vt:lpstr>
      <vt:lpstr>Questions?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Foster, O’Reilly, Davila Chapter 1      DECISION MAKING: A STRUCTURED APPROACH   </dc:title>
  <dc:creator>Norman O'Reilly</dc:creator>
  <cp:lastModifiedBy>James Prosser</cp:lastModifiedBy>
  <cp:revision>244</cp:revision>
  <dcterms:created xsi:type="dcterms:W3CDTF">2015-08-30T17:15:48Z</dcterms:created>
  <dcterms:modified xsi:type="dcterms:W3CDTF">2017-02-07T12:17:42Z</dcterms:modified>
</cp:coreProperties>
</file>