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19B2A-10AC-499A-818D-5835D3F498DD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4263E0-8416-4CC9-85AD-BA92AC40E8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907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4263E0-8416-4CC9-85AD-BA92AC40E8F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16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7/28/2024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782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7/28/2024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00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7/28/2024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939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7/28/2024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815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7/28/2024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043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7/28/2024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53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7/28/2024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04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7/28/2024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624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7/28/2024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29354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7/28/2024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258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7/28/2024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623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7/28/2024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608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7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F21D11-F73C-91F2-5033-D3A422EF280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rcRect t="23841" b="13659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52852-C770-BEA5-3191-3A79645B22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/>
          <a:p>
            <a:r>
              <a:rPr lang="en-US" sz="5800" dirty="0"/>
              <a:t>THE “TROUBLES” IN NORTHERN IRELAND 1968-1998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FDB069-D07A-010B-2CAD-8B7F92ABB3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519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6E92D59-FD1B-47BC-9D02-0F3B959A6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2AE646-CC19-4A1F-900B-E512D06A7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E4F834-34CB-4787-920F-CD1E1B8BC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2007BE-325F-10FA-92DE-3B262E818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830" y="727823"/>
            <a:ext cx="3329150" cy="5402353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br>
              <a:rPr lang="en-US" sz="3700" kern="10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US" sz="3700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How the British Government's Security Approach Changed in Northern Ireland During "The Troubles" </a:t>
            </a:r>
            <a:br>
              <a:rPr lang="en-US" sz="37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US" sz="3700"/>
          </a:p>
        </p:txBody>
      </p:sp>
      <p:sp>
        <p:nvSpPr>
          <p:cNvPr id="3" name="Content Placeholder 2" descr="Military vehicles on the street in Belfast.">
            <a:extLst>
              <a:ext uri="{FF2B5EF4-FFF2-40B4-BE49-F238E27FC236}">
                <a16:creationId xmlns:a16="http://schemas.microsoft.com/office/drawing/2014/main" id="{FD4DAE4C-880D-F0FB-2AF5-E05971ED6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614" y="727823"/>
            <a:ext cx="6927842" cy="3072900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As the threat from paramilitary groups grew, violence and bloodshed increased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5" name="Picture 4" descr="A military vehicle in the street&#10;&#10;Description automatically generated">
            <a:extLst>
              <a:ext uri="{FF2B5EF4-FFF2-40B4-BE49-F238E27FC236}">
                <a16:creationId xmlns:a16="http://schemas.microsoft.com/office/drawing/2014/main" id="{1AEC7459-A25E-E739-3D60-8F48286BF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757" y="2576052"/>
            <a:ext cx="7109120" cy="355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922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2FE6F08-A110-990C-F7A9-38EF6CFDD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20" y="612843"/>
            <a:ext cx="2312480" cy="149973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spc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sz="1500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500" spc="0">
                <a:solidFill>
                  <a:schemeClr val="tx1">
                    <a:lumMod val="85000"/>
                    <a:lumOff val="15000"/>
                  </a:schemeClr>
                </a:solidFill>
              </a:rPr>
              <a:t>Quick Look at "The Troubles" • A Short Account of the Conflict (1968–1998) </a:t>
            </a:r>
            <a:br>
              <a:rPr lang="en-US" sz="1500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1500" spc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A8202-3633-19CC-C30D-0FCD95DAA3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7720" y="2149813"/>
            <a:ext cx="2312479" cy="3854197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Important players (IRA, UVF, British Government, etc.).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Why it's important to know how the British Government's security policy is changing. 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A person in a mask on a sidewalk&#10;&#10;Description automatically generated">
            <a:extLst>
              <a:ext uri="{FF2B5EF4-FFF2-40B4-BE49-F238E27FC236}">
                <a16:creationId xmlns:a16="http://schemas.microsoft.com/office/drawing/2014/main" id="{0DE5DAFB-5086-B985-B4E9-02CB8EDDE5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7" r="15027"/>
          <a:stretch>
            <a:fillRect/>
          </a:stretch>
        </p:blipFill>
        <p:spPr>
          <a:xfrm>
            <a:off x="4580117" y="882398"/>
            <a:ext cx="6176486" cy="5121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149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949D8D-8E17-4DBF-BEA8-13C57BF6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person holding an object&#10;&#10;Description automatically generated">
            <a:extLst>
              <a:ext uri="{FF2B5EF4-FFF2-40B4-BE49-F238E27FC236}">
                <a16:creationId xmlns:a16="http://schemas.microsoft.com/office/drawing/2014/main" id="{D0A6944D-2208-794F-7CCE-85E9E233625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5" b="5825"/>
          <a:stretch>
            <a:fillRect/>
          </a:stretch>
        </p:blipFill>
        <p:spPr>
          <a:xfrm>
            <a:off x="553637" y="2052232"/>
            <a:ext cx="3322121" cy="275472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BC6FC45-D4D9-4025-91DA-272D318D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54630" y="237744"/>
            <a:ext cx="7652977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A284212-C175-4C82-B112-A5208F70C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9222" y="393365"/>
            <a:ext cx="7328969" cy="6059273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EC086D7-F9BE-DDCA-D640-A39F75F47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1392" y="642593"/>
            <a:ext cx="6281928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spc="0">
                <a:solidFill>
                  <a:schemeClr val="tx1">
                    <a:lumMod val="85000"/>
                    <a:lumOff val="15000"/>
                  </a:schemeClr>
                </a:solidFill>
              </a:rPr>
              <a:t>Early Phase (1968–1972)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2449E-C2BC-9E4D-0AD4-EAEC192E8A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41392" y="2386584"/>
            <a:ext cx="6281928" cy="3648456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dirty="0">
                <a:effectLst/>
              </a:rPr>
              <a:t>First Response: British troops sent out in 1969; civil rights marches and the first acts of violence. </a:t>
            </a:r>
            <a:br>
              <a:rPr lang="en-US" dirty="0">
                <a:effectLst/>
              </a:rPr>
            </a:br>
            <a:endParaRPr lang="en-US" dirty="0">
              <a:effectLst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200" b="1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Security</a:t>
            </a:r>
            <a:r>
              <a:rPr lang="en-US" sz="12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Measures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Operation Banner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Special Powers Act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034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B949D8D-8E17-4DBF-BEA8-13C57BF6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BC6FC45-D4D9-4025-91DA-272D318D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A284212-C175-4C82-B112-A5208F70C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809" y="393365"/>
            <a:ext cx="7328969" cy="6059273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D47DF5-1FC4-5D83-DD85-EB51E76C1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br>
              <a:rPr lang="en-US" sz="2300" b="1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300" b="1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300" b="1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b="1" spc="0">
                <a:solidFill>
                  <a:schemeClr val="tx1">
                    <a:lumMod val="85000"/>
                    <a:lumOff val="15000"/>
                  </a:schemeClr>
                </a:solidFill>
              </a:rPr>
              <a:t>Internment and Bloody Sunday</a:t>
            </a:r>
            <a:br>
              <a:rPr lang="en-US" sz="2300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2300" spc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A8046-24E9-52A5-383E-D54BF6E18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2386584"/>
            <a:ext cx="6281928" cy="3648456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kumimoji="0" lang="en-US" b="1" i="1" u="none" strike="noStrike" cap="none" spc="-70" normalizeH="0" baseline="0" noProof="0">
                <a:ln>
                  <a:noFill/>
                </a:ln>
                <a:effectLst/>
                <a:uLnTx/>
                <a:uFillTx/>
              </a:rPr>
              <a:t>Internment (1971)</a:t>
            </a:r>
            <a:br>
              <a:rPr kumimoji="0" lang="en-US" b="0" i="1" u="none" strike="noStrike" cap="none" spc="-70" normalizeH="0" baseline="0" noProof="0">
                <a:ln>
                  <a:noFill/>
                </a:ln>
                <a:effectLst/>
                <a:uLnTx/>
                <a:uFillTx/>
              </a:rPr>
            </a:br>
            <a:r>
              <a:rPr lang="en-US">
                <a:effectLst/>
              </a:rPr>
              <a:t>In 1971, people who were thought to be paramilitaries were put in jail without trial. This had an effect on community ties and made violence worse. </a:t>
            </a:r>
            <a:endParaRPr kumimoji="0" lang="en-US" b="0" i="1" u="none" strike="noStrike" cap="none" spc="-70" normalizeH="0" baseline="0" noProof="0">
              <a:ln>
                <a:noFill/>
              </a:ln>
              <a:effectLst/>
              <a:uLnTx/>
              <a:uFillTx/>
            </a:endParaRPr>
          </a:p>
          <a:p>
            <a:pPr lvl="0" indent="-182880">
              <a:lnSpc>
                <a:spcPct val="100000"/>
              </a:lnSpc>
              <a:spcAft>
                <a:spcPts val="800"/>
              </a:spcAft>
              <a:buSzPts val="1000"/>
              <a:buFont typeface="Garamond" pitchFamily="18" charset="0"/>
              <a:buChar char="◦"/>
              <a:tabLst>
                <a:tab pos="457200" algn="l"/>
              </a:tabLst>
            </a:pPr>
            <a:r>
              <a:rPr lang="en-US" b="1">
                <a:effectLst/>
              </a:rPr>
              <a:t>Bloody Sunday (1972)</a:t>
            </a:r>
          </a:p>
          <a:p>
            <a:pPr lvl="0" indent="-182880">
              <a:lnSpc>
                <a:spcPct val="100000"/>
              </a:lnSpc>
              <a:spcAft>
                <a:spcPts val="800"/>
              </a:spcAft>
              <a:buSzPts val="1000"/>
              <a:buFont typeface="Garamond" pitchFamily="18" charset="0"/>
              <a:buChar char="◦"/>
              <a:tabLst>
                <a:tab pos="457200" algn="l"/>
              </a:tabLst>
            </a:pPr>
            <a:r>
              <a:rPr lang="en-US"/>
              <a:t>A</a:t>
            </a:r>
            <a:r>
              <a:rPr lang="en-US">
                <a:effectLst/>
              </a:rPr>
              <a:t> massacre that occurred on 30 January 1972 when British soldiers shot 26 unarmed civilians during a protest march in Derry.</a:t>
            </a:r>
          </a:p>
        </p:txBody>
      </p:sp>
      <p:pic>
        <p:nvPicPr>
          <p:cNvPr id="6" name="Picture Placeholder 5" descr="A group of people standing in front of a group of people">
            <a:extLst>
              <a:ext uri="{FF2B5EF4-FFF2-40B4-BE49-F238E27FC236}">
                <a16:creationId xmlns:a16="http://schemas.microsoft.com/office/drawing/2014/main" id="{E64721CB-A44D-96B9-D126-983F9AB4C6B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1" b="5821"/>
          <a:stretch>
            <a:fillRect/>
          </a:stretch>
        </p:blipFill>
        <p:spPr>
          <a:xfrm>
            <a:off x="8316242" y="2052234"/>
            <a:ext cx="3322121" cy="275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064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C9D8DEF-5161-5008-BDC4-1CAC6948A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spc="0">
                <a:solidFill>
                  <a:schemeClr val="tx1">
                    <a:lumMod val="85000"/>
                    <a:lumOff val="15000"/>
                  </a:schemeClr>
                </a:solidFill>
              </a:rPr>
              <a:t>Direct Rule and Sunningdale Agreement (1972-1974)</a:t>
            </a:r>
            <a:endParaRPr lang="en-US" sz="3700" spc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A child standing in front of a car on fire&#10;&#10;Description automatically generated">
            <a:extLst>
              <a:ext uri="{FF2B5EF4-FFF2-40B4-BE49-F238E27FC236}">
                <a16:creationId xmlns:a16="http://schemas.microsoft.com/office/drawing/2014/main" id="{250B954F-C2BA-77E1-780A-E31613E7D09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1" r="10381"/>
          <a:stretch>
            <a:fillRect/>
          </a:stretch>
        </p:blipFill>
        <p:spPr>
          <a:xfrm>
            <a:off x="1205256" y="1607862"/>
            <a:ext cx="4414438" cy="366044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AC4144-1E9B-7FF8-3231-5D67BDAE0C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dirty="0">
                <a:effectLst/>
              </a:rPr>
              <a:t>In 1972, a direct rule from Westminster meant that Stormont Parliament would not meet. In 1973, the Sunningdale Agreement set up a power-sharing government. This agreement failed, but lessons were learned.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133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B949D8D-8E17-4DBF-BEA8-13C57BF6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group of people standing around a fence&#10;&#10;Description automatically generated">
            <a:extLst>
              <a:ext uri="{FF2B5EF4-FFF2-40B4-BE49-F238E27FC236}">
                <a16:creationId xmlns:a16="http://schemas.microsoft.com/office/drawing/2014/main" id="{DB26D3EE-A968-A378-BAA3-F3EFEA420FB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74" r="9874"/>
          <a:stretch>
            <a:fillRect/>
          </a:stretch>
        </p:blipFill>
        <p:spPr>
          <a:xfrm>
            <a:off x="553637" y="2052233"/>
            <a:ext cx="3322121" cy="2754724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4BC6FC45-D4D9-4025-91DA-272D318D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54630" y="237744"/>
            <a:ext cx="7652977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A284212-C175-4C82-B112-A5208F70C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9222" y="393365"/>
            <a:ext cx="7328969" cy="6059273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423ACE-AE6E-D12A-1139-EAE2796DE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1392" y="642593"/>
            <a:ext cx="6281928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spc="0">
                <a:solidFill>
                  <a:schemeClr val="tx1">
                    <a:lumMod val="85000"/>
                    <a:lumOff val="15000"/>
                  </a:schemeClr>
                </a:solidFill>
              </a:rPr>
              <a:t>The middle phase (1975–1985)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5E22FD-3CC5-86E8-073B-6CA48BDD7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41392" y="2386584"/>
            <a:ext cx="6281928" cy="3648456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dirty="0">
                <a:effectLst/>
              </a:rPr>
              <a:t>Rise in violence • Greater involvement of armed groups • Part played by the British Army and the Royal Ulster Constabulary (RUC) • Political efforts to promote peace and harmony • The Anglo-Irish Agreement (1985) 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dirty="0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Security and Intelligence Operations • Counter-Insurgency Strategies • Crime and Surveillance • The Role of MI5 and SAS • The Criminalization Policy • Protests at Maze Prison and H-Block • The Hunger Strikes of 1981 and Their Effects.</a:t>
            </a:r>
            <a:b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635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65ABA3-820C-4D75-9437-9EFA1ADFE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6BF2FB-90D8-48DB-BD34-D040CDCFF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person holding an object and looking at a child&#10;&#10;Description automatically generated">
            <a:extLst>
              <a:ext uri="{FF2B5EF4-FFF2-40B4-BE49-F238E27FC236}">
                <a16:creationId xmlns:a16="http://schemas.microsoft.com/office/drawing/2014/main" id="{66969DE7-61FA-83C2-5D30-0601370AA29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5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1E672DB-4BF8-F6C7-67A0-1719E9CF8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spc="0">
                <a:solidFill>
                  <a:schemeClr val="tx1">
                    <a:lumMod val="85000"/>
                    <a:lumOff val="15000"/>
                  </a:schemeClr>
                </a:solidFill>
              </a:rPr>
              <a:t>The Late Phase (1986–1998) </a:t>
            </a:r>
            <a:br>
              <a:rPr lang="en-US" sz="3100" spc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3100" spc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8C2E74-5786-9B45-3C17-8AF6EF6E96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64082" y="2103120"/>
            <a:ext cx="4472922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dirty="0">
                <a:effectLst/>
              </a:rPr>
              <a:t>A change in strategy, with a focus on political solutions and back-channel talks. The Downing Street Declaration (1993) and its key words and effects on the peace process. The IRA ceasefires (1994 and 1997) and their meaning and reactions.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027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1361653-1899-40D5-AFDF-07D88AD01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58F0425-DCEB-462D-A06F-7DFDD2FDF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883" y="805445"/>
            <a:ext cx="3616369" cy="5244498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A group of men sitting at a table writing on a book&#10;&#10;Description automatically generated">
            <a:extLst>
              <a:ext uri="{FF2B5EF4-FFF2-40B4-BE49-F238E27FC236}">
                <a16:creationId xmlns:a16="http://schemas.microsoft.com/office/drawing/2014/main" id="{380658A0-8B57-3E97-8122-53AED33CB8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08" r="15808"/>
          <a:stretch>
            <a:fillRect/>
          </a:stretch>
        </p:blipFill>
        <p:spPr>
          <a:xfrm>
            <a:off x="1158219" y="2201290"/>
            <a:ext cx="2957993" cy="2452808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A70624B-2458-4127-BF8B-A209062ED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1" y="255102"/>
            <a:ext cx="6705400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BAE5E18-89E5-4B66-A4ED-71860A613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2592" y="393365"/>
            <a:ext cx="6364719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EC9AA9A-626F-3CC5-17CE-8DC647E24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874" y="892120"/>
            <a:ext cx="544725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spc="0">
                <a:solidFill>
                  <a:schemeClr val="tx1">
                    <a:lumMod val="85000"/>
                    <a:lumOff val="15000"/>
                  </a:schemeClr>
                </a:solidFill>
              </a:rPr>
              <a:t>The Good Friday Agreement of 1998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CDF7DB-2EDD-8F46-7924-4E65719A65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67873" y="2679192"/>
            <a:ext cx="5447251" cy="329184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dirty="0">
                <a:effectLst/>
              </a:rPr>
              <a:t>The process of negotiating • The roles of different stakeholders • The main points of the deal • How it was put into action and </a:t>
            </a:r>
            <a:r>
              <a:rPr lang="en-US" dirty="0"/>
              <a:t>the </a:t>
            </a:r>
            <a:r>
              <a:rPr lang="en-US" dirty="0">
                <a:effectLst/>
              </a:rPr>
              <a:t>problems that came up </a:t>
            </a:r>
            <a:br>
              <a:rPr lang="en-US" dirty="0">
                <a:effectLst/>
              </a:rPr>
            </a:br>
            <a:r>
              <a:rPr lang="en-US" dirty="0">
                <a:effectLst/>
              </a:rPr>
              <a:t>o Demilitarization and police changes o Continued tensions between different religious groups </a:t>
            </a:r>
            <a:br>
              <a:rPr lang="en-US" dirty="0">
                <a:effectLst/>
              </a:rPr>
            </a:br>
            <a:r>
              <a:rPr lang="en-US" dirty="0">
                <a:effectLst/>
              </a:rPr>
              <a:t>Analysis of the British government's approach: • How it has changed over time</a:t>
            </a:r>
            <a:r>
              <a:rPr lang="en-US" dirty="0"/>
              <a:t> </a:t>
            </a:r>
            <a:r>
              <a:rPr lang="en-US" dirty="0">
                <a:effectLst/>
              </a:rPr>
              <a:t>• From military to political answers • The role of international mediation • How did the agreement worked• Long-term effects on peace and security </a:t>
            </a:r>
            <a:br>
              <a:rPr lang="en-US" dirty="0">
                <a:effectLst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02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783FB-B736-9242-9541-B46202D25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5" name="Picture 4" descr="A group of people standing outside a building&#10;&#10;Description automatically generated">
            <a:extLst>
              <a:ext uri="{FF2B5EF4-FFF2-40B4-BE49-F238E27FC236}">
                <a16:creationId xmlns:a16="http://schemas.microsoft.com/office/drawing/2014/main" id="{94F552E0-059C-EFB0-4C01-F78814ADD9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00" r="23900"/>
          <a:stretch/>
        </p:blipFill>
        <p:spPr>
          <a:xfrm>
            <a:off x="1332694" y="1206900"/>
            <a:ext cx="4159561" cy="44623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F3FD1-02FE-4B31-F961-7EDCEC398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Lessons Learned</a:t>
            </a:r>
            <a:endParaRPr lang="en-US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Insights for conflict resolution and peacebuilding</a:t>
            </a:r>
            <a:endParaRPr lang="en-US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kern="1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Legacy of 'The Troubles' in contemporary Northern Ireland</a:t>
            </a:r>
            <a:endParaRPr lang="en-US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6090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RightStep">
      <a:dk1>
        <a:srgbClr val="000000"/>
      </a:dk1>
      <a:lt1>
        <a:srgbClr val="FFFFFF"/>
      </a:lt1>
      <a:dk2>
        <a:srgbClr val="34381F"/>
      </a:dk2>
      <a:lt2>
        <a:srgbClr val="E2E6E8"/>
      </a:lt2>
      <a:accent1>
        <a:srgbClr val="E88A60"/>
      </a:accent1>
      <a:accent2>
        <a:srgbClr val="C19D3C"/>
      </a:accent2>
      <a:accent3>
        <a:srgbClr val="9DA952"/>
      </a:accent3>
      <a:accent4>
        <a:srgbClr val="73B440"/>
      </a:accent4>
      <a:accent5>
        <a:srgbClr val="3ABB37"/>
      </a:accent5>
      <a:accent6>
        <a:srgbClr val="3CB96D"/>
      </a:accent6>
      <a:hlink>
        <a:srgbClr val="5E899D"/>
      </a:hlink>
      <a:folHlink>
        <a:srgbClr val="7F7F7F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497</TotalTime>
  <Words>480</Words>
  <Application>Microsoft Office PowerPoint</Application>
  <PresentationFormat>Widescreen</PresentationFormat>
  <Paragraphs>32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Courier New</vt:lpstr>
      <vt:lpstr>Garamond</vt:lpstr>
      <vt:lpstr>Goudy Old Style</vt:lpstr>
      <vt:lpstr>Symbol</vt:lpstr>
      <vt:lpstr>Times New Roman</vt:lpstr>
      <vt:lpstr>SavonVTI</vt:lpstr>
      <vt:lpstr>THE “TROUBLES” IN NORTHERN IRELAND 1968-1998</vt:lpstr>
      <vt:lpstr> How the British Government's Security Approach Changed in Northern Ireland During "The Troubles"  </vt:lpstr>
      <vt:lpstr>  Quick Look at "The Troubles" • A Short Account of the Conflict (1968–1998)  </vt:lpstr>
      <vt:lpstr>Early Phase (1968–1972)</vt:lpstr>
      <vt:lpstr>   Internment and Bloody Sunday </vt:lpstr>
      <vt:lpstr>Direct Rule and Sunningdale Agreement (1972-1974)</vt:lpstr>
      <vt:lpstr>The middle phase (1975–1985) </vt:lpstr>
      <vt:lpstr>The Late Phase (1986–1998)  </vt:lpstr>
      <vt:lpstr>The Good Friday Agreement of 1998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Panayotov (2205038)</dc:creator>
  <cp:lastModifiedBy>Sam Panayotov (2205038)</cp:lastModifiedBy>
  <cp:revision>17</cp:revision>
  <dcterms:created xsi:type="dcterms:W3CDTF">2024-07-28T14:26:43Z</dcterms:created>
  <dcterms:modified xsi:type="dcterms:W3CDTF">2024-07-28T22:44:41Z</dcterms:modified>
</cp:coreProperties>
</file>