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handoutMasterIdLst>
    <p:handoutMasterId r:id="rId49"/>
  </p:handoutMasterIdLst>
  <p:sldIdLst>
    <p:sldId id="256" r:id="rId2"/>
    <p:sldId id="257" r:id="rId3"/>
    <p:sldId id="300" r:id="rId4"/>
    <p:sldId id="284" r:id="rId5"/>
    <p:sldId id="291" r:id="rId6"/>
    <p:sldId id="301" r:id="rId7"/>
    <p:sldId id="259" r:id="rId8"/>
    <p:sldId id="292" r:id="rId9"/>
    <p:sldId id="293" r:id="rId10"/>
    <p:sldId id="294" r:id="rId11"/>
    <p:sldId id="258" r:id="rId12"/>
    <p:sldId id="272" r:id="rId13"/>
    <p:sldId id="260" r:id="rId14"/>
    <p:sldId id="262" r:id="rId15"/>
    <p:sldId id="264" r:id="rId16"/>
    <p:sldId id="265" r:id="rId17"/>
    <p:sldId id="266" r:id="rId18"/>
    <p:sldId id="267" r:id="rId19"/>
    <p:sldId id="268" r:id="rId20"/>
    <p:sldId id="269" r:id="rId21"/>
    <p:sldId id="295" r:id="rId22"/>
    <p:sldId id="297" r:id="rId23"/>
    <p:sldId id="277" r:id="rId24"/>
    <p:sldId id="273" r:id="rId25"/>
    <p:sldId id="270" r:id="rId26"/>
    <p:sldId id="271" r:id="rId27"/>
    <p:sldId id="274" r:id="rId28"/>
    <p:sldId id="275" r:id="rId29"/>
    <p:sldId id="276" r:id="rId30"/>
    <p:sldId id="263" r:id="rId31"/>
    <p:sldId id="278" r:id="rId32"/>
    <p:sldId id="279" r:id="rId33"/>
    <p:sldId id="296" r:id="rId34"/>
    <p:sldId id="298" r:id="rId35"/>
    <p:sldId id="280" r:id="rId36"/>
    <p:sldId id="299" r:id="rId37"/>
    <p:sldId id="281" r:id="rId38"/>
    <p:sldId id="282" r:id="rId39"/>
    <p:sldId id="283" r:id="rId40"/>
    <p:sldId id="261" r:id="rId41"/>
    <p:sldId id="285" r:id="rId42"/>
    <p:sldId id="286" r:id="rId43"/>
    <p:sldId id="287" r:id="rId44"/>
    <p:sldId id="288" r:id="rId45"/>
    <p:sldId id="290" r:id="rId46"/>
    <p:sldId id="28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0000"/>
    <a:srgbClr val="99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831" autoAdjust="0"/>
    <p:restoredTop sz="94660"/>
  </p:normalViewPr>
  <p:slideViewPr>
    <p:cSldViewPr snapToGrid="0" showGuides="1">
      <p:cViewPr varScale="1">
        <p:scale>
          <a:sx n="92" d="100"/>
          <a:sy n="92" d="100"/>
        </p:scale>
        <p:origin x="444"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728671C3-614E-440E-8F04-5DA1EFA065FD}"/>
    <pc:docChg chg="undo custSel addSld delSld modSld sldOrd">
      <pc:chgData name="Simona Ferraraccio" userId="c9694aeb-2f50-401b-8abf-67f8a7106701" providerId="ADAL" clId="{728671C3-614E-440E-8F04-5DA1EFA065FD}" dt="2026-09-25T13:24:31.582" v="20117" actId="20577"/>
      <pc:docMkLst>
        <pc:docMk/>
      </pc:docMkLst>
      <pc:sldChg chg="addSp modSp new mod">
        <pc:chgData name="Simona Ferraraccio" userId="c9694aeb-2f50-401b-8abf-67f8a7106701" providerId="ADAL" clId="{728671C3-614E-440E-8F04-5DA1EFA065FD}" dt="2026-09-22T14:53:52.941" v="20050" actId="20577"/>
        <pc:sldMkLst>
          <pc:docMk/>
          <pc:sldMk cId="581804094" sldId="257"/>
        </pc:sldMkLst>
        <pc:spChg chg="mod">
          <ac:chgData name="Simona Ferraraccio" userId="c9694aeb-2f50-401b-8abf-67f8a7106701" providerId="ADAL" clId="{728671C3-614E-440E-8F04-5DA1EFA065FD}" dt="2026-09-22T14:53:52.941" v="20050" actId="20577"/>
          <ac:spMkLst>
            <pc:docMk/>
            <pc:sldMk cId="581804094" sldId="257"/>
            <ac:spMk id="3" creationId="{2B492DDE-A787-A296-12B3-A06D30C01185}"/>
          </ac:spMkLst>
        </pc:spChg>
      </pc:sldChg>
      <pc:sldChg chg="addSp delSp modSp new mod">
        <pc:chgData name="Simona Ferraraccio" userId="c9694aeb-2f50-401b-8abf-67f8a7106701" providerId="ADAL" clId="{728671C3-614E-440E-8F04-5DA1EFA065FD}" dt="2026-09-18T08:29:46.629" v="19535" actId="14100"/>
        <pc:sldMkLst>
          <pc:docMk/>
          <pc:sldMk cId="1016633382" sldId="266"/>
        </pc:sldMkLst>
        <pc:spChg chg="mod">
          <ac:chgData name="Simona Ferraraccio" userId="c9694aeb-2f50-401b-8abf-67f8a7106701" providerId="ADAL" clId="{728671C3-614E-440E-8F04-5DA1EFA065FD}" dt="2026-09-18T08:29:46.629" v="19535" actId="14100"/>
          <ac:spMkLst>
            <pc:docMk/>
            <pc:sldMk cId="1016633382" sldId="266"/>
            <ac:spMk id="4" creationId="{08784164-D6FA-C785-D04D-BB800538FF85}"/>
          </ac:spMkLst>
        </pc:spChg>
      </pc:sldChg>
      <pc:sldChg chg="addSp modSp new mod ord">
        <pc:chgData name="Simona Ferraraccio" userId="c9694aeb-2f50-401b-8abf-67f8a7106701" providerId="ADAL" clId="{728671C3-614E-440E-8F04-5DA1EFA065FD}" dt="2026-09-22T14:53:20.497" v="20016"/>
        <pc:sldMkLst>
          <pc:docMk/>
          <pc:sldMk cId="3934222983" sldId="291"/>
        </pc:sldMkLst>
        <pc:spChg chg="add mod ord">
          <ac:chgData name="Simona Ferraraccio" userId="c9694aeb-2f50-401b-8abf-67f8a7106701" providerId="ADAL" clId="{728671C3-614E-440E-8F04-5DA1EFA065FD}" dt="2026-08-27T09:47:01.339" v="19523" actId="164"/>
          <ac:spMkLst>
            <pc:docMk/>
            <pc:sldMk cId="3934222983" sldId="291"/>
            <ac:spMk id="5" creationId="{93D457F0-BF3C-8EA0-060B-07C3B3A0806B}"/>
          </ac:spMkLst>
        </pc:spChg>
        <pc:spChg chg="add mod">
          <ac:chgData name="Simona Ferraraccio" userId="c9694aeb-2f50-401b-8abf-67f8a7106701" providerId="ADAL" clId="{728671C3-614E-440E-8F04-5DA1EFA065FD}" dt="2026-08-27T09:46:22.899" v="19504" actId="1076"/>
          <ac:spMkLst>
            <pc:docMk/>
            <pc:sldMk cId="3934222983" sldId="291"/>
            <ac:spMk id="6" creationId="{50560013-017A-6ED8-11A4-098C07BB8DF5}"/>
          </ac:spMkLst>
        </pc:spChg>
        <pc:spChg chg="add mod">
          <ac:chgData name="Simona Ferraraccio" userId="c9694aeb-2f50-401b-8abf-67f8a7106701" providerId="ADAL" clId="{728671C3-614E-440E-8F04-5DA1EFA065FD}" dt="2026-08-27T09:47:44.276" v="19528" actId="1076"/>
          <ac:spMkLst>
            <pc:docMk/>
            <pc:sldMk cId="3934222983" sldId="291"/>
            <ac:spMk id="7" creationId="{95990038-F3D2-495F-CBA1-5160EBAF3BF9}"/>
          </ac:spMkLst>
        </pc:spChg>
        <pc:grpChg chg="add mod">
          <ac:chgData name="Simona Ferraraccio" userId="c9694aeb-2f50-401b-8abf-67f8a7106701" providerId="ADAL" clId="{728671C3-614E-440E-8F04-5DA1EFA065FD}" dt="2026-08-27T09:48:00.175" v="19533" actId="1076"/>
          <ac:grpSpMkLst>
            <pc:docMk/>
            <pc:sldMk cId="3934222983" sldId="291"/>
            <ac:grpSpMk id="11" creationId="{4C39127F-5A08-31FA-75B0-D36D5227FC98}"/>
          </ac:grpSpMkLst>
        </pc:grpChg>
        <pc:picChg chg="add mod">
          <ac:chgData name="Simona Ferraraccio" userId="c9694aeb-2f50-401b-8abf-67f8a7106701" providerId="ADAL" clId="{728671C3-614E-440E-8F04-5DA1EFA065FD}" dt="2026-08-27T09:47:47.761" v="19529" actId="1076"/>
          <ac:picMkLst>
            <pc:docMk/>
            <pc:sldMk cId="3934222983" sldId="291"/>
            <ac:picMk id="8" creationId="{198FE852-1775-62E7-C5BF-D34F964AB053}"/>
          </ac:picMkLst>
        </pc:picChg>
        <pc:picChg chg="add mod">
          <ac:chgData name="Simona Ferraraccio" userId="c9694aeb-2f50-401b-8abf-67f8a7106701" providerId="ADAL" clId="{728671C3-614E-440E-8F04-5DA1EFA065FD}" dt="2026-08-27T09:47:55.687" v="19532" actId="1076"/>
          <ac:picMkLst>
            <pc:docMk/>
            <pc:sldMk cId="3934222983" sldId="291"/>
            <ac:picMk id="9" creationId="{FBB60FEE-C4C7-69A2-071C-543D37298F98}"/>
          </ac:picMkLst>
        </pc:picChg>
        <pc:picChg chg="add mod modCrop">
          <ac:chgData name="Simona Ferraraccio" userId="c9694aeb-2f50-401b-8abf-67f8a7106701" providerId="ADAL" clId="{728671C3-614E-440E-8F04-5DA1EFA065FD}" dt="2026-08-27T09:47:01.339" v="19523" actId="164"/>
          <ac:picMkLst>
            <pc:docMk/>
            <pc:sldMk cId="3934222983" sldId="291"/>
            <ac:picMk id="10" creationId="{5F6CB6F0-EA5B-FE70-2430-BCCBE74A8E49}"/>
          </ac:picMkLst>
        </pc:picChg>
      </pc:sldChg>
      <pc:sldChg chg="addSp delSp modSp new mod">
        <pc:chgData name="Simona Ferraraccio" userId="c9694aeb-2f50-401b-8abf-67f8a7106701" providerId="ADAL" clId="{728671C3-614E-440E-8F04-5DA1EFA065FD}" dt="2026-09-25T13:24:16.509" v="20115" actId="20577"/>
        <pc:sldMkLst>
          <pc:docMk/>
          <pc:sldMk cId="1442430506" sldId="295"/>
        </pc:sldMkLst>
        <pc:spChg chg="add mod">
          <ac:chgData name="Simona Ferraraccio" userId="c9694aeb-2f50-401b-8abf-67f8a7106701" providerId="ADAL" clId="{728671C3-614E-440E-8F04-5DA1EFA065FD}" dt="2026-09-25T13:24:16.509" v="20115" actId="20577"/>
          <ac:spMkLst>
            <pc:docMk/>
            <pc:sldMk cId="1442430506" sldId="295"/>
            <ac:spMk id="9" creationId="{C90FDDF8-ABDD-CF37-AB5E-FC056A3719C2}"/>
          </ac:spMkLst>
        </pc:spChg>
      </pc:sldChg>
      <pc:sldChg chg="modSp mod">
        <pc:chgData name="Simona Ferraraccio" userId="c9694aeb-2f50-401b-8abf-67f8a7106701" providerId="ADAL" clId="{728671C3-614E-440E-8F04-5DA1EFA065FD}" dt="2026-09-25T13:24:31.582" v="20117" actId="20577"/>
        <pc:sldMkLst>
          <pc:docMk/>
          <pc:sldMk cId="90295866" sldId="296"/>
        </pc:sldMkLst>
        <pc:spChg chg="mod">
          <ac:chgData name="Simona Ferraraccio" userId="c9694aeb-2f50-401b-8abf-67f8a7106701" providerId="ADAL" clId="{728671C3-614E-440E-8F04-5DA1EFA065FD}" dt="2026-09-25T13:24:31.582" v="20117" actId="20577"/>
          <ac:spMkLst>
            <pc:docMk/>
            <pc:sldMk cId="90295866" sldId="296"/>
            <ac:spMk id="9" creationId="{8C63C1A0-E25C-BFFD-9911-8ABCFC11108C}"/>
          </ac:spMkLst>
        </pc:spChg>
      </pc:sldChg>
      <pc:sldChg chg="addSp delSp modSp new mod">
        <pc:chgData name="Simona Ferraraccio" userId="c9694aeb-2f50-401b-8abf-67f8a7106701" providerId="ADAL" clId="{728671C3-614E-440E-8F04-5DA1EFA065FD}" dt="2026-09-21T14:54:29.065" v="19988" actId="1076"/>
        <pc:sldMkLst>
          <pc:docMk/>
          <pc:sldMk cId="3615759338" sldId="300"/>
        </pc:sldMkLst>
        <pc:spChg chg="mod">
          <ac:chgData name="Simona Ferraraccio" userId="c9694aeb-2f50-401b-8abf-67f8a7106701" providerId="ADAL" clId="{728671C3-614E-440E-8F04-5DA1EFA065FD}" dt="2026-09-21T14:39:16.802" v="19553" actId="113"/>
          <ac:spMkLst>
            <pc:docMk/>
            <pc:sldMk cId="3615759338" sldId="300"/>
            <ac:spMk id="2" creationId="{C7490137-A327-3A6C-85FC-7AC211A14886}"/>
          </ac:spMkLst>
        </pc:spChg>
        <pc:spChg chg="mod">
          <ac:chgData name="Simona Ferraraccio" userId="c9694aeb-2f50-401b-8abf-67f8a7106701" providerId="ADAL" clId="{728671C3-614E-440E-8F04-5DA1EFA065FD}" dt="2026-09-21T14:39:27.723" v="19555" actId="14100"/>
          <ac:spMkLst>
            <pc:docMk/>
            <pc:sldMk cId="3615759338" sldId="300"/>
            <ac:spMk id="4" creationId="{CF27778F-B258-180B-CFCA-5417403CEE21}"/>
          </ac:spMkLst>
        </pc:spChg>
        <pc:spChg chg="mod">
          <ac:chgData name="Simona Ferraraccio" userId="c9694aeb-2f50-401b-8abf-67f8a7106701" providerId="ADAL" clId="{728671C3-614E-440E-8F04-5DA1EFA065FD}" dt="2026-09-21T14:49:10.159" v="19964" actId="1076"/>
          <ac:spMkLst>
            <pc:docMk/>
            <pc:sldMk cId="3615759338" sldId="300"/>
            <ac:spMk id="13" creationId="{0A44BB90-FB70-BAEC-FC1B-3E092A1C1C5A}"/>
          </ac:spMkLst>
        </pc:spChg>
        <pc:spChg chg="mod">
          <ac:chgData name="Simona Ferraraccio" userId="c9694aeb-2f50-401b-8abf-67f8a7106701" providerId="ADAL" clId="{728671C3-614E-440E-8F04-5DA1EFA065FD}" dt="2026-09-21T14:45:21.667" v="19765" actId="1035"/>
          <ac:spMkLst>
            <pc:docMk/>
            <pc:sldMk cId="3615759338" sldId="300"/>
            <ac:spMk id="16" creationId="{3C5BD76D-957B-5698-6FF8-7AC6536848E7}"/>
          </ac:spMkLst>
        </pc:spChg>
        <pc:spChg chg="mod">
          <ac:chgData name="Simona Ferraraccio" userId="c9694aeb-2f50-401b-8abf-67f8a7106701" providerId="ADAL" clId="{728671C3-614E-440E-8F04-5DA1EFA065FD}" dt="2026-09-21T14:46:08.372" v="19846" actId="1038"/>
          <ac:spMkLst>
            <pc:docMk/>
            <pc:sldMk cId="3615759338" sldId="300"/>
            <ac:spMk id="18" creationId="{043C47BE-1B1B-36D9-A66A-30C3DE43F15D}"/>
          </ac:spMkLst>
        </pc:spChg>
        <pc:spChg chg="mod">
          <ac:chgData name="Simona Ferraraccio" userId="c9694aeb-2f50-401b-8abf-67f8a7106701" providerId="ADAL" clId="{728671C3-614E-440E-8F04-5DA1EFA065FD}" dt="2026-09-21T14:43:07.169" v="19631" actId="404"/>
          <ac:spMkLst>
            <pc:docMk/>
            <pc:sldMk cId="3615759338" sldId="300"/>
            <ac:spMk id="21" creationId="{1945333A-78D0-8995-8158-6DA3C0ECE992}"/>
          </ac:spMkLst>
        </pc:spChg>
        <pc:spChg chg="mod">
          <ac:chgData name="Simona Ferraraccio" userId="c9694aeb-2f50-401b-8abf-67f8a7106701" providerId="ADAL" clId="{728671C3-614E-440E-8F04-5DA1EFA065FD}" dt="2026-09-21T14:43:26.523" v="19643" actId="1035"/>
          <ac:spMkLst>
            <pc:docMk/>
            <pc:sldMk cId="3615759338" sldId="300"/>
            <ac:spMk id="23" creationId="{4451E74F-9BA9-CD30-29D1-D388581D4D17}"/>
          </ac:spMkLst>
        </pc:spChg>
        <pc:spChg chg="mod">
          <ac:chgData name="Simona Ferraraccio" userId="c9694aeb-2f50-401b-8abf-67f8a7106701" providerId="ADAL" clId="{728671C3-614E-440E-8F04-5DA1EFA065FD}" dt="2026-09-21T14:43:36.191" v="19668" actId="20577"/>
          <ac:spMkLst>
            <pc:docMk/>
            <pc:sldMk cId="3615759338" sldId="300"/>
            <ac:spMk id="25" creationId="{D3003066-D984-3C7D-D3EC-CE7D06D45345}"/>
          </ac:spMkLst>
        </pc:spChg>
        <pc:spChg chg="mod">
          <ac:chgData name="Simona Ferraraccio" userId="c9694aeb-2f50-401b-8abf-67f8a7106701" providerId="ADAL" clId="{728671C3-614E-440E-8F04-5DA1EFA065FD}" dt="2026-09-21T14:54:29.065" v="19988" actId="1076"/>
          <ac:spMkLst>
            <pc:docMk/>
            <pc:sldMk cId="3615759338" sldId="300"/>
            <ac:spMk id="27" creationId="{F497A9E8-2DF8-7648-F90F-6A7964E97FE2}"/>
          </ac:spMkLst>
        </pc:spChg>
        <pc:spChg chg="mod">
          <ac:chgData name="Simona Ferraraccio" userId="c9694aeb-2f50-401b-8abf-67f8a7106701" providerId="ADAL" clId="{728671C3-614E-440E-8F04-5DA1EFA065FD}" dt="2026-09-21T14:45:00.595" v="19704" actId="1035"/>
          <ac:spMkLst>
            <pc:docMk/>
            <pc:sldMk cId="3615759338" sldId="300"/>
            <ac:spMk id="29" creationId="{8DD00480-FDBB-9BD8-7EA5-1FFEED42D775}"/>
          </ac:spMkLst>
        </pc:spChg>
        <pc:spChg chg="mod">
          <ac:chgData name="Simona Ferraraccio" userId="c9694aeb-2f50-401b-8abf-67f8a7106701" providerId="ADAL" clId="{728671C3-614E-440E-8F04-5DA1EFA065FD}" dt="2026-09-21T14:45:40.057" v="19804" actId="1037"/>
          <ac:spMkLst>
            <pc:docMk/>
            <pc:sldMk cId="3615759338" sldId="300"/>
            <ac:spMk id="31" creationId="{349AAF32-A269-8C01-EBBE-E6BA0D8918C9}"/>
          </ac:spMkLst>
        </pc:spChg>
        <pc:spChg chg="add mod">
          <ac:chgData name="Simona Ferraraccio" userId="c9694aeb-2f50-401b-8abf-67f8a7106701" providerId="ADAL" clId="{728671C3-614E-440E-8F04-5DA1EFA065FD}" dt="2026-09-21T14:50:54.773" v="19968" actId="113"/>
          <ac:spMkLst>
            <pc:docMk/>
            <pc:sldMk cId="3615759338" sldId="300"/>
            <ac:spMk id="33" creationId="{7655C0A7-65B0-346C-06EA-347BF4675AAB}"/>
          </ac:spMkLst>
        </pc:spChg>
        <pc:spChg chg="add mod">
          <ac:chgData name="Simona Ferraraccio" userId="c9694aeb-2f50-401b-8abf-67f8a7106701" providerId="ADAL" clId="{728671C3-614E-440E-8F04-5DA1EFA065FD}" dt="2026-09-21T14:49:16.359" v="19966" actId="1035"/>
          <ac:spMkLst>
            <pc:docMk/>
            <pc:sldMk cId="3615759338" sldId="300"/>
            <ac:spMk id="35" creationId="{8D8BACF6-4498-115A-AB10-36D4C9D28749}"/>
          </ac:spMkLst>
        </pc:spChg>
        <pc:graphicFrameChg chg="mod">
          <ac:chgData name="Simona Ferraraccio" userId="c9694aeb-2f50-401b-8abf-67f8a7106701" providerId="ADAL" clId="{728671C3-614E-440E-8F04-5DA1EFA065FD}" dt="2026-09-21T14:40:51.905" v="19558" actId="12100"/>
          <ac:graphicFrameMkLst>
            <pc:docMk/>
            <pc:sldMk cId="3615759338" sldId="300"/>
            <ac:graphicFrameMk id="20" creationId="{E66918A4-E519-B41B-9A11-C53EC06ECC24}"/>
          </ac:graphicFrameMkLst>
        </pc:graphicFrameChg>
        <pc:picChg chg="add ord">
          <ac:chgData name="Simona Ferraraccio" userId="c9694aeb-2f50-401b-8abf-67f8a7106701" providerId="ADAL" clId="{728671C3-614E-440E-8F04-5DA1EFA065FD}" dt="2026-09-21T14:39:22.667" v="19554" actId="167"/>
          <ac:picMkLst>
            <pc:docMk/>
            <pc:sldMk cId="3615759338" sldId="300"/>
            <ac:picMk id="8" creationId="{5160B50F-0D0B-8E59-22BB-F883E8D9BB8C}"/>
          </ac:picMkLst>
        </pc:picChg>
        <pc:cxnChg chg="mod">
          <ac:chgData name="Simona Ferraraccio" userId="c9694aeb-2f50-401b-8abf-67f8a7106701" providerId="ADAL" clId="{728671C3-614E-440E-8F04-5DA1EFA065FD}" dt="2026-09-21T14:49:13.792" v="19965" actId="208"/>
          <ac:cxnSpMkLst>
            <pc:docMk/>
            <pc:sldMk cId="3615759338" sldId="300"/>
            <ac:cxnSpMk id="11" creationId="{B0959CDD-852A-5719-64E8-F8CA4A5F7FBD}"/>
          </ac:cxnSpMkLst>
        </pc:cxnChg>
        <pc:cxnChg chg="mod">
          <ac:chgData name="Simona Ferraraccio" userId="c9694aeb-2f50-401b-8abf-67f8a7106701" providerId="ADAL" clId="{728671C3-614E-440E-8F04-5DA1EFA065FD}" dt="2026-09-21T14:47:27.937" v="19927" actId="208"/>
          <ac:cxnSpMkLst>
            <pc:docMk/>
            <pc:sldMk cId="3615759338" sldId="300"/>
            <ac:cxnSpMk id="14" creationId="{93B8702E-A7AF-FDCB-48DE-295D08DCE6E2}"/>
          </ac:cxnSpMkLst>
        </pc:cxnChg>
        <pc:cxnChg chg="mod">
          <ac:chgData name="Simona Ferraraccio" userId="c9694aeb-2f50-401b-8abf-67f8a7106701" providerId="ADAL" clId="{728671C3-614E-440E-8F04-5DA1EFA065FD}" dt="2026-09-21T14:45:42.968" v="19805" actId="208"/>
          <ac:cxnSpMkLst>
            <pc:docMk/>
            <pc:sldMk cId="3615759338" sldId="300"/>
            <ac:cxnSpMk id="17" creationId="{6824FAC0-68D1-F2DB-2850-691EB612E09A}"/>
          </ac:cxnSpMkLst>
        </pc:cxnChg>
        <pc:cxnChg chg="mod">
          <ac:chgData name="Simona Ferraraccio" userId="c9694aeb-2f50-401b-8abf-67f8a7106701" providerId="ADAL" clId="{728671C3-614E-440E-8F04-5DA1EFA065FD}" dt="2026-09-21T14:46:10.656" v="19847" actId="208"/>
          <ac:cxnSpMkLst>
            <pc:docMk/>
            <pc:sldMk cId="3615759338" sldId="300"/>
            <ac:cxnSpMk id="19" creationId="{0236CF9D-4C2A-1A91-5236-CD6E3A09780D}"/>
          </ac:cxnSpMkLst>
        </pc:cxnChg>
        <pc:cxnChg chg="mod">
          <ac:chgData name="Simona Ferraraccio" userId="c9694aeb-2f50-401b-8abf-67f8a7106701" providerId="ADAL" clId="{728671C3-614E-440E-8F04-5DA1EFA065FD}" dt="2026-09-21T14:42:54.200" v="19630" actId="208"/>
          <ac:cxnSpMkLst>
            <pc:docMk/>
            <pc:sldMk cId="3615759338" sldId="300"/>
            <ac:cxnSpMk id="22" creationId="{C4C9B793-8150-2163-5087-83A76CEF09DE}"/>
          </ac:cxnSpMkLst>
        </pc:cxnChg>
        <pc:cxnChg chg="mod">
          <ac:chgData name="Simona Ferraraccio" userId="c9694aeb-2f50-401b-8abf-67f8a7106701" providerId="ADAL" clId="{728671C3-614E-440E-8F04-5DA1EFA065FD}" dt="2026-09-21T14:42:54.200" v="19630" actId="208"/>
          <ac:cxnSpMkLst>
            <pc:docMk/>
            <pc:sldMk cId="3615759338" sldId="300"/>
            <ac:cxnSpMk id="24" creationId="{53131DB1-DECB-BF7B-58A2-9630F4330FB5}"/>
          </ac:cxnSpMkLst>
        </pc:cxnChg>
        <pc:cxnChg chg="mod">
          <ac:chgData name="Simona Ferraraccio" userId="c9694aeb-2f50-401b-8abf-67f8a7106701" providerId="ADAL" clId="{728671C3-614E-440E-8F04-5DA1EFA065FD}" dt="2026-09-21T14:44:28.615" v="19670" actId="208"/>
          <ac:cxnSpMkLst>
            <pc:docMk/>
            <pc:sldMk cId="3615759338" sldId="300"/>
            <ac:cxnSpMk id="26" creationId="{6B64ACC1-EDFB-F154-E687-CC8846BF19FF}"/>
          </ac:cxnSpMkLst>
        </pc:cxnChg>
        <pc:cxnChg chg="mod">
          <ac:chgData name="Simona Ferraraccio" userId="c9694aeb-2f50-401b-8abf-67f8a7106701" providerId="ADAL" clId="{728671C3-614E-440E-8F04-5DA1EFA065FD}" dt="2026-09-21T14:44:45.720" v="19698" actId="208"/>
          <ac:cxnSpMkLst>
            <pc:docMk/>
            <pc:sldMk cId="3615759338" sldId="300"/>
            <ac:cxnSpMk id="28" creationId="{56284564-4626-8E8B-580B-F20305D2889A}"/>
          </ac:cxnSpMkLst>
        </pc:cxnChg>
        <pc:cxnChg chg="mod">
          <ac:chgData name="Simona Ferraraccio" userId="c9694aeb-2f50-401b-8abf-67f8a7106701" providerId="ADAL" clId="{728671C3-614E-440E-8F04-5DA1EFA065FD}" dt="2026-09-21T14:44:53.779" v="19699" actId="208"/>
          <ac:cxnSpMkLst>
            <pc:docMk/>
            <pc:sldMk cId="3615759338" sldId="300"/>
            <ac:cxnSpMk id="30" creationId="{910575A4-85E4-2107-A75A-81748570FA84}"/>
          </ac:cxnSpMkLst>
        </pc:cxnChg>
        <pc:cxnChg chg="mod">
          <ac:chgData name="Simona Ferraraccio" userId="c9694aeb-2f50-401b-8abf-67f8a7106701" providerId="ADAL" clId="{728671C3-614E-440E-8F04-5DA1EFA065FD}" dt="2026-09-21T14:45:25.211" v="19766" actId="208"/>
          <ac:cxnSpMkLst>
            <pc:docMk/>
            <pc:sldMk cId="3615759338" sldId="300"/>
            <ac:cxnSpMk id="32" creationId="{741EFEB0-45FD-C25D-B8E9-4ED683285AA1}"/>
          </ac:cxnSpMkLst>
        </pc:cxnChg>
      </pc:sldChg>
      <pc:sldChg chg="addSp delSp modSp new mod setBg">
        <pc:chgData name="Simona Ferraraccio" userId="c9694aeb-2f50-401b-8abf-67f8a7106701" providerId="ADAL" clId="{728671C3-614E-440E-8F04-5DA1EFA065FD}" dt="2026-09-22T14:58:48.589" v="20105" actId="1076"/>
        <pc:sldMkLst>
          <pc:docMk/>
          <pc:sldMk cId="65247394" sldId="301"/>
        </pc:sldMkLst>
        <pc:spChg chg="mod">
          <ac:chgData name="Simona Ferraraccio" userId="c9694aeb-2f50-401b-8abf-67f8a7106701" providerId="ADAL" clId="{728671C3-614E-440E-8F04-5DA1EFA065FD}" dt="2026-09-22T14:58:24.455" v="20095" actId="26606"/>
          <ac:spMkLst>
            <pc:docMk/>
            <pc:sldMk cId="65247394" sldId="301"/>
            <ac:spMk id="2" creationId="{3100B00D-288A-CBC4-7FC7-E38973053DA7}"/>
          </ac:spMkLst>
        </pc:spChg>
        <pc:spChg chg="mod">
          <ac:chgData name="Simona Ferraraccio" userId="c9694aeb-2f50-401b-8abf-67f8a7106701" providerId="ADAL" clId="{728671C3-614E-440E-8F04-5DA1EFA065FD}" dt="2026-09-22T14:58:24.455" v="20095" actId="26606"/>
          <ac:spMkLst>
            <pc:docMk/>
            <pc:sldMk cId="65247394" sldId="301"/>
            <ac:spMk id="3" creationId="{3A29121D-2A58-5A44-BD13-C8C9D9053127}"/>
          </ac:spMkLst>
        </pc:spChg>
        <pc:spChg chg="mod">
          <ac:chgData name="Simona Ferraraccio" userId="c9694aeb-2f50-401b-8abf-67f8a7106701" providerId="ADAL" clId="{728671C3-614E-440E-8F04-5DA1EFA065FD}" dt="2026-09-22T14:58:24.455" v="20095" actId="26606"/>
          <ac:spMkLst>
            <pc:docMk/>
            <pc:sldMk cId="65247394" sldId="301"/>
            <ac:spMk id="4" creationId="{5D4C1A3C-0F8C-D33D-7DA0-6CEEFC1F9A95}"/>
          </ac:spMkLst>
        </pc:spChg>
        <pc:spChg chg="add mod ord">
          <ac:chgData name="Simona Ferraraccio" userId="c9694aeb-2f50-401b-8abf-67f8a7106701" providerId="ADAL" clId="{728671C3-614E-440E-8F04-5DA1EFA065FD}" dt="2026-09-22T14:58:44.160" v="20104" actId="1076"/>
          <ac:spMkLst>
            <pc:docMk/>
            <pc:sldMk cId="65247394" sldId="301"/>
            <ac:spMk id="5" creationId="{1DD85313-40CA-5F49-53D4-C194109CC5A5}"/>
          </ac:spMkLst>
        </pc:spChg>
        <pc:picChg chg="add mod ord modCrop">
          <ac:chgData name="Simona Ferraraccio" userId="c9694aeb-2f50-401b-8abf-67f8a7106701" providerId="ADAL" clId="{728671C3-614E-440E-8F04-5DA1EFA065FD}" dt="2026-09-22T14:58:48.589" v="20105" actId="1076"/>
          <ac:picMkLst>
            <pc:docMk/>
            <pc:sldMk cId="65247394" sldId="301"/>
            <ac:picMk id="9" creationId="{714895A8-F75B-5303-B20B-76ED186758B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0NoLn">
    <dgm:fillClrLst meth="repeat">
      <a:schemeClr val="accent2">
        <a:shade val="80000"/>
      </a:schemeClr>
    </dgm:fillClrLst>
    <dgm:linClrLst meth="repeat">
      <a:schemeClr val="lt1">
        <a:alpha val="0"/>
      </a:schemeClr>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node1NoLn">
    <dgm:fillClrLst>
      <a:schemeClr val="accent2">
        <a:shade val="80000"/>
      </a:schemeClr>
      <a:schemeClr val="accent2">
        <a:tint val="70000"/>
      </a:schemeClr>
    </dgm:fillClrLst>
    <dgm:linClrLst meth="repeat">
      <a:schemeClr val="lt1">
        <a:alpha val="0"/>
      </a:schemeClr>
    </dgm:linClrLst>
    <dgm:effectClrLst/>
    <dgm:txLinClrLst/>
    <dgm:txFillClrLst/>
    <dgm:txEffectClrLst/>
  </dgm:styleLbl>
  <dgm:styleLbl name="ltNode1NoLn">
    <dgm:fillClrLst>
      <a:schemeClr val="accent2">
        <a:tint val="75000"/>
      </a:schemeClr>
      <a:schemeClr val="accent2">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2NoLn">
    <dgm:fillClrLst>
      <a:schemeClr val="accent2">
        <a:tint val="99000"/>
      </a:schemeClr>
    </dgm:fillClrLst>
    <dgm:linClrLst meth="repeat">
      <a:schemeClr val="lt1">
        <a:alpha val="0"/>
      </a:schemeClr>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3NoLn">
    <dgm:fillClrLst>
      <a:schemeClr val="accent2">
        <a:tint val="80000"/>
      </a:schemeClr>
    </dgm:fillClrLst>
    <dgm:linClrLst meth="repeat">
      <a:schemeClr val="lt1">
        <a:alpha val="0"/>
      </a:schemeClr>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node4NoLn">
    <dgm:fillClrLst>
      <a:schemeClr val="accent2">
        <a:tint val="70000"/>
      </a:schemeClr>
    </dgm:fillClrLst>
    <dgm:linClrLst meth="repeat">
      <a:schemeClr val="lt1">
        <a:alpha val="0"/>
      </a:schemeClr>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70CC9743-305D-4B21-ADC9-9C45B9698F8E}" type="doc">
      <dgm:prSet loTypeId="urn:microsoft.com/office/officeart/2005/8/layout/chevron1" loCatId="process" qsTypeId="urn:microsoft.com/office/officeart/2005/8/quickstyle/simple1#1" qsCatId="simple" csTypeId="urn:microsoft.com/office/officeart/2005/8/colors/accent2_3" csCatId="accent2" phldr="1"/>
      <dgm:spPr/>
      <dgm:t>
        <a:bodyPr/>
        <a:lstStyle/>
        <a:p>
          <a:endParaRPr lang="en-GB"/>
        </a:p>
      </dgm:t>
    </dgm:pt>
    <dgm:pt modelId="{8412AD60-4BE9-492E-BA12-3C07ECBC1364}">
      <dgm:prSet phldrT="[Text]" custT="1"/>
      <dgm:spPr/>
      <dgm:t>
        <a:bodyPr/>
        <a:lstStyle/>
        <a:p>
          <a:r>
            <a:rPr lang="en-GB" sz="1600"/>
            <a:t>WEEK 1</a:t>
          </a:r>
        </a:p>
      </dgm:t>
    </dgm:pt>
    <dgm:pt modelId="{BFF04887-C451-4B5B-BA58-C30DA0449260}" type="parTrans" cxnId="{69C6DC12-5566-445D-BE44-61C87ADCDAAE}">
      <dgm:prSet/>
      <dgm:spPr/>
      <dgm:t>
        <a:bodyPr/>
        <a:lstStyle/>
        <a:p>
          <a:endParaRPr lang="en-GB"/>
        </a:p>
      </dgm:t>
    </dgm:pt>
    <dgm:pt modelId="{7EEAC42E-971B-4B60-942B-F21F996CFF8B}" type="sibTrans" cxnId="{69C6DC12-5566-445D-BE44-61C87ADCDAAE}">
      <dgm:prSet/>
      <dgm:spPr/>
      <dgm:t>
        <a:bodyPr/>
        <a:lstStyle/>
        <a:p>
          <a:endParaRPr lang="en-GB"/>
        </a:p>
      </dgm:t>
    </dgm:pt>
    <dgm:pt modelId="{81AC69AF-6685-4227-9B83-2FC21DD8C8EA}">
      <dgm:prSet phldrT="[Text]" custT="1"/>
      <dgm:spPr/>
      <dgm:t>
        <a:bodyPr/>
        <a:lstStyle/>
        <a:p>
          <a:r>
            <a:rPr lang="en-GB" sz="1600"/>
            <a:t>WEEK 2</a:t>
          </a:r>
        </a:p>
      </dgm:t>
    </dgm:pt>
    <dgm:pt modelId="{E5807A3C-FD0B-4880-BB01-DE7CCA6F2752}" type="parTrans" cxnId="{7013D3A3-C73F-4BE5-843F-5D475F94D549}">
      <dgm:prSet/>
      <dgm:spPr/>
      <dgm:t>
        <a:bodyPr/>
        <a:lstStyle/>
        <a:p>
          <a:endParaRPr lang="en-GB"/>
        </a:p>
      </dgm:t>
    </dgm:pt>
    <dgm:pt modelId="{885CF119-D490-4D77-AB86-BDB4C8465263}" type="sibTrans" cxnId="{7013D3A3-C73F-4BE5-843F-5D475F94D549}">
      <dgm:prSet/>
      <dgm:spPr/>
      <dgm:t>
        <a:bodyPr/>
        <a:lstStyle/>
        <a:p>
          <a:endParaRPr lang="en-GB"/>
        </a:p>
      </dgm:t>
    </dgm:pt>
    <dgm:pt modelId="{0B71A537-D638-4641-850B-FA68922D1B18}">
      <dgm:prSet phldrT="[Text]" custT="1"/>
      <dgm:spPr/>
      <dgm:t>
        <a:bodyPr/>
        <a:lstStyle/>
        <a:p>
          <a:r>
            <a:rPr lang="en-GB" sz="1600"/>
            <a:t>WEEK 3</a:t>
          </a:r>
        </a:p>
      </dgm:t>
    </dgm:pt>
    <dgm:pt modelId="{246EF22E-FE38-4B05-B023-AB4E3FD6AE31}" type="parTrans" cxnId="{D52FD005-80BD-4D6B-8FCD-7607A70B233A}">
      <dgm:prSet/>
      <dgm:spPr/>
      <dgm:t>
        <a:bodyPr/>
        <a:lstStyle/>
        <a:p>
          <a:endParaRPr lang="en-GB"/>
        </a:p>
      </dgm:t>
    </dgm:pt>
    <dgm:pt modelId="{CCEA4A47-23D2-4521-B2D2-18E4760C555A}" type="sibTrans" cxnId="{D52FD005-80BD-4D6B-8FCD-7607A70B233A}">
      <dgm:prSet/>
      <dgm:spPr/>
      <dgm:t>
        <a:bodyPr/>
        <a:lstStyle/>
        <a:p>
          <a:endParaRPr lang="en-GB"/>
        </a:p>
      </dgm:t>
    </dgm:pt>
    <dgm:pt modelId="{9FAB7071-B6B7-452C-8866-FED2A744818F}">
      <dgm:prSet custT="1"/>
      <dgm:spPr/>
      <dgm:t>
        <a:bodyPr/>
        <a:lstStyle/>
        <a:p>
          <a:r>
            <a:rPr lang="en-GB" sz="1400"/>
            <a:t>WEEK 4</a:t>
          </a:r>
        </a:p>
      </dgm:t>
    </dgm:pt>
    <dgm:pt modelId="{23E8CCB2-4343-4A40-868D-264107BCDC43}" type="parTrans" cxnId="{9CC358D6-AB64-4F73-B307-6AD262530EF0}">
      <dgm:prSet/>
      <dgm:spPr/>
      <dgm:t>
        <a:bodyPr/>
        <a:lstStyle/>
        <a:p>
          <a:endParaRPr lang="en-GB"/>
        </a:p>
      </dgm:t>
    </dgm:pt>
    <dgm:pt modelId="{24DDF9F4-EB08-41CF-8E7D-45AAEDB89F2E}" type="sibTrans" cxnId="{9CC358D6-AB64-4F73-B307-6AD262530EF0}">
      <dgm:prSet/>
      <dgm:spPr/>
      <dgm:t>
        <a:bodyPr/>
        <a:lstStyle/>
        <a:p>
          <a:endParaRPr lang="en-GB"/>
        </a:p>
      </dgm:t>
    </dgm:pt>
    <dgm:pt modelId="{F5792DB4-0C34-4A11-B1F6-4782AD2271D0}">
      <dgm:prSet custT="1"/>
      <dgm:spPr/>
      <dgm:t>
        <a:bodyPr/>
        <a:lstStyle/>
        <a:p>
          <a:r>
            <a:rPr lang="en-GB" sz="1600"/>
            <a:t>WEEK 5</a:t>
          </a:r>
        </a:p>
      </dgm:t>
    </dgm:pt>
    <dgm:pt modelId="{8B699E06-96AC-4791-AE02-E36DD4311270}" type="parTrans" cxnId="{A0881889-387D-4CBA-9C88-A7C1465F599C}">
      <dgm:prSet/>
      <dgm:spPr/>
      <dgm:t>
        <a:bodyPr/>
        <a:lstStyle/>
        <a:p>
          <a:endParaRPr lang="en-GB"/>
        </a:p>
      </dgm:t>
    </dgm:pt>
    <dgm:pt modelId="{8AACC8FB-F770-44E4-90A3-E955572F50A5}" type="sibTrans" cxnId="{A0881889-387D-4CBA-9C88-A7C1465F599C}">
      <dgm:prSet/>
      <dgm:spPr/>
      <dgm:t>
        <a:bodyPr/>
        <a:lstStyle/>
        <a:p>
          <a:endParaRPr lang="en-GB"/>
        </a:p>
      </dgm:t>
    </dgm:pt>
    <dgm:pt modelId="{6D6BE85B-CC47-421E-8D24-D3F7F17B464E}">
      <dgm:prSet custT="1"/>
      <dgm:spPr/>
      <dgm:t>
        <a:bodyPr/>
        <a:lstStyle/>
        <a:p>
          <a:r>
            <a:rPr lang="en-GB" sz="1600"/>
            <a:t>WEEK 6</a:t>
          </a:r>
        </a:p>
      </dgm:t>
    </dgm:pt>
    <dgm:pt modelId="{B64B35E0-1650-43E3-B65A-845659BF4825}" type="parTrans" cxnId="{705F4A1F-EF20-44EF-91B9-9C933C71BE28}">
      <dgm:prSet/>
      <dgm:spPr/>
      <dgm:t>
        <a:bodyPr/>
        <a:lstStyle/>
        <a:p>
          <a:endParaRPr lang="en-GB"/>
        </a:p>
      </dgm:t>
    </dgm:pt>
    <dgm:pt modelId="{195149E8-079C-485C-86F4-D5F60ABF875E}" type="sibTrans" cxnId="{705F4A1F-EF20-44EF-91B9-9C933C71BE28}">
      <dgm:prSet/>
      <dgm:spPr/>
      <dgm:t>
        <a:bodyPr/>
        <a:lstStyle/>
        <a:p>
          <a:endParaRPr lang="en-GB"/>
        </a:p>
      </dgm:t>
    </dgm:pt>
    <dgm:pt modelId="{2FC48C6D-F674-42F9-A5C7-74BFEA10D76C}">
      <dgm:prSet custT="1"/>
      <dgm:spPr/>
      <dgm:t>
        <a:bodyPr/>
        <a:lstStyle/>
        <a:p>
          <a:r>
            <a:rPr lang="en-GB" sz="1600"/>
            <a:t>WEEK 7</a:t>
          </a:r>
        </a:p>
      </dgm:t>
    </dgm:pt>
    <dgm:pt modelId="{BEE9161A-E027-438B-BD28-0DBC43CA50F9}" type="parTrans" cxnId="{B41FD8F0-C79C-4166-95F4-C5B03115A18D}">
      <dgm:prSet/>
      <dgm:spPr/>
      <dgm:t>
        <a:bodyPr/>
        <a:lstStyle/>
        <a:p>
          <a:endParaRPr lang="en-GB"/>
        </a:p>
      </dgm:t>
    </dgm:pt>
    <dgm:pt modelId="{FAC94B64-E3EB-4C2E-BC9F-C689FA75B683}" type="sibTrans" cxnId="{B41FD8F0-C79C-4166-95F4-C5B03115A18D}">
      <dgm:prSet/>
      <dgm:spPr/>
      <dgm:t>
        <a:bodyPr/>
        <a:lstStyle/>
        <a:p>
          <a:endParaRPr lang="en-GB"/>
        </a:p>
      </dgm:t>
    </dgm:pt>
    <dgm:pt modelId="{67BE3CDD-AAC4-41BD-AF1C-E5DF8CB819C2}">
      <dgm:prSet custT="1"/>
      <dgm:spPr/>
      <dgm:t>
        <a:bodyPr/>
        <a:lstStyle/>
        <a:p>
          <a:r>
            <a:rPr lang="en-GB" sz="1600"/>
            <a:t>WEEK 8</a:t>
          </a:r>
        </a:p>
      </dgm:t>
    </dgm:pt>
    <dgm:pt modelId="{D73DDDF3-8D55-4F54-9BE7-3144AF1CE08D}" type="parTrans" cxnId="{039B9ED5-6893-419C-B14C-DB50ACA2EDC0}">
      <dgm:prSet/>
      <dgm:spPr/>
      <dgm:t>
        <a:bodyPr/>
        <a:lstStyle/>
        <a:p>
          <a:endParaRPr lang="en-GB"/>
        </a:p>
      </dgm:t>
    </dgm:pt>
    <dgm:pt modelId="{67D13E66-D805-41F7-A96D-B1834A9A150B}" type="sibTrans" cxnId="{039B9ED5-6893-419C-B14C-DB50ACA2EDC0}">
      <dgm:prSet/>
      <dgm:spPr/>
      <dgm:t>
        <a:bodyPr/>
        <a:lstStyle/>
        <a:p>
          <a:endParaRPr lang="en-GB"/>
        </a:p>
      </dgm:t>
    </dgm:pt>
    <dgm:pt modelId="{3DCB3303-EE03-4DC3-83E2-66B1A3E62456}">
      <dgm:prSet custT="1"/>
      <dgm:spPr/>
      <dgm:t>
        <a:bodyPr/>
        <a:lstStyle/>
        <a:p>
          <a:r>
            <a:rPr lang="en-GB" sz="1600"/>
            <a:t>WEEK 9</a:t>
          </a:r>
        </a:p>
      </dgm:t>
    </dgm:pt>
    <dgm:pt modelId="{92F135EE-E610-401F-9A77-9898F37606E9}" type="parTrans" cxnId="{5D28A04F-199C-48DE-9CD9-462EB2472983}">
      <dgm:prSet/>
      <dgm:spPr/>
      <dgm:t>
        <a:bodyPr/>
        <a:lstStyle/>
        <a:p>
          <a:endParaRPr lang="en-GB"/>
        </a:p>
      </dgm:t>
    </dgm:pt>
    <dgm:pt modelId="{5474B845-2CF8-4AD6-99F9-EAF8B4A253A1}" type="sibTrans" cxnId="{5D28A04F-199C-48DE-9CD9-462EB2472983}">
      <dgm:prSet/>
      <dgm:spPr/>
      <dgm:t>
        <a:bodyPr/>
        <a:lstStyle/>
        <a:p>
          <a:endParaRPr lang="en-GB"/>
        </a:p>
      </dgm:t>
    </dgm:pt>
    <dgm:pt modelId="{3082C610-8D9A-4D90-9515-5F6CFCCCCECE}">
      <dgm:prSet custT="1"/>
      <dgm:spPr/>
      <dgm:t>
        <a:bodyPr/>
        <a:lstStyle/>
        <a:p>
          <a:r>
            <a:rPr lang="en-GB" sz="1400"/>
            <a:t>WEEK 10</a:t>
          </a:r>
        </a:p>
      </dgm:t>
    </dgm:pt>
    <dgm:pt modelId="{73CAB0FD-4DA9-4C57-B5E4-D86C2323541E}" type="parTrans" cxnId="{8454F936-E639-4A49-833B-A71E027455EC}">
      <dgm:prSet/>
      <dgm:spPr/>
      <dgm:t>
        <a:bodyPr/>
        <a:lstStyle/>
        <a:p>
          <a:endParaRPr lang="en-GB"/>
        </a:p>
      </dgm:t>
    </dgm:pt>
    <dgm:pt modelId="{6A595436-C9A8-4E4E-830A-98A08F9B7770}" type="sibTrans" cxnId="{8454F936-E639-4A49-833B-A71E027455EC}">
      <dgm:prSet/>
      <dgm:spPr/>
      <dgm:t>
        <a:bodyPr/>
        <a:lstStyle/>
        <a:p>
          <a:endParaRPr lang="en-GB"/>
        </a:p>
      </dgm:t>
    </dgm:pt>
    <dgm:pt modelId="{32BF3915-7677-4F93-980F-B15260F0A194}" type="pres">
      <dgm:prSet presAssocID="{70CC9743-305D-4B21-ADC9-9C45B9698F8E}" presName="Name0" presStyleCnt="0">
        <dgm:presLayoutVars>
          <dgm:dir/>
          <dgm:animLvl val="lvl"/>
          <dgm:resizeHandles val="exact"/>
        </dgm:presLayoutVars>
      </dgm:prSet>
      <dgm:spPr/>
    </dgm:pt>
    <dgm:pt modelId="{E8BB49AC-59D8-40C9-8595-B0F991D9C109}" type="pres">
      <dgm:prSet presAssocID="{8412AD60-4BE9-492E-BA12-3C07ECBC1364}" presName="parTxOnly" presStyleLbl="node1" presStyleIdx="0" presStyleCnt="10">
        <dgm:presLayoutVars>
          <dgm:chMax val="0"/>
          <dgm:chPref val="0"/>
          <dgm:bulletEnabled val="1"/>
        </dgm:presLayoutVars>
      </dgm:prSet>
      <dgm:spPr/>
    </dgm:pt>
    <dgm:pt modelId="{E4C53D35-F029-4881-BAF5-84852A1AACD4}" type="pres">
      <dgm:prSet presAssocID="{7EEAC42E-971B-4B60-942B-F21F996CFF8B}" presName="parTxOnlySpace" presStyleCnt="0"/>
      <dgm:spPr/>
    </dgm:pt>
    <dgm:pt modelId="{0F4055E7-D0E2-4C2D-86C3-901DC06725E0}" type="pres">
      <dgm:prSet presAssocID="{81AC69AF-6685-4227-9B83-2FC21DD8C8EA}" presName="parTxOnly" presStyleLbl="node1" presStyleIdx="1" presStyleCnt="10">
        <dgm:presLayoutVars>
          <dgm:chMax val="0"/>
          <dgm:chPref val="0"/>
          <dgm:bulletEnabled val="1"/>
        </dgm:presLayoutVars>
      </dgm:prSet>
      <dgm:spPr/>
    </dgm:pt>
    <dgm:pt modelId="{48A3B7A4-0D7E-4E23-B3D6-708D31E6E059}" type="pres">
      <dgm:prSet presAssocID="{885CF119-D490-4D77-AB86-BDB4C8465263}" presName="parTxOnlySpace" presStyleCnt="0"/>
      <dgm:spPr/>
    </dgm:pt>
    <dgm:pt modelId="{251F6170-1F8F-49CB-BD37-C4D2D741D203}" type="pres">
      <dgm:prSet presAssocID="{0B71A537-D638-4641-850B-FA68922D1B18}" presName="parTxOnly" presStyleLbl="node1" presStyleIdx="2" presStyleCnt="10">
        <dgm:presLayoutVars>
          <dgm:chMax val="0"/>
          <dgm:chPref val="0"/>
          <dgm:bulletEnabled val="1"/>
        </dgm:presLayoutVars>
      </dgm:prSet>
      <dgm:spPr/>
    </dgm:pt>
    <dgm:pt modelId="{77E9707D-679F-42F8-B73F-393333CE6624}" type="pres">
      <dgm:prSet presAssocID="{CCEA4A47-23D2-4521-B2D2-18E4760C555A}" presName="parTxOnlySpace" presStyleCnt="0"/>
      <dgm:spPr/>
    </dgm:pt>
    <dgm:pt modelId="{F8745ABD-1B65-47DA-BF6D-9B8128C8AF28}" type="pres">
      <dgm:prSet presAssocID="{9FAB7071-B6B7-452C-8866-FED2A744818F}" presName="parTxOnly" presStyleLbl="node1" presStyleIdx="3" presStyleCnt="10">
        <dgm:presLayoutVars>
          <dgm:chMax val="0"/>
          <dgm:chPref val="0"/>
          <dgm:bulletEnabled val="1"/>
        </dgm:presLayoutVars>
      </dgm:prSet>
      <dgm:spPr/>
    </dgm:pt>
    <dgm:pt modelId="{3979D648-E268-448A-BE5B-D6A144423649}" type="pres">
      <dgm:prSet presAssocID="{24DDF9F4-EB08-41CF-8E7D-45AAEDB89F2E}" presName="parTxOnlySpace" presStyleCnt="0"/>
      <dgm:spPr/>
    </dgm:pt>
    <dgm:pt modelId="{BB35BDDC-A2BE-4333-AEE6-5A09060E10E3}" type="pres">
      <dgm:prSet presAssocID="{F5792DB4-0C34-4A11-B1F6-4782AD2271D0}" presName="parTxOnly" presStyleLbl="node1" presStyleIdx="4" presStyleCnt="10">
        <dgm:presLayoutVars>
          <dgm:chMax val="0"/>
          <dgm:chPref val="0"/>
          <dgm:bulletEnabled val="1"/>
        </dgm:presLayoutVars>
      </dgm:prSet>
      <dgm:spPr/>
    </dgm:pt>
    <dgm:pt modelId="{99BFCF1A-3B09-4FBD-80D9-9011276DBA6B}" type="pres">
      <dgm:prSet presAssocID="{8AACC8FB-F770-44E4-90A3-E955572F50A5}" presName="parTxOnlySpace" presStyleCnt="0"/>
      <dgm:spPr/>
    </dgm:pt>
    <dgm:pt modelId="{09189CF8-81AC-4C17-A995-80D320572844}" type="pres">
      <dgm:prSet presAssocID="{6D6BE85B-CC47-421E-8D24-D3F7F17B464E}" presName="parTxOnly" presStyleLbl="node1" presStyleIdx="5" presStyleCnt="10">
        <dgm:presLayoutVars>
          <dgm:chMax val="0"/>
          <dgm:chPref val="0"/>
          <dgm:bulletEnabled val="1"/>
        </dgm:presLayoutVars>
      </dgm:prSet>
      <dgm:spPr/>
    </dgm:pt>
    <dgm:pt modelId="{4EE14290-77FF-42E8-97F2-E30B64334A85}" type="pres">
      <dgm:prSet presAssocID="{195149E8-079C-485C-86F4-D5F60ABF875E}" presName="parTxOnlySpace" presStyleCnt="0"/>
      <dgm:spPr/>
    </dgm:pt>
    <dgm:pt modelId="{0AB321DB-7AB8-4A6E-BFB3-BFF77C43A56F}" type="pres">
      <dgm:prSet presAssocID="{2FC48C6D-F674-42F9-A5C7-74BFEA10D76C}" presName="parTxOnly" presStyleLbl="node1" presStyleIdx="6" presStyleCnt="10">
        <dgm:presLayoutVars>
          <dgm:chMax val="0"/>
          <dgm:chPref val="0"/>
          <dgm:bulletEnabled val="1"/>
        </dgm:presLayoutVars>
      </dgm:prSet>
      <dgm:spPr/>
    </dgm:pt>
    <dgm:pt modelId="{D43CE92E-1EE6-42DC-9874-738E9D6355A6}" type="pres">
      <dgm:prSet presAssocID="{FAC94B64-E3EB-4C2E-BC9F-C689FA75B683}" presName="parTxOnlySpace" presStyleCnt="0"/>
      <dgm:spPr/>
    </dgm:pt>
    <dgm:pt modelId="{CC066865-C4FC-41C9-A1C3-0EFA9A279B40}" type="pres">
      <dgm:prSet presAssocID="{67BE3CDD-AAC4-41BD-AF1C-E5DF8CB819C2}" presName="parTxOnly" presStyleLbl="node1" presStyleIdx="7" presStyleCnt="10">
        <dgm:presLayoutVars>
          <dgm:chMax val="0"/>
          <dgm:chPref val="0"/>
          <dgm:bulletEnabled val="1"/>
        </dgm:presLayoutVars>
      </dgm:prSet>
      <dgm:spPr/>
    </dgm:pt>
    <dgm:pt modelId="{04F7875C-1B97-481A-9134-EE4DE576A0B6}" type="pres">
      <dgm:prSet presAssocID="{67D13E66-D805-41F7-A96D-B1834A9A150B}" presName="parTxOnlySpace" presStyleCnt="0"/>
      <dgm:spPr/>
    </dgm:pt>
    <dgm:pt modelId="{27F7C80E-955F-4086-939A-77CDAFF767A5}" type="pres">
      <dgm:prSet presAssocID="{3DCB3303-EE03-4DC3-83E2-66B1A3E62456}" presName="parTxOnly" presStyleLbl="node1" presStyleIdx="8" presStyleCnt="10">
        <dgm:presLayoutVars>
          <dgm:chMax val="0"/>
          <dgm:chPref val="0"/>
          <dgm:bulletEnabled val="1"/>
        </dgm:presLayoutVars>
      </dgm:prSet>
      <dgm:spPr/>
    </dgm:pt>
    <dgm:pt modelId="{796245F2-0108-45C7-B319-CF468D58BF50}" type="pres">
      <dgm:prSet presAssocID="{5474B845-2CF8-4AD6-99F9-EAF8B4A253A1}" presName="parTxOnlySpace" presStyleCnt="0"/>
      <dgm:spPr/>
    </dgm:pt>
    <dgm:pt modelId="{30E8EC46-464A-49B7-BF08-783E2043D863}" type="pres">
      <dgm:prSet presAssocID="{3082C610-8D9A-4D90-9515-5F6CFCCCCECE}" presName="parTxOnly" presStyleLbl="node1" presStyleIdx="9" presStyleCnt="10">
        <dgm:presLayoutVars>
          <dgm:chMax val="0"/>
          <dgm:chPref val="0"/>
          <dgm:bulletEnabled val="1"/>
        </dgm:presLayoutVars>
      </dgm:prSet>
      <dgm:spPr/>
    </dgm:pt>
  </dgm:ptLst>
  <dgm:cxnLst>
    <dgm:cxn modelId="{D52FD005-80BD-4D6B-8FCD-7607A70B233A}" srcId="{70CC9743-305D-4B21-ADC9-9C45B9698F8E}" destId="{0B71A537-D638-4641-850B-FA68922D1B18}" srcOrd="2" destOrd="0" parTransId="{246EF22E-FE38-4B05-B023-AB4E3FD6AE31}" sibTransId="{CCEA4A47-23D2-4521-B2D2-18E4760C555A}"/>
    <dgm:cxn modelId="{69C6DC12-5566-445D-BE44-61C87ADCDAAE}" srcId="{70CC9743-305D-4B21-ADC9-9C45B9698F8E}" destId="{8412AD60-4BE9-492E-BA12-3C07ECBC1364}" srcOrd="0" destOrd="0" parTransId="{BFF04887-C451-4B5B-BA58-C30DA0449260}" sibTransId="{7EEAC42E-971B-4B60-942B-F21F996CFF8B}"/>
    <dgm:cxn modelId="{705F4A1F-EF20-44EF-91B9-9C933C71BE28}" srcId="{70CC9743-305D-4B21-ADC9-9C45B9698F8E}" destId="{6D6BE85B-CC47-421E-8D24-D3F7F17B464E}" srcOrd="5" destOrd="0" parTransId="{B64B35E0-1650-43E3-B65A-845659BF4825}" sibTransId="{195149E8-079C-485C-86F4-D5F60ABF875E}"/>
    <dgm:cxn modelId="{8454F936-E639-4A49-833B-A71E027455EC}" srcId="{70CC9743-305D-4B21-ADC9-9C45B9698F8E}" destId="{3082C610-8D9A-4D90-9515-5F6CFCCCCECE}" srcOrd="9" destOrd="0" parTransId="{73CAB0FD-4DA9-4C57-B5E4-D86C2323541E}" sibTransId="{6A595436-C9A8-4E4E-830A-98A08F9B7770}"/>
    <dgm:cxn modelId="{56D6786D-2B30-46DC-A83A-E193E710957B}" type="presOf" srcId="{6D6BE85B-CC47-421E-8D24-D3F7F17B464E}" destId="{09189CF8-81AC-4C17-A995-80D320572844}" srcOrd="0" destOrd="0" presId="urn:microsoft.com/office/officeart/2005/8/layout/chevron1"/>
    <dgm:cxn modelId="{1776816D-B9AD-4FED-8F2C-A16FA73C61A3}" type="presOf" srcId="{67BE3CDD-AAC4-41BD-AF1C-E5DF8CB819C2}" destId="{CC066865-C4FC-41C9-A1C3-0EFA9A279B40}" srcOrd="0" destOrd="0" presId="urn:microsoft.com/office/officeart/2005/8/layout/chevron1"/>
    <dgm:cxn modelId="{FDB2314E-F85B-4F93-ADB6-FAF3C3CF1474}" type="presOf" srcId="{81AC69AF-6685-4227-9B83-2FC21DD8C8EA}" destId="{0F4055E7-D0E2-4C2D-86C3-901DC06725E0}" srcOrd="0" destOrd="0" presId="urn:microsoft.com/office/officeart/2005/8/layout/chevron1"/>
    <dgm:cxn modelId="{5D28A04F-199C-48DE-9CD9-462EB2472983}" srcId="{70CC9743-305D-4B21-ADC9-9C45B9698F8E}" destId="{3DCB3303-EE03-4DC3-83E2-66B1A3E62456}" srcOrd="8" destOrd="0" parTransId="{92F135EE-E610-401F-9A77-9898F37606E9}" sibTransId="{5474B845-2CF8-4AD6-99F9-EAF8B4A253A1}"/>
    <dgm:cxn modelId="{A9D65655-6EE9-4458-919D-CD009CF33B21}" type="presOf" srcId="{3DCB3303-EE03-4DC3-83E2-66B1A3E62456}" destId="{27F7C80E-955F-4086-939A-77CDAFF767A5}" srcOrd="0" destOrd="0" presId="urn:microsoft.com/office/officeart/2005/8/layout/chevron1"/>
    <dgm:cxn modelId="{BDB2315A-AC26-4F59-A283-9473497E4511}" type="presOf" srcId="{70CC9743-305D-4B21-ADC9-9C45B9698F8E}" destId="{32BF3915-7677-4F93-980F-B15260F0A194}" srcOrd="0" destOrd="0" presId="urn:microsoft.com/office/officeart/2005/8/layout/chevron1"/>
    <dgm:cxn modelId="{8118DD81-C4AB-46C4-9484-CED6FFA64C33}" type="presOf" srcId="{9FAB7071-B6B7-452C-8866-FED2A744818F}" destId="{F8745ABD-1B65-47DA-BF6D-9B8128C8AF28}" srcOrd="0" destOrd="0" presId="urn:microsoft.com/office/officeart/2005/8/layout/chevron1"/>
    <dgm:cxn modelId="{A0881889-387D-4CBA-9C88-A7C1465F599C}" srcId="{70CC9743-305D-4B21-ADC9-9C45B9698F8E}" destId="{F5792DB4-0C34-4A11-B1F6-4782AD2271D0}" srcOrd="4" destOrd="0" parTransId="{8B699E06-96AC-4791-AE02-E36DD4311270}" sibTransId="{8AACC8FB-F770-44E4-90A3-E955572F50A5}"/>
    <dgm:cxn modelId="{7013D3A3-C73F-4BE5-843F-5D475F94D549}" srcId="{70CC9743-305D-4B21-ADC9-9C45B9698F8E}" destId="{81AC69AF-6685-4227-9B83-2FC21DD8C8EA}" srcOrd="1" destOrd="0" parTransId="{E5807A3C-FD0B-4880-BB01-DE7CCA6F2752}" sibTransId="{885CF119-D490-4D77-AB86-BDB4C8465263}"/>
    <dgm:cxn modelId="{9E92A0A4-2179-4D8F-A263-E936AFEE2881}" type="presOf" srcId="{0B71A537-D638-4641-850B-FA68922D1B18}" destId="{251F6170-1F8F-49CB-BD37-C4D2D741D203}" srcOrd="0" destOrd="0" presId="urn:microsoft.com/office/officeart/2005/8/layout/chevron1"/>
    <dgm:cxn modelId="{C8668DB0-E906-4374-B7B6-3E3062491AC9}" type="presOf" srcId="{F5792DB4-0C34-4A11-B1F6-4782AD2271D0}" destId="{BB35BDDC-A2BE-4333-AEE6-5A09060E10E3}" srcOrd="0" destOrd="0" presId="urn:microsoft.com/office/officeart/2005/8/layout/chevron1"/>
    <dgm:cxn modelId="{3E2713B6-EB04-4D19-9131-E93DC8F13CC9}" type="presOf" srcId="{3082C610-8D9A-4D90-9515-5F6CFCCCCECE}" destId="{30E8EC46-464A-49B7-BF08-783E2043D863}" srcOrd="0" destOrd="0" presId="urn:microsoft.com/office/officeart/2005/8/layout/chevron1"/>
    <dgm:cxn modelId="{A9B8DED2-D487-4E56-B251-CCF79B44A7B8}" type="presOf" srcId="{2FC48C6D-F674-42F9-A5C7-74BFEA10D76C}" destId="{0AB321DB-7AB8-4A6E-BFB3-BFF77C43A56F}" srcOrd="0" destOrd="0" presId="urn:microsoft.com/office/officeart/2005/8/layout/chevron1"/>
    <dgm:cxn modelId="{039B9ED5-6893-419C-B14C-DB50ACA2EDC0}" srcId="{70CC9743-305D-4B21-ADC9-9C45B9698F8E}" destId="{67BE3CDD-AAC4-41BD-AF1C-E5DF8CB819C2}" srcOrd="7" destOrd="0" parTransId="{D73DDDF3-8D55-4F54-9BE7-3144AF1CE08D}" sibTransId="{67D13E66-D805-41F7-A96D-B1834A9A150B}"/>
    <dgm:cxn modelId="{9CC358D6-AB64-4F73-B307-6AD262530EF0}" srcId="{70CC9743-305D-4B21-ADC9-9C45B9698F8E}" destId="{9FAB7071-B6B7-452C-8866-FED2A744818F}" srcOrd="3" destOrd="0" parTransId="{23E8CCB2-4343-4A40-868D-264107BCDC43}" sibTransId="{24DDF9F4-EB08-41CF-8E7D-45AAEDB89F2E}"/>
    <dgm:cxn modelId="{885F10E0-3745-490B-90B3-DC55661B6D1A}" type="presOf" srcId="{8412AD60-4BE9-492E-BA12-3C07ECBC1364}" destId="{E8BB49AC-59D8-40C9-8595-B0F991D9C109}" srcOrd="0" destOrd="0" presId="urn:microsoft.com/office/officeart/2005/8/layout/chevron1"/>
    <dgm:cxn modelId="{B41FD8F0-C79C-4166-95F4-C5B03115A18D}" srcId="{70CC9743-305D-4B21-ADC9-9C45B9698F8E}" destId="{2FC48C6D-F674-42F9-A5C7-74BFEA10D76C}" srcOrd="6" destOrd="0" parTransId="{BEE9161A-E027-438B-BD28-0DBC43CA50F9}" sibTransId="{FAC94B64-E3EB-4C2E-BC9F-C689FA75B683}"/>
    <dgm:cxn modelId="{E75E03D9-978C-4281-928C-0CB477DC106E}" type="presParOf" srcId="{32BF3915-7677-4F93-980F-B15260F0A194}" destId="{E8BB49AC-59D8-40C9-8595-B0F991D9C109}" srcOrd="0" destOrd="0" presId="urn:microsoft.com/office/officeart/2005/8/layout/chevron1"/>
    <dgm:cxn modelId="{5715D7F2-2B62-4FE0-9FDA-F0C802B2D188}" type="presParOf" srcId="{32BF3915-7677-4F93-980F-B15260F0A194}" destId="{E4C53D35-F029-4881-BAF5-84852A1AACD4}" srcOrd="1" destOrd="0" presId="urn:microsoft.com/office/officeart/2005/8/layout/chevron1"/>
    <dgm:cxn modelId="{A9DB9292-14B0-43B7-83F7-8A757A00565C}" type="presParOf" srcId="{32BF3915-7677-4F93-980F-B15260F0A194}" destId="{0F4055E7-D0E2-4C2D-86C3-901DC06725E0}" srcOrd="2" destOrd="0" presId="urn:microsoft.com/office/officeart/2005/8/layout/chevron1"/>
    <dgm:cxn modelId="{F82FC22E-45F1-4CED-8144-A8B44108BDDC}" type="presParOf" srcId="{32BF3915-7677-4F93-980F-B15260F0A194}" destId="{48A3B7A4-0D7E-4E23-B3D6-708D31E6E059}" srcOrd="3" destOrd="0" presId="urn:microsoft.com/office/officeart/2005/8/layout/chevron1"/>
    <dgm:cxn modelId="{C875D8C0-82B5-4A2B-83C8-9D216407C163}" type="presParOf" srcId="{32BF3915-7677-4F93-980F-B15260F0A194}" destId="{251F6170-1F8F-49CB-BD37-C4D2D741D203}" srcOrd="4" destOrd="0" presId="urn:microsoft.com/office/officeart/2005/8/layout/chevron1"/>
    <dgm:cxn modelId="{3FBA6230-6A39-4E35-B48A-585CB2F821F6}" type="presParOf" srcId="{32BF3915-7677-4F93-980F-B15260F0A194}" destId="{77E9707D-679F-42F8-B73F-393333CE6624}" srcOrd="5" destOrd="0" presId="urn:microsoft.com/office/officeart/2005/8/layout/chevron1"/>
    <dgm:cxn modelId="{C24B2729-CBC5-4F18-BCAE-85C41D0E5878}" type="presParOf" srcId="{32BF3915-7677-4F93-980F-B15260F0A194}" destId="{F8745ABD-1B65-47DA-BF6D-9B8128C8AF28}" srcOrd="6" destOrd="0" presId="urn:microsoft.com/office/officeart/2005/8/layout/chevron1"/>
    <dgm:cxn modelId="{F6DC5711-33D4-4053-A1CD-FAA193A1F894}" type="presParOf" srcId="{32BF3915-7677-4F93-980F-B15260F0A194}" destId="{3979D648-E268-448A-BE5B-D6A144423649}" srcOrd="7" destOrd="0" presId="urn:microsoft.com/office/officeart/2005/8/layout/chevron1"/>
    <dgm:cxn modelId="{C0715C0E-E84A-4B62-B0DC-4B016CDB2B5F}" type="presParOf" srcId="{32BF3915-7677-4F93-980F-B15260F0A194}" destId="{BB35BDDC-A2BE-4333-AEE6-5A09060E10E3}" srcOrd="8" destOrd="0" presId="urn:microsoft.com/office/officeart/2005/8/layout/chevron1"/>
    <dgm:cxn modelId="{64DDC3F8-3A84-456F-A590-72809B73DA5F}" type="presParOf" srcId="{32BF3915-7677-4F93-980F-B15260F0A194}" destId="{99BFCF1A-3B09-4FBD-80D9-9011276DBA6B}" srcOrd="9" destOrd="0" presId="urn:microsoft.com/office/officeart/2005/8/layout/chevron1"/>
    <dgm:cxn modelId="{9FDB3AAD-9F86-42B7-ACD3-73BF09553138}" type="presParOf" srcId="{32BF3915-7677-4F93-980F-B15260F0A194}" destId="{09189CF8-81AC-4C17-A995-80D320572844}" srcOrd="10" destOrd="0" presId="urn:microsoft.com/office/officeart/2005/8/layout/chevron1"/>
    <dgm:cxn modelId="{CFA74D2F-ADB5-41AF-8942-3DDC0D95C5D2}" type="presParOf" srcId="{32BF3915-7677-4F93-980F-B15260F0A194}" destId="{4EE14290-77FF-42E8-97F2-E30B64334A85}" srcOrd="11" destOrd="0" presId="urn:microsoft.com/office/officeart/2005/8/layout/chevron1"/>
    <dgm:cxn modelId="{F337307E-5FAF-4666-A8FE-575B6BA39951}" type="presParOf" srcId="{32BF3915-7677-4F93-980F-B15260F0A194}" destId="{0AB321DB-7AB8-4A6E-BFB3-BFF77C43A56F}" srcOrd="12" destOrd="0" presId="urn:microsoft.com/office/officeart/2005/8/layout/chevron1"/>
    <dgm:cxn modelId="{91F36858-E36B-4D55-9713-C7BB5437D143}" type="presParOf" srcId="{32BF3915-7677-4F93-980F-B15260F0A194}" destId="{D43CE92E-1EE6-42DC-9874-738E9D6355A6}" srcOrd="13" destOrd="0" presId="urn:microsoft.com/office/officeart/2005/8/layout/chevron1"/>
    <dgm:cxn modelId="{C2876C24-94E9-4AF1-82CA-2B50FA613925}" type="presParOf" srcId="{32BF3915-7677-4F93-980F-B15260F0A194}" destId="{CC066865-C4FC-41C9-A1C3-0EFA9A279B40}" srcOrd="14" destOrd="0" presId="urn:microsoft.com/office/officeart/2005/8/layout/chevron1"/>
    <dgm:cxn modelId="{F0A5DBEC-532E-43A2-836A-1E9BC5663FAA}" type="presParOf" srcId="{32BF3915-7677-4F93-980F-B15260F0A194}" destId="{04F7875C-1B97-481A-9134-EE4DE576A0B6}" srcOrd="15" destOrd="0" presId="urn:microsoft.com/office/officeart/2005/8/layout/chevron1"/>
    <dgm:cxn modelId="{12577D2B-6DF5-4E0E-A380-0AFFABD86DC0}" type="presParOf" srcId="{32BF3915-7677-4F93-980F-B15260F0A194}" destId="{27F7C80E-955F-4086-939A-77CDAFF767A5}" srcOrd="16" destOrd="0" presId="urn:microsoft.com/office/officeart/2005/8/layout/chevron1"/>
    <dgm:cxn modelId="{10C5811B-15CA-40E5-B47B-2DB3E3557F7B}" type="presParOf" srcId="{32BF3915-7677-4F93-980F-B15260F0A194}" destId="{796245F2-0108-45C7-B319-CF468D58BF50}" srcOrd="17" destOrd="0" presId="urn:microsoft.com/office/officeart/2005/8/layout/chevron1"/>
    <dgm:cxn modelId="{44013840-E126-441D-90DB-D203E98B04A4}" type="presParOf" srcId="{32BF3915-7677-4F93-980F-B15260F0A194}" destId="{30E8EC46-464A-49B7-BF08-783E2043D863}" srcOrd="1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B49AC-59D8-40C9-8595-B0F991D9C109}">
      <dsp:nvSpPr>
        <dsp:cNvPr id="0" name=""/>
        <dsp:cNvSpPr/>
      </dsp:nvSpPr>
      <dsp:spPr>
        <a:xfrm>
          <a:off x="1486" y="2500246"/>
          <a:ext cx="1338132" cy="535252"/>
        </a:xfrm>
        <a:prstGeom prst="chevron">
          <a:avLst/>
        </a:prstGeom>
        <a:solidFill>
          <a:schemeClr val="accent2">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1</a:t>
          </a:r>
        </a:p>
      </dsp:txBody>
      <dsp:txXfrm>
        <a:off x="269112" y="2500246"/>
        <a:ext cx="802880" cy="535252"/>
      </dsp:txXfrm>
    </dsp:sp>
    <dsp:sp modelId="{0F4055E7-D0E2-4C2D-86C3-901DC06725E0}">
      <dsp:nvSpPr>
        <dsp:cNvPr id="0" name=""/>
        <dsp:cNvSpPr/>
      </dsp:nvSpPr>
      <dsp:spPr>
        <a:xfrm>
          <a:off x="1205805" y="2500246"/>
          <a:ext cx="1338132" cy="535252"/>
        </a:xfrm>
        <a:prstGeom prst="chevron">
          <a:avLst/>
        </a:prstGeom>
        <a:solidFill>
          <a:schemeClr val="accent2">
            <a:shade val="80000"/>
            <a:hueOff val="-50556"/>
            <a:satOff val="946"/>
            <a:lumOff val="30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2</a:t>
          </a:r>
        </a:p>
      </dsp:txBody>
      <dsp:txXfrm>
        <a:off x="1473431" y="2500246"/>
        <a:ext cx="802880" cy="535252"/>
      </dsp:txXfrm>
    </dsp:sp>
    <dsp:sp modelId="{251F6170-1F8F-49CB-BD37-C4D2D741D203}">
      <dsp:nvSpPr>
        <dsp:cNvPr id="0" name=""/>
        <dsp:cNvSpPr/>
      </dsp:nvSpPr>
      <dsp:spPr>
        <a:xfrm>
          <a:off x="2410124" y="2500246"/>
          <a:ext cx="1338132" cy="535252"/>
        </a:xfrm>
        <a:prstGeom prst="chevron">
          <a:avLst/>
        </a:prstGeom>
        <a:solidFill>
          <a:schemeClr val="accent2">
            <a:shade val="80000"/>
            <a:hueOff val="-101112"/>
            <a:satOff val="1891"/>
            <a:lumOff val="60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3</a:t>
          </a:r>
        </a:p>
      </dsp:txBody>
      <dsp:txXfrm>
        <a:off x="2677750" y="2500246"/>
        <a:ext cx="802880" cy="535252"/>
      </dsp:txXfrm>
    </dsp:sp>
    <dsp:sp modelId="{F8745ABD-1B65-47DA-BF6D-9B8128C8AF28}">
      <dsp:nvSpPr>
        <dsp:cNvPr id="0" name=""/>
        <dsp:cNvSpPr/>
      </dsp:nvSpPr>
      <dsp:spPr>
        <a:xfrm>
          <a:off x="3614443" y="2500246"/>
          <a:ext cx="1338132" cy="535252"/>
        </a:xfrm>
        <a:prstGeom prst="chevron">
          <a:avLst/>
        </a:prstGeom>
        <a:solidFill>
          <a:schemeClr val="accent2">
            <a:shade val="80000"/>
            <a:hueOff val="-151668"/>
            <a:satOff val="2837"/>
            <a:lumOff val="90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t>WEEK 4</a:t>
          </a:r>
        </a:p>
      </dsp:txBody>
      <dsp:txXfrm>
        <a:off x="3882069" y="2500246"/>
        <a:ext cx="802880" cy="535252"/>
      </dsp:txXfrm>
    </dsp:sp>
    <dsp:sp modelId="{BB35BDDC-A2BE-4333-AEE6-5A09060E10E3}">
      <dsp:nvSpPr>
        <dsp:cNvPr id="0" name=""/>
        <dsp:cNvSpPr/>
      </dsp:nvSpPr>
      <dsp:spPr>
        <a:xfrm>
          <a:off x="4818762" y="2500246"/>
          <a:ext cx="1338132" cy="535252"/>
        </a:xfrm>
        <a:prstGeom prst="chevron">
          <a:avLst/>
        </a:prstGeom>
        <a:solidFill>
          <a:schemeClr val="accent2">
            <a:shade val="80000"/>
            <a:hueOff val="-202224"/>
            <a:satOff val="3782"/>
            <a:lumOff val="120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5</a:t>
          </a:r>
        </a:p>
      </dsp:txBody>
      <dsp:txXfrm>
        <a:off x="5086388" y="2500246"/>
        <a:ext cx="802880" cy="535252"/>
      </dsp:txXfrm>
    </dsp:sp>
    <dsp:sp modelId="{09189CF8-81AC-4C17-A995-80D320572844}">
      <dsp:nvSpPr>
        <dsp:cNvPr id="0" name=""/>
        <dsp:cNvSpPr/>
      </dsp:nvSpPr>
      <dsp:spPr>
        <a:xfrm>
          <a:off x="6023081" y="2500246"/>
          <a:ext cx="1338132" cy="535252"/>
        </a:xfrm>
        <a:prstGeom prst="chevron">
          <a:avLst/>
        </a:prstGeom>
        <a:solidFill>
          <a:schemeClr val="accent2">
            <a:shade val="80000"/>
            <a:hueOff val="-252780"/>
            <a:satOff val="4728"/>
            <a:lumOff val="1506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6</a:t>
          </a:r>
        </a:p>
      </dsp:txBody>
      <dsp:txXfrm>
        <a:off x="6290707" y="2500246"/>
        <a:ext cx="802880" cy="535252"/>
      </dsp:txXfrm>
    </dsp:sp>
    <dsp:sp modelId="{0AB321DB-7AB8-4A6E-BFB3-BFF77C43A56F}">
      <dsp:nvSpPr>
        <dsp:cNvPr id="0" name=""/>
        <dsp:cNvSpPr/>
      </dsp:nvSpPr>
      <dsp:spPr>
        <a:xfrm>
          <a:off x="7227400" y="2500246"/>
          <a:ext cx="1338132" cy="535252"/>
        </a:xfrm>
        <a:prstGeom prst="chevron">
          <a:avLst/>
        </a:prstGeom>
        <a:solidFill>
          <a:schemeClr val="accent2">
            <a:shade val="80000"/>
            <a:hueOff val="-303336"/>
            <a:satOff val="5673"/>
            <a:lumOff val="180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7</a:t>
          </a:r>
        </a:p>
      </dsp:txBody>
      <dsp:txXfrm>
        <a:off x="7495026" y="2500246"/>
        <a:ext cx="802880" cy="535252"/>
      </dsp:txXfrm>
    </dsp:sp>
    <dsp:sp modelId="{CC066865-C4FC-41C9-A1C3-0EFA9A279B40}">
      <dsp:nvSpPr>
        <dsp:cNvPr id="0" name=""/>
        <dsp:cNvSpPr/>
      </dsp:nvSpPr>
      <dsp:spPr>
        <a:xfrm>
          <a:off x="8431719" y="2500246"/>
          <a:ext cx="1338132" cy="535252"/>
        </a:xfrm>
        <a:prstGeom prst="chevron">
          <a:avLst/>
        </a:prstGeom>
        <a:solidFill>
          <a:schemeClr val="accent2">
            <a:shade val="80000"/>
            <a:hueOff val="-353892"/>
            <a:satOff val="6619"/>
            <a:lumOff val="2109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8</a:t>
          </a:r>
        </a:p>
      </dsp:txBody>
      <dsp:txXfrm>
        <a:off x="8699345" y="2500246"/>
        <a:ext cx="802880" cy="535252"/>
      </dsp:txXfrm>
    </dsp:sp>
    <dsp:sp modelId="{27F7C80E-955F-4086-939A-77CDAFF767A5}">
      <dsp:nvSpPr>
        <dsp:cNvPr id="0" name=""/>
        <dsp:cNvSpPr/>
      </dsp:nvSpPr>
      <dsp:spPr>
        <a:xfrm>
          <a:off x="9636038" y="2500246"/>
          <a:ext cx="1338132" cy="535252"/>
        </a:xfrm>
        <a:prstGeom prst="chevron">
          <a:avLst/>
        </a:prstGeom>
        <a:solidFill>
          <a:schemeClr val="accent2">
            <a:shade val="80000"/>
            <a:hueOff val="-404448"/>
            <a:satOff val="7564"/>
            <a:lumOff val="2410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9</a:t>
          </a:r>
        </a:p>
      </dsp:txBody>
      <dsp:txXfrm>
        <a:off x="9903664" y="2500246"/>
        <a:ext cx="802880" cy="535252"/>
      </dsp:txXfrm>
    </dsp:sp>
    <dsp:sp modelId="{30E8EC46-464A-49B7-BF08-783E2043D863}">
      <dsp:nvSpPr>
        <dsp:cNvPr id="0" name=""/>
        <dsp:cNvSpPr/>
      </dsp:nvSpPr>
      <dsp:spPr>
        <a:xfrm>
          <a:off x="10840357" y="2500246"/>
          <a:ext cx="1338132" cy="535252"/>
        </a:xfrm>
        <a:prstGeom prst="chevron">
          <a:avLst/>
        </a:prstGeom>
        <a:solidFill>
          <a:schemeClr val="accent2">
            <a:shade val="80000"/>
            <a:hueOff val="-455004"/>
            <a:satOff val="8510"/>
            <a:lumOff val="27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t>WEEK 10</a:t>
          </a:r>
        </a:p>
      </dsp:txBody>
      <dsp:txXfrm>
        <a:off x="11107983" y="2500246"/>
        <a:ext cx="802880" cy="535252"/>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0F97382-E127-894B-7E84-4607279A94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Applied Health and Social Care</a:t>
            </a:r>
          </a:p>
        </p:txBody>
      </p:sp>
      <p:sp>
        <p:nvSpPr>
          <p:cNvPr id="3" name="Date Placeholder 2">
            <a:extLst>
              <a:ext uri="{FF2B5EF4-FFF2-40B4-BE49-F238E27FC236}">
                <a16:creationId xmlns:a16="http://schemas.microsoft.com/office/drawing/2014/main" id="{1488A9D5-4389-7F20-D2A3-9EF995ED32D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70EF2F-AD7D-4EF0-9AAB-F7FC49B9E123}" type="datetimeFigureOut">
              <a:rPr lang="en-GB" smtClean="0"/>
              <a:t>25/09/2026</a:t>
            </a:fld>
            <a:endParaRPr lang="en-GB"/>
          </a:p>
        </p:txBody>
      </p:sp>
      <p:sp>
        <p:nvSpPr>
          <p:cNvPr id="4" name="Footer Placeholder 3">
            <a:extLst>
              <a:ext uri="{FF2B5EF4-FFF2-40B4-BE49-F238E27FC236}">
                <a16:creationId xmlns:a16="http://schemas.microsoft.com/office/drawing/2014/main" id="{221027B0-D0DC-8DBB-9F4C-02C555D23B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F3D08CF-407F-A159-1328-DA519245DA7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A23009-D119-43F3-8323-096FA95B1C55}" type="slidenum">
              <a:rPr lang="en-GB" smtClean="0"/>
              <a:t>‹#›</a:t>
            </a:fld>
            <a:endParaRPr lang="en-GB"/>
          </a:p>
        </p:txBody>
      </p:sp>
    </p:spTree>
    <p:extLst>
      <p:ext uri="{BB962C8B-B14F-4D97-AF65-F5344CB8AC3E}">
        <p14:creationId xmlns:p14="http://schemas.microsoft.com/office/powerpoint/2010/main" val="1914878406"/>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Applied Health and Social Care</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EF8891-E1D3-4C67-BF25-25BC5AEAB985}" type="datetimeFigureOut">
              <a:rPr lang="en-GB" smtClean="0"/>
              <a:t>25/09/2026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F38809-22CE-4589-88F2-394DA6EDB71D}" type="slidenum">
              <a:rPr lang="en-GB" smtClean="0"/>
              <a:t>‹#›</a:t>
            </a:fld>
            <a:endParaRPr lang="en-GB"/>
          </a:p>
        </p:txBody>
      </p:sp>
    </p:spTree>
    <p:extLst>
      <p:ext uri="{BB962C8B-B14F-4D97-AF65-F5344CB8AC3E}">
        <p14:creationId xmlns:p14="http://schemas.microsoft.com/office/powerpoint/2010/main" val="2681743534"/>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79F15-818B-D765-7B93-F95AE292C6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C8E77BC-C79C-7539-604E-3678BD5CEA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CF7AE9-1FE3-E6E3-4138-B51AD583A07A}"/>
              </a:ext>
            </a:extLst>
          </p:cNvPr>
          <p:cNvSpPr>
            <a:spLocks noGrp="1"/>
          </p:cNvSpPr>
          <p:nvPr>
            <p:ph type="dt" sz="half" idx="10"/>
          </p:nvPr>
        </p:nvSpPr>
        <p:spPr/>
        <p:txBody>
          <a:bodyPr/>
          <a:lstStyle/>
          <a:p>
            <a:r>
              <a:rPr lang="en-GB"/>
              <a:t>BMAH4006 -  Skills for Academic Success</a:t>
            </a:r>
          </a:p>
        </p:txBody>
      </p:sp>
      <p:sp>
        <p:nvSpPr>
          <p:cNvPr id="5" name="Footer Placeholder 4">
            <a:extLst>
              <a:ext uri="{FF2B5EF4-FFF2-40B4-BE49-F238E27FC236}">
                <a16:creationId xmlns:a16="http://schemas.microsoft.com/office/drawing/2014/main" id="{880AED14-2004-4D9E-7A94-D6FB82D00DA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32F457F-42B8-D6C5-06FE-41E37962E21F}"/>
              </a:ext>
            </a:extLst>
          </p:cNvPr>
          <p:cNvSpPr>
            <a:spLocks noGrp="1"/>
          </p:cNvSpPr>
          <p:nvPr>
            <p:ph type="sldNum" sz="quarter" idx="12"/>
          </p:nvPr>
        </p:nvSpPr>
        <p:spPr/>
        <p:txBody>
          <a:bodyPr/>
          <a:lstStyle/>
          <a:p>
            <a:fld id="{FA95ABA2-1875-4845-B9AD-34A7336EF8C5}" type="slidenum">
              <a:rPr lang="en-GB" smtClean="0"/>
              <a:t>‹#›</a:t>
            </a:fld>
            <a:endParaRPr lang="en-GB"/>
          </a:p>
        </p:txBody>
      </p:sp>
    </p:spTree>
    <p:extLst>
      <p:ext uri="{BB962C8B-B14F-4D97-AF65-F5344CB8AC3E}">
        <p14:creationId xmlns:p14="http://schemas.microsoft.com/office/powerpoint/2010/main" val="878588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18BD0-5D00-0EFA-97E4-7CBBB510AD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1C5CC6-2A9D-E560-FBA6-0A5CD5A95B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C0C768-9144-CE9B-C65E-1E4AEE26F2F0}"/>
              </a:ext>
            </a:extLst>
          </p:cNvPr>
          <p:cNvSpPr>
            <a:spLocks noGrp="1"/>
          </p:cNvSpPr>
          <p:nvPr>
            <p:ph type="dt" sz="half" idx="10"/>
          </p:nvPr>
        </p:nvSpPr>
        <p:spPr/>
        <p:txBody>
          <a:bodyPr/>
          <a:lstStyle/>
          <a:p>
            <a:r>
              <a:rPr lang="en-GB"/>
              <a:t>BMAH4006 -  Skills for Academic Success</a:t>
            </a:r>
          </a:p>
        </p:txBody>
      </p:sp>
      <p:sp>
        <p:nvSpPr>
          <p:cNvPr id="5" name="Footer Placeholder 4">
            <a:extLst>
              <a:ext uri="{FF2B5EF4-FFF2-40B4-BE49-F238E27FC236}">
                <a16:creationId xmlns:a16="http://schemas.microsoft.com/office/drawing/2014/main" id="{C51481D1-6F18-4D3F-BDB6-D32D43E048D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22F1EF1-504D-A20E-1409-2E327AAC5831}"/>
              </a:ext>
            </a:extLst>
          </p:cNvPr>
          <p:cNvSpPr>
            <a:spLocks noGrp="1"/>
          </p:cNvSpPr>
          <p:nvPr>
            <p:ph type="sldNum" sz="quarter" idx="12"/>
          </p:nvPr>
        </p:nvSpPr>
        <p:spPr/>
        <p:txBody>
          <a:bodyPr/>
          <a:lstStyle/>
          <a:p>
            <a:fld id="{FA95ABA2-1875-4845-B9AD-34A7336EF8C5}" type="slidenum">
              <a:rPr lang="en-GB" smtClean="0"/>
              <a:t>‹#›</a:t>
            </a:fld>
            <a:endParaRPr lang="en-GB"/>
          </a:p>
        </p:txBody>
      </p:sp>
    </p:spTree>
    <p:extLst>
      <p:ext uri="{BB962C8B-B14F-4D97-AF65-F5344CB8AC3E}">
        <p14:creationId xmlns:p14="http://schemas.microsoft.com/office/powerpoint/2010/main" val="3567382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3F725-6117-54C2-B3E1-2E2A7FB664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EEA656-7692-12B1-34DA-6AA3643486C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659C16-8EF9-9FED-BB97-3E27BB73DB9C}"/>
              </a:ext>
            </a:extLst>
          </p:cNvPr>
          <p:cNvSpPr>
            <a:spLocks noGrp="1"/>
          </p:cNvSpPr>
          <p:nvPr>
            <p:ph type="dt" sz="half" idx="10"/>
          </p:nvPr>
        </p:nvSpPr>
        <p:spPr/>
        <p:txBody>
          <a:bodyPr/>
          <a:lstStyle/>
          <a:p>
            <a:r>
              <a:rPr lang="en-GB"/>
              <a:t>BMAH4006 -  Skills for Academic Success</a:t>
            </a:r>
          </a:p>
        </p:txBody>
      </p:sp>
      <p:sp>
        <p:nvSpPr>
          <p:cNvPr id="5" name="Footer Placeholder 4">
            <a:extLst>
              <a:ext uri="{FF2B5EF4-FFF2-40B4-BE49-F238E27FC236}">
                <a16:creationId xmlns:a16="http://schemas.microsoft.com/office/drawing/2014/main" id="{6FB7FB50-686D-6325-86B2-42700F084B8A}"/>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8574FDE-0E12-7593-FC36-BC5D1757EFDA}"/>
              </a:ext>
            </a:extLst>
          </p:cNvPr>
          <p:cNvSpPr>
            <a:spLocks noGrp="1"/>
          </p:cNvSpPr>
          <p:nvPr>
            <p:ph type="sldNum" sz="quarter" idx="12"/>
          </p:nvPr>
        </p:nvSpPr>
        <p:spPr/>
        <p:txBody>
          <a:bodyPr/>
          <a:lstStyle/>
          <a:p>
            <a:fld id="{FA95ABA2-1875-4845-B9AD-34A7336EF8C5}" type="slidenum">
              <a:rPr lang="en-GB" smtClean="0"/>
              <a:t>‹#›</a:t>
            </a:fld>
            <a:endParaRPr lang="en-GB"/>
          </a:p>
        </p:txBody>
      </p:sp>
    </p:spTree>
    <p:extLst>
      <p:ext uri="{BB962C8B-B14F-4D97-AF65-F5344CB8AC3E}">
        <p14:creationId xmlns:p14="http://schemas.microsoft.com/office/powerpoint/2010/main" val="369478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3FE83-5765-1EB7-DFF3-FD8C2536A1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843362-BF84-0709-531C-762FCDC93E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BC72FF-D233-4524-C9AB-7D17B0BF42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4FEA27-EAA0-5136-C595-E67A7A29A3A4}"/>
              </a:ext>
            </a:extLst>
          </p:cNvPr>
          <p:cNvSpPr>
            <a:spLocks noGrp="1"/>
          </p:cNvSpPr>
          <p:nvPr>
            <p:ph type="dt" sz="half" idx="10"/>
          </p:nvPr>
        </p:nvSpPr>
        <p:spPr/>
        <p:txBody>
          <a:bodyPr/>
          <a:lstStyle/>
          <a:p>
            <a:r>
              <a:rPr lang="en-GB"/>
              <a:t>BMAH4006 -  Skills for Academic Success</a:t>
            </a:r>
          </a:p>
        </p:txBody>
      </p:sp>
      <p:sp>
        <p:nvSpPr>
          <p:cNvPr id="6" name="Footer Placeholder 5">
            <a:extLst>
              <a:ext uri="{FF2B5EF4-FFF2-40B4-BE49-F238E27FC236}">
                <a16:creationId xmlns:a16="http://schemas.microsoft.com/office/drawing/2014/main" id="{767162D6-88E9-C47C-3F45-BEAC37006868}"/>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76300D48-37FB-8FEE-0B59-3C3BA79EF5B8}"/>
              </a:ext>
            </a:extLst>
          </p:cNvPr>
          <p:cNvSpPr>
            <a:spLocks noGrp="1"/>
          </p:cNvSpPr>
          <p:nvPr>
            <p:ph type="sldNum" sz="quarter" idx="12"/>
          </p:nvPr>
        </p:nvSpPr>
        <p:spPr/>
        <p:txBody>
          <a:bodyPr/>
          <a:lstStyle/>
          <a:p>
            <a:fld id="{FA95ABA2-1875-4845-B9AD-34A7336EF8C5}" type="slidenum">
              <a:rPr lang="en-GB" smtClean="0"/>
              <a:t>‹#›</a:t>
            </a:fld>
            <a:endParaRPr lang="en-GB"/>
          </a:p>
        </p:txBody>
      </p:sp>
    </p:spTree>
    <p:extLst>
      <p:ext uri="{BB962C8B-B14F-4D97-AF65-F5344CB8AC3E}">
        <p14:creationId xmlns:p14="http://schemas.microsoft.com/office/powerpoint/2010/main" val="2943698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36B83-1485-AAC1-85ED-EBC7635C8C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C840AA-B6C1-7A8A-216D-CF43625AAF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A25965-3828-4B32-4108-6F99C04E8C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503791-C843-DC63-B239-9938591A5F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2C70930-956F-84DA-A4C7-9D220D0B61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99181B-C24C-D799-B341-71A2DB150D74}"/>
              </a:ext>
            </a:extLst>
          </p:cNvPr>
          <p:cNvSpPr>
            <a:spLocks noGrp="1"/>
          </p:cNvSpPr>
          <p:nvPr>
            <p:ph type="dt" sz="half" idx="10"/>
          </p:nvPr>
        </p:nvSpPr>
        <p:spPr/>
        <p:txBody>
          <a:bodyPr/>
          <a:lstStyle/>
          <a:p>
            <a:r>
              <a:rPr lang="en-GB"/>
              <a:t>BMAH4006 -  Skills for Academic Success</a:t>
            </a:r>
          </a:p>
        </p:txBody>
      </p:sp>
      <p:sp>
        <p:nvSpPr>
          <p:cNvPr id="8" name="Footer Placeholder 7">
            <a:extLst>
              <a:ext uri="{FF2B5EF4-FFF2-40B4-BE49-F238E27FC236}">
                <a16:creationId xmlns:a16="http://schemas.microsoft.com/office/drawing/2014/main" id="{3C3F33B5-3807-5B4F-C4EF-E6BB173E3F40}"/>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3CB4FA6B-0D90-6964-C40E-99A3956C8952}"/>
              </a:ext>
            </a:extLst>
          </p:cNvPr>
          <p:cNvSpPr>
            <a:spLocks noGrp="1"/>
          </p:cNvSpPr>
          <p:nvPr>
            <p:ph type="sldNum" sz="quarter" idx="12"/>
          </p:nvPr>
        </p:nvSpPr>
        <p:spPr/>
        <p:txBody>
          <a:bodyPr/>
          <a:lstStyle/>
          <a:p>
            <a:fld id="{FA95ABA2-1875-4845-B9AD-34A7336EF8C5}" type="slidenum">
              <a:rPr lang="en-GB" smtClean="0"/>
              <a:t>‹#›</a:t>
            </a:fld>
            <a:endParaRPr lang="en-GB"/>
          </a:p>
        </p:txBody>
      </p:sp>
    </p:spTree>
    <p:extLst>
      <p:ext uri="{BB962C8B-B14F-4D97-AF65-F5344CB8AC3E}">
        <p14:creationId xmlns:p14="http://schemas.microsoft.com/office/powerpoint/2010/main" val="2044082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7122-416D-C7C1-1B90-AE25E65C070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47B382-7FBC-E0C2-73B2-F6D457005814}"/>
              </a:ext>
            </a:extLst>
          </p:cNvPr>
          <p:cNvSpPr>
            <a:spLocks noGrp="1"/>
          </p:cNvSpPr>
          <p:nvPr>
            <p:ph type="dt" sz="half" idx="10"/>
          </p:nvPr>
        </p:nvSpPr>
        <p:spPr/>
        <p:txBody>
          <a:bodyPr/>
          <a:lstStyle/>
          <a:p>
            <a:r>
              <a:rPr lang="en-GB"/>
              <a:t>BMAH4006 -  Skills for Academic Success</a:t>
            </a:r>
          </a:p>
        </p:txBody>
      </p:sp>
      <p:sp>
        <p:nvSpPr>
          <p:cNvPr id="4" name="Footer Placeholder 3">
            <a:extLst>
              <a:ext uri="{FF2B5EF4-FFF2-40B4-BE49-F238E27FC236}">
                <a16:creationId xmlns:a16="http://schemas.microsoft.com/office/drawing/2014/main" id="{B974BDD5-5B05-632E-1EA7-445B6B2EC324}"/>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A5E863AF-10C6-672F-B3D7-38A27879189D}"/>
              </a:ext>
            </a:extLst>
          </p:cNvPr>
          <p:cNvSpPr>
            <a:spLocks noGrp="1"/>
          </p:cNvSpPr>
          <p:nvPr>
            <p:ph type="sldNum" sz="quarter" idx="12"/>
          </p:nvPr>
        </p:nvSpPr>
        <p:spPr/>
        <p:txBody>
          <a:bodyPr/>
          <a:lstStyle/>
          <a:p>
            <a:fld id="{FA95ABA2-1875-4845-B9AD-34A7336EF8C5}" type="slidenum">
              <a:rPr lang="en-GB" smtClean="0"/>
              <a:t>‹#›</a:t>
            </a:fld>
            <a:endParaRPr lang="en-GB"/>
          </a:p>
        </p:txBody>
      </p:sp>
    </p:spTree>
    <p:extLst>
      <p:ext uri="{BB962C8B-B14F-4D97-AF65-F5344CB8AC3E}">
        <p14:creationId xmlns:p14="http://schemas.microsoft.com/office/powerpoint/2010/main" val="731052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64C7A5-3B66-795E-E75F-321F025C4038}"/>
              </a:ext>
            </a:extLst>
          </p:cNvPr>
          <p:cNvSpPr>
            <a:spLocks noGrp="1"/>
          </p:cNvSpPr>
          <p:nvPr>
            <p:ph type="dt" sz="half" idx="10"/>
          </p:nvPr>
        </p:nvSpPr>
        <p:spPr/>
        <p:txBody>
          <a:bodyPr/>
          <a:lstStyle/>
          <a:p>
            <a:r>
              <a:rPr lang="en-GB"/>
              <a:t>BMAH4006 -  Skills for Academic Success</a:t>
            </a:r>
          </a:p>
        </p:txBody>
      </p:sp>
      <p:sp>
        <p:nvSpPr>
          <p:cNvPr id="3" name="Footer Placeholder 2">
            <a:extLst>
              <a:ext uri="{FF2B5EF4-FFF2-40B4-BE49-F238E27FC236}">
                <a16:creationId xmlns:a16="http://schemas.microsoft.com/office/drawing/2014/main" id="{1EAB0EF8-FB8D-BC29-B203-0D3D62F1E804}"/>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DA9285BE-36D6-3D4E-9E73-0DA38099E47D}"/>
              </a:ext>
            </a:extLst>
          </p:cNvPr>
          <p:cNvSpPr>
            <a:spLocks noGrp="1"/>
          </p:cNvSpPr>
          <p:nvPr>
            <p:ph type="sldNum" sz="quarter" idx="12"/>
          </p:nvPr>
        </p:nvSpPr>
        <p:spPr/>
        <p:txBody>
          <a:bodyPr/>
          <a:lstStyle/>
          <a:p>
            <a:fld id="{FA95ABA2-1875-4845-B9AD-34A7336EF8C5}" type="slidenum">
              <a:rPr lang="en-GB" smtClean="0"/>
              <a:t>‹#›</a:t>
            </a:fld>
            <a:endParaRPr lang="en-GB"/>
          </a:p>
        </p:txBody>
      </p:sp>
    </p:spTree>
    <p:extLst>
      <p:ext uri="{BB962C8B-B14F-4D97-AF65-F5344CB8AC3E}">
        <p14:creationId xmlns:p14="http://schemas.microsoft.com/office/powerpoint/2010/main" val="527779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EB083-9242-9DA8-7037-36F2D01D97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EBD363-428C-DF26-B87E-4C9121056E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80047A-444F-650C-ADE0-678AFE6450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754979-AAF2-1C6D-42F9-D4DA0F2ADEE2}"/>
              </a:ext>
            </a:extLst>
          </p:cNvPr>
          <p:cNvSpPr>
            <a:spLocks noGrp="1"/>
          </p:cNvSpPr>
          <p:nvPr>
            <p:ph type="dt" sz="half" idx="10"/>
          </p:nvPr>
        </p:nvSpPr>
        <p:spPr/>
        <p:txBody>
          <a:bodyPr/>
          <a:lstStyle/>
          <a:p>
            <a:r>
              <a:rPr lang="en-GB"/>
              <a:t>BMAH4006 -  Skills for Academic Success</a:t>
            </a:r>
          </a:p>
        </p:txBody>
      </p:sp>
      <p:sp>
        <p:nvSpPr>
          <p:cNvPr id="6" name="Footer Placeholder 5">
            <a:extLst>
              <a:ext uri="{FF2B5EF4-FFF2-40B4-BE49-F238E27FC236}">
                <a16:creationId xmlns:a16="http://schemas.microsoft.com/office/drawing/2014/main" id="{CDC3CE31-7C36-B118-6FAE-1AE0AFF76EC2}"/>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B8D59A09-BA63-A8F4-0550-12AC3B70665D}"/>
              </a:ext>
            </a:extLst>
          </p:cNvPr>
          <p:cNvSpPr>
            <a:spLocks noGrp="1"/>
          </p:cNvSpPr>
          <p:nvPr>
            <p:ph type="sldNum" sz="quarter" idx="12"/>
          </p:nvPr>
        </p:nvSpPr>
        <p:spPr/>
        <p:txBody>
          <a:bodyPr/>
          <a:lstStyle/>
          <a:p>
            <a:fld id="{FA95ABA2-1875-4845-B9AD-34A7336EF8C5}" type="slidenum">
              <a:rPr lang="en-GB" smtClean="0"/>
              <a:t>‹#›</a:t>
            </a:fld>
            <a:endParaRPr lang="en-GB"/>
          </a:p>
        </p:txBody>
      </p:sp>
    </p:spTree>
    <p:extLst>
      <p:ext uri="{BB962C8B-B14F-4D97-AF65-F5344CB8AC3E}">
        <p14:creationId xmlns:p14="http://schemas.microsoft.com/office/powerpoint/2010/main" val="4145426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41553-DAFF-D0B3-BB03-DD78228DD8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81CDC22-CEA3-BD95-B9B7-F9E3C4C84B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BA4EC6-7B80-D5DB-4864-A701DF70DB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13BDE4-FF41-E293-1A94-725649F0CD61}"/>
              </a:ext>
            </a:extLst>
          </p:cNvPr>
          <p:cNvSpPr>
            <a:spLocks noGrp="1"/>
          </p:cNvSpPr>
          <p:nvPr>
            <p:ph type="dt" sz="half" idx="10"/>
          </p:nvPr>
        </p:nvSpPr>
        <p:spPr/>
        <p:txBody>
          <a:bodyPr/>
          <a:lstStyle/>
          <a:p>
            <a:r>
              <a:rPr lang="en-GB"/>
              <a:t>BMAH4006 -  Skills for Academic Success</a:t>
            </a:r>
          </a:p>
        </p:txBody>
      </p:sp>
      <p:sp>
        <p:nvSpPr>
          <p:cNvPr id="6" name="Footer Placeholder 5">
            <a:extLst>
              <a:ext uri="{FF2B5EF4-FFF2-40B4-BE49-F238E27FC236}">
                <a16:creationId xmlns:a16="http://schemas.microsoft.com/office/drawing/2014/main" id="{09599BC4-166D-9EF1-2BC3-069446A1E171}"/>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149B1151-8FFE-9046-2C1F-C8311FF9A865}"/>
              </a:ext>
            </a:extLst>
          </p:cNvPr>
          <p:cNvSpPr>
            <a:spLocks noGrp="1"/>
          </p:cNvSpPr>
          <p:nvPr>
            <p:ph type="sldNum" sz="quarter" idx="12"/>
          </p:nvPr>
        </p:nvSpPr>
        <p:spPr/>
        <p:txBody>
          <a:bodyPr/>
          <a:lstStyle/>
          <a:p>
            <a:fld id="{FA95ABA2-1875-4845-B9AD-34A7336EF8C5}" type="slidenum">
              <a:rPr lang="en-GB" smtClean="0"/>
              <a:t>‹#›</a:t>
            </a:fld>
            <a:endParaRPr lang="en-GB"/>
          </a:p>
        </p:txBody>
      </p:sp>
    </p:spTree>
    <p:extLst>
      <p:ext uri="{BB962C8B-B14F-4D97-AF65-F5344CB8AC3E}">
        <p14:creationId xmlns:p14="http://schemas.microsoft.com/office/powerpoint/2010/main" val="1367942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511AA-53F6-910E-B574-7202583882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7786C7-DBC3-E8C9-2DBB-5EA8E2F5E9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CA712B-7471-EFB5-2EEC-C9C772BB3295}"/>
              </a:ext>
            </a:extLst>
          </p:cNvPr>
          <p:cNvSpPr>
            <a:spLocks noGrp="1"/>
          </p:cNvSpPr>
          <p:nvPr>
            <p:ph type="dt" sz="half" idx="10"/>
          </p:nvPr>
        </p:nvSpPr>
        <p:spPr/>
        <p:txBody>
          <a:bodyPr/>
          <a:lstStyle/>
          <a:p>
            <a:r>
              <a:rPr lang="en-GB"/>
              <a:t>BMAH4006 -  Skills for Academic Success</a:t>
            </a:r>
          </a:p>
        </p:txBody>
      </p:sp>
      <p:sp>
        <p:nvSpPr>
          <p:cNvPr id="5" name="Footer Placeholder 4">
            <a:extLst>
              <a:ext uri="{FF2B5EF4-FFF2-40B4-BE49-F238E27FC236}">
                <a16:creationId xmlns:a16="http://schemas.microsoft.com/office/drawing/2014/main" id="{DE46C156-F092-F4F2-32B7-1780AD5FF4C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F403BB9-589E-B205-A3D8-40CC36687B1F}"/>
              </a:ext>
            </a:extLst>
          </p:cNvPr>
          <p:cNvSpPr>
            <a:spLocks noGrp="1"/>
          </p:cNvSpPr>
          <p:nvPr>
            <p:ph type="sldNum" sz="quarter" idx="12"/>
          </p:nvPr>
        </p:nvSpPr>
        <p:spPr/>
        <p:txBody>
          <a:bodyPr/>
          <a:lstStyle/>
          <a:p>
            <a:fld id="{FA95ABA2-1875-4845-B9AD-34A7336EF8C5}" type="slidenum">
              <a:rPr lang="en-GB" smtClean="0"/>
              <a:t>‹#›</a:t>
            </a:fld>
            <a:endParaRPr lang="en-GB"/>
          </a:p>
        </p:txBody>
      </p:sp>
    </p:spTree>
    <p:extLst>
      <p:ext uri="{BB962C8B-B14F-4D97-AF65-F5344CB8AC3E}">
        <p14:creationId xmlns:p14="http://schemas.microsoft.com/office/powerpoint/2010/main" val="3797195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AD1DEB-1C79-1E0E-ADEF-1064EFF3B7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12AE8D-1C9E-5686-CB3A-F02294CA34D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B21FE4-DF56-E227-DF18-D6701BE33CDB}"/>
              </a:ext>
            </a:extLst>
          </p:cNvPr>
          <p:cNvSpPr>
            <a:spLocks noGrp="1"/>
          </p:cNvSpPr>
          <p:nvPr>
            <p:ph type="dt" sz="half" idx="10"/>
          </p:nvPr>
        </p:nvSpPr>
        <p:spPr/>
        <p:txBody>
          <a:bodyPr/>
          <a:lstStyle/>
          <a:p>
            <a:r>
              <a:rPr lang="en-GB"/>
              <a:t>BMAH4006 -  Skills for Academic Success</a:t>
            </a:r>
          </a:p>
        </p:txBody>
      </p:sp>
      <p:sp>
        <p:nvSpPr>
          <p:cNvPr id="5" name="Footer Placeholder 4">
            <a:extLst>
              <a:ext uri="{FF2B5EF4-FFF2-40B4-BE49-F238E27FC236}">
                <a16:creationId xmlns:a16="http://schemas.microsoft.com/office/drawing/2014/main" id="{72521F63-DD11-CA5C-8B84-A78C4A86C35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55ED156-FDFD-D704-916B-89DACE5F9ED1}"/>
              </a:ext>
            </a:extLst>
          </p:cNvPr>
          <p:cNvSpPr>
            <a:spLocks noGrp="1"/>
          </p:cNvSpPr>
          <p:nvPr>
            <p:ph type="sldNum" sz="quarter" idx="12"/>
          </p:nvPr>
        </p:nvSpPr>
        <p:spPr/>
        <p:txBody>
          <a:bodyPr/>
          <a:lstStyle/>
          <a:p>
            <a:fld id="{FA95ABA2-1875-4845-B9AD-34A7336EF8C5}" type="slidenum">
              <a:rPr lang="en-GB" smtClean="0"/>
              <a:t>‹#›</a:t>
            </a:fld>
            <a:endParaRPr lang="en-GB"/>
          </a:p>
        </p:txBody>
      </p:sp>
    </p:spTree>
    <p:extLst>
      <p:ext uri="{BB962C8B-B14F-4D97-AF65-F5344CB8AC3E}">
        <p14:creationId xmlns:p14="http://schemas.microsoft.com/office/powerpoint/2010/main" val="336184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86E803-1A8D-77B0-06DB-F644722214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A1C9B0-6972-1DA2-86AA-CC9981E682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9924D1-9ADB-E954-50CA-50FE171A55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GB"/>
              <a:t>BMAH4006 -  Skills for Academic Success</a:t>
            </a:r>
          </a:p>
        </p:txBody>
      </p:sp>
      <p:sp>
        <p:nvSpPr>
          <p:cNvPr id="5" name="Footer Placeholder 4">
            <a:extLst>
              <a:ext uri="{FF2B5EF4-FFF2-40B4-BE49-F238E27FC236}">
                <a16:creationId xmlns:a16="http://schemas.microsoft.com/office/drawing/2014/main" id="{86069480-5FBF-E188-9034-F12314178C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9E266F52-8173-430A-A08C-FC7B8255E6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A95ABA2-1875-4845-B9AD-34A7336EF8C5}" type="slidenum">
              <a:rPr lang="en-GB" smtClean="0"/>
              <a:t>‹#›</a:t>
            </a:fld>
            <a:endParaRPr lang="en-GB"/>
          </a:p>
        </p:txBody>
      </p:sp>
    </p:spTree>
    <p:extLst>
      <p:ext uri="{BB962C8B-B14F-4D97-AF65-F5344CB8AC3E}">
        <p14:creationId xmlns:p14="http://schemas.microsoft.com/office/powerpoint/2010/main" val="1216303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s.ferraraccio@uwtsd.ac.uk"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hyperlink" Target="https://www.dreamstime.com/cartoon-man-businessman-working-desktop-computer-stick-drawing-conceptual-illustration-image111437331" TargetMode="External"/><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slideLayout" Target="../slideLayouts/slideLayout2.xml"/><Relationship Id="rId5" Type="http://schemas.openxmlformats.org/officeDocument/2006/relationships/image" Target="../media/image23.svg"/><Relationship Id="rId4" Type="http://schemas.openxmlformats.org/officeDocument/2006/relationships/image" Target="../media/image22.svg"/></Relationships>
</file>

<file path=ppt/slides/_rels/slide17.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slideLayout" Target="../slideLayouts/slideLayout2.xml"/><Relationship Id="rId5" Type="http://schemas.openxmlformats.org/officeDocument/2006/relationships/image" Target="../media/image27.svg"/><Relationship Id="rId4" Type="http://schemas.openxmlformats.org/officeDocument/2006/relationships/image" Target="../media/image26.jpeg"/></Relationships>
</file>

<file path=ppt/slides/_rels/slide1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5.sv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ar.inspiredpencil.com/pictures-2023/how-to-write-an-action-plan-for-students" TargetMode="External"/><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s://storage.googleapis.com/dbbesbikfvpaie/coffee-break-pictures.html" TargetMode="External"/><Relationship Id="rId2" Type="http://schemas.openxmlformats.org/officeDocument/2006/relationships/image" Target="../media/image41.jp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hyperlink" Target="https://imsfreespeech.org/en/types-of-simple-pillar-design.html" TargetMode="External"/><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svg"/><Relationship Id="rId1" Type="http://schemas.openxmlformats.org/officeDocument/2006/relationships/slideLayout" Target="../slideLayouts/slideLayout2.xml"/><Relationship Id="rId6" Type="http://schemas.openxmlformats.org/officeDocument/2006/relationships/image" Target="../media/image47.svg"/><Relationship Id="rId5" Type="http://schemas.openxmlformats.org/officeDocument/2006/relationships/image" Target="../media/image46.svg"/><Relationship Id="rId4" Type="http://schemas.openxmlformats.org/officeDocument/2006/relationships/image" Target="../media/image45.svg"/></Relationships>
</file>

<file path=ppt/slides/_rels/slide4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svg"/><Relationship Id="rId1" Type="http://schemas.openxmlformats.org/officeDocument/2006/relationships/slideLayout" Target="../slideLayouts/slideLayout2.xml"/><Relationship Id="rId6" Type="http://schemas.openxmlformats.org/officeDocument/2006/relationships/image" Target="../media/image47.svg"/><Relationship Id="rId5" Type="http://schemas.openxmlformats.org/officeDocument/2006/relationships/image" Target="../media/image46.svg"/><Relationship Id="rId4" Type="http://schemas.openxmlformats.org/officeDocument/2006/relationships/image" Target="../media/image45.svg"/></Relationships>
</file>

<file path=ppt/slides/_rels/slide44.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svg"/><Relationship Id="rId1" Type="http://schemas.openxmlformats.org/officeDocument/2006/relationships/slideLayout" Target="../slideLayouts/slideLayout2.xml"/><Relationship Id="rId6" Type="http://schemas.openxmlformats.org/officeDocument/2006/relationships/image" Target="../media/image47.svg"/><Relationship Id="rId5" Type="http://schemas.openxmlformats.org/officeDocument/2006/relationships/image" Target="../media/image46.svg"/><Relationship Id="rId4" Type="http://schemas.openxmlformats.org/officeDocument/2006/relationships/image" Target="../media/image45.svg"/></Relationships>
</file>

<file path=ppt/slides/_rels/slide4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 Id="rId5" Type="http://schemas.openxmlformats.org/officeDocument/2006/relationships/image" Target="../media/image52.svg"/><Relationship Id="rId4" Type="http://schemas.openxmlformats.org/officeDocument/2006/relationships/image" Target="../media/image51.svg"/></Relationships>
</file>

<file path=ppt/slides/_rels/slide46.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30A4953-095E-BAA1-A8FC-1106960581D3}"/>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r="2749"/>
          <a:stretch>
            <a:fillRect/>
          </a:stretch>
        </p:blipFill>
        <p:spPr>
          <a:xfrm>
            <a:off x="2389908" y="0"/>
            <a:ext cx="9802092" cy="6393081"/>
          </a:xfrm>
          <a:prstGeom prst="rect">
            <a:avLst/>
          </a:prstGeom>
        </p:spPr>
      </p:pic>
      <p:sp>
        <p:nvSpPr>
          <p:cNvPr id="2" name="Title 1">
            <a:extLst>
              <a:ext uri="{FF2B5EF4-FFF2-40B4-BE49-F238E27FC236}">
                <a16:creationId xmlns:a16="http://schemas.microsoft.com/office/drawing/2014/main" id="{17BF4AC2-00B6-0FEB-037E-BB0E5129ACBA}"/>
              </a:ext>
            </a:extLst>
          </p:cNvPr>
          <p:cNvSpPr>
            <a:spLocks noGrp="1"/>
          </p:cNvSpPr>
          <p:nvPr>
            <p:ph type="ctrTitle"/>
          </p:nvPr>
        </p:nvSpPr>
        <p:spPr>
          <a:xfrm>
            <a:off x="0" y="953292"/>
            <a:ext cx="9144000" cy="2387600"/>
          </a:xfrm>
        </p:spPr>
        <p:txBody>
          <a:bodyPr/>
          <a:lstStyle/>
          <a:p>
            <a:r>
              <a:rPr lang="en-GB" dirty="0"/>
              <a:t>Skills for Academic Success</a:t>
            </a:r>
            <a:br>
              <a:rPr lang="en-GB" dirty="0"/>
            </a:br>
            <a:r>
              <a:rPr lang="en-GB" dirty="0"/>
              <a:t>BMAH4006</a:t>
            </a:r>
          </a:p>
        </p:txBody>
      </p:sp>
      <p:sp>
        <p:nvSpPr>
          <p:cNvPr id="3" name="Subtitle 2">
            <a:extLst>
              <a:ext uri="{FF2B5EF4-FFF2-40B4-BE49-F238E27FC236}">
                <a16:creationId xmlns:a16="http://schemas.microsoft.com/office/drawing/2014/main" id="{AAED3955-AFFF-9EF9-CD9B-B7C1366AC6A2}"/>
              </a:ext>
            </a:extLst>
          </p:cNvPr>
          <p:cNvSpPr>
            <a:spLocks noGrp="1"/>
          </p:cNvSpPr>
          <p:nvPr>
            <p:ph type="subTitle" idx="1"/>
          </p:nvPr>
        </p:nvSpPr>
        <p:spPr>
          <a:xfrm>
            <a:off x="-533400" y="3809712"/>
            <a:ext cx="9144000" cy="1655762"/>
          </a:xfrm>
        </p:spPr>
        <p:txBody>
          <a:bodyPr>
            <a:normAutofit lnSpcReduction="10000"/>
          </a:bodyPr>
          <a:lstStyle/>
          <a:p>
            <a:r>
              <a:rPr lang="en-GB" dirty="0"/>
              <a:t>Dr Simona Ferraraccio</a:t>
            </a:r>
          </a:p>
          <a:p>
            <a:r>
              <a:rPr lang="en-GB" dirty="0">
                <a:hlinkClick r:id="rId3"/>
              </a:rPr>
              <a:t>s.ferraraccio@uwtsd.ac.uk</a:t>
            </a:r>
            <a:endParaRPr lang="en-GB" dirty="0"/>
          </a:p>
          <a:p>
            <a:r>
              <a:rPr lang="en-GB" dirty="0"/>
              <a:t>IM14</a:t>
            </a:r>
          </a:p>
          <a:p>
            <a:r>
              <a:rPr lang="en-GB" b="1" dirty="0"/>
              <a:t>Week 1 – 28 Sept 2026</a:t>
            </a:r>
          </a:p>
        </p:txBody>
      </p:sp>
      <p:sp>
        <p:nvSpPr>
          <p:cNvPr id="4" name="Date Placeholder 3">
            <a:extLst>
              <a:ext uri="{FF2B5EF4-FFF2-40B4-BE49-F238E27FC236}">
                <a16:creationId xmlns:a16="http://schemas.microsoft.com/office/drawing/2014/main" id="{0263EB57-6049-7ECA-7559-65FB9A0D1C52}"/>
              </a:ext>
            </a:extLst>
          </p:cNvPr>
          <p:cNvSpPr>
            <a:spLocks noGrp="1"/>
          </p:cNvSpPr>
          <p:nvPr>
            <p:ph type="dt" sz="half" idx="10"/>
          </p:nvPr>
        </p:nvSpPr>
        <p:spPr>
          <a:xfrm>
            <a:off x="103909" y="6356350"/>
            <a:ext cx="3477491" cy="365125"/>
          </a:xfrm>
        </p:spPr>
        <p:txBody>
          <a:bodyPr/>
          <a:lstStyle/>
          <a:p>
            <a:r>
              <a:rPr lang="en-GB" dirty="0"/>
              <a:t>BMAH4006 -  Skills for Academic Success</a:t>
            </a:r>
          </a:p>
        </p:txBody>
      </p:sp>
      <p:sp>
        <p:nvSpPr>
          <p:cNvPr id="5" name="Footer Placeholder 4">
            <a:extLst>
              <a:ext uri="{FF2B5EF4-FFF2-40B4-BE49-F238E27FC236}">
                <a16:creationId xmlns:a16="http://schemas.microsoft.com/office/drawing/2014/main" id="{44D89CA8-9A67-CA74-40D8-97E2BBC476A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16FF19E-D033-CE16-B2C9-8229D11F3BD3}"/>
              </a:ext>
            </a:extLst>
          </p:cNvPr>
          <p:cNvSpPr>
            <a:spLocks noGrp="1"/>
          </p:cNvSpPr>
          <p:nvPr>
            <p:ph type="sldNum" sz="quarter" idx="12"/>
          </p:nvPr>
        </p:nvSpPr>
        <p:spPr/>
        <p:txBody>
          <a:bodyPr/>
          <a:lstStyle/>
          <a:p>
            <a:fld id="{FA95ABA2-1875-4845-B9AD-34A7336EF8C5}" type="slidenum">
              <a:rPr lang="en-GB" smtClean="0"/>
              <a:t>1</a:t>
            </a:fld>
            <a:endParaRPr lang="en-GB"/>
          </a:p>
        </p:txBody>
      </p:sp>
      <p:sp>
        <p:nvSpPr>
          <p:cNvPr id="9" name="TextBox 8">
            <a:extLst>
              <a:ext uri="{FF2B5EF4-FFF2-40B4-BE49-F238E27FC236}">
                <a16:creationId xmlns:a16="http://schemas.microsoft.com/office/drawing/2014/main" id="{BB89FBCA-5E01-F926-24F5-9E95121A866F}"/>
              </a:ext>
            </a:extLst>
          </p:cNvPr>
          <p:cNvSpPr txBox="1"/>
          <p:nvPr/>
        </p:nvSpPr>
        <p:spPr>
          <a:xfrm>
            <a:off x="2722418" y="363288"/>
            <a:ext cx="5694219" cy="523220"/>
          </a:xfrm>
          <a:prstGeom prst="rect">
            <a:avLst/>
          </a:prstGeom>
          <a:noFill/>
        </p:spPr>
        <p:txBody>
          <a:bodyPr wrap="square" rtlCol="0">
            <a:spAutoFit/>
          </a:bodyPr>
          <a:lstStyle/>
          <a:p>
            <a:r>
              <a:rPr lang="en-GB" sz="2800" b="1" dirty="0">
                <a:solidFill>
                  <a:schemeClr val="tx2"/>
                </a:solidFill>
              </a:rPr>
              <a:t>Applied Health and Social Care </a:t>
            </a:r>
          </a:p>
        </p:txBody>
      </p:sp>
      <p:pic>
        <p:nvPicPr>
          <p:cNvPr id="11" name="Picture 10">
            <a:extLst>
              <a:ext uri="{FF2B5EF4-FFF2-40B4-BE49-F238E27FC236}">
                <a16:creationId xmlns:a16="http://schemas.microsoft.com/office/drawing/2014/main" id="{A22C397B-FF95-8814-5FAA-87E24D33C2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173" y="31764"/>
            <a:ext cx="2597727" cy="1157918"/>
          </a:xfrm>
          <a:prstGeom prst="rect">
            <a:avLst/>
          </a:prstGeom>
        </p:spPr>
      </p:pic>
    </p:spTree>
    <p:extLst>
      <p:ext uri="{BB962C8B-B14F-4D97-AF65-F5344CB8AC3E}">
        <p14:creationId xmlns:p14="http://schemas.microsoft.com/office/powerpoint/2010/main" val="1964234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7DCA3FB-47AE-1E62-71E0-D93639608448}"/>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r="2749"/>
          <a:stretch>
            <a:fillRect/>
          </a:stretch>
        </p:blipFill>
        <p:spPr>
          <a:xfrm>
            <a:off x="2389908" y="0"/>
            <a:ext cx="9802092" cy="6393081"/>
          </a:xfrm>
          <a:prstGeom prst="rect">
            <a:avLst/>
          </a:prstGeom>
        </p:spPr>
      </p:pic>
      <p:sp>
        <p:nvSpPr>
          <p:cNvPr id="2" name="Title 1">
            <a:extLst>
              <a:ext uri="{FF2B5EF4-FFF2-40B4-BE49-F238E27FC236}">
                <a16:creationId xmlns:a16="http://schemas.microsoft.com/office/drawing/2014/main" id="{230ECA75-2717-A9BF-266C-56DD0356BCE9}"/>
              </a:ext>
            </a:extLst>
          </p:cNvPr>
          <p:cNvSpPr>
            <a:spLocks noGrp="1"/>
          </p:cNvSpPr>
          <p:nvPr>
            <p:ph type="title"/>
          </p:nvPr>
        </p:nvSpPr>
        <p:spPr>
          <a:xfrm>
            <a:off x="287481" y="288672"/>
            <a:ext cx="10515600" cy="1325563"/>
          </a:xfrm>
        </p:spPr>
        <p:txBody>
          <a:bodyPr/>
          <a:lstStyle/>
          <a:p>
            <a:r>
              <a:rPr lang="en-GB" b="1" dirty="0"/>
              <a:t>Contents</a:t>
            </a:r>
          </a:p>
        </p:txBody>
      </p:sp>
      <p:sp>
        <p:nvSpPr>
          <p:cNvPr id="3" name="Content Placeholder 2">
            <a:extLst>
              <a:ext uri="{FF2B5EF4-FFF2-40B4-BE49-F238E27FC236}">
                <a16:creationId xmlns:a16="http://schemas.microsoft.com/office/drawing/2014/main" id="{2B492DDE-A787-A296-12B3-A06D30C01185}"/>
              </a:ext>
            </a:extLst>
          </p:cNvPr>
          <p:cNvSpPr>
            <a:spLocks noGrp="1"/>
          </p:cNvSpPr>
          <p:nvPr>
            <p:ph idx="1"/>
          </p:nvPr>
        </p:nvSpPr>
        <p:spPr>
          <a:xfrm>
            <a:off x="142009" y="2443234"/>
            <a:ext cx="10515600" cy="2550536"/>
          </a:xfrm>
        </p:spPr>
        <p:txBody>
          <a:bodyPr>
            <a:normAutofit/>
          </a:bodyPr>
          <a:lstStyle/>
          <a:p>
            <a:r>
              <a:rPr lang="en-GB" sz="2000" dirty="0"/>
              <a:t>Library Induction – </a:t>
            </a:r>
            <a:r>
              <a:rPr lang="en-GB" sz="2000" b="1" dirty="0"/>
              <a:t>Lisa Ellis </a:t>
            </a:r>
          </a:p>
          <a:p>
            <a:r>
              <a:rPr lang="en-GB" sz="2000" dirty="0"/>
              <a:t>Story about me activity – IQ111</a:t>
            </a:r>
          </a:p>
          <a:p>
            <a:r>
              <a:rPr lang="en-GB" sz="2000" dirty="0"/>
              <a:t>Introduction to the module and to academic expectations</a:t>
            </a:r>
          </a:p>
          <a:p>
            <a:pPr lvl="1"/>
            <a:r>
              <a:rPr lang="en-GB" sz="1600" dirty="0"/>
              <a:t>Assignment briefs overview</a:t>
            </a:r>
          </a:p>
          <a:p>
            <a:pPr lvl="1"/>
            <a:r>
              <a:rPr lang="en-GB" sz="1600" dirty="0"/>
              <a:t>Understanding marking criteria and rubrics </a:t>
            </a:r>
          </a:p>
        </p:txBody>
      </p:sp>
      <p:sp>
        <p:nvSpPr>
          <p:cNvPr id="4" name="Date Placeholder 3">
            <a:extLst>
              <a:ext uri="{FF2B5EF4-FFF2-40B4-BE49-F238E27FC236}">
                <a16:creationId xmlns:a16="http://schemas.microsoft.com/office/drawing/2014/main" id="{F8EE70AB-EBEE-5B69-2887-1A775AD8F511}"/>
              </a:ext>
            </a:extLst>
          </p:cNvPr>
          <p:cNvSpPr>
            <a:spLocks noGrp="1"/>
          </p:cNvSpPr>
          <p:nvPr>
            <p:ph type="dt" sz="half" idx="10"/>
          </p:nvPr>
        </p:nvSpPr>
        <p:spPr>
          <a:xfrm>
            <a:off x="142009" y="6356350"/>
            <a:ext cx="3439391" cy="365125"/>
          </a:xfrm>
        </p:spPr>
        <p:txBody>
          <a:bodyPr/>
          <a:lstStyle/>
          <a:p>
            <a:r>
              <a:rPr lang="en-GB" dirty="0"/>
              <a:t>BMAH4006 -  Skills for Academic Success</a:t>
            </a:r>
          </a:p>
        </p:txBody>
      </p:sp>
      <p:sp>
        <p:nvSpPr>
          <p:cNvPr id="5" name="Footer Placeholder 4">
            <a:extLst>
              <a:ext uri="{FF2B5EF4-FFF2-40B4-BE49-F238E27FC236}">
                <a16:creationId xmlns:a16="http://schemas.microsoft.com/office/drawing/2014/main" id="{AA991AEE-F191-B3A6-1CA7-8EB15D86A72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FF740D63-3A30-CC95-23B3-7D359DD5A3DA}"/>
              </a:ext>
            </a:extLst>
          </p:cNvPr>
          <p:cNvSpPr>
            <a:spLocks noGrp="1"/>
          </p:cNvSpPr>
          <p:nvPr>
            <p:ph type="sldNum" sz="quarter" idx="12"/>
          </p:nvPr>
        </p:nvSpPr>
        <p:spPr/>
        <p:txBody>
          <a:bodyPr/>
          <a:lstStyle/>
          <a:p>
            <a:fld id="{FA95ABA2-1875-4845-B9AD-34A7336EF8C5}" type="slidenum">
              <a:rPr lang="en-GB" smtClean="0"/>
              <a:t>2</a:t>
            </a:fld>
            <a:endParaRPr lang="en-GB"/>
          </a:p>
        </p:txBody>
      </p:sp>
    </p:spTree>
    <p:extLst>
      <p:ext uri="{BB962C8B-B14F-4D97-AF65-F5344CB8AC3E}">
        <p14:creationId xmlns:p14="http://schemas.microsoft.com/office/powerpoint/2010/main" val="581804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160B50F-0D0B-8E59-22BB-F883E8D9BB8C}"/>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r="2749"/>
          <a:stretch>
            <a:fillRect/>
          </a:stretch>
        </p:blipFill>
        <p:spPr>
          <a:xfrm>
            <a:off x="2389908" y="0"/>
            <a:ext cx="9802092" cy="6393081"/>
          </a:xfrm>
          <a:prstGeom prst="rect">
            <a:avLst/>
          </a:prstGeom>
        </p:spPr>
      </p:pic>
      <p:sp>
        <p:nvSpPr>
          <p:cNvPr id="2" name="Title 1">
            <a:extLst>
              <a:ext uri="{FF2B5EF4-FFF2-40B4-BE49-F238E27FC236}">
                <a16:creationId xmlns:a16="http://schemas.microsoft.com/office/drawing/2014/main" id="{C7490137-A327-3A6C-85FC-7AC211A14886}"/>
              </a:ext>
            </a:extLst>
          </p:cNvPr>
          <p:cNvSpPr>
            <a:spLocks noGrp="1"/>
          </p:cNvSpPr>
          <p:nvPr>
            <p:ph type="title"/>
          </p:nvPr>
        </p:nvSpPr>
        <p:spPr>
          <a:xfrm>
            <a:off x="297873" y="250031"/>
            <a:ext cx="10515600" cy="1325563"/>
          </a:xfrm>
        </p:spPr>
        <p:txBody>
          <a:bodyPr/>
          <a:lstStyle/>
          <a:p>
            <a:r>
              <a:rPr lang="en-GB" b="1" dirty="0"/>
              <a:t>Scheme of work</a:t>
            </a:r>
          </a:p>
        </p:txBody>
      </p:sp>
      <p:sp>
        <p:nvSpPr>
          <p:cNvPr id="4" name="Date Placeholder 3">
            <a:extLst>
              <a:ext uri="{FF2B5EF4-FFF2-40B4-BE49-F238E27FC236}">
                <a16:creationId xmlns:a16="http://schemas.microsoft.com/office/drawing/2014/main" id="{CF27778F-B258-180B-CFCA-5417403CEE21}"/>
              </a:ext>
            </a:extLst>
          </p:cNvPr>
          <p:cNvSpPr>
            <a:spLocks noGrp="1"/>
          </p:cNvSpPr>
          <p:nvPr>
            <p:ph type="dt" sz="half" idx="10"/>
          </p:nvPr>
        </p:nvSpPr>
        <p:spPr>
          <a:xfrm>
            <a:off x="0" y="6356350"/>
            <a:ext cx="3581400" cy="365125"/>
          </a:xfrm>
        </p:spPr>
        <p:txBody>
          <a:bodyPr/>
          <a:lstStyle/>
          <a:p>
            <a:r>
              <a:rPr lang="en-GB" dirty="0"/>
              <a:t>BMAH4006 -  Skills for Academic Success</a:t>
            </a:r>
          </a:p>
        </p:txBody>
      </p:sp>
      <p:sp>
        <p:nvSpPr>
          <p:cNvPr id="5" name="Footer Placeholder 4">
            <a:extLst>
              <a:ext uri="{FF2B5EF4-FFF2-40B4-BE49-F238E27FC236}">
                <a16:creationId xmlns:a16="http://schemas.microsoft.com/office/drawing/2014/main" id="{AC01C251-19A1-3938-0F4C-A3BA38AF149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3555633-D8F7-1DE3-1E96-506665E08B5E}"/>
              </a:ext>
            </a:extLst>
          </p:cNvPr>
          <p:cNvSpPr>
            <a:spLocks noGrp="1"/>
          </p:cNvSpPr>
          <p:nvPr>
            <p:ph type="sldNum" sz="quarter" idx="12"/>
          </p:nvPr>
        </p:nvSpPr>
        <p:spPr/>
        <p:txBody>
          <a:bodyPr/>
          <a:lstStyle/>
          <a:p>
            <a:fld id="{FA95ABA2-1875-4845-B9AD-34A7336EF8C5}" type="slidenum">
              <a:rPr lang="en-GB" smtClean="0"/>
              <a:t>3</a:t>
            </a:fld>
            <a:endParaRPr lang="en-GB"/>
          </a:p>
        </p:txBody>
      </p:sp>
      <p:grpSp>
        <p:nvGrpSpPr>
          <p:cNvPr id="9" name="Group 8">
            <a:extLst>
              <a:ext uri="{FF2B5EF4-FFF2-40B4-BE49-F238E27FC236}">
                <a16:creationId xmlns:a16="http://schemas.microsoft.com/office/drawing/2014/main" id="{5FB2EF45-4948-6F4A-A3A6-2D83AFC36ADB}"/>
              </a:ext>
            </a:extLst>
          </p:cNvPr>
          <p:cNvGrpSpPr/>
          <p:nvPr/>
        </p:nvGrpSpPr>
        <p:grpSpPr>
          <a:xfrm>
            <a:off x="0" y="1003167"/>
            <a:ext cx="12179977" cy="5535745"/>
            <a:chOff x="0" y="1003167"/>
            <a:chExt cx="12179977" cy="5535745"/>
          </a:xfrm>
        </p:grpSpPr>
        <p:grpSp>
          <p:nvGrpSpPr>
            <p:cNvPr id="10" name="Group 9">
              <a:extLst>
                <a:ext uri="{FF2B5EF4-FFF2-40B4-BE49-F238E27FC236}">
                  <a16:creationId xmlns:a16="http://schemas.microsoft.com/office/drawing/2014/main" id="{27529033-C2D0-1623-1A80-8C8AA9ACB80C}"/>
                </a:ext>
              </a:extLst>
            </p:cNvPr>
            <p:cNvGrpSpPr/>
            <p:nvPr/>
          </p:nvGrpSpPr>
          <p:grpSpPr>
            <a:xfrm>
              <a:off x="0" y="1003167"/>
              <a:ext cx="12179977" cy="5535745"/>
              <a:chOff x="12023" y="2535549"/>
              <a:chExt cx="12179977" cy="5535745"/>
            </a:xfrm>
          </p:grpSpPr>
          <p:grpSp>
            <p:nvGrpSpPr>
              <p:cNvPr id="12" name="Group 11">
                <a:extLst>
                  <a:ext uri="{FF2B5EF4-FFF2-40B4-BE49-F238E27FC236}">
                    <a16:creationId xmlns:a16="http://schemas.microsoft.com/office/drawing/2014/main" id="{48502E43-05FA-A7D5-3EBC-1A3D23E1EA43}"/>
                  </a:ext>
                </a:extLst>
              </p:cNvPr>
              <p:cNvGrpSpPr/>
              <p:nvPr/>
            </p:nvGrpSpPr>
            <p:grpSpPr>
              <a:xfrm>
                <a:off x="12023" y="2535549"/>
                <a:ext cx="12179977" cy="5535745"/>
                <a:chOff x="6011" y="2826259"/>
                <a:chExt cx="12179977" cy="5535745"/>
              </a:xfrm>
            </p:grpSpPr>
            <p:grpSp>
              <p:nvGrpSpPr>
                <p:cNvPr id="15" name="Group 14">
                  <a:extLst>
                    <a:ext uri="{FF2B5EF4-FFF2-40B4-BE49-F238E27FC236}">
                      <a16:creationId xmlns:a16="http://schemas.microsoft.com/office/drawing/2014/main" id="{4FB2B8D9-829D-96EE-AA59-28B28F2A4A20}"/>
                    </a:ext>
                  </a:extLst>
                </p:cNvPr>
                <p:cNvGrpSpPr/>
                <p:nvPr/>
              </p:nvGrpSpPr>
              <p:grpSpPr>
                <a:xfrm>
                  <a:off x="6011" y="2826259"/>
                  <a:ext cx="12179977" cy="5535745"/>
                  <a:chOff x="0" y="2704377"/>
                  <a:chExt cx="12179977" cy="5535745"/>
                </a:xfrm>
              </p:grpSpPr>
              <p:graphicFrame>
                <p:nvGraphicFramePr>
                  <p:cNvPr id="20" name="Diagram 19">
                    <a:extLst>
                      <a:ext uri="{FF2B5EF4-FFF2-40B4-BE49-F238E27FC236}">
                        <a16:creationId xmlns:a16="http://schemas.microsoft.com/office/drawing/2014/main" id="{E66918A4-E519-B41B-9A11-C53EC06ECC24}"/>
                      </a:ext>
                    </a:extLst>
                  </p:cNvPr>
                  <p:cNvGraphicFramePr/>
                  <p:nvPr>
                    <p:extLst>
                      <p:ext uri="{D42A27DB-BD31-4B8C-83A1-F6EECF244321}">
                        <p14:modId xmlns:p14="http://schemas.microsoft.com/office/powerpoint/2010/main" val="173532694"/>
                      </p:ext>
                    </p:extLst>
                  </p:nvPr>
                </p:nvGraphicFramePr>
                <p:xfrm>
                  <a:off x="0" y="2704377"/>
                  <a:ext cx="12179977" cy="5535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TextBox 10">
                    <a:extLst>
                      <a:ext uri="{FF2B5EF4-FFF2-40B4-BE49-F238E27FC236}">
                        <a16:creationId xmlns:a16="http://schemas.microsoft.com/office/drawing/2014/main" id="{1945333A-78D0-8995-8158-6DA3C0ECE992}"/>
                      </a:ext>
                    </a:extLst>
                  </p:cNvPr>
                  <p:cNvSpPr txBox="1"/>
                  <p:nvPr/>
                </p:nvSpPr>
                <p:spPr>
                  <a:xfrm>
                    <a:off x="31442" y="5885825"/>
                    <a:ext cx="1432168" cy="738664"/>
                  </a:xfrm>
                  <a:prstGeom prst="rect">
                    <a:avLst/>
                  </a:prstGeom>
                  <a:noFill/>
                  <a:ln>
                    <a:solidFill>
                      <a:srgbClr val="C00000"/>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400" dirty="0"/>
                      <a:t>Introduction to the module and assignments</a:t>
                    </a:r>
                  </a:p>
                </p:txBody>
              </p:sp>
              <p:cxnSp>
                <p:nvCxnSpPr>
                  <p:cNvPr id="22" name="Straight Connector 21">
                    <a:extLst>
                      <a:ext uri="{FF2B5EF4-FFF2-40B4-BE49-F238E27FC236}">
                        <a16:creationId xmlns:a16="http://schemas.microsoft.com/office/drawing/2014/main" id="{C4C9B793-8150-2163-5087-83A76CEF09DE}"/>
                      </a:ext>
                    </a:extLst>
                  </p:cNvPr>
                  <p:cNvCxnSpPr>
                    <a:cxnSpLocks/>
                  </p:cNvCxnSpPr>
                  <p:nvPr/>
                </p:nvCxnSpPr>
                <p:spPr>
                  <a:xfrm flipH="1" flipV="1">
                    <a:off x="670592" y="5717418"/>
                    <a:ext cx="1112" cy="168407"/>
                  </a:xfrm>
                  <a:prstGeom prst="line">
                    <a:avLst/>
                  </a:prstGeom>
                  <a:ln>
                    <a:solidFill>
                      <a:srgbClr val="800000"/>
                    </a:solidFill>
                  </a:ln>
                </p:spPr>
                <p:style>
                  <a:lnRef idx="2">
                    <a:schemeClr val="accent1"/>
                  </a:lnRef>
                  <a:fillRef idx="0">
                    <a:schemeClr val="accent1"/>
                  </a:fillRef>
                  <a:effectRef idx="1">
                    <a:schemeClr val="accent1"/>
                  </a:effectRef>
                  <a:fontRef idx="minor">
                    <a:schemeClr val="tx1"/>
                  </a:fontRef>
                </p:style>
              </p:cxnSp>
              <p:sp>
                <p:nvSpPr>
                  <p:cNvPr id="23" name="TextBox 15">
                    <a:extLst>
                      <a:ext uri="{FF2B5EF4-FFF2-40B4-BE49-F238E27FC236}">
                        <a16:creationId xmlns:a16="http://schemas.microsoft.com/office/drawing/2014/main" id="{4451E74F-9BA9-CD30-29D1-D388581D4D17}"/>
                      </a:ext>
                    </a:extLst>
                  </p:cNvPr>
                  <p:cNvSpPr txBox="1"/>
                  <p:nvPr/>
                </p:nvSpPr>
                <p:spPr>
                  <a:xfrm>
                    <a:off x="936999" y="4272992"/>
                    <a:ext cx="1815066" cy="738664"/>
                  </a:xfrm>
                  <a:prstGeom prst="rect">
                    <a:avLst/>
                  </a:prstGeom>
                  <a:noFill/>
                  <a:ln>
                    <a:solidFill>
                      <a:srgbClr val="C00000"/>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400" dirty="0"/>
                      <a:t>Academic Integrity and responsible use of AI</a:t>
                    </a:r>
                  </a:p>
                </p:txBody>
              </p:sp>
              <p:cxnSp>
                <p:nvCxnSpPr>
                  <p:cNvPr id="24" name="Straight Connector 23">
                    <a:extLst>
                      <a:ext uri="{FF2B5EF4-FFF2-40B4-BE49-F238E27FC236}">
                        <a16:creationId xmlns:a16="http://schemas.microsoft.com/office/drawing/2014/main" id="{53131DB1-DECB-BF7B-58A2-9630F4330FB5}"/>
                      </a:ext>
                    </a:extLst>
                  </p:cNvPr>
                  <p:cNvCxnSpPr>
                    <a:cxnSpLocks/>
                  </p:cNvCxnSpPr>
                  <p:nvPr/>
                </p:nvCxnSpPr>
                <p:spPr>
                  <a:xfrm flipV="1">
                    <a:off x="1839948" y="5020861"/>
                    <a:ext cx="0" cy="195109"/>
                  </a:xfrm>
                  <a:prstGeom prst="line">
                    <a:avLst/>
                  </a:prstGeom>
                  <a:ln>
                    <a:solidFill>
                      <a:srgbClr val="800000"/>
                    </a:solidFill>
                  </a:ln>
                </p:spPr>
                <p:style>
                  <a:lnRef idx="2">
                    <a:schemeClr val="accent1"/>
                  </a:lnRef>
                  <a:fillRef idx="0">
                    <a:schemeClr val="accent1"/>
                  </a:fillRef>
                  <a:effectRef idx="1">
                    <a:schemeClr val="accent1"/>
                  </a:effectRef>
                  <a:fontRef idx="minor">
                    <a:schemeClr val="tx1"/>
                  </a:fontRef>
                </p:style>
              </p:cxnSp>
              <p:sp>
                <p:nvSpPr>
                  <p:cNvPr id="25" name="TextBox 3">
                    <a:extLst>
                      <a:ext uri="{FF2B5EF4-FFF2-40B4-BE49-F238E27FC236}">
                        <a16:creationId xmlns:a16="http://schemas.microsoft.com/office/drawing/2014/main" id="{D3003066-D984-3C7D-D3EC-CE7D06D45345}"/>
                      </a:ext>
                    </a:extLst>
                  </p:cNvPr>
                  <p:cNvSpPr txBox="1"/>
                  <p:nvPr/>
                </p:nvSpPr>
                <p:spPr>
                  <a:xfrm>
                    <a:off x="2387272" y="5884407"/>
                    <a:ext cx="1302027" cy="523220"/>
                  </a:xfrm>
                  <a:prstGeom prst="rect">
                    <a:avLst/>
                  </a:prstGeom>
                  <a:noFill/>
                  <a:ln>
                    <a:solidFill>
                      <a:srgbClr val="C00000"/>
                    </a:solid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400" dirty="0"/>
                      <a:t>Referencing fundamentals </a:t>
                    </a:r>
                  </a:p>
                </p:txBody>
              </p:sp>
              <p:cxnSp>
                <p:nvCxnSpPr>
                  <p:cNvPr id="26" name="Straight Connector 25">
                    <a:extLst>
                      <a:ext uri="{FF2B5EF4-FFF2-40B4-BE49-F238E27FC236}">
                        <a16:creationId xmlns:a16="http://schemas.microsoft.com/office/drawing/2014/main" id="{6B64ACC1-EDFB-F154-E687-CC8846BF19FF}"/>
                      </a:ext>
                    </a:extLst>
                  </p:cNvPr>
                  <p:cNvCxnSpPr>
                    <a:cxnSpLocks/>
                  </p:cNvCxnSpPr>
                  <p:nvPr/>
                </p:nvCxnSpPr>
                <p:spPr>
                  <a:xfrm flipH="1" flipV="1">
                    <a:off x="3070040" y="5717418"/>
                    <a:ext cx="1112" cy="168407"/>
                  </a:xfrm>
                  <a:prstGeom prst="line">
                    <a:avLst/>
                  </a:prstGeom>
                  <a:ln>
                    <a:solidFill>
                      <a:srgbClr val="800000"/>
                    </a:solidFill>
                  </a:ln>
                </p:spPr>
                <p:style>
                  <a:lnRef idx="2">
                    <a:schemeClr val="accent1"/>
                  </a:lnRef>
                  <a:fillRef idx="0">
                    <a:schemeClr val="accent1"/>
                  </a:fillRef>
                  <a:effectRef idx="1">
                    <a:schemeClr val="accent1"/>
                  </a:effectRef>
                  <a:fontRef idx="minor">
                    <a:schemeClr val="tx1"/>
                  </a:fontRef>
                </p:style>
              </p:cxnSp>
              <p:sp>
                <p:nvSpPr>
                  <p:cNvPr id="27" name="TextBox 1">
                    <a:extLst>
                      <a:ext uri="{FF2B5EF4-FFF2-40B4-BE49-F238E27FC236}">
                        <a16:creationId xmlns:a16="http://schemas.microsoft.com/office/drawing/2014/main" id="{F497A9E8-2DF8-7648-F90F-6A7964E97FE2}"/>
                      </a:ext>
                    </a:extLst>
                  </p:cNvPr>
                  <p:cNvSpPr txBox="1"/>
                  <p:nvPr/>
                </p:nvSpPr>
                <p:spPr>
                  <a:xfrm>
                    <a:off x="3399033" y="4292383"/>
                    <a:ext cx="1586418" cy="738664"/>
                  </a:xfrm>
                  <a:prstGeom prst="rect">
                    <a:avLst/>
                  </a:prstGeom>
                  <a:noFill/>
                  <a:ln>
                    <a:solidFill>
                      <a:srgbClr val="C00000"/>
                    </a:solid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400" dirty="0"/>
                      <a:t>Critiquing AI output and Digital skills</a:t>
                    </a:r>
                  </a:p>
                </p:txBody>
              </p:sp>
              <p:cxnSp>
                <p:nvCxnSpPr>
                  <p:cNvPr id="28" name="Straight Connector 27">
                    <a:extLst>
                      <a:ext uri="{FF2B5EF4-FFF2-40B4-BE49-F238E27FC236}">
                        <a16:creationId xmlns:a16="http://schemas.microsoft.com/office/drawing/2014/main" id="{56284564-4626-8E8B-580B-F20305D2889A}"/>
                      </a:ext>
                    </a:extLst>
                  </p:cNvPr>
                  <p:cNvCxnSpPr>
                    <a:cxnSpLocks/>
                  </p:cNvCxnSpPr>
                  <p:nvPr/>
                </p:nvCxnSpPr>
                <p:spPr>
                  <a:xfrm flipH="1" flipV="1">
                    <a:off x="4192242" y="5038283"/>
                    <a:ext cx="1112" cy="168407"/>
                  </a:xfrm>
                  <a:prstGeom prst="line">
                    <a:avLst/>
                  </a:prstGeom>
                  <a:ln>
                    <a:solidFill>
                      <a:srgbClr val="800000"/>
                    </a:solidFill>
                  </a:ln>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8DD00480-FDBB-9BD8-7EA5-1FFEED42D775}"/>
                      </a:ext>
                    </a:extLst>
                  </p:cNvPr>
                  <p:cNvSpPr txBox="1"/>
                  <p:nvPr/>
                </p:nvSpPr>
                <p:spPr>
                  <a:xfrm>
                    <a:off x="4854639" y="5884288"/>
                    <a:ext cx="1251633" cy="523220"/>
                  </a:xfrm>
                  <a:prstGeom prst="rect">
                    <a:avLst/>
                  </a:prstGeom>
                  <a:noFill/>
                  <a:ln>
                    <a:solidFill>
                      <a:srgbClr val="C0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400"/>
                      <a:t>Reading </a:t>
                    </a:r>
                  </a:p>
                  <a:p>
                    <a:pPr algn="ctr"/>
                    <a:r>
                      <a:rPr lang="en-GB" sz="1400"/>
                      <a:t>Week</a:t>
                    </a:r>
                  </a:p>
                </p:txBody>
              </p:sp>
              <p:cxnSp>
                <p:nvCxnSpPr>
                  <p:cNvPr id="30" name="Straight Connector 29">
                    <a:extLst>
                      <a:ext uri="{FF2B5EF4-FFF2-40B4-BE49-F238E27FC236}">
                        <a16:creationId xmlns:a16="http://schemas.microsoft.com/office/drawing/2014/main" id="{910575A4-85E4-2107-A75A-81748570FA84}"/>
                      </a:ext>
                    </a:extLst>
                  </p:cNvPr>
                  <p:cNvCxnSpPr>
                    <a:cxnSpLocks/>
                  </p:cNvCxnSpPr>
                  <p:nvPr/>
                </p:nvCxnSpPr>
                <p:spPr>
                  <a:xfrm flipH="1" flipV="1">
                    <a:off x="5489701" y="5707607"/>
                    <a:ext cx="1112" cy="168407"/>
                  </a:xfrm>
                  <a:prstGeom prst="line">
                    <a:avLst/>
                  </a:prstGeom>
                  <a:ln>
                    <a:solidFill>
                      <a:srgbClr val="80000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349AAF32-A269-8C01-EBBE-E6BA0D8918C9}"/>
                      </a:ext>
                    </a:extLst>
                  </p:cNvPr>
                  <p:cNvSpPr txBox="1"/>
                  <p:nvPr/>
                </p:nvSpPr>
                <p:spPr>
                  <a:xfrm>
                    <a:off x="7328073" y="5892695"/>
                    <a:ext cx="1122675" cy="738664"/>
                  </a:xfrm>
                  <a:prstGeom prst="rect">
                    <a:avLst/>
                  </a:prstGeom>
                  <a:noFill/>
                  <a:ln>
                    <a:solidFill>
                      <a:srgbClr val="C0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400" dirty="0"/>
                      <a:t>Reflective practice and writing </a:t>
                    </a:r>
                  </a:p>
                </p:txBody>
              </p:sp>
              <p:cxnSp>
                <p:nvCxnSpPr>
                  <p:cNvPr id="32" name="Straight Connector 31">
                    <a:extLst>
                      <a:ext uri="{FF2B5EF4-FFF2-40B4-BE49-F238E27FC236}">
                        <a16:creationId xmlns:a16="http://schemas.microsoft.com/office/drawing/2014/main" id="{741EFEB0-45FD-C25D-B8E9-4ED683285AA1}"/>
                      </a:ext>
                    </a:extLst>
                  </p:cNvPr>
                  <p:cNvCxnSpPr>
                    <a:cxnSpLocks/>
                  </p:cNvCxnSpPr>
                  <p:nvPr/>
                </p:nvCxnSpPr>
                <p:spPr>
                  <a:xfrm flipH="1" flipV="1">
                    <a:off x="6590575" y="5047563"/>
                    <a:ext cx="1112" cy="168407"/>
                  </a:xfrm>
                  <a:prstGeom prst="line">
                    <a:avLst/>
                  </a:prstGeom>
                  <a:ln>
                    <a:solidFill>
                      <a:srgbClr val="800000"/>
                    </a:solidFill>
                  </a:ln>
                </p:spPr>
                <p:style>
                  <a:lnRef idx="2">
                    <a:schemeClr val="accent1"/>
                  </a:lnRef>
                  <a:fillRef idx="0">
                    <a:schemeClr val="accent1"/>
                  </a:fillRef>
                  <a:effectRef idx="1">
                    <a:schemeClr val="accent1"/>
                  </a:effectRef>
                  <a:fontRef idx="minor">
                    <a:schemeClr val="tx1"/>
                  </a:fontRef>
                </p:style>
              </p:cxnSp>
            </p:grpSp>
            <p:sp>
              <p:nvSpPr>
                <p:cNvPr id="16" name="TextBox 15">
                  <a:extLst>
                    <a:ext uri="{FF2B5EF4-FFF2-40B4-BE49-F238E27FC236}">
                      <a16:creationId xmlns:a16="http://schemas.microsoft.com/office/drawing/2014/main" id="{3C5BD76D-957B-5698-6FF8-7AC6536848E7}"/>
                    </a:ext>
                  </a:extLst>
                </p:cNvPr>
                <p:cNvSpPr txBox="1"/>
                <p:nvPr/>
              </p:nvSpPr>
              <p:spPr>
                <a:xfrm>
                  <a:off x="5676658" y="4435249"/>
                  <a:ext cx="1817460" cy="738664"/>
                </a:xfrm>
                <a:prstGeom prst="rect">
                  <a:avLst/>
                </a:prstGeom>
                <a:noFill/>
                <a:ln>
                  <a:solidFill>
                    <a:srgbClr val="C0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400" dirty="0"/>
                    <a:t>Funding and using reliable and credible information</a:t>
                  </a:r>
                </a:p>
              </p:txBody>
            </p:sp>
            <p:cxnSp>
              <p:nvCxnSpPr>
                <p:cNvPr id="17" name="Straight Connector 16">
                  <a:extLst>
                    <a:ext uri="{FF2B5EF4-FFF2-40B4-BE49-F238E27FC236}">
                      <a16:creationId xmlns:a16="http://schemas.microsoft.com/office/drawing/2014/main" id="{6824FAC0-68D1-F2DB-2850-691EB612E09A}"/>
                    </a:ext>
                  </a:extLst>
                </p:cNvPr>
                <p:cNvCxnSpPr>
                  <a:cxnSpLocks/>
                </p:cNvCxnSpPr>
                <p:nvPr/>
              </p:nvCxnSpPr>
              <p:spPr>
                <a:xfrm flipH="1" flipV="1">
                  <a:off x="7895133" y="5844676"/>
                  <a:ext cx="1112" cy="168407"/>
                </a:xfrm>
                <a:prstGeom prst="line">
                  <a:avLst/>
                </a:prstGeom>
                <a:ln>
                  <a:solidFill>
                    <a:srgbClr val="800000"/>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043C47BE-1B1B-36D9-A66A-30C3DE43F15D}"/>
                    </a:ext>
                  </a:extLst>
                </p:cNvPr>
                <p:cNvSpPr txBox="1"/>
                <p:nvPr/>
              </p:nvSpPr>
              <p:spPr>
                <a:xfrm>
                  <a:off x="8054468" y="4443658"/>
                  <a:ext cx="1916260" cy="738664"/>
                </a:xfrm>
                <a:prstGeom prst="rect">
                  <a:avLst/>
                </a:prstGeom>
                <a:noFill/>
                <a:ln>
                  <a:solidFill>
                    <a:srgbClr val="C0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400" dirty="0"/>
                    <a:t>Assignment 1 workshop and draft session</a:t>
                  </a:r>
                </a:p>
              </p:txBody>
            </p:sp>
            <p:cxnSp>
              <p:nvCxnSpPr>
                <p:cNvPr id="19" name="Straight Connector 18">
                  <a:extLst>
                    <a:ext uri="{FF2B5EF4-FFF2-40B4-BE49-F238E27FC236}">
                      <a16:creationId xmlns:a16="http://schemas.microsoft.com/office/drawing/2014/main" id="{0236CF9D-4C2A-1A91-5236-CD6E3A09780D}"/>
                    </a:ext>
                  </a:extLst>
                </p:cNvPr>
                <p:cNvCxnSpPr>
                  <a:cxnSpLocks/>
                </p:cNvCxnSpPr>
                <p:nvPr/>
              </p:nvCxnSpPr>
              <p:spPr>
                <a:xfrm flipH="1" flipV="1">
                  <a:off x="9018647" y="5175127"/>
                  <a:ext cx="1112" cy="168407"/>
                </a:xfrm>
                <a:prstGeom prst="line">
                  <a:avLst/>
                </a:prstGeom>
                <a:ln>
                  <a:solidFill>
                    <a:srgbClr val="800000"/>
                  </a:solidFill>
                </a:ln>
              </p:spPr>
              <p:style>
                <a:lnRef idx="2">
                  <a:schemeClr val="accent1"/>
                </a:lnRef>
                <a:fillRef idx="0">
                  <a:schemeClr val="accent1"/>
                </a:fillRef>
                <a:effectRef idx="1">
                  <a:schemeClr val="accent1"/>
                </a:effectRef>
                <a:fontRef idx="minor">
                  <a:schemeClr val="tx1"/>
                </a:fontRef>
              </p:style>
            </p:cxnSp>
          </p:grpSp>
          <p:sp>
            <p:nvSpPr>
              <p:cNvPr id="13" name="TextBox 12">
                <a:extLst>
                  <a:ext uri="{FF2B5EF4-FFF2-40B4-BE49-F238E27FC236}">
                    <a16:creationId xmlns:a16="http://schemas.microsoft.com/office/drawing/2014/main" id="{0A44BB90-FB70-BAEC-FC1B-3E092A1C1C5A}"/>
                  </a:ext>
                </a:extLst>
              </p:cNvPr>
              <p:cNvSpPr txBox="1"/>
              <p:nvPr/>
            </p:nvSpPr>
            <p:spPr>
              <a:xfrm>
                <a:off x="10730636" y="4144539"/>
                <a:ext cx="1432168" cy="738664"/>
              </a:xfrm>
              <a:prstGeom prst="rect">
                <a:avLst/>
              </a:prstGeom>
              <a:noFill/>
              <a:ln>
                <a:solidFill>
                  <a:srgbClr val="C0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400" dirty="0"/>
                  <a:t>Action planning and module overview</a:t>
                </a:r>
              </a:p>
            </p:txBody>
          </p:sp>
          <p:cxnSp>
            <p:nvCxnSpPr>
              <p:cNvPr id="14" name="Straight Connector 13">
                <a:extLst>
                  <a:ext uri="{FF2B5EF4-FFF2-40B4-BE49-F238E27FC236}">
                    <a16:creationId xmlns:a16="http://schemas.microsoft.com/office/drawing/2014/main" id="{93B8702E-A7AF-FDCB-48DE-295D08DCE6E2}"/>
                  </a:ext>
                </a:extLst>
              </p:cNvPr>
              <p:cNvCxnSpPr>
                <a:cxnSpLocks/>
              </p:cNvCxnSpPr>
              <p:nvPr/>
            </p:nvCxnSpPr>
            <p:spPr>
              <a:xfrm flipH="1" flipV="1">
                <a:off x="10299454" y="5548590"/>
                <a:ext cx="1112" cy="168407"/>
              </a:xfrm>
              <a:prstGeom prst="line">
                <a:avLst/>
              </a:prstGeom>
              <a:ln>
                <a:solidFill>
                  <a:srgbClr val="800000"/>
                </a:solidFill>
              </a:ln>
            </p:spPr>
            <p:style>
              <a:lnRef idx="2">
                <a:schemeClr val="accent1"/>
              </a:lnRef>
              <a:fillRef idx="0">
                <a:schemeClr val="accent1"/>
              </a:fillRef>
              <a:effectRef idx="1">
                <a:schemeClr val="accent1"/>
              </a:effectRef>
              <a:fontRef idx="minor">
                <a:schemeClr val="tx1"/>
              </a:fontRef>
            </p:style>
          </p:cxnSp>
        </p:grpSp>
        <p:cxnSp>
          <p:nvCxnSpPr>
            <p:cNvPr id="11" name="Straight Connector 10">
              <a:extLst>
                <a:ext uri="{FF2B5EF4-FFF2-40B4-BE49-F238E27FC236}">
                  <a16:creationId xmlns:a16="http://schemas.microsoft.com/office/drawing/2014/main" id="{B0959CDD-852A-5719-64E8-F8CA4A5F7FBD}"/>
                </a:ext>
              </a:extLst>
            </p:cNvPr>
            <p:cNvCxnSpPr>
              <a:cxnSpLocks/>
            </p:cNvCxnSpPr>
            <p:nvPr/>
          </p:nvCxnSpPr>
          <p:spPr>
            <a:xfrm flipH="1" flipV="1">
              <a:off x="11406185" y="3347725"/>
              <a:ext cx="1112" cy="168407"/>
            </a:xfrm>
            <a:prstGeom prst="line">
              <a:avLst/>
            </a:prstGeom>
            <a:ln>
              <a:solidFill>
                <a:srgbClr val="800000"/>
              </a:solidFill>
            </a:ln>
          </p:spPr>
          <p:style>
            <a:lnRef idx="2">
              <a:schemeClr val="accent1"/>
            </a:lnRef>
            <a:fillRef idx="0">
              <a:schemeClr val="accent1"/>
            </a:fillRef>
            <a:effectRef idx="1">
              <a:schemeClr val="accent1"/>
            </a:effectRef>
            <a:fontRef idx="minor">
              <a:schemeClr val="tx1"/>
            </a:fontRef>
          </p:style>
        </p:cxnSp>
      </p:grpSp>
      <p:sp>
        <p:nvSpPr>
          <p:cNvPr id="33" name="TextBox 32">
            <a:extLst>
              <a:ext uri="{FF2B5EF4-FFF2-40B4-BE49-F238E27FC236}">
                <a16:creationId xmlns:a16="http://schemas.microsoft.com/office/drawing/2014/main" id="{7655C0A7-65B0-346C-06EA-347BF4675AAB}"/>
              </a:ext>
            </a:extLst>
          </p:cNvPr>
          <p:cNvSpPr txBox="1"/>
          <p:nvPr/>
        </p:nvSpPr>
        <p:spPr>
          <a:xfrm>
            <a:off x="8315591" y="2193641"/>
            <a:ext cx="1381991" cy="369332"/>
          </a:xfrm>
          <a:prstGeom prst="rect">
            <a:avLst/>
          </a:prstGeom>
          <a:noFill/>
          <a:ln>
            <a:solidFill>
              <a:srgbClr val="800000"/>
            </a:solidFill>
          </a:ln>
        </p:spPr>
        <p:txBody>
          <a:bodyPr wrap="square" rtlCol="0">
            <a:spAutoFit/>
          </a:bodyPr>
          <a:lstStyle/>
          <a:p>
            <a:pPr algn="ctr"/>
            <a:r>
              <a:rPr lang="en-GB" b="1" dirty="0"/>
              <a:t>ONLINE</a:t>
            </a:r>
          </a:p>
        </p:txBody>
      </p:sp>
      <p:sp>
        <p:nvSpPr>
          <p:cNvPr id="35" name="TextBox 34">
            <a:extLst>
              <a:ext uri="{FF2B5EF4-FFF2-40B4-BE49-F238E27FC236}">
                <a16:creationId xmlns:a16="http://schemas.microsoft.com/office/drawing/2014/main" id="{8D8BACF6-4498-115A-AB10-36D4C9D28749}"/>
              </a:ext>
            </a:extLst>
          </p:cNvPr>
          <p:cNvSpPr txBox="1"/>
          <p:nvPr/>
        </p:nvSpPr>
        <p:spPr>
          <a:xfrm>
            <a:off x="9335482" y="4188696"/>
            <a:ext cx="1916260" cy="738664"/>
          </a:xfrm>
          <a:prstGeom prst="rect">
            <a:avLst/>
          </a:prstGeom>
          <a:noFill/>
          <a:ln>
            <a:solidFill>
              <a:srgbClr val="C0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400" dirty="0"/>
              <a:t>Understanding feedback and reflection</a:t>
            </a:r>
          </a:p>
        </p:txBody>
      </p:sp>
    </p:spTree>
    <p:extLst>
      <p:ext uri="{BB962C8B-B14F-4D97-AF65-F5344CB8AC3E}">
        <p14:creationId xmlns:p14="http://schemas.microsoft.com/office/powerpoint/2010/main" val="3615759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6E7ABE4-25A9-C0D9-7F4B-F165D203D3C9}"/>
              </a:ext>
            </a:extLst>
          </p:cNvPr>
          <p:cNvSpPr>
            <a:spLocks noGrp="1"/>
          </p:cNvSpPr>
          <p:nvPr>
            <p:ph type="dt" sz="half" idx="10"/>
          </p:nvPr>
        </p:nvSpPr>
        <p:spPr>
          <a:xfrm>
            <a:off x="15096" y="6356350"/>
            <a:ext cx="3566304" cy="365125"/>
          </a:xfrm>
        </p:spPr>
        <p:txBody>
          <a:bodyPr/>
          <a:lstStyle/>
          <a:p>
            <a:r>
              <a:rPr lang="en-GB" dirty="0"/>
              <a:t>BMAH4006 -  Skills for Academic Success</a:t>
            </a:r>
          </a:p>
        </p:txBody>
      </p:sp>
      <p:sp>
        <p:nvSpPr>
          <p:cNvPr id="5" name="Footer Placeholder 4">
            <a:extLst>
              <a:ext uri="{FF2B5EF4-FFF2-40B4-BE49-F238E27FC236}">
                <a16:creationId xmlns:a16="http://schemas.microsoft.com/office/drawing/2014/main" id="{D74D02A1-98CE-12C0-F970-99D79196C94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EA53BEB-EC0A-9008-A85D-3DD80F7E6B9D}"/>
              </a:ext>
            </a:extLst>
          </p:cNvPr>
          <p:cNvSpPr>
            <a:spLocks noGrp="1"/>
          </p:cNvSpPr>
          <p:nvPr>
            <p:ph type="sldNum" sz="quarter" idx="12"/>
          </p:nvPr>
        </p:nvSpPr>
        <p:spPr/>
        <p:txBody>
          <a:bodyPr/>
          <a:lstStyle/>
          <a:p>
            <a:fld id="{FA95ABA2-1875-4845-B9AD-34A7336EF8C5}" type="slidenum">
              <a:rPr lang="en-GB" smtClean="0"/>
              <a:t>4</a:t>
            </a:fld>
            <a:endParaRPr lang="en-GB"/>
          </a:p>
        </p:txBody>
      </p:sp>
      <p:pic>
        <p:nvPicPr>
          <p:cNvPr id="7" name="Picture 6" descr="diagram">
            <a:extLst>
              <a:ext uri="{FF2B5EF4-FFF2-40B4-BE49-F238E27FC236}">
                <a16:creationId xmlns:a16="http://schemas.microsoft.com/office/drawing/2014/main" id="{0EB45222-28EA-0968-8548-1BF991647209}"/>
              </a:ext>
            </a:extLst>
          </p:cNvPr>
          <p:cNvPicPr>
            <a:picLocks noChangeAspect="1"/>
          </p:cNvPicPr>
          <p:nvPr/>
        </p:nvPicPr>
        <p:blipFill>
          <a:blip r:embed="rId2"/>
          <a:srcRect l="1903"/>
          <a:stretch>
            <a:fillRect/>
          </a:stretch>
        </p:blipFill>
        <p:spPr>
          <a:xfrm>
            <a:off x="5284694" y="69290"/>
            <a:ext cx="6880412" cy="6356350"/>
          </a:xfrm>
          <a:prstGeom prst="rect">
            <a:avLst/>
          </a:prstGeom>
        </p:spPr>
      </p:pic>
      <p:sp>
        <p:nvSpPr>
          <p:cNvPr id="8" name="TextBox 7">
            <a:extLst>
              <a:ext uri="{FF2B5EF4-FFF2-40B4-BE49-F238E27FC236}">
                <a16:creationId xmlns:a16="http://schemas.microsoft.com/office/drawing/2014/main" id="{40CE5AB9-0BBE-A16E-C841-390B6488943E}"/>
              </a:ext>
            </a:extLst>
          </p:cNvPr>
          <p:cNvSpPr txBox="1"/>
          <p:nvPr/>
        </p:nvSpPr>
        <p:spPr>
          <a:xfrm>
            <a:off x="15097" y="1283989"/>
            <a:ext cx="5147904" cy="1477328"/>
          </a:xfrm>
          <a:prstGeom prst="rect">
            <a:avLst/>
          </a:prstGeom>
          <a:noFill/>
        </p:spPr>
        <p:txBody>
          <a:bodyPr wrap="square" rtlCol="0">
            <a:spAutoFit/>
          </a:bodyPr>
          <a:lstStyle/>
          <a:p>
            <a:r>
              <a:rPr lang="en-GB" i="1" dirty="0"/>
              <a:t>For years, bamboo may show very little above the ground while an extensive root system is developing beneath the surface. Then, when the foundation is ready, the visible growth can happen remarkably fast.</a:t>
            </a:r>
          </a:p>
        </p:txBody>
      </p:sp>
      <p:sp>
        <p:nvSpPr>
          <p:cNvPr id="9" name="TextBox 8">
            <a:extLst>
              <a:ext uri="{FF2B5EF4-FFF2-40B4-BE49-F238E27FC236}">
                <a16:creationId xmlns:a16="http://schemas.microsoft.com/office/drawing/2014/main" id="{339D855F-B4D0-E83B-0963-DE15BEB55769}"/>
              </a:ext>
            </a:extLst>
          </p:cNvPr>
          <p:cNvSpPr txBox="1"/>
          <p:nvPr/>
        </p:nvSpPr>
        <p:spPr>
          <a:xfrm>
            <a:off x="282388" y="591671"/>
            <a:ext cx="4572000" cy="461665"/>
          </a:xfrm>
          <a:prstGeom prst="rect">
            <a:avLst/>
          </a:prstGeom>
          <a:noFill/>
        </p:spPr>
        <p:txBody>
          <a:bodyPr wrap="square" rtlCol="0">
            <a:spAutoFit/>
          </a:bodyPr>
          <a:lstStyle/>
          <a:p>
            <a:pPr algn="ctr"/>
            <a:r>
              <a:rPr lang="en-GB" sz="2400" b="1" dirty="0"/>
              <a:t>The Bamboo Rule</a:t>
            </a:r>
          </a:p>
        </p:txBody>
      </p:sp>
      <p:sp>
        <p:nvSpPr>
          <p:cNvPr id="11" name="TextBox 10">
            <a:extLst>
              <a:ext uri="{FF2B5EF4-FFF2-40B4-BE49-F238E27FC236}">
                <a16:creationId xmlns:a16="http://schemas.microsoft.com/office/drawing/2014/main" id="{253C4698-F189-7F1D-7DCD-D6BF4F272448}"/>
              </a:ext>
            </a:extLst>
          </p:cNvPr>
          <p:cNvSpPr txBox="1"/>
          <p:nvPr/>
        </p:nvSpPr>
        <p:spPr>
          <a:xfrm>
            <a:off x="26894" y="2851338"/>
            <a:ext cx="5419165" cy="1754326"/>
          </a:xfrm>
          <a:prstGeom prst="rect">
            <a:avLst/>
          </a:prstGeom>
          <a:noFill/>
        </p:spPr>
        <p:txBody>
          <a:bodyPr wrap="square" rtlCol="0">
            <a:spAutoFit/>
          </a:bodyPr>
          <a:lstStyle/>
          <a:p>
            <a:r>
              <a:rPr lang="en-GB" i="1" dirty="0"/>
              <a:t>Learning</a:t>
            </a:r>
          </a:p>
          <a:p>
            <a:r>
              <a:rPr lang="en-GB" i="1" dirty="0"/>
              <a:t>Experimenting</a:t>
            </a:r>
          </a:p>
          <a:p>
            <a:r>
              <a:rPr lang="en-GB" i="1" dirty="0"/>
              <a:t>Failing</a:t>
            </a:r>
          </a:p>
          <a:p>
            <a:r>
              <a:rPr lang="en-GB" i="1" dirty="0"/>
              <a:t>Revising</a:t>
            </a:r>
          </a:p>
          <a:p>
            <a:r>
              <a:rPr lang="en-GB" i="1" dirty="0"/>
              <a:t>Building</a:t>
            </a:r>
          </a:p>
          <a:p>
            <a:r>
              <a:rPr lang="en-GB" i="1" dirty="0"/>
              <a:t>And most importantly, showing up again the next day</a:t>
            </a:r>
          </a:p>
        </p:txBody>
      </p:sp>
      <p:sp>
        <p:nvSpPr>
          <p:cNvPr id="13" name="TextBox 12">
            <a:extLst>
              <a:ext uri="{FF2B5EF4-FFF2-40B4-BE49-F238E27FC236}">
                <a16:creationId xmlns:a16="http://schemas.microsoft.com/office/drawing/2014/main" id="{010563C2-8E98-E84F-E536-65E3C3E2B413}"/>
              </a:ext>
            </a:extLst>
          </p:cNvPr>
          <p:cNvSpPr txBox="1"/>
          <p:nvPr/>
        </p:nvSpPr>
        <p:spPr>
          <a:xfrm>
            <a:off x="15096" y="5019342"/>
            <a:ext cx="5419165" cy="923330"/>
          </a:xfrm>
          <a:prstGeom prst="rect">
            <a:avLst/>
          </a:prstGeom>
          <a:noFill/>
        </p:spPr>
        <p:txBody>
          <a:bodyPr wrap="square" rtlCol="0">
            <a:spAutoFit/>
          </a:bodyPr>
          <a:lstStyle/>
          <a:p>
            <a:pPr algn="ctr"/>
            <a:r>
              <a:rPr lang="en-GB" i="1" dirty="0"/>
              <a:t>Be patient with your progress. </a:t>
            </a:r>
          </a:p>
          <a:p>
            <a:pPr algn="ctr"/>
            <a:r>
              <a:rPr lang="en-GB" i="1" dirty="0"/>
              <a:t>Be consistent with your efforts. </a:t>
            </a:r>
          </a:p>
          <a:p>
            <a:pPr algn="ctr"/>
            <a:r>
              <a:rPr lang="en-GB" i="1" dirty="0"/>
              <a:t>Keep building the roots.</a:t>
            </a:r>
          </a:p>
        </p:txBody>
      </p:sp>
    </p:spTree>
    <p:extLst>
      <p:ext uri="{BB962C8B-B14F-4D97-AF65-F5344CB8AC3E}">
        <p14:creationId xmlns:p14="http://schemas.microsoft.com/office/powerpoint/2010/main" val="2005538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B6682C-6CF4-6200-CC99-D49FE9BA77B8}"/>
              </a:ext>
            </a:extLst>
          </p:cNvPr>
          <p:cNvSpPr>
            <a:spLocks noGrp="1"/>
          </p:cNvSpPr>
          <p:nvPr>
            <p:ph type="dt" sz="half" idx="10"/>
          </p:nvPr>
        </p:nvSpPr>
        <p:spPr>
          <a:xfrm>
            <a:off x="0" y="6356350"/>
            <a:ext cx="3581400" cy="365125"/>
          </a:xfrm>
        </p:spPr>
        <p:txBody>
          <a:bodyPr/>
          <a:lstStyle/>
          <a:p>
            <a:r>
              <a:rPr lang="en-GB" dirty="0"/>
              <a:t>BMAH4006 -  Skills for Academic Success</a:t>
            </a:r>
          </a:p>
        </p:txBody>
      </p:sp>
      <p:sp>
        <p:nvSpPr>
          <p:cNvPr id="3" name="Footer Placeholder 2">
            <a:extLst>
              <a:ext uri="{FF2B5EF4-FFF2-40B4-BE49-F238E27FC236}">
                <a16:creationId xmlns:a16="http://schemas.microsoft.com/office/drawing/2014/main" id="{70ED9A90-8105-7267-B623-8511751FF508}"/>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EBE653A5-E9E3-563C-C932-01D47E06D0AF}"/>
              </a:ext>
            </a:extLst>
          </p:cNvPr>
          <p:cNvSpPr>
            <a:spLocks noGrp="1"/>
          </p:cNvSpPr>
          <p:nvPr>
            <p:ph type="sldNum" sz="quarter" idx="12"/>
          </p:nvPr>
        </p:nvSpPr>
        <p:spPr/>
        <p:txBody>
          <a:bodyPr/>
          <a:lstStyle/>
          <a:p>
            <a:fld id="{FA95ABA2-1875-4845-B9AD-34A7336EF8C5}" type="slidenum">
              <a:rPr lang="en-GB" smtClean="0"/>
              <a:t>5</a:t>
            </a:fld>
            <a:endParaRPr lang="en-GB"/>
          </a:p>
        </p:txBody>
      </p:sp>
      <p:sp>
        <p:nvSpPr>
          <p:cNvPr id="6" name="Title 1">
            <a:extLst>
              <a:ext uri="{FF2B5EF4-FFF2-40B4-BE49-F238E27FC236}">
                <a16:creationId xmlns:a16="http://schemas.microsoft.com/office/drawing/2014/main" id="{50560013-017A-6ED8-11A4-098C07BB8DF5}"/>
              </a:ext>
            </a:extLst>
          </p:cNvPr>
          <p:cNvSpPr txBox="1">
            <a:spLocks/>
          </p:cNvSpPr>
          <p:nvPr/>
        </p:nvSpPr>
        <p:spPr>
          <a:xfrm>
            <a:off x="743871" y="294062"/>
            <a:ext cx="11125400" cy="170824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spcAft>
                <a:spcPts val="600"/>
              </a:spcAft>
            </a:pPr>
            <a:r>
              <a:rPr lang="en-US" b="1" dirty="0"/>
              <a:t>Where can you read your feedback?</a:t>
            </a:r>
          </a:p>
        </p:txBody>
      </p:sp>
      <p:sp>
        <p:nvSpPr>
          <p:cNvPr id="7" name="TextBox 6">
            <a:extLst>
              <a:ext uri="{FF2B5EF4-FFF2-40B4-BE49-F238E27FC236}">
                <a16:creationId xmlns:a16="http://schemas.microsoft.com/office/drawing/2014/main" id="{95990038-F3D2-495F-CBA1-5160EBAF3BF9}"/>
              </a:ext>
            </a:extLst>
          </p:cNvPr>
          <p:cNvSpPr txBox="1"/>
          <p:nvPr/>
        </p:nvSpPr>
        <p:spPr>
          <a:xfrm>
            <a:off x="226309" y="4060306"/>
            <a:ext cx="8384291" cy="1200329"/>
          </a:xfrm>
          <a:prstGeom prst="rect">
            <a:avLst/>
          </a:prstGeom>
          <a:noFill/>
        </p:spPr>
        <p:txBody>
          <a:bodyPr wrap="square" rtlCol="0">
            <a:spAutoFit/>
          </a:bodyPr>
          <a:lstStyle/>
          <a:p>
            <a:pPr marL="342900" indent="-342900">
              <a:buAutoNum type="arabicPeriod"/>
            </a:pPr>
            <a:r>
              <a:rPr lang="en-GB" sz="2400" dirty="0"/>
              <a:t>Moodle: Module BMAH4006</a:t>
            </a:r>
          </a:p>
          <a:p>
            <a:pPr marL="342900" indent="-342900">
              <a:buFontTx/>
              <a:buAutoNum type="arabicPeriod"/>
            </a:pPr>
            <a:r>
              <a:rPr lang="en-GB" sz="2400" dirty="0"/>
              <a:t>“Assessment information and submission” section</a:t>
            </a:r>
          </a:p>
          <a:p>
            <a:pPr marL="342900" indent="-342900">
              <a:buFontTx/>
              <a:buAutoNum type="arabicPeriod"/>
            </a:pPr>
            <a:r>
              <a:rPr lang="en-GB" sz="2400" dirty="0"/>
              <a:t>Turnitin link</a:t>
            </a:r>
          </a:p>
        </p:txBody>
      </p:sp>
      <p:pic>
        <p:nvPicPr>
          <p:cNvPr id="8" name="Picture 7" descr="Celebrating Moodle, 20 years on! - Titus Learning">
            <a:extLst>
              <a:ext uri="{FF2B5EF4-FFF2-40B4-BE49-F238E27FC236}">
                <a16:creationId xmlns:a16="http://schemas.microsoft.com/office/drawing/2014/main" id="{198FE852-1775-62E7-C5BF-D34F964AB053}"/>
              </a:ext>
            </a:extLst>
          </p:cNvPr>
          <p:cNvPicPr>
            <a:picLocks noChangeAspect="1"/>
          </p:cNvPicPr>
          <p:nvPr/>
        </p:nvPicPr>
        <p:blipFill>
          <a:blip r:embed="rId2"/>
          <a:stretch>
            <a:fillRect/>
          </a:stretch>
        </p:blipFill>
        <p:spPr>
          <a:xfrm>
            <a:off x="7772400" y="2046281"/>
            <a:ext cx="3581400" cy="2103476"/>
          </a:xfrm>
          <a:prstGeom prst="rect">
            <a:avLst/>
          </a:prstGeom>
        </p:spPr>
      </p:pic>
      <p:pic>
        <p:nvPicPr>
          <p:cNvPr id="9" name="Picture 8" descr="Home | Turnitin">
            <a:extLst>
              <a:ext uri="{FF2B5EF4-FFF2-40B4-BE49-F238E27FC236}">
                <a16:creationId xmlns:a16="http://schemas.microsoft.com/office/drawing/2014/main" id="{FBB60FEE-C4C7-69A2-071C-543D37298F98}"/>
              </a:ext>
            </a:extLst>
          </p:cNvPr>
          <p:cNvPicPr>
            <a:picLocks noChangeAspect="1"/>
          </p:cNvPicPr>
          <p:nvPr/>
        </p:nvPicPr>
        <p:blipFill>
          <a:blip r:embed="rId3"/>
          <a:stretch>
            <a:fillRect/>
          </a:stretch>
        </p:blipFill>
        <p:spPr>
          <a:xfrm>
            <a:off x="7772400" y="4208897"/>
            <a:ext cx="3581400" cy="1871282"/>
          </a:xfrm>
          <a:prstGeom prst="rect">
            <a:avLst/>
          </a:prstGeom>
        </p:spPr>
      </p:pic>
      <p:grpSp>
        <p:nvGrpSpPr>
          <p:cNvPr id="11" name="Group 10">
            <a:extLst>
              <a:ext uri="{FF2B5EF4-FFF2-40B4-BE49-F238E27FC236}">
                <a16:creationId xmlns:a16="http://schemas.microsoft.com/office/drawing/2014/main" id="{4C39127F-5A08-31FA-75B0-D36D5227FC98}"/>
              </a:ext>
            </a:extLst>
          </p:cNvPr>
          <p:cNvGrpSpPr/>
          <p:nvPr/>
        </p:nvGrpSpPr>
        <p:grpSpPr>
          <a:xfrm>
            <a:off x="245057" y="1061010"/>
            <a:ext cx="3091286" cy="2366682"/>
            <a:chOff x="62681" y="116766"/>
            <a:chExt cx="3091286" cy="2366682"/>
          </a:xfrm>
        </p:grpSpPr>
        <p:pic>
          <p:nvPicPr>
            <p:cNvPr id="10" name="Picture 9" descr="Cute funny laptop with poster. Vector hand drawn cartoon kawaii character  illustration icon. Isolated on white background. Laptop think concept  6686552 Vector Art at Vecteezy">
              <a:extLst>
                <a:ext uri="{FF2B5EF4-FFF2-40B4-BE49-F238E27FC236}">
                  <a16:creationId xmlns:a16="http://schemas.microsoft.com/office/drawing/2014/main" id="{5F6CB6F0-EA5B-FE70-2430-BCCBE74A8E49}"/>
                </a:ext>
              </a:extLst>
            </p:cNvPr>
            <p:cNvPicPr>
              <a:picLocks noChangeAspect="1"/>
            </p:cNvPicPr>
            <p:nvPr/>
          </p:nvPicPr>
          <p:blipFill>
            <a:blip r:embed="rId4"/>
            <a:srcRect l="7898" t="17320" r="6732" b="17320"/>
            <a:stretch>
              <a:fillRect/>
            </a:stretch>
          </p:blipFill>
          <p:spPr>
            <a:xfrm>
              <a:off x="62681" y="116766"/>
              <a:ext cx="3091286" cy="2366682"/>
            </a:xfrm>
            <a:prstGeom prst="rect">
              <a:avLst/>
            </a:prstGeom>
          </p:spPr>
        </p:pic>
        <p:sp>
          <p:nvSpPr>
            <p:cNvPr id="5" name="TextBox 4">
              <a:extLst>
                <a:ext uri="{FF2B5EF4-FFF2-40B4-BE49-F238E27FC236}">
                  <a16:creationId xmlns:a16="http://schemas.microsoft.com/office/drawing/2014/main" id="{93D457F0-BF3C-8EA0-060B-07C3B3A0806B}"/>
                </a:ext>
              </a:extLst>
            </p:cNvPr>
            <p:cNvSpPr txBox="1"/>
            <p:nvPr/>
          </p:nvSpPr>
          <p:spPr>
            <a:xfrm rot="1029352">
              <a:off x="1953652" y="444085"/>
              <a:ext cx="1072025" cy="400110"/>
            </a:xfrm>
            <a:prstGeom prst="rect">
              <a:avLst/>
            </a:prstGeom>
            <a:noFill/>
          </p:spPr>
          <p:txBody>
            <a:bodyPr wrap="none" rtlCol="0">
              <a:spAutoFit/>
            </a:bodyPr>
            <a:lstStyle/>
            <a:p>
              <a:r>
                <a:rPr lang="en-GB" sz="2000" b="1" dirty="0"/>
                <a:t>Tutorial</a:t>
              </a:r>
            </a:p>
          </p:txBody>
        </p:sp>
      </p:grpSp>
    </p:spTree>
    <p:extLst>
      <p:ext uri="{BB962C8B-B14F-4D97-AF65-F5344CB8AC3E}">
        <p14:creationId xmlns:p14="http://schemas.microsoft.com/office/powerpoint/2010/main" val="3934222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14895A8-F75B-5303-B20B-76ED186758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7315"/>
          <a:stretch>
            <a:fillRect/>
          </a:stretch>
        </p:blipFill>
        <p:spPr>
          <a:xfrm>
            <a:off x="31315" y="136525"/>
            <a:ext cx="8350685" cy="6356350"/>
          </a:xfrm>
          <a:prstGeom prst="rect">
            <a:avLst/>
          </a:prstGeom>
        </p:spPr>
      </p:pic>
      <p:sp>
        <p:nvSpPr>
          <p:cNvPr id="2" name="Date Placeholder 1">
            <a:extLst>
              <a:ext uri="{FF2B5EF4-FFF2-40B4-BE49-F238E27FC236}">
                <a16:creationId xmlns:a16="http://schemas.microsoft.com/office/drawing/2014/main" id="{3100B00D-288A-CBC4-7FC7-E38973053DA7}"/>
              </a:ext>
            </a:extLst>
          </p:cNvPr>
          <p:cNvSpPr>
            <a:spLocks noGrp="1"/>
          </p:cNvSpPr>
          <p:nvPr>
            <p:ph type="dt" sz="half" idx="10"/>
          </p:nvPr>
        </p:nvSpPr>
        <p:spPr>
          <a:xfrm>
            <a:off x="-1" y="6356350"/>
            <a:ext cx="3460173" cy="365125"/>
          </a:xfrm>
        </p:spPr>
        <p:txBody>
          <a:bodyPr/>
          <a:lstStyle/>
          <a:p>
            <a:r>
              <a:rPr lang="en-GB"/>
              <a:t>BMAH4006 -  Skills for Academic Success</a:t>
            </a:r>
            <a:endParaRPr lang="en-GB" dirty="0"/>
          </a:p>
        </p:txBody>
      </p:sp>
      <p:sp>
        <p:nvSpPr>
          <p:cNvPr id="3" name="Footer Placeholder 2">
            <a:extLst>
              <a:ext uri="{FF2B5EF4-FFF2-40B4-BE49-F238E27FC236}">
                <a16:creationId xmlns:a16="http://schemas.microsoft.com/office/drawing/2014/main" id="{3A29121D-2A58-5A44-BD13-C8C9D9053127}"/>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5D4C1A3C-0F8C-D33D-7DA0-6CEEFC1F9A95}"/>
              </a:ext>
            </a:extLst>
          </p:cNvPr>
          <p:cNvSpPr>
            <a:spLocks noGrp="1"/>
          </p:cNvSpPr>
          <p:nvPr>
            <p:ph type="sldNum" sz="quarter" idx="12"/>
          </p:nvPr>
        </p:nvSpPr>
        <p:spPr/>
        <p:txBody>
          <a:bodyPr/>
          <a:lstStyle/>
          <a:p>
            <a:fld id="{FA95ABA2-1875-4845-B9AD-34A7336EF8C5}" type="slidenum">
              <a:rPr lang="en-GB" smtClean="0"/>
              <a:t>6</a:t>
            </a:fld>
            <a:endParaRPr lang="en-GB"/>
          </a:p>
        </p:txBody>
      </p:sp>
      <p:sp>
        <p:nvSpPr>
          <p:cNvPr id="5" name="TextBox 4">
            <a:extLst>
              <a:ext uri="{FF2B5EF4-FFF2-40B4-BE49-F238E27FC236}">
                <a16:creationId xmlns:a16="http://schemas.microsoft.com/office/drawing/2014/main" id="{1DD85313-40CA-5F49-53D4-C194109CC5A5}"/>
              </a:ext>
            </a:extLst>
          </p:cNvPr>
          <p:cNvSpPr txBox="1"/>
          <p:nvPr/>
        </p:nvSpPr>
        <p:spPr>
          <a:xfrm>
            <a:off x="6463784" y="1880754"/>
            <a:ext cx="5399170" cy="646331"/>
          </a:xfrm>
          <a:prstGeom prst="rect">
            <a:avLst/>
          </a:prstGeom>
          <a:noFill/>
        </p:spPr>
        <p:txBody>
          <a:bodyPr wrap="none" rtlCol="0">
            <a:spAutoFit/>
          </a:bodyPr>
          <a:lstStyle/>
          <a:p>
            <a:r>
              <a:rPr lang="en-GB" sz="3600" b="1" dirty="0"/>
              <a:t>Activity: Story about me! </a:t>
            </a:r>
          </a:p>
        </p:txBody>
      </p:sp>
    </p:spTree>
    <p:extLst>
      <p:ext uri="{BB962C8B-B14F-4D97-AF65-F5344CB8AC3E}">
        <p14:creationId xmlns:p14="http://schemas.microsoft.com/office/powerpoint/2010/main" val="65247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How to Learn Effectively : Understanding Learning Process | by Wafi Harowa  | Medium">
            <a:extLst>
              <a:ext uri="{FF2B5EF4-FFF2-40B4-BE49-F238E27FC236}">
                <a16:creationId xmlns:a16="http://schemas.microsoft.com/office/drawing/2014/main" id="{6799C2A1-2AC4-E2DE-49CA-69169BFE39D7}"/>
              </a:ext>
            </a:extLst>
          </p:cNvPr>
          <p:cNvPicPr>
            <a:picLocks noChangeAspect="1"/>
          </p:cNvPicPr>
          <p:nvPr/>
        </p:nvPicPr>
        <p:blipFill>
          <a:blip r:embed="rId2">
            <a:alphaModFix amt="20000"/>
          </a:blip>
          <a:stretch>
            <a:fillRect/>
          </a:stretch>
        </p:blipFill>
        <p:spPr>
          <a:xfrm>
            <a:off x="6333565" y="1858174"/>
            <a:ext cx="5589494" cy="4617883"/>
          </a:xfrm>
          <a:prstGeom prst="rect">
            <a:avLst/>
          </a:prstGeom>
        </p:spPr>
      </p:pic>
      <p:sp>
        <p:nvSpPr>
          <p:cNvPr id="2" name="Title 1">
            <a:extLst>
              <a:ext uri="{FF2B5EF4-FFF2-40B4-BE49-F238E27FC236}">
                <a16:creationId xmlns:a16="http://schemas.microsoft.com/office/drawing/2014/main" id="{C97137B7-7699-6719-3364-3725A2C7173F}"/>
              </a:ext>
            </a:extLst>
          </p:cNvPr>
          <p:cNvSpPr>
            <a:spLocks noGrp="1"/>
          </p:cNvSpPr>
          <p:nvPr>
            <p:ph type="title"/>
          </p:nvPr>
        </p:nvSpPr>
        <p:spPr>
          <a:xfrm>
            <a:off x="838200" y="-34363"/>
            <a:ext cx="10515600" cy="1325563"/>
          </a:xfrm>
        </p:spPr>
        <p:txBody>
          <a:bodyPr/>
          <a:lstStyle/>
          <a:p>
            <a:pPr algn="ctr"/>
            <a:r>
              <a:rPr lang="en-GB" b="1" dirty="0"/>
              <a:t>Module overview </a:t>
            </a:r>
          </a:p>
        </p:txBody>
      </p:sp>
      <p:sp>
        <p:nvSpPr>
          <p:cNvPr id="4" name="Date Placeholder 3">
            <a:extLst>
              <a:ext uri="{FF2B5EF4-FFF2-40B4-BE49-F238E27FC236}">
                <a16:creationId xmlns:a16="http://schemas.microsoft.com/office/drawing/2014/main" id="{04754EFE-211C-4D91-927B-06442CE9707C}"/>
              </a:ext>
            </a:extLst>
          </p:cNvPr>
          <p:cNvSpPr>
            <a:spLocks noGrp="1"/>
          </p:cNvSpPr>
          <p:nvPr>
            <p:ph type="dt" sz="half" idx="10"/>
          </p:nvPr>
        </p:nvSpPr>
        <p:spPr>
          <a:xfrm>
            <a:off x="155864" y="6356350"/>
            <a:ext cx="3425536" cy="365125"/>
          </a:xfrm>
        </p:spPr>
        <p:txBody>
          <a:bodyPr/>
          <a:lstStyle/>
          <a:p>
            <a:r>
              <a:rPr lang="en-GB" dirty="0"/>
              <a:t>BMAH4006 -  Skills for Academic Success</a:t>
            </a:r>
          </a:p>
        </p:txBody>
      </p:sp>
      <p:sp>
        <p:nvSpPr>
          <p:cNvPr id="5" name="Footer Placeholder 4">
            <a:extLst>
              <a:ext uri="{FF2B5EF4-FFF2-40B4-BE49-F238E27FC236}">
                <a16:creationId xmlns:a16="http://schemas.microsoft.com/office/drawing/2014/main" id="{221AEDE3-B0B8-0A62-EB1B-D5A1A4BD686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436195C-6BEB-0AC6-BA02-8C2ADCD74D61}"/>
              </a:ext>
            </a:extLst>
          </p:cNvPr>
          <p:cNvSpPr>
            <a:spLocks noGrp="1"/>
          </p:cNvSpPr>
          <p:nvPr>
            <p:ph type="sldNum" sz="quarter" idx="12"/>
          </p:nvPr>
        </p:nvSpPr>
        <p:spPr/>
        <p:txBody>
          <a:bodyPr/>
          <a:lstStyle/>
          <a:p>
            <a:fld id="{FA95ABA2-1875-4845-B9AD-34A7336EF8C5}" type="slidenum">
              <a:rPr lang="en-GB" smtClean="0"/>
              <a:t>7</a:t>
            </a:fld>
            <a:endParaRPr lang="en-GB"/>
          </a:p>
        </p:txBody>
      </p:sp>
      <p:sp>
        <p:nvSpPr>
          <p:cNvPr id="7" name="TextBox 6">
            <a:extLst>
              <a:ext uri="{FF2B5EF4-FFF2-40B4-BE49-F238E27FC236}">
                <a16:creationId xmlns:a16="http://schemas.microsoft.com/office/drawing/2014/main" id="{6FFD2CB4-2194-820B-38F3-09965452042B}"/>
              </a:ext>
            </a:extLst>
          </p:cNvPr>
          <p:cNvSpPr txBox="1"/>
          <p:nvPr/>
        </p:nvSpPr>
        <p:spPr>
          <a:xfrm>
            <a:off x="0" y="1259728"/>
            <a:ext cx="1219200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b="1" dirty="0"/>
              <a:t>Aim</a:t>
            </a:r>
            <a:r>
              <a:rPr lang="en-GB" dirty="0"/>
              <a:t>: to equip students with the foundational academic, digital, and professional skills required to succeed in higher education and in future health and care careers.</a:t>
            </a:r>
          </a:p>
        </p:txBody>
      </p:sp>
      <p:sp>
        <p:nvSpPr>
          <p:cNvPr id="8" name="TextBox 7">
            <a:extLst>
              <a:ext uri="{FF2B5EF4-FFF2-40B4-BE49-F238E27FC236}">
                <a16:creationId xmlns:a16="http://schemas.microsoft.com/office/drawing/2014/main" id="{76C003E7-7AA3-F3F5-E44D-9E5C5C3A37A8}"/>
              </a:ext>
            </a:extLst>
          </p:cNvPr>
          <p:cNvSpPr txBox="1"/>
          <p:nvPr/>
        </p:nvSpPr>
        <p:spPr>
          <a:xfrm>
            <a:off x="77932" y="2225767"/>
            <a:ext cx="12114068" cy="3714928"/>
          </a:xfrm>
          <a:prstGeom prst="rect">
            <a:avLst/>
          </a:prstGeom>
          <a:noFill/>
        </p:spPr>
        <p:txBody>
          <a:bodyPr wrap="square" rtlCol="0">
            <a:spAutoFit/>
          </a:bodyPr>
          <a:lstStyle/>
          <a:p>
            <a:r>
              <a:rPr lang="en-GB" sz="2000" dirty="0"/>
              <a:t>This module is designed to help you develop the knowledge, skills, and confidence needed to succeed at university. </a:t>
            </a:r>
          </a:p>
          <a:p>
            <a:endParaRPr lang="en-GB" dirty="0"/>
          </a:p>
          <a:p>
            <a:r>
              <a:rPr lang="en-GB" dirty="0"/>
              <a:t>You will learn how to:</a:t>
            </a:r>
          </a:p>
          <a:p>
            <a:pPr marL="285750" indent="-285750">
              <a:lnSpc>
                <a:spcPct val="150000"/>
              </a:lnSpc>
              <a:buFont typeface="Arial" panose="020B0604020202020204" pitchFamily="34" charset="0"/>
              <a:buChar char="•"/>
            </a:pPr>
            <a:r>
              <a:rPr lang="en-GB" dirty="0"/>
              <a:t>Study effectively in Higher Education</a:t>
            </a:r>
          </a:p>
          <a:p>
            <a:pPr marL="285750" indent="-285750">
              <a:lnSpc>
                <a:spcPct val="150000"/>
              </a:lnSpc>
              <a:buFont typeface="Arial" panose="020B0604020202020204" pitchFamily="34" charset="0"/>
              <a:buChar char="•"/>
            </a:pPr>
            <a:r>
              <a:rPr lang="en-GB" dirty="0"/>
              <a:t>Use academic sources and evidence</a:t>
            </a:r>
          </a:p>
          <a:p>
            <a:pPr marL="285750" indent="-285750">
              <a:lnSpc>
                <a:spcPct val="150000"/>
              </a:lnSpc>
              <a:buFont typeface="Arial" panose="020B0604020202020204" pitchFamily="34" charset="0"/>
              <a:buChar char="•"/>
            </a:pPr>
            <a:r>
              <a:rPr lang="en-GB" dirty="0"/>
              <a:t>Reference correctly using Harvard referencing</a:t>
            </a:r>
          </a:p>
          <a:p>
            <a:pPr marL="285750" indent="-285750">
              <a:lnSpc>
                <a:spcPct val="150000"/>
              </a:lnSpc>
              <a:buFont typeface="Arial" panose="020B0604020202020204" pitchFamily="34" charset="0"/>
              <a:buChar char="•"/>
            </a:pPr>
            <a:r>
              <a:rPr lang="en-GB" dirty="0"/>
              <a:t>Use Artificial Intelligence (AI) responsibly</a:t>
            </a:r>
          </a:p>
          <a:p>
            <a:pPr marL="285750" indent="-285750">
              <a:lnSpc>
                <a:spcPct val="150000"/>
              </a:lnSpc>
              <a:buFont typeface="Arial" panose="020B0604020202020204" pitchFamily="34" charset="0"/>
              <a:buChar char="•"/>
            </a:pPr>
            <a:r>
              <a:rPr lang="en-GB" dirty="0"/>
              <a:t>Interpret assessment briefs and marking criteria</a:t>
            </a:r>
          </a:p>
          <a:p>
            <a:pPr marL="285750" indent="-285750">
              <a:lnSpc>
                <a:spcPct val="150000"/>
              </a:lnSpc>
              <a:buFont typeface="Arial" panose="020B0604020202020204" pitchFamily="34" charset="0"/>
              <a:buChar char="•"/>
            </a:pPr>
            <a:r>
              <a:rPr lang="en-GB" dirty="0"/>
              <a:t>Reflect on feedback and improve your work</a:t>
            </a:r>
          </a:p>
        </p:txBody>
      </p:sp>
    </p:spTree>
    <p:extLst>
      <p:ext uri="{BB962C8B-B14F-4D97-AF65-F5344CB8AC3E}">
        <p14:creationId xmlns:p14="http://schemas.microsoft.com/office/powerpoint/2010/main" val="1695421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8C2959-7114-B96B-8B77-C7AC07305053}"/>
              </a:ext>
            </a:extLst>
          </p:cNvPr>
          <p:cNvSpPr>
            <a:spLocks noGrp="1"/>
          </p:cNvSpPr>
          <p:nvPr>
            <p:ph type="dt" sz="half" idx="10"/>
          </p:nvPr>
        </p:nvSpPr>
        <p:spPr>
          <a:xfrm>
            <a:off x="107576" y="6356350"/>
            <a:ext cx="3473824" cy="365125"/>
          </a:xfrm>
        </p:spPr>
        <p:txBody>
          <a:bodyPr/>
          <a:lstStyle/>
          <a:p>
            <a:r>
              <a:rPr lang="en-GB" dirty="0"/>
              <a:t>BMAH4006 -  Skills for Academic Success</a:t>
            </a:r>
          </a:p>
        </p:txBody>
      </p:sp>
      <p:sp>
        <p:nvSpPr>
          <p:cNvPr id="3" name="Footer Placeholder 2">
            <a:extLst>
              <a:ext uri="{FF2B5EF4-FFF2-40B4-BE49-F238E27FC236}">
                <a16:creationId xmlns:a16="http://schemas.microsoft.com/office/drawing/2014/main" id="{69B582BA-EA3A-6111-EAB0-0C3A1C76AF14}"/>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3A09BEA4-8EAF-EF5A-5904-CC5FBA612967}"/>
              </a:ext>
            </a:extLst>
          </p:cNvPr>
          <p:cNvSpPr>
            <a:spLocks noGrp="1"/>
          </p:cNvSpPr>
          <p:nvPr>
            <p:ph type="sldNum" sz="quarter" idx="12"/>
          </p:nvPr>
        </p:nvSpPr>
        <p:spPr/>
        <p:txBody>
          <a:bodyPr/>
          <a:lstStyle/>
          <a:p>
            <a:fld id="{FA95ABA2-1875-4845-B9AD-34A7336EF8C5}" type="slidenum">
              <a:rPr lang="en-GB" smtClean="0"/>
              <a:t>8</a:t>
            </a:fld>
            <a:endParaRPr lang="en-GB"/>
          </a:p>
        </p:txBody>
      </p:sp>
      <p:sp>
        <p:nvSpPr>
          <p:cNvPr id="5" name="TextBox 4">
            <a:extLst>
              <a:ext uri="{FF2B5EF4-FFF2-40B4-BE49-F238E27FC236}">
                <a16:creationId xmlns:a16="http://schemas.microsoft.com/office/drawing/2014/main" id="{FF9C0705-8F3B-76CD-5423-504149CA0CE7}"/>
              </a:ext>
            </a:extLst>
          </p:cNvPr>
          <p:cNvSpPr txBox="1"/>
          <p:nvPr/>
        </p:nvSpPr>
        <p:spPr>
          <a:xfrm>
            <a:off x="98183" y="2648054"/>
            <a:ext cx="3052951" cy="1200329"/>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sz="3600" b="1" dirty="0"/>
              <a:t>What will we be learning?</a:t>
            </a:r>
          </a:p>
        </p:txBody>
      </p:sp>
      <p:sp>
        <p:nvSpPr>
          <p:cNvPr id="8" name="Block Arc 7">
            <a:extLst>
              <a:ext uri="{FF2B5EF4-FFF2-40B4-BE49-F238E27FC236}">
                <a16:creationId xmlns:a16="http://schemas.microsoft.com/office/drawing/2014/main" id="{C37BA66E-1693-3F49-33BA-7670270C2C01}"/>
              </a:ext>
            </a:extLst>
          </p:cNvPr>
          <p:cNvSpPr/>
          <p:nvPr/>
        </p:nvSpPr>
        <p:spPr>
          <a:xfrm>
            <a:off x="-4856355" y="-1207779"/>
            <a:ext cx="8725093" cy="8725093"/>
          </a:xfrm>
          <a:prstGeom prst="blockArc">
            <a:avLst>
              <a:gd name="adj1" fmla="val 18900000"/>
              <a:gd name="adj2" fmla="val 2700000"/>
              <a:gd name="adj3" fmla="val 248"/>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sz="2000"/>
          </a:p>
        </p:txBody>
      </p:sp>
      <p:sp>
        <p:nvSpPr>
          <p:cNvPr id="9" name="Freeform: Shape 8">
            <a:extLst>
              <a:ext uri="{FF2B5EF4-FFF2-40B4-BE49-F238E27FC236}">
                <a16:creationId xmlns:a16="http://schemas.microsoft.com/office/drawing/2014/main" id="{EEFE4AFE-B079-25DE-C9D1-272D4ADA03B4}"/>
              </a:ext>
            </a:extLst>
          </p:cNvPr>
          <p:cNvSpPr/>
          <p:nvPr/>
        </p:nvSpPr>
        <p:spPr>
          <a:xfrm>
            <a:off x="3003218" y="317953"/>
            <a:ext cx="4755736" cy="810740"/>
          </a:xfrm>
          <a:custGeom>
            <a:avLst/>
            <a:gdLst>
              <a:gd name="csX0" fmla="*/ 0 w 7426447"/>
              <a:gd name="csY0" fmla="*/ 0 h 810740"/>
              <a:gd name="csX1" fmla="*/ 7426447 w 7426447"/>
              <a:gd name="csY1" fmla="*/ 0 h 810740"/>
              <a:gd name="csX2" fmla="*/ 7426447 w 7426447"/>
              <a:gd name="csY2" fmla="*/ 810740 h 810740"/>
              <a:gd name="csX3" fmla="*/ 0 w 7426447"/>
              <a:gd name="csY3" fmla="*/ 810740 h 810740"/>
              <a:gd name="csX4" fmla="*/ 0 w 7426447"/>
              <a:gd name="csY4" fmla="*/ 0 h 810740"/>
            </a:gdLst>
            <a:ahLst/>
            <a:cxnLst>
              <a:cxn ang="0">
                <a:pos x="csX0" y="csY0"/>
              </a:cxn>
              <a:cxn ang="0">
                <a:pos x="csX1" y="csY1"/>
              </a:cxn>
              <a:cxn ang="0">
                <a:pos x="csX2" y="csY2"/>
              </a:cxn>
              <a:cxn ang="0">
                <a:pos x="csX3" y="csY3"/>
              </a:cxn>
              <a:cxn ang="0">
                <a:pos x="csX4" y="csY4"/>
              </a:cxn>
            </a:cxnLst>
            <a:rect l="l" t="t" r="r" b="b"/>
            <a:pathLst>
              <a:path w="7426447" h="810740">
                <a:moveTo>
                  <a:pt x="0" y="0"/>
                </a:moveTo>
                <a:lnTo>
                  <a:pt x="7426447" y="0"/>
                </a:lnTo>
                <a:lnTo>
                  <a:pt x="7426447" y="810740"/>
                </a:lnTo>
                <a:lnTo>
                  <a:pt x="0" y="810740"/>
                </a:lnTo>
                <a:lnTo>
                  <a:pt x="0" y="0"/>
                </a:lnTo>
                <a:close/>
              </a:path>
            </a:pathLst>
          </a:custGeom>
          <a:solidFill>
            <a:schemeClr val="accent2">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3525" tIns="99060" rIns="99060" bIns="99060" numCol="1" spcCol="1270" anchor="ctr" anchorCtr="0">
            <a:noAutofit/>
          </a:bodyPr>
          <a:lstStyle/>
          <a:p>
            <a:pPr marL="0" lvl="0" indent="0" algn="l" defTabSz="1733550">
              <a:lnSpc>
                <a:spcPct val="90000"/>
              </a:lnSpc>
              <a:spcBef>
                <a:spcPct val="0"/>
              </a:spcBef>
              <a:spcAft>
                <a:spcPct val="35000"/>
              </a:spcAft>
              <a:buNone/>
            </a:pPr>
            <a:r>
              <a:rPr lang="en-GB" sz="2000" kern="1200" dirty="0">
                <a:solidFill>
                  <a:schemeClr val="tx1">
                    <a:lumMod val="95000"/>
                    <a:lumOff val="5000"/>
                  </a:schemeClr>
                </a:solidFill>
              </a:rPr>
              <a:t>Understanding University study</a:t>
            </a:r>
          </a:p>
        </p:txBody>
      </p:sp>
      <p:sp>
        <p:nvSpPr>
          <p:cNvPr id="10" name="Oval 9">
            <a:extLst>
              <a:ext uri="{FF2B5EF4-FFF2-40B4-BE49-F238E27FC236}">
                <a16:creationId xmlns:a16="http://schemas.microsoft.com/office/drawing/2014/main" id="{C0DAA35A-287D-12D7-1DCC-EDEBF4EF7876}"/>
              </a:ext>
            </a:extLst>
          </p:cNvPr>
          <p:cNvSpPr/>
          <p:nvPr/>
        </p:nvSpPr>
        <p:spPr>
          <a:xfrm>
            <a:off x="2496505" y="216611"/>
            <a:ext cx="1013425" cy="101342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sz="2000"/>
          </a:p>
        </p:txBody>
      </p:sp>
      <p:sp>
        <p:nvSpPr>
          <p:cNvPr id="11" name="Freeform: Shape 10">
            <a:extLst>
              <a:ext uri="{FF2B5EF4-FFF2-40B4-BE49-F238E27FC236}">
                <a16:creationId xmlns:a16="http://schemas.microsoft.com/office/drawing/2014/main" id="{F15B4808-0AE7-0F3F-CAA6-3B59C095E8F6}"/>
              </a:ext>
            </a:extLst>
          </p:cNvPr>
          <p:cNvSpPr/>
          <p:nvPr/>
        </p:nvSpPr>
        <p:spPr>
          <a:xfrm>
            <a:off x="3584170" y="1533675"/>
            <a:ext cx="4174784" cy="810740"/>
          </a:xfrm>
          <a:custGeom>
            <a:avLst/>
            <a:gdLst>
              <a:gd name="csX0" fmla="*/ 0 w 6845494"/>
              <a:gd name="csY0" fmla="*/ 0 h 810740"/>
              <a:gd name="csX1" fmla="*/ 6845494 w 6845494"/>
              <a:gd name="csY1" fmla="*/ 0 h 810740"/>
              <a:gd name="csX2" fmla="*/ 6845494 w 6845494"/>
              <a:gd name="csY2" fmla="*/ 810740 h 810740"/>
              <a:gd name="csX3" fmla="*/ 0 w 6845494"/>
              <a:gd name="csY3" fmla="*/ 810740 h 810740"/>
              <a:gd name="csX4" fmla="*/ 0 w 6845494"/>
              <a:gd name="csY4" fmla="*/ 0 h 810740"/>
            </a:gdLst>
            <a:ahLst/>
            <a:cxnLst>
              <a:cxn ang="0">
                <a:pos x="csX0" y="csY0"/>
              </a:cxn>
              <a:cxn ang="0">
                <a:pos x="csX1" y="csY1"/>
              </a:cxn>
              <a:cxn ang="0">
                <a:pos x="csX2" y="csY2"/>
              </a:cxn>
              <a:cxn ang="0">
                <a:pos x="csX3" y="csY3"/>
              </a:cxn>
              <a:cxn ang="0">
                <a:pos x="csX4" y="csY4"/>
              </a:cxn>
            </a:cxnLst>
            <a:rect l="l" t="t" r="r" b="b"/>
            <a:pathLst>
              <a:path w="6845494" h="810740">
                <a:moveTo>
                  <a:pt x="0" y="0"/>
                </a:moveTo>
                <a:lnTo>
                  <a:pt x="6845494" y="0"/>
                </a:lnTo>
                <a:lnTo>
                  <a:pt x="6845494" y="810740"/>
                </a:lnTo>
                <a:lnTo>
                  <a:pt x="0" y="810740"/>
                </a:lnTo>
                <a:lnTo>
                  <a:pt x="0" y="0"/>
                </a:lnTo>
                <a:close/>
              </a:path>
            </a:pathLst>
          </a:custGeom>
          <a:solidFill>
            <a:schemeClr val="accent6">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3525" tIns="99060" rIns="99060" bIns="99060" numCol="1" spcCol="1270" anchor="ctr" anchorCtr="0">
            <a:noAutofit/>
          </a:bodyPr>
          <a:lstStyle/>
          <a:p>
            <a:pPr marL="0" lvl="0" indent="0" algn="l" defTabSz="1733550">
              <a:lnSpc>
                <a:spcPct val="90000"/>
              </a:lnSpc>
              <a:spcBef>
                <a:spcPct val="0"/>
              </a:spcBef>
              <a:spcAft>
                <a:spcPct val="35000"/>
              </a:spcAft>
              <a:buNone/>
            </a:pPr>
            <a:r>
              <a:rPr lang="en-GB" sz="2000" kern="1200" dirty="0">
                <a:solidFill>
                  <a:schemeClr val="tx1">
                    <a:lumMod val="95000"/>
                    <a:lumOff val="5000"/>
                  </a:schemeClr>
                </a:solidFill>
              </a:rPr>
              <a:t>Academic Integrity and AI</a:t>
            </a:r>
          </a:p>
        </p:txBody>
      </p:sp>
      <p:sp>
        <p:nvSpPr>
          <p:cNvPr id="12" name="Oval 11">
            <a:extLst>
              <a:ext uri="{FF2B5EF4-FFF2-40B4-BE49-F238E27FC236}">
                <a16:creationId xmlns:a16="http://schemas.microsoft.com/office/drawing/2014/main" id="{D640E50B-C5F4-E27A-B733-4AFF43979E25}"/>
              </a:ext>
            </a:extLst>
          </p:cNvPr>
          <p:cNvSpPr/>
          <p:nvPr/>
        </p:nvSpPr>
        <p:spPr>
          <a:xfrm>
            <a:off x="3077458" y="1432333"/>
            <a:ext cx="1013425" cy="101342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sz="2000"/>
          </a:p>
        </p:txBody>
      </p:sp>
      <p:sp>
        <p:nvSpPr>
          <p:cNvPr id="13" name="Freeform: Shape 12">
            <a:extLst>
              <a:ext uri="{FF2B5EF4-FFF2-40B4-BE49-F238E27FC236}">
                <a16:creationId xmlns:a16="http://schemas.microsoft.com/office/drawing/2014/main" id="{85C39992-2EAA-6531-F6B5-D59122B2D528}"/>
              </a:ext>
            </a:extLst>
          </p:cNvPr>
          <p:cNvSpPr/>
          <p:nvPr/>
        </p:nvSpPr>
        <p:spPr>
          <a:xfrm>
            <a:off x="3762476" y="2749397"/>
            <a:ext cx="3996478" cy="810740"/>
          </a:xfrm>
          <a:custGeom>
            <a:avLst/>
            <a:gdLst>
              <a:gd name="csX0" fmla="*/ 0 w 6667188"/>
              <a:gd name="csY0" fmla="*/ 0 h 810740"/>
              <a:gd name="csX1" fmla="*/ 6667188 w 6667188"/>
              <a:gd name="csY1" fmla="*/ 0 h 810740"/>
              <a:gd name="csX2" fmla="*/ 6667188 w 6667188"/>
              <a:gd name="csY2" fmla="*/ 810740 h 810740"/>
              <a:gd name="csX3" fmla="*/ 0 w 6667188"/>
              <a:gd name="csY3" fmla="*/ 810740 h 810740"/>
              <a:gd name="csX4" fmla="*/ 0 w 6667188"/>
              <a:gd name="csY4" fmla="*/ 0 h 810740"/>
            </a:gdLst>
            <a:ahLst/>
            <a:cxnLst>
              <a:cxn ang="0">
                <a:pos x="csX0" y="csY0"/>
              </a:cxn>
              <a:cxn ang="0">
                <a:pos x="csX1" y="csY1"/>
              </a:cxn>
              <a:cxn ang="0">
                <a:pos x="csX2" y="csY2"/>
              </a:cxn>
              <a:cxn ang="0">
                <a:pos x="csX3" y="csY3"/>
              </a:cxn>
              <a:cxn ang="0">
                <a:pos x="csX4" y="csY4"/>
              </a:cxn>
            </a:cxnLst>
            <a:rect l="l" t="t" r="r" b="b"/>
            <a:pathLst>
              <a:path w="6667188" h="810740">
                <a:moveTo>
                  <a:pt x="0" y="0"/>
                </a:moveTo>
                <a:lnTo>
                  <a:pt x="6667188" y="0"/>
                </a:lnTo>
                <a:lnTo>
                  <a:pt x="6667188" y="810740"/>
                </a:lnTo>
                <a:lnTo>
                  <a:pt x="0" y="810740"/>
                </a:lnTo>
                <a:lnTo>
                  <a:pt x="0" y="0"/>
                </a:lnTo>
                <a:close/>
              </a:path>
            </a:pathLst>
          </a:custGeom>
          <a:solidFill>
            <a:schemeClr val="accent4">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3525" tIns="99060" rIns="99060" bIns="99060" numCol="1" spcCol="1270" anchor="ctr" anchorCtr="0">
            <a:noAutofit/>
          </a:bodyPr>
          <a:lstStyle/>
          <a:p>
            <a:pPr marL="0" lvl="0" indent="0" algn="l" defTabSz="1733550">
              <a:lnSpc>
                <a:spcPct val="90000"/>
              </a:lnSpc>
              <a:spcBef>
                <a:spcPct val="0"/>
              </a:spcBef>
              <a:spcAft>
                <a:spcPct val="35000"/>
              </a:spcAft>
              <a:buNone/>
            </a:pPr>
            <a:r>
              <a:rPr lang="en-GB" sz="2000" kern="1200" dirty="0">
                <a:solidFill>
                  <a:schemeClr val="tx1">
                    <a:lumMod val="95000"/>
                    <a:lumOff val="5000"/>
                  </a:schemeClr>
                </a:solidFill>
              </a:rPr>
              <a:t>Research and Referencing</a:t>
            </a:r>
          </a:p>
        </p:txBody>
      </p:sp>
      <p:sp>
        <p:nvSpPr>
          <p:cNvPr id="14" name="Oval 13">
            <a:extLst>
              <a:ext uri="{FF2B5EF4-FFF2-40B4-BE49-F238E27FC236}">
                <a16:creationId xmlns:a16="http://schemas.microsoft.com/office/drawing/2014/main" id="{893B7A57-24E0-D8B0-68F5-A95E3AB124E0}"/>
              </a:ext>
            </a:extLst>
          </p:cNvPr>
          <p:cNvSpPr/>
          <p:nvPr/>
        </p:nvSpPr>
        <p:spPr>
          <a:xfrm>
            <a:off x="3255763" y="2648054"/>
            <a:ext cx="1013425" cy="101342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sz="2000"/>
          </a:p>
        </p:txBody>
      </p:sp>
      <p:sp>
        <p:nvSpPr>
          <p:cNvPr id="15" name="Freeform: Shape 14">
            <a:extLst>
              <a:ext uri="{FF2B5EF4-FFF2-40B4-BE49-F238E27FC236}">
                <a16:creationId xmlns:a16="http://schemas.microsoft.com/office/drawing/2014/main" id="{73ADC871-BB99-2A8A-EEDE-50EA80F2F120}"/>
              </a:ext>
            </a:extLst>
          </p:cNvPr>
          <p:cNvSpPr/>
          <p:nvPr/>
        </p:nvSpPr>
        <p:spPr>
          <a:xfrm>
            <a:off x="3584170" y="3965118"/>
            <a:ext cx="4174784" cy="810740"/>
          </a:xfrm>
          <a:custGeom>
            <a:avLst/>
            <a:gdLst>
              <a:gd name="csX0" fmla="*/ 0 w 6845494"/>
              <a:gd name="csY0" fmla="*/ 0 h 810740"/>
              <a:gd name="csX1" fmla="*/ 6845494 w 6845494"/>
              <a:gd name="csY1" fmla="*/ 0 h 810740"/>
              <a:gd name="csX2" fmla="*/ 6845494 w 6845494"/>
              <a:gd name="csY2" fmla="*/ 810740 h 810740"/>
              <a:gd name="csX3" fmla="*/ 0 w 6845494"/>
              <a:gd name="csY3" fmla="*/ 810740 h 810740"/>
              <a:gd name="csX4" fmla="*/ 0 w 6845494"/>
              <a:gd name="csY4" fmla="*/ 0 h 810740"/>
            </a:gdLst>
            <a:ahLst/>
            <a:cxnLst>
              <a:cxn ang="0">
                <a:pos x="csX0" y="csY0"/>
              </a:cxn>
              <a:cxn ang="0">
                <a:pos x="csX1" y="csY1"/>
              </a:cxn>
              <a:cxn ang="0">
                <a:pos x="csX2" y="csY2"/>
              </a:cxn>
              <a:cxn ang="0">
                <a:pos x="csX3" y="csY3"/>
              </a:cxn>
              <a:cxn ang="0">
                <a:pos x="csX4" y="csY4"/>
              </a:cxn>
            </a:cxnLst>
            <a:rect l="l" t="t" r="r" b="b"/>
            <a:pathLst>
              <a:path w="6845494" h="810740">
                <a:moveTo>
                  <a:pt x="0" y="0"/>
                </a:moveTo>
                <a:lnTo>
                  <a:pt x="6845494" y="0"/>
                </a:lnTo>
                <a:lnTo>
                  <a:pt x="6845494" y="810740"/>
                </a:lnTo>
                <a:lnTo>
                  <a:pt x="0" y="810740"/>
                </a:lnTo>
                <a:lnTo>
                  <a:pt x="0" y="0"/>
                </a:lnTo>
                <a:close/>
              </a:path>
            </a:pathLst>
          </a:custGeom>
          <a:solidFill>
            <a:schemeClr val="bg2">
              <a:lumMod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3525" tIns="99060" rIns="99060" bIns="99060" numCol="1" spcCol="1270" anchor="ctr" anchorCtr="0">
            <a:noAutofit/>
          </a:bodyPr>
          <a:lstStyle/>
          <a:p>
            <a:pPr marL="0" lvl="0" indent="0" algn="l" defTabSz="1733550">
              <a:lnSpc>
                <a:spcPct val="90000"/>
              </a:lnSpc>
              <a:spcBef>
                <a:spcPct val="0"/>
              </a:spcBef>
              <a:spcAft>
                <a:spcPct val="35000"/>
              </a:spcAft>
              <a:buNone/>
            </a:pPr>
            <a:r>
              <a:rPr lang="en-GB" sz="2000" kern="1200" dirty="0">
                <a:solidFill>
                  <a:schemeClr val="tx1">
                    <a:lumMod val="95000"/>
                    <a:lumOff val="5000"/>
                  </a:schemeClr>
                </a:solidFill>
              </a:rPr>
              <a:t>Critical Thinking </a:t>
            </a:r>
          </a:p>
        </p:txBody>
      </p:sp>
      <p:sp>
        <p:nvSpPr>
          <p:cNvPr id="16" name="Oval 15">
            <a:extLst>
              <a:ext uri="{FF2B5EF4-FFF2-40B4-BE49-F238E27FC236}">
                <a16:creationId xmlns:a16="http://schemas.microsoft.com/office/drawing/2014/main" id="{3F82EA0C-54A6-DCAE-C9FE-295D9441C4DD}"/>
              </a:ext>
            </a:extLst>
          </p:cNvPr>
          <p:cNvSpPr/>
          <p:nvPr/>
        </p:nvSpPr>
        <p:spPr>
          <a:xfrm>
            <a:off x="3077458" y="3863776"/>
            <a:ext cx="1013425" cy="101342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sz="2000"/>
          </a:p>
        </p:txBody>
      </p:sp>
      <p:sp>
        <p:nvSpPr>
          <p:cNvPr id="17" name="Freeform: Shape 16">
            <a:extLst>
              <a:ext uri="{FF2B5EF4-FFF2-40B4-BE49-F238E27FC236}">
                <a16:creationId xmlns:a16="http://schemas.microsoft.com/office/drawing/2014/main" id="{3573CB7D-5874-DE7E-6E1C-6694BA7B3282}"/>
              </a:ext>
            </a:extLst>
          </p:cNvPr>
          <p:cNvSpPr/>
          <p:nvPr/>
        </p:nvSpPr>
        <p:spPr>
          <a:xfrm>
            <a:off x="3003217" y="5180840"/>
            <a:ext cx="4755737" cy="810740"/>
          </a:xfrm>
          <a:custGeom>
            <a:avLst/>
            <a:gdLst>
              <a:gd name="csX0" fmla="*/ 0 w 7426447"/>
              <a:gd name="csY0" fmla="*/ 0 h 810740"/>
              <a:gd name="csX1" fmla="*/ 7426447 w 7426447"/>
              <a:gd name="csY1" fmla="*/ 0 h 810740"/>
              <a:gd name="csX2" fmla="*/ 7426447 w 7426447"/>
              <a:gd name="csY2" fmla="*/ 810740 h 810740"/>
              <a:gd name="csX3" fmla="*/ 0 w 7426447"/>
              <a:gd name="csY3" fmla="*/ 810740 h 810740"/>
              <a:gd name="csX4" fmla="*/ 0 w 7426447"/>
              <a:gd name="csY4" fmla="*/ 0 h 810740"/>
            </a:gdLst>
            <a:ahLst/>
            <a:cxnLst>
              <a:cxn ang="0">
                <a:pos x="csX0" y="csY0"/>
              </a:cxn>
              <a:cxn ang="0">
                <a:pos x="csX1" y="csY1"/>
              </a:cxn>
              <a:cxn ang="0">
                <a:pos x="csX2" y="csY2"/>
              </a:cxn>
              <a:cxn ang="0">
                <a:pos x="csX3" y="csY3"/>
              </a:cxn>
              <a:cxn ang="0">
                <a:pos x="csX4" y="csY4"/>
              </a:cxn>
            </a:cxnLst>
            <a:rect l="l" t="t" r="r" b="b"/>
            <a:pathLst>
              <a:path w="7426447" h="810740">
                <a:moveTo>
                  <a:pt x="0" y="0"/>
                </a:moveTo>
                <a:lnTo>
                  <a:pt x="7426447" y="0"/>
                </a:lnTo>
                <a:lnTo>
                  <a:pt x="7426447" y="810740"/>
                </a:lnTo>
                <a:lnTo>
                  <a:pt x="0" y="810740"/>
                </a:lnTo>
                <a:lnTo>
                  <a:pt x="0" y="0"/>
                </a:lnTo>
                <a:close/>
              </a:path>
            </a:pathLst>
          </a:custGeom>
          <a:solidFill>
            <a:schemeClr val="accent5">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3525" tIns="99060" rIns="99060" bIns="99060" numCol="1" spcCol="1270" anchor="ctr" anchorCtr="0">
            <a:noAutofit/>
          </a:bodyPr>
          <a:lstStyle/>
          <a:p>
            <a:pPr marL="0" lvl="0" indent="0" algn="l" defTabSz="1733550">
              <a:lnSpc>
                <a:spcPct val="90000"/>
              </a:lnSpc>
              <a:spcBef>
                <a:spcPct val="0"/>
              </a:spcBef>
              <a:spcAft>
                <a:spcPct val="35000"/>
              </a:spcAft>
              <a:buNone/>
            </a:pPr>
            <a:r>
              <a:rPr lang="en-GB" sz="2000" kern="1200" dirty="0">
                <a:solidFill>
                  <a:schemeClr val="tx1">
                    <a:lumMod val="95000"/>
                    <a:lumOff val="5000"/>
                  </a:schemeClr>
                </a:solidFill>
              </a:rPr>
              <a:t>Reflection </a:t>
            </a:r>
            <a:r>
              <a:rPr lang="en-GB" sz="2000" kern="1200">
                <a:solidFill>
                  <a:schemeClr val="tx1">
                    <a:lumMod val="95000"/>
                    <a:lumOff val="5000"/>
                  </a:schemeClr>
                </a:solidFill>
              </a:rPr>
              <a:t>and Feedback</a:t>
            </a:r>
            <a:endParaRPr lang="en-GB" sz="2000" kern="1200" dirty="0">
              <a:solidFill>
                <a:schemeClr val="tx1">
                  <a:lumMod val="95000"/>
                  <a:lumOff val="5000"/>
                </a:schemeClr>
              </a:solidFill>
            </a:endParaRPr>
          </a:p>
        </p:txBody>
      </p:sp>
      <p:sp>
        <p:nvSpPr>
          <p:cNvPr id="18" name="Oval 17">
            <a:extLst>
              <a:ext uri="{FF2B5EF4-FFF2-40B4-BE49-F238E27FC236}">
                <a16:creationId xmlns:a16="http://schemas.microsoft.com/office/drawing/2014/main" id="{A70EF938-E2CD-E475-E9FB-D879729351F5}"/>
              </a:ext>
            </a:extLst>
          </p:cNvPr>
          <p:cNvSpPr/>
          <p:nvPr/>
        </p:nvSpPr>
        <p:spPr>
          <a:xfrm>
            <a:off x="2496505" y="5079498"/>
            <a:ext cx="1013425" cy="101342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sz="2000"/>
          </a:p>
        </p:txBody>
      </p:sp>
      <p:pic>
        <p:nvPicPr>
          <p:cNvPr id="20" name="Graphic 19" descr="Badge 1 outline">
            <a:extLst>
              <a:ext uri="{FF2B5EF4-FFF2-40B4-BE49-F238E27FC236}">
                <a16:creationId xmlns:a16="http://schemas.microsoft.com/office/drawing/2014/main" id="{FCC62085-20FD-049E-C748-3796F01C006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555519" y="295529"/>
            <a:ext cx="914400" cy="914400"/>
          </a:xfrm>
          <a:prstGeom prst="rect">
            <a:avLst/>
          </a:prstGeom>
        </p:spPr>
      </p:pic>
      <p:pic>
        <p:nvPicPr>
          <p:cNvPr id="22" name="Graphic 21" descr="Badge 5 outline">
            <a:extLst>
              <a:ext uri="{FF2B5EF4-FFF2-40B4-BE49-F238E27FC236}">
                <a16:creationId xmlns:a16="http://schemas.microsoft.com/office/drawing/2014/main" id="{61EC7FD5-C494-F9CD-58BA-F16521A1818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555519" y="5131060"/>
            <a:ext cx="914400" cy="914400"/>
          </a:xfrm>
          <a:prstGeom prst="rect">
            <a:avLst/>
          </a:prstGeom>
        </p:spPr>
      </p:pic>
      <p:pic>
        <p:nvPicPr>
          <p:cNvPr id="24" name="Graphic 23" descr="Badge 4 outline">
            <a:extLst>
              <a:ext uri="{FF2B5EF4-FFF2-40B4-BE49-F238E27FC236}">
                <a16:creationId xmlns:a16="http://schemas.microsoft.com/office/drawing/2014/main" id="{F2184403-8455-ED51-6B93-966C74D10FD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126970" y="3924906"/>
            <a:ext cx="914400" cy="914400"/>
          </a:xfrm>
          <a:prstGeom prst="rect">
            <a:avLst/>
          </a:prstGeom>
        </p:spPr>
      </p:pic>
      <p:pic>
        <p:nvPicPr>
          <p:cNvPr id="26" name="Graphic 25" descr="Badge 3 outline">
            <a:extLst>
              <a:ext uri="{FF2B5EF4-FFF2-40B4-BE49-F238E27FC236}">
                <a16:creationId xmlns:a16="http://schemas.microsoft.com/office/drawing/2014/main" id="{F460C159-DDDD-955D-42A0-A12F6A40EB7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301994" y="2697567"/>
            <a:ext cx="914400" cy="914400"/>
          </a:xfrm>
          <a:prstGeom prst="rect">
            <a:avLst/>
          </a:prstGeom>
        </p:spPr>
      </p:pic>
      <p:pic>
        <p:nvPicPr>
          <p:cNvPr id="28" name="Graphic 27" descr="Badge outline">
            <a:extLst>
              <a:ext uri="{FF2B5EF4-FFF2-40B4-BE49-F238E27FC236}">
                <a16:creationId xmlns:a16="http://schemas.microsoft.com/office/drawing/2014/main" id="{1EDFD611-2A84-524B-9AA1-A184F0E35F8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115812" y="1481845"/>
            <a:ext cx="914400" cy="914400"/>
          </a:xfrm>
          <a:prstGeom prst="rect">
            <a:avLst/>
          </a:prstGeom>
        </p:spPr>
      </p:pic>
      <p:sp>
        <p:nvSpPr>
          <p:cNvPr id="29" name="TextBox 28">
            <a:extLst>
              <a:ext uri="{FF2B5EF4-FFF2-40B4-BE49-F238E27FC236}">
                <a16:creationId xmlns:a16="http://schemas.microsoft.com/office/drawing/2014/main" id="{F4F4EC6A-6D33-30C3-06E1-98B77D9A52B6}"/>
              </a:ext>
            </a:extLst>
          </p:cNvPr>
          <p:cNvSpPr txBox="1"/>
          <p:nvPr/>
        </p:nvSpPr>
        <p:spPr>
          <a:xfrm>
            <a:off x="7758954" y="162823"/>
            <a:ext cx="4316505" cy="1200329"/>
          </a:xfrm>
          <a:prstGeom prst="rect">
            <a:avLst/>
          </a:prstGeom>
          <a:noFill/>
          <a:ln>
            <a:solidFill>
              <a:schemeClr val="accent2">
                <a:lumMod val="75000"/>
              </a:schemeClr>
            </a:solidFill>
          </a:ln>
        </p:spPr>
        <p:txBody>
          <a:bodyPr wrap="square" rtlCol="0">
            <a:spAutoFit/>
          </a:bodyPr>
          <a:lstStyle/>
          <a:p>
            <a:pPr marL="285750" indent="-285750">
              <a:buFont typeface="Arial" panose="020B0604020202020204" pitchFamily="34" charset="0"/>
              <a:buChar char="•"/>
            </a:pPr>
            <a:r>
              <a:rPr lang="en-GB" dirty="0"/>
              <a:t>What lecturers expect</a:t>
            </a:r>
          </a:p>
          <a:p>
            <a:pPr marL="285750" indent="-285750">
              <a:buFont typeface="Arial" panose="020B0604020202020204" pitchFamily="34" charset="0"/>
              <a:buChar char="•"/>
            </a:pPr>
            <a:r>
              <a:rPr lang="en-GB" dirty="0"/>
              <a:t>Assessment terminology</a:t>
            </a:r>
          </a:p>
          <a:p>
            <a:pPr marL="285750" indent="-285750">
              <a:buFont typeface="Arial" panose="020B0604020202020204" pitchFamily="34" charset="0"/>
              <a:buChar char="•"/>
            </a:pPr>
            <a:r>
              <a:rPr lang="en-GB" dirty="0"/>
              <a:t>Learning outcomes</a:t>
            </a:r>
          </a:p>
          <a:p>
            <a:pPr marL="285750" indent="-285750">
              <a:buFont typeface="Arial" panose="020B0604020202020204" pitchFamily="34" charset="0"/>
              <a:buChar char="•"/>
            </a:pPr>
            <a:r>
              <a:rPr lang="en-GB" dirty="0"/>
              <a:t>Marking criteria and rubrics</a:t>
            </a:r>
          </a:p>
        </p:txBody>
      </p:sp>
      <p:sp>
        <p:nvSpPr>
          <p:cNvPr id="31" name="TextBox 30">
            <a:extLst>
              <a:ext uri="{FF2B5EF4-FFF2-40B4-BE49-F238E27FC236}">
                <a16:creationId xmlns:a16="http://schemas.microsoft.com/office/drawing/2014/main" id="{C785D80F-AEDA-2BBA-4E25-D59C21595AEF}"/>
              </a:ext>
            </a:extLst>
          </p:cNvPr>
          <p:cNvSpPr txBox="1"/>
          <p:nvPr/>
        </p:nvSpPr>
        <p:spPr>
          <a:xfrm>
            <a:off x="7758954" y="1430258"/>
            <a:ext cx="4316505" cy="1200329"/>
          </a:xfrm>
          <a:prstGeom prst="rect">
            <a:avLst/>
          </a:prstGeom>
          <a:noFill/>
          <a:ln>
            <a:solidFill>
              <a:schemeClr val="accent6">
                <a:lumMod val="75000"/>
              </a:schemeClr>
            </a:solidFill>
          </a:ln>
        </p:spPr>
        <p:txBody>
          <a:bodyPr wrap="square" rtlCol="0">
            <a:spAutoFit/>
          </a:bodyPr>
          <a:lstStyle/>
          <a:p>
            <a:pPr marL="285750" indent="-285750">
              <a:buFont typeface="Arial" panose="020B0604020202020204" pitchFamily="34" charset="0"/>
              <a:buChar char="•"/>
            </a:pPr>
            <a:r>
              <a:rPr lang="en-GB" dirty="0"/>
              <a:t>What academic integrity means</a:t>
            </a:r>
          </a:p>
          <a:p>
            <a:pPr marL="285750" indent="-285750">
              <a:buFont typeface="Arial" panose="020B0604020202020204" pitchFamily="34" charset="0"/>
              <a:buChar char="•"/>
            </a:pPr>
            <a:r>
              <a:rPr lang="en-GB" dirty="0"/>
              <a:t>Responsible use of AI tools</a:t>
            </a:r>
          </a:p>
          <a:p>
            <a:pPr marL="285750" indent="-285750">
              <a:buFont typeface="Arial" panose="020B0604020202020204" pitchFamily="34" charset="0"/>
              <a:buChar char="•"/>
            </a:pPr>
            <a:r>
              <a:rPr lang="en-GB" dirty="0"/>
              <a:t>Ethical issues and misconduct</a:t>
            </a:r>
          </a:p>
          <a:p>
            <a:pPr marL="285750" indent="-285750">
              <a:buFont typeface="Arial" panose="020B0604020202020204" pitchFamily="34" charset="0"/>
              <a:buChar char="•"/>
            </a:pPr>
            <a:r>
              <a:rPr lang="en-GB" dirty="0"/>
              <a:t>Verifying AI-generated information</a:t>
            </a:r>
          </a:p>
        </p:txBody>
      </p:sp>
      <p:sp>
        <p:nvSpPr>
          <p:cNvPr id="33" name="TextBox 32">
            <a:extLst>
              <a:ext uri="{FF2B5EF4-FFF2-40B4-BE49-F238E27FC236}">
                <a16:creationId xmlns:a16="http://schemas.microsoft.com/office/drawing/2014/main" id="{744FF641-C0F1-C07E-D77B-57D571B04CD7}"/>
              </a:ext>
            </a:extLst>
          </p:cNvPr>
          <p:cNvSpPr txBox="1"/>
          <p:nvPr/>
        </p:nvSpPr>
        <p:spPr>
          <a:xfrm>
            <a:off x="7758953" y="2670799"/>
            <a:ext cx="4316505" cy="1200329"/>
          </a:xfrm>
          <a:prstGeom prst="rect">
            <a:avLst/>
          </a:prstGeom>
          <a:noFill/>
          <a:ln>
            <a:solidFill>
              <a:schemeClr val="tx2">
                <a:lumMod val="75000"/>
                <a:lumOff val="25000"/>
              </a:schemeClr>
            </a:solidFill>
          </a:ln>
        </p:spPr>
        <p:txBody>
          <a:bodyPr wrap="square" rtlCol="0">
            <a:spAutoFit/>
          </a:bodyPr>
          <a:lstStyle/>
          <a:p>
            <a:pPr marL="285750" indent="-285750">
              <a:buFont typeface="Arial" panose="020B0604020202020204" pitchFamily="34" charset="0"/>
              <a:buChar char="•"/>
            </a:pPr>
            <a:r>
              <a:rPr lang="en-GB" dirty="0"/>
              <a:t>Searching academic databases</a:t>
            </a:r>
          </a:p>
          <a:p>
            <a:pPr marL="285750" indent="-285750">
              <a:buFont typeface="Arial" panose="020B0604020202020204" pitchFamily="34" charset="0"/>
              <a:buChar char="•"/>
            </a:pPr>
            <a:r>
              <a:rPr lang="en-GB" dirty="0"/>
              <a:t>Evaluating sources</a:t>
            </a:r>
          </a:p>
          <a:p>
            <a:pPr marL="285750" indent="-285750">
              <a:buFont typeface="Arial" panose="020B0604020202020204" pitchFamily="34" charset="0"/>
              <a:buChar char="•"/>
            </a:pPr>
            <a:r>
              <a:rPr lang="en-GB" dirty="0"/>
              <a:t>Harvard referencing</a:t>
            </a:r>
          </a:p>
          <a:p>
            <a:pPr marL="285750" indent="-285750">
              <a:buFont typeface="Arial" panose="020B0604020202020204" pitchFamily="34" charset="0"/>
              <a:buChar char="•"/>
            </a:pPr>
            <a:r>
              <a:rPr lang="en-GB" dirty="0"/>
              <a:t>Academic writing skills</a:t>
            </a:r>
          </a:p>
        </p:txBody>
      </p:sp>
      <p:sp>
        <p:nvSpPr>
          <p:cNvPr id="35" name="TextBox 34">
            <a:extLst>
              <a:ext uri="{FF2B5EF4-FFF2-40B4-BE49-F238E27FC236}">
                <a16:creationId xmlns:a16="http://schemas.microsoft.com/office/drawing/2014/main" id="{185055DD-C966-7E25-B1EB-B7DB7C9F1B52}"/>
              </a:ext>
            </a:extLst>
          </p:cNvPr>
          <p:cNvSpPr txBox="1"/>
          <p:nvPr/>
        </p:nvSpPr>
        <p:spPr>
          <a:xfrm>
            <a:off x="7758952" y="3924958"/>
            <a:ext cx="4316505" cy="923330"/>
          </a:xfrm>
          <a:prstGeom prst="rect">
            <a:avLst/>
          </a:prstGeom>
          <a:noFill/>
          <a:ln>
            <a:solidFill>
              <a:schemeClr val="bg2">
                <a:lumMod val="25000"/>
              </a:schemeClr>
            </a:solidFill>
          </a:ln>
        </p:spPr>
        <p:txBody>
          <a:bodyPr wrap="square" rtlCol="0">
            <a:spAutoFit/>
          </a:bodyPr>
          <a:lstStyle/>
          <a:p>
            <a:pPr marL="285750" indent="-285750">
              <a:buFont typeface="Arial" panose="020B0604020202020204" pitchFamily="34" charset="0"/>
              <a:buChar char="•"/>
            </a:pPr>
            <a:r>
              <a:rPr lang="en-GB" dirty="0"/>
              <a:t>Evaluating information</a:t>
            </a:r>
          </a:p>
          <a:p>
            <a:pPr marL="285750" indent="-285750">
              <a:buFont typeface="Arial" panose="020B0604020202020204" pitchFamily="34" charset="0"/>
              <a:buChar char="•"/>
            </a:pPr>
            <a:r>
              <a:rPr lang="en-GB" dirty="0"/>
              <a:t>Identifying bias and misinformation</a:t>
            </a:r>
          </a:p>
          <a:p>
            <a:pPr marL="285750" indent="-285750">
              <a:buFont typeface="Arial" panose="020B0604020202020204" pitchFamily="34" charset="0"/>
              <a:buChar char="•"/>
            </a:pPr>
            <a:r>
              <a:rPr lang="en-GB" dirty="0"/>
              <a:t>Critiquing AI-generated content</a:t>
            </a:r>
          </a:p>
        </p:txBody>
      </p:sp>
      <p:sp>
        <p:nvSpPr>
          <p:cNvPr id="37" name="TextBox 36">
            <a:extLst>
              <a:ext uri="{FF2B5EF4-FFF2-40B4-BE49-F238E27FC236}">
                <a16:creationId xmlns:a16="http://schemas.microsoft.com/office/drawing/2014/main" id="{721E036B-22C8-4C5F-641F-2DB00C1568CA}"/>
              </a:ext>
            </a:extLst>
          </p:cNvPr>
          <p:cNvSpPr txBox="1"/>
          <p:nvPr/>
        </p:nvSpPr>
        <p:spPr>
          <a:xfrm>
            <a:off x="7758951" y="5122130"/>
            <a:ext cx="4316505" cy="923330"/>
          </a:xfrm>
          <a:prstGeom prst="rect">
            <a:avLst/>
          </a:prstGeom>
          <a:noFill/>
          <a:ln>
            <a:solidFill>
              <a:schemeClr val="accent5">
                <a:lumMod val="75000"/>
              </a:schemeClr>
            </a:solidFill>
          </a:ln>
        </p:spPr>
        <p:txBody>
          <a:bodyPr wrap="square" rtlCol="0">
            <a:spAutoFit/>
          </a:bodyPr>
          <a:lstStyle/>
          <a:p>
            <a:pPr marL="285750" indent="-285750">
              <a:buFont typeface="Arial" panose="020B0604020202020204" pitchFamily="34" charset="0"/>
              <a:buChar char="•"/>
            </a:pPr>
            <a:r>
              <a:rPr lang="en-GB" dirty="0"/>
              <a:t>Learning from feedback</a:t>
            </a:r>
          </a:p>
          <a:p>
            <a:pPr marL="285750" indent="-285750">
              <a:buFont typeface="Arial" panose="020B0604020202020204" pitchFamily="34" charset="0"/>
              <a:buChar char="•"/>
            </a:pPr>
            <a:r>
              <a:rPr lang="en-GB" dirty="0"/>
              <a:t>Feedforward and improvement</a:t>
            </a:r>
          </a:p>
          <a:p>
            <a:pPr marL="285750" indent="-285750">
              <a:buFont typeface="Arial" panose="020B0604020202020204" pitchFamily="34" charset="0"/>
              <a:buChar char="•"/>
            </a:pPr>
            <a:r>
              <a:rPr lang="en-GB" dirty="0"/>
              <a:t>Personal development planning</a:t>
            </a:r>
          </a:p>
        </p:txBody>
      </p:sp>
    </p:spTree>
    <p:extLst>
      <p:ext uri="{BB962C8B-B14F-4D97-AF65-F5344CB8AC3E}">
        <p14:creationId xmlns:p14="http://schemas.microsoft.com/office/powerpoint/2010/main" val="1857882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1EF9D8-F696-1454-0B36-8B18EE801431}"/>
              </a:ext>
            </a:extLst>
          </p:cNvPr>
          <p:cNvSpPr>
            <a:spLocks noGrp="1"/>
          </p:cNvSpPr>
          <p:nvPr>
            <p:ph type="dt" sz="half" idx="10"/>
          </p:nvPr>
        </p:nvSpPr>
        <p:spPr>
          <a:xfrm>
            <a:off x="174812" y="6356350"/>
            <a:ext cx="3406588" cy="365125"/>
          </a:xfrm>
        </p:spPr>
        <p:txBody>
          <a:bodyPr/>
          <a:lstStyle/>
          <a:p>
            <a:r>
              <a:rPr lang="en-GB"/>
              <a:t>BMAH4006 -  Skills for Academic Success</a:t>
            </a:r>
          </a:p>
        </p:txBody>
      </p:sp>
      <p:sp>
        <p:nvSpPr>
          <p:cNvPr id="3" name="Footer Placeholder 2">
            <a:extLst>
              <a:ext uri="{FF2B5EF4-FFF2-40B4-BE49-F238E27FC236}">
                <a16:creationId xmlns:a16="http://schemas.microsoft.com/office/drawing/2014/main" id="{120EB756-4410-439D-622D-C1092B5D6E60}"/>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2D02C8EE-810C-0114-32DC-5FB03CB93785}"/>
              </a:ext>
            </a:extLst>
          </p:cNvPr>
          <p:cNvSpPr>
            <a:spLocks noGrp="1"/>
          </p:cNvSpPr>
          <p:nvPr>
            <p:ph type="sldNum" sz="quarter" idx="12"/>
          </p:nvPr>
        </p:nvSpPr>
        <p:spPr/>
        <p:txBody>
          <a:bodyPr/>
          <a:lstStyle/>
          <a:p>
            <a:fld id="{FA95ABA2-1875-4845-B9AD-34A7336EF8C5}" type="slidenum">
              <a:rPr lang="en-GB" smtClean="0"/>
              <a:t>9</a:t>
            </a:fld>
            <a:endParaRPr lang="en-GB"/>
          </a:p>
        </p:txBody>
      </p:sp>
      <p:sp>
        <p:nvSpPr>
          <p:cNvPr id="5" name="TextBox 4">
            <a:extLst>
              <a:ext uri="{FF2B5EF4-FFF2-40B4-BE49-F238E27FC236}">
                <a16:creationId xmlns:a16="http://schemas.microsoft.com/office/drawing/2014/main" id="{CB300155-E86B-BD4E-7C4D-80B7EF0E81A0}"/>
              </a:ext>
            </a:extLst>
          </p:cNvPr>
          <p:cNvSpPr txBox="1"/>
          <p:nvPr/>
        </p:nvSpPr>
        <p:spPr>
          <a:xfrm>
            <a:off x="389965" y="9153"/>
            <a:ext cx="3766609" cy="584775"/>
          </a:xfrm>
          <a:prstGeom prst="rect">
            <a:avLst/>
          </a:prstGeom>
          <a:noFill/>
        </p:spPr>
        <p:txBody>
          <a:bodyPr wrap="none" rtlCol="0">
            <a:spAutoFit/>
          </a:bodyPr>
          <a:lstStyle/>
          <a:p>
            <a:r>
              <a:rPr lang="en-GB" sz="3200" b="1" dirty="0"/>
              <a:t>Learning outcomes</a:t>
            </a:r>
          </a:p>
        </p:txBody>
      </p:sp>
      <p:sp>
        <p:nvSpPr>
          <p:cNvPr id="8" name="Freeform: Shape 7">
            <a:extLst>
              <a:ext uri="{FF2B5EF4-FFF2-40B4-BE49-F238E27FC236}">
                <a16:creationId xmlns:a16="http://schemas.microsoft.com/office/drawing/2014/main" id="{6D5B697E-D160-94A0-5282-044471CE1D0B}"/>
              </a:ext>
            </a:extLst>
          </p:cNvPr>
          <p:cNvSpPr/>
          <p:nvPr/>
        </p:nvSpPr>
        <p:spPr>
          <a:xfrm>
            <a:off x="26894" y="692352"/>
            <a:ext cx="2758371" cy="1082659"/>
          </a:xfrm>
          <a:custGeom>
            <a:avLst/>
            <a:gdLst>
              <a:gd name="csX0" fmla="*/ 0 w 1837531"/>
              <a:gd name="csY0" fmla="*/ 0 h 706497"/>
              <a:gd name="csX1" fmla="*/ 1837531 w 1837531"/>
              <a:gd name="csY1" fmla="*/ 0 h 706497"/>
              <a:gd name="csX2" fmla="*/ 1837531 w 1837531"/>
              <a:gd name="csY2" fmla="*/ 706497 h 706497"/>
              <a:gd name="csX3" fmla="*/ 0 w 1837531"/>
              <a:gd name="csY3" fmla="*/ 706497 h 706497"/>
              <a:gd name="csX4" fmla="*/ 0 w 1837531"/>
              <a:gd name="csY4" fmla="*/ 0 h 706497"/>
            </a:gdLst>
            <a:ahLst/>
            <a:cxnLst>
              <a:cxn ang="0">
                <a:pos x="csX0" y="csY0"/>
              </a:cxn>
              <a:cxn ang="0">
                <a:pos x="csX1" y="csY1"/>
              </a:cxn>
              <a:cxn ang="0">
                <a:pos x="csX2" y="csY2"/>
              </a:cxn>
              <a:cxn ang="0">
                <a:pos x="csX3" y="csY3"/>
              </a:cxn>
              <a:cxn ang="0">
                <a:pos x="csX4" y="csY4"/>
              </a:cxn>
            </a:cxnLst>
            <a:rect l="l" t="t" r="r" b="b"/>
            <a:pathLst>
              <a:path w="1837531" h="706497">
                <a:moveTo>
                  <a:pt x="0" y="0"/>
                </a:moveTo>
                <a:lnTo>
                  <a:pt x="1837531" y="0"/>
                </a:lnTo>
                <a:lnTo>
                  <a:pt x="1837531" y="706497"/>
                </a:lnTo>
                <a:lnTo>
                  <a:pt x="0" y="706497"/>
                </a:lnTo>
                <a:lnTo>
                  <a:pt x="0" y="0"/>
                </a:lnTo>
                <a:close/>
              </a:path>
            </a:pathLst>
          </a:custGeom>
        </p:spPr>
        <p:style>
          <a:lnRef idx="1">
            <a:schemeClr val="accent6"/>
          </a:lnRef>
          <a:fillRef idx="2">
            <a:schemeClr val="accent6"/>
          </a:fillRef>
          <a:effectRef idx="1">
            <a:schemeClr val="accent6"/>
          </a:effectRef>
          <a:fontRef idx="minor">
            <a:schemeClr val="dk1"/>
          </a:fontRef>
        </p:style>
        <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2000" b="1" kern="1200" dirty="0"/>
              <a:t>Academic Integrity	</a:t>
            </a:r>
          </a:p>
        </p:txBody>
      </p:sp>
      <p:sp>
        <p:nvSpPr>
          <p:cNvPr id="9" name="Freeform: Shape 8">
            <a:extLst>
              <a:ext uri="{FF2B5EF4-FFF2-40B4-BE49-F238E27FC236}">
                <a16:creationId xmlns:a16="http://schemas.microsoft.com/office/drawing/2014/main" id="{12ADEDE5-C4A4-4090-847D-A5153CA6F608}"/>
              </a:ext>
            </a:extLst>
          </p:cNvPr>
          <p:cNvSpPr/>
          <p:nvPr/>
        </p:nvSpPr>
        <p:spPr>
          <a:xfrm>
            <a:off x="26894" y="3523864"/>
            <a:ext cx="2758371" cy="2635640"/>
          </a:xfrm>
          <a:custGeom>
            <a:avLst/>
            <a:gdLst>
              <a:gd name="csX0" fmla="*/ 0 w 1837531"/>
              <a:gd name="csY0" fmla="*/ 0 h 614879"/>
              <a:gd name="csX1" fmla="*/ 1837531 w 1837531"/>
              <a:gd name="csY1" fmla="*/ 0 h 614879"/>
              <a:gd name="csX2" fmla="*/ 1837531 w 1837531"/>
              <a:gd name="csY2" fmla="*/ 614879 h 614879"/>
              <a:gd name="csX3" fmla="*/ 0 w 1837531"/>
              <a:gd name="csY3" fmla="*/ 614879 h 614879"/>
              <a:gd name="csX4" fmla="*/ 0 w 1837531"/>
              <a:gd name="csY4" fmla="*/ 0 h 614879"/>
            </a:gdLst>
            <a:ahLst/>
            <a:cxnLst>
              <a:cxn ang="0">
                <a:pos x="csX0" y="csY0"/>
              </a:cxn>
              <a:cxn ang="0">
                <a:pos x="csX1" y="csY1"/>
              </a:cxn>
              <a:cxn ang="0">
                <a:pos x="csX2" y="csY2"/>
              </a:cxn>
              <a:cxn ang="0">
                <a:pos x="csX3" y="csY3"/>
              </a:cxn>
              <a:cxn ang="0">
                <a:pos x="csX4" y="csY4"/>
              </a:cxn>
            </a:cxnLst>
            <a:rect l="l" t="t" r="r" b="b"/>
            <a:pathLst>
              <a:path w="1837531" h="614879">
                <a:moveTo>
                  <a:pt x="0" y="0"/>
                </a:moveTo>
                <a:lnTo>
                  <a:pt x="1837531" y="0"/>
                </a:lnTo>
                <a:lnTo>
                  <a:pt x="1837531" y="614879"/>
                </a:lnTo>
                <a:lnTo>
                  <a:pt x="0" y="614879"/>
                </a:lnTo>
                <a:lnTo>
                  <a:pt x="0" y="0"/>
                </a:lnTo>
                <a:close/>
              </a:path>
            </a:pathLst>
          </a:custGeom>
        </p:spPr>
        <p:style>
          <a:lnRef idx="1">
            <a:schemeClr val="accent6"/>
          </a:lnRef>
          <a:fillRef idx="2">
            <a:schemeClr val="accent6"/>
          </a:fillRef>
          <a:effectRef idx="1">
            <a:schemeClr val="accent6"/>
          </a:effectRef>
          <a:fontRef idx="minor">
            <a:schemeClr val="dk1"/>
          </a:fontRef>
        </p:style>
        <p:txBody>
          <a:bodyPr spcFirstLastPara="0" vert="horz" wrap="square" lIns="74676" tIns="74676" rIns="99568" bIns="112014" numCol="1" spcCol="1270" anchor="t" anchorCtr="0">
            <a:noAutofit/>
          </a:bodyPr>
          <a:lstStyle/>
          <a:p>
            <a:pPr marL="285750" lvl="1" indent="-285750" algn="l" defTabSz="622300">
              <a:lnSpc>
                <a:spcPct val="90000"/>
              </a:lnSpc>
              <a:spcBef>
                <a:spcPct val="0"/>
              </a:spcBef>
              <a:spcAft>
                <a:spcPct val="15000"/>
              </a:spcAft>
              <a:buFont typeface="Arial" panose="020B0604020202020204" pitchFamily="34" charset="0"/>
              <a:buChar char="•"/>
            </a:pPr>
            <a:endParaRPr lang="en-GB" kern="1200" dirty="0"/>
          </a:p>
          <a:p>
            <a:pPr marL="285750" lvl="1" indent="-285750" algn="l" defTabSz="622300">
              <a:lnSpc>
                <a:spcPct val="90000"/>
              </a:lnSpc>
              <a:spcBef>
                <a:spcPct val="0"/>
              </a:spcBef>
              <a:spcAft>
                <a:spcPct val="15000"/>
              </a:spcAft>
              <a:buFont typeface="Arial" panose="020B0604020202020204" pitchFamily="34" charset="0"/>
              <a:buChar char="•"/>
            </a:pPr>
            <a:r>
              <a:rPr lang="en-GB" kern="1200" dirty="0"/>
              <a:t>Using evidence appropriately</a:t>
            </a:r>
          </a:p>
          <a:p>
            <a:pPr marL="285750" lvl="1" indent="-285750" algn="l" defTabSz="622300">
              <a:lnSpc>
                <a:spcPct val="90000"/>
              </a:lnSpc>
              <a:spcBef>
                <a:spcPct val="0"/>
              </a:spcBef>
              <a:spcAft>
                <a:spcPct val="15000"/>
              </a:spcAft>
              <a:buFont typeface="Arial" panose="020B0604020202020204" pitchFamily="34" charset="0"/>
              <a:buChar char="•"/>
            </a:pPr>
            <a:r>
              <a:rPr lang="en-GB" dirty="0"/>
              <a:t>Referencing correctly</a:t>
            </a:r>
          </a:p>
          <a:p>
            <a:pPr marL="285750" lvl="1" indent="-285750" algn="l" defTabSz="622300">
              <a:lnSpc>
                <a:spcPct val="90000"/>
              </a:lnSpc>
              <a:spcBef>
                <a:spcPct val="0"/>
              </a:spcBef>
              <a:spcAft>
                <a:spcPct val="15000"/>
              </a:spcAft>
              <a:buFont typeface="Arial" panose="020B0604020202020204" pitchFamily="34" charset="0"/>
              <a:buChar char="•"/>
            </a:pPr>
            <a:r>
              <a:rPr lang="en-GB" kern="1200" dirty="0"/>
              <a:t>Avoiding plagiarism</a:t>
            </a:r>
          </a:p>
          <a:p>
            <a:pPr marL="285750" lvl="1" indent="-285750" algn="l" defTabSz="622300">
              <a:lnSpc>
                <a:spcPct val="90000"/>
              </a:lnSpc>
              <a:spcBef>
                <a:spcPct val="0"/>
              </a:spcBef>
              <a:spcAft>
                <a:spcPct val="15000"/>
              </a:spcAft>
              <a:buFont typeface="Arial" panose="020B0604020202020204" pitchFamily="34" charset="0"/>
              <a:buChar char="•"/>
            </a:pPr>
            <a:r>
              <a:rPr lang="en-GB" dirty="0"/>
              <a:t>Working honestly and transparently</a:t>
            </a:r>
            <a:endParaRPr lang="en-GB" kern="1200" dirty="0"/>
          </a:p>
        </p:txBody>
      </p:sp>
      <p:sp>
        <p:nvSpPr>
          <p:cNvPr id="10" name="Freeform: Shape 9">
            <a:extLst>
              <a:ext uri="{FF2B5EF4-FFF2-40B4-BE49-F238E27FC236}">
                <a16:creationId xmlns:a16="http://schemas.microsoft.com/office/drawing/2014/main" id="{A29CE5C2-F922-19BA-36A2-C4F9169758E6}"/>
              </a:ext>
            </a:extLst>
          </p:cNvPr>
          <p:cNvSpPr/>
          <p:nvPr/>
        </p:nvSpPr>
        <p:spPr>
          <a:xfrm>
            <a:off x="3144543" y="692352"/>
            <a:ext cx="2758371" cy="1082659"/>
          </a:xfrm>
          <a:custGeom>
            <a:avLst/>
            <a:gdLst>
              <a:gd name="csX0" fmla="*/ 0 w 1837531"/>
              <a:gd name="csY0" fmla="*/ 0 h 706497"/>
              <a:gd name="csX1" fmla="*/ 1837531 w 1837531"/>
              <a:gd name="csY1" fmla="*/ 0 h 706497"/>
              <a:gd name="csX2" fmla="*/ 1837531 w 1837531"/>
              <a:gd name="csY2" fmla="*/ 706497 h 706497"/>
              <a:gd name="csX3" fmla="*/ 0 w 1837531"/>
              <a:gd name="csY3" fmla="*/ 706497 h 706497"/>
              <a:gd name="csX4" fmla="*/ 0 w 1837531"/>
              <a:gd name="csY4" fmla="*/ 0 h 706497"/>
            </a:gdLst>
            <a:ahLst/>
            <a:cxnLst>
              <a:cxn ang="0">
                <a:pos x="csX0" y="csY0"/>
              </a:cxn>
              <a:cxn ang="0">
                <a:pos x="csX1" y="csY1"/>
              </a:cxn>
              <a:cxn ang="0">
                <a:pos x="csX2" y="csY2"/>
              </a:cxn>
              <a:cxn ang="0">
                <a:pos x="csX3" y="csY3"/>
              </a:cxn>
              <a:cxn ang="0">
                <a:pos x="csX4" y="csY4"/>
              </a:cxn>
            </a:cxnLst>
            <a:rect l="l" t="t" r="r" b="b"/>
            <a:pathLst>
              <a:path w="1837531" h="706497">
                <a:moveTo>
                  <a:pt x="0" y="0"/>
                </a:moveTo>
                <a:lnTo>
                  <a:pt x="1837531" y="0"/>
                </a:lnTo>
                <a:lnTo>
                  <a:pt x="1837531" y="706497"/>
                </a:lnTo>
                <a:lnTo>
                  <a:pt x="0" y="706497"/>
                </a:lnTo>
                <a:lnTo>
                  <a:pt x="0" y="0"/>
                </a:lnTo>
                <a:close/>
              </a:path>
            </a:pathLst>
          </a:custGeom>
        </p:spPr>
        <p:style>
          <a:lnRef idx="1">
            <a:schemeClr val="accent4"/>
          </a:lnRef>
          <a:fillRef idx="2">
            <a:schemeClr val="accent4"/>
          </a:fillRef>
          <a:effectRef idx="1">
            <a:schemeClr val="accent4"/>
          </a:effectRef>
          <a:fontRef idx="minor">
            <a:schemeClr val="dk1"/>
          </a:fontRef>
        </p:style>
        <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2000" b="1" kern="1200" dirty="0"/>
              <a:t>Responsible Use of AI</a:t>
            </a:r>
          </a:p>
        </p:txBody>
      </p:sp>
      <p:sp>
        <p:nvSpPr>
          <p:cNvPr id="11" name="Freeform: Shape 10">
            <a:extLst>
              <a:ext uri="{FF2B5EF4-FFF2-40B4-BE49-F238E27FC236}">
                <a16:creationId xmlns:a16="http://schemas.microsoft.com/office/drawing/2014/main" id="{5D60F77A-A64F-5E1B-2FE5-4699F774499F}"/>
              </a:ext>
            </a:extLst>
          </p:cNvPr>
          <p:cNvSpPr/>
          <p:nvPr/>
        </p:nvSpPr>
        <p:spPr>
          <a:xfrm>
            <a:off x="3157990" y="3523863"/>
            <a:ext cx="2758371" cy="2635640"/>
          </a:xfrm>
          <a:custGeom>
            <a:avLst/>
            <a:gdLst>
              <a:gd name="csX0" fmla="*/ 0 w 1837531"/>
              <a:gd name="csY0" fmla="*/ 0 h 614879"/>
              <a:gd name="csX1" fmla="*/ 1837531 w 1837531"/>
              <a:gd name="csY1" fmla="*/ 0 h 614879"/>
              <a:gd name="csX2" fmla="*/ 1837531 w 1837531"/>
              <a:gd name="csY2" fmla="*/ 614879 h 614879"/>
              <a:gd name="csX3" fmla="*/ 0 w 1837531"/>
              <a:gd name="csY3" fmla="*/ 614879 h 614879"/>
              <a:gd name="csX4" fmla="*/ 0 w 1837531"/>
              <a:gd name="csY4" fmla="*/ 0 h 614879"/>
            </a:gdLst>
            <a:ahLst/>
            <a:cxnLst>
              <a:cxn ang="0">
                <a:pos x="csX0" y="csY0"/>
              </a:cxn>
              <a:cxn ang="0">
                <a:pos x="csX1" y="csY1"/>
              </a:cxn>
              <a:cxn ang="0">
                <a:pos x="csX2" y="csY2"/>
              </a:cxn>
              <a:cxn ang="0">
                <a:pos x="csX3" y="csY3"/>
              </a:cxn>
              <a:cxn ang="0">
                <a:pos x="csX4" y="csY4"/>
              </a:cxn>
            </a:cxnLst>
            <a:rect l="l" t="t" r="r" b="b"/>
            <a:pathLst>
              <a:path w="1837531" h="614879">
                <a:moveTo>
                  <a:pt x="0" y="0"/>
                </a:moveTo>
                <a:lnTo>
                  <a:pt x="1837531" y="0"/>
                </a:lnTo>
                <a:lnTo>
                  <a:pt x="1837531" y="614879"/>
                </a:lnTo>
                <a:lnTo>
                  <a:pt x="0" y="614879"/>
                </a:lnTo>
                <a:lnTo>
                  <a:pt x="0" y="0"/>
                </a:lnTo>
                <a:close/>
              </a:path>
            </a:pathLst>
          </a:custGeom>
        </p:spPr>
        <p:style>
          <a:lnRef idx="1">
            <a:schemeClr val="accent4"/>
          </a:lnRef>
          <a:fillRef idx="2">
            <a:schemeClr val="accent4"/>
          </a:fillRef>
          <a:effectRef idx="1">
            <a:schemeClr val="accent4"/>
          </a:effectRef>
          <a:fontRef idx="minor">
            <a:schemeClr val="dk1"/>
          </a:fontRef>
        </p:style>
        <p:txBody>
          <a:bodyPr spcFirstLastPara="0" vert="horz" wrap="square" lIns="74676" tIns="74676" rIns="99568" bIns="112014" numCol="1" spcCol="1270" anchor="t" anchorCtr="0">
            <a:noAutofit/>
          </a:bodyPr>
          <a:lstStyle/>
          <a:p>
            <a:pPr marL="285750" lvl="1" indent="-285750" algn="l" defTabSz="622300">
              <a:lnSpc>
                <a:spcPct val="90000"/>
              </a:lnSpc>
              <a:spcBef>
                <a:spcPct val="0"/>
              </a:spcBef>
              <a:spcAft>
                <a:spcPct val="15000"/>
              </a:spcAft>
              <a:buFont typeface="Arial" panose="020B0604020202020204" pitchFamily="34" charset="0"/>
              <a:buChar char="•"/>
              <a:tabLst>
                <a:tab pos="1169988" algn="l"/>
              </a:tabLst>
            </a:pPr>
            <a:endParaRPr lang="en-GB" sz="1400" kern="1200" dirty="0"/>
          </a:p>
          <a:p>
            <a:pPr marL="285750" lvl="1" indent="-285750" algn="l" defTabSz="622300">
              <a:lnSpc>
                <a:spcPct val="90000"/>
              </a:lnSpc>
              <a:spcBef>
                <a:spcPct val="0"/>
              </a:spcBef>
              <a:spcAft>
                <a:spcPct val="15000"/>
              </a:spcAft>
              <a:buFont typeface="Arial" panose="020B0604020202020204" pitchFamily="34" charset="0"/>
              <a:buChar char="•"/>
              <a:tabLst>
                <a:tab pos="1169988" algn="l"/>
              </a:tabLst>
            </a:pPr>
            <a:r>
              <a:rPr lang="en-GB" kern="1200" dirty="0"/>
              <a:t>Understanding AI strengths and limitation </a:t>
            </a:r>
          </a:p>
          <a:p>
            <a:pPr marL="285750" lvl="1" indent="-285750" algn="l" defTabSz="622300">
              <a:lnSpc>
                <a:spcPct val="90000"/>
              </a:lnSpc>
              <a:spcBef>
                <a:spcPct val="0"/>
              </a:spcBef>
              <a:spcAft>
                <a:spcPct val="15000"/>
              </a:spcAft>
              <a:buFont typeface="Arial" panose="020B0604020202020204" pitchFamily="34" charset="0"/>
              <a:buChar char="•"/>
              <a:tabLst>
                <a:tab pos="1169988" algn="l"/>
              </a:tabLst>
            </a:pPr>
            <a:r>
              <a:rPr lang="en-GB" dirty="0"/>
              <a:t>Verifying AI outputs</a:t>
            </a:r>
          </a:p>
          <a:p>
            <a:pPr marL="285750" lvl="1" indent="-285750" algn="l" defTabSz="622300">
              <a:lnSpc>
                <a:spcPct val="90000"/>
              </a:lnSpc>
              <a:spcBef>
                <a:spcPct val="0"/>
              </a:spcBef>
              <a:spcAft>
                <a:spcPct val="15000"/>
              </a:spcAft>
              <a:buFont typeface="Arial" panose="020B0604020202020204" pitchFamily="34" charset="0"/>
              <a:buChar char="•"/>
              <a:tabLst>
                <a:tab pos="1169988" algn="l"/>
              </a:tabLst>
            </a:pPr>
            <a:r>
              <a:rPr lang="en-GB" kern="1200" dirty="0"/>
              <a:t>Using AI ethically</a:t>
            </a:r>
          </a:p>
          <a:p>
            <a:pPr marL="285750" lvl="1" indent="-285750" algn="l" defTabSz="622300">
              <a:lnSpc>
                <a:spcPct val="90000"/>
              </a:lnSpc>
              <a:spcBef>
                <a:spcPct val="0"/>
              </a:spcBef>
              <a:spcAft>
                <a:spcPct val="15000"/>
              </a:spcAft>
              <a:buFont typeface="Arial" panose="020B0604020202020204" pitchFamily="34" charset="0"/>
              <a:buChar char="•"/>
              <a:tabLst>
                <a:tab pos="1169988" algn="l"/>
              </a:tabLst>
            </a:pPr>
            <a:r>
              <a:rPr lang="en-GB" dirty="0"/>
              <a:t>Maintaining academic integrity</a:t>
            </a:r>
            <a:endParaRPr lang="en-GB" kern="1200" dirty="0"/>
          </a:p>
        </p:txBody>
      </p:sp>
      <p:sp>
        <p:nvSpPr>
          <p:cNvPr id="12" name="Freeform: Shape 11">
            <a:extLst>
              <a:ext uri="{FF2B5EF4-FFF2-40B4-BE49-F238E27FC236}">
                <a16:creationId xmlns:a16="http://schemas.microsoft.com/office/drawing/2014/main" id="{EBA111D3-4E3F-1143-FC05-081415EDA500}"/>
              </a:ext>
            </a:extLst>
          </p:cNvPr>
          <p:cNvSpPr/>
          <p:nvPr/>
        </p:nvSpPr>
        <p:spPr>
          <a:xfrm>
            <a:off x="6289087" y="692352"/>
            <a:ext cx="2758371" cy="1082659"/>
          </a:xfrm>
          <a:custGeom>
            <a:avLst/>
            <a:gdLst>
              <a:gd name="csX0" fmla="*/ 0 w 1837531"/>
              <a:gd name="csY0" fmla="*/ 0 h 706497"/>
              <a:gd name="csX1" fmla="*/ 1837531 w 1837531"/>
              <a:gd name="csY1" fmla="*/ 0 h 706497"/>
              <a:gd name="csX2" fmla="*/ 1837531 w 1837531"/>
              <a:gd name="csY2" fmla="*/ 706497 h 706497"/>
              <a:gd name="csX3" fmla="*/ 0 w 1837531"/>
              <a:gd name="csY3" fmla="*/ 706497 h 706497"/>
              <a:gd name="csX4" fmla="*/ 0 w 1837531"/>
              <a:gd name="csY4" fmla="*/ 0 h 706497"/>
            </a:gdLst>
            <a:ahLst/>
            <a:cxnLst>
              <a:cxn ang="0">
                <a:pos x="csX0" y="csY0"/>
              </a:cxn>
              <a:cxn ang="0">
                <a:pos x="csX1" y="csY1"/>
              </a:cxn>
              <a:cxn ang="0">
                <a:pos x="csX2" y="csY2"/>
              </a:cxn>
              <a:cxn ang="0">
                <a:pos x="csX3" y="csY3"/>
              </a:cxn>
              <a:cxn ang="0">
                <a:pos x="csX4" y="csY4"/>
              </a:cxn>
            </a:cxnLst>
            <a:rect l="l" t="t" r="r" b="b"/>
            <a:pathLst>
              <a:path w="1837531" h="706497">
                <a:moveTo>
                  <a:pt x="0" y="0"/>
                </a:moveTo>
                <a:lnTo>
                  <a:pt x="1837531" y="0"/>
                </a:lnTo>
                <a:lnTo>
                  <a:pt x="1837531" y="706497"/>
                </a:lnTo>
                <a:lnTo>
                  <a:pt x="0" y="706497"/>
                </a:lnTo>
                <a:lnTo>
                  <a:pt x="0" y="0"/>
                </a:ln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2000" b="1" kern="1200" dirty="0"/>
              <a:t>Reflection and Improvement</a:t>
            </a:r>
          </a:p>
        </p:txBody>
      </p:sp>
      <p:sp>
        <p:nvSpPr>
          <p:cNvPr id="13" name="Freeform: Shape 12">
            <a:extLst>
              <a:ext uri="{FF2B5EF4-FFF2-40B4-BE49-F238E27FC236}">
                <a16:creationId xmlns:a16="http://schemas.microsoft.com/office/drawing/2014/main" id="{D6B65E94-DE6C-C263-EAC8-51D57C03E984}"/>
              </a:ext>
            </a:extLst>
          </p:cNvPr>
          <p:cNvSpPr/>
          <p:nvPr/>
        </p:nvSpPr>
        <p:spPr>
          <a:xfrm>
            <a:off x="6289087" y="3523863"/>
            <a:ext cx="2758371" cy="2635640"/>
          </a:xfrm>
          <a:custGeom>
            <a:avLst/>
            <a:gdLst>
              <a:gd name="csX0" fmla="*/ 0 w 1837531"/>
              <a:gd name="csY0" fmla="*/ 0 h 614879"/>
              <a:gd name="csX1" fmla="*/ 1837531 w 1837531"/>
              <a:gd name="csY1" fmla="*/ 0 h 614879"/>
              <a:gd name="csX2" fmla="*/ 1837531 w 1837531"/>
              <a:gd name="csY2" fmla="*/ 614879 h 614879"/>
              <a:gd name="csX3" fmla="*/ 0 w 1837531"/>
              <a:gd name="csY3" fmla="*/ 614879 h 614879"/>
              <a:gd name="csX4" fmla="*/ 0 w 1837531"/>
              <a:gd name="csY4" fmla="*/ 0 h 614879"/>
            </a:gdLst>
            <a:ahLst/>
            <a:cxnLst>
              <a:cxn ang="0">
                <a:pos x="csX0" y="csY0"/>
              </a:cxn>
              <a:cxn ang="0">
                <a:pos x="csX1" y="csY1"/>
              </a:cxn>
              <a:cxn ang="0">
                <a:pos x="csX2" y="csY2"/>
              </a:cxn>
              <a:cxn ang="0">
                <a:pos x="csX3" y="csY3"/>
              </a:cxn>
              <a:cxn ang="0">
                <a:pos x="csX4" y="csY4"/>
              </a:cxn>
            </a:cxnLst>
            <a:rect l="l" t="t" r="r" b="b"/>
            <a:pathLst>
              <a:path w="1837531" h="614879">
                <a:moveTo>
                  <a:pt x="0" y="0"/>
                </a:moveTo>
                <a:lnTo>
                  <a:pt x="1837531" y="0"/>
                </a:lnTo>
                <a:lnTo>
                  <a:pt x="1837531" y="614879"/>
                </a:lnTo>
                <a:lnTo>
                  <a:pt x="0" y="614879"/>
                </a:lnTo>
                <a:lnTo>
                  <a:pt x="0" y="0"/>
                </a:ln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74676" tIns="74676" rIns="99568" bIns="112014" numCol="1" spcCol="1270" anchor="t" anchorCtr="0">
            <a:noAutofit/>
          </a:bodyPr>
          <a:lstStyle/>
          <a:p>
            <a:pPr marL="285750" lvl="1" indent="-285750" algn="l" defTabSz="622300">
              <a:lnSpc>
                <a:spcPct val="90000"/>
              </a:lnSpc>
              <a:spcBef>
                <a:spcPct val="0"/>
              </a:spcBef>
              <a:spcAft>
                <a:spcPct val="15000"/>
              </a:spcAft>
              <a:buFont typeface="Arial" panose="020B0604020202020204" pitchFamily="34" charset="0"/>
              <a:buChar char="•"/>
            </a:pPr>
            <a:endParaRPr lang="en-GB" sz="1400" kern="1200" dirty="0"/>
          </a:p>
          <a:p>
            <a:pPr marL="285750" lvl="1" indent="-285750" algn="l" defTabSz="622300">
              <a:lnSpc>
                <a:spcPct val="90000"/>
              </a:lnSpc>
              <a:spcBef>
                <a:spcPct val="0"/>
              </a:spcBef>
              <a:spcAft>
                <a:spcPct val="15000"/>
              </a:spcAft>
              <a:buFont typeface="Arial" panose="020B0604020202020204" pitchFamily="34" charset="0"/>
              <a:buChar char="•"/>
            </a:pPr>
            <a:r>
              <a:rPr lang="en-GB" kern="1200" dirty="0"/>
              <a:t>Understanding feedback</a:t>
            </a:r>
          </a:p>
          <a:p>
            <a:pPr marL="285750" lvl="1" indent="-285750" algn="l" defTabSz="622300">
              <a:lnSpc>
                <a:spcPct val="90000"/>
              </a:lnSpc>
              <a:spcBef>
                <a:spcPct val="0"/>
              </a:spcBef>
              <a:spcAft>
                <a:spcPct val="15000"/>
              </a:spcAft>
              <a:buFont typeface="Arial" panose="020B0604020202020204" pitchFamily="34" charset="0"/>
              <a:buChar char="•"/>
            </a:pPr>
            <a:r>
              <a:rPr lang="en-GB" dirty="0"/>
              <a:t>Identifying strengths and weaknesses </a:t>
            </a:r>
          </a:p>
          <a:p>
            <a:pPr marL="285750" lvl="1" indent="-285750" algn="l" defTabSz="622300">
              <a:lnSpc>
                <a:spcPct val="90000"/>
              </a:lnSpc>
              <a:spcBef>
                <a:spcPct val="0"/>
              </a:spcBef>
              <a:spcAft>
                <a:spcPct val="15000"/>
              </a:spcAft>
              <a:buFont typeface="Arial" panose="020B0604020202020204" pitchFamily="34" charset="0"/>
              <a:buChar char="•"/>
            </a:pPr>
            <a:r>
              <a:rPr lang="en-GB" kern="1200" dirty="0"/>
              <a:t>Developing action plans</a:t>
            </a:r>
          </a:p>
          <a:p>
            <a:pPr marL="285750" lvl="1" indent="-285750" algn="l" defTabSz="622300">
              <a:lnSpc>
                <a:spcPct val="90000"/>
              </a:lnSpc>
              <a:spcBef>
                <a:spcPct val="0"/>
              </a:spcBef>
              <a:spcAft>
                <a:spcPct val="15000"/>
              </a:spcAft>
              <a:buFont typeface="Arial" panose="020B0604020202020204" pitchFamily="34" charset="0"/>
              <a:buChar char="•"/>
            </a:pPr>
            <a:r>
              <a:rPr lang="en-GB" dirty="0"/>
              <a:t>Becoming an independent learner</a:t>
            </a:r>
            <a:endParaRPr lang="en-GB" kern="1200" dirty="0"/>
          </a:p>
        </p:txBody>
      </p:sp>
      <p:sp>
        <p:nvSpPr>
          <p:cNvPr id="14" name="Freeform: Shape 13">
            <a:extLst>
              <a:ext uri="{FF2B5EF4-FFF2-40B4-BE49-F238E27FC236}">
                <a16:creationId xmlns:a16="http://schemas.microsoft.com/office/drawing/2014/main" id="{B2B4BCFA-9D74-C8DD-52F2-5C946EA4D542}"/>
              </a:ext>
            </a:extLst>
          </p:cNvPr>
          <p:cNvSpPr/>
          <p:nvPr/>
        </p:nvSpPr>
        <p:spPr>
          <a:xfrm>
            <a:off x="9406734" y="692352"/>
            <a:ext cx="2758371" cy="1082659"/>
          </a:xfrm>
          <a:custGeom>
            <a:avLst/>
            <a:gdLst>
              <a:gd name="csX0" fmla="*/ 0 w 1837531"/>
              <a:gd name="csY0" fmla="*/ 0 h 706497"/>
              <a:gd name="csX1" fmla="*/ 1837531 w 1837531"/>
              <a:gd name="csY1" fmla="*/ 0 h 706497"/>
              <a:gd name="csX2" fmla="*/ 1837531 w 1837531"/>
              <a:gd name="csY2" fmla="*/ 706497 h 706497"/>
              <a:gd name="csX3" fmla="*/ 0 w 1837531"/>
              <a:gd name="csY3" fmla="*/ 706497 h 706497"/>
              <a:gd name="csX4" fmla="*/ 0 w 1837531"/>
              <a:gd name="csY4" fmla="*/ 0 h 706497"/>
            </a:gdLst>
            <a:ahLst/>
            <a:cxnLst>
              <a:cxn ang="0">
                <a:pos x="csX0" y="csY0"/>
              </a:cxn>
              <a:cxn ang="0">
                <a:pos x="csX1" y="csY1"/>
              </a:cxn>
              <a:cxn ang="0">
                <a:pos x="csX2" y="csY2"/>
              </a:cxn>
              <a:cxn ang="0">
                <a:pos x="csX3" y="csY3"/>
              </a:cxn>
              <a:cxn ang="0">
                <a:pos x="csX4" y="csY4"/>
              </a:cxn>
            </a:cxnLst>
            <a:rect l="l" t="t" r="r" b="b"/>
            <a:pathLst>
              <a:path w="1837531" h="706497">
                <a:moveTo>
                  <a:pt x="0" y="0"/>
                </a:moveTo>
                <a:lnTo>
                  <a:pt x="1837531" y="0"/>
                </a:lnTo>
                <a:lnTo>
                  <a:pt x="1837531" y="706497"/>
                </a:lnTo>
                <a:lnTo>
                  <a:pt x="0" y="706497"/>
                </a:lnTo>
                <a:lnTo>
                  <a:pt x="0" y="0"/>
                </a:lnTo>
                <a:close/>
              </a:path>
            </a:pathLst>
          </a:custGeom>
        </p:spPr>
        <p:style>
          <a:lnRef idx="1">
            <a:schemeClr val="accent5"/>
          </a:lnRef>
          <a:fillRef idx="2">
            <a:schemeClr val="accent5"/>
          </a:fillRef>
          <a:effectRef idx="1">
            <a:schemeClr val="accent5"/>
          </a:effectRef>
          <a:fontRef idx="minor">
            <a:schemeClr val="dk1"/>
          </a:fontRef>
        </p:style>
        <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2000" b="1" kern="1200"/>
              <a:t>Understanding Academic Expectations</a:t>
            </a:r>
            <a:endParaRPr lang="en-GB" sz="2000" b="1" kern="1200" dirty="0"/>
          </a:p>
        </p:txBody>
      </p:sp>
      <p:sp>
        <p:nvSpPr>
          <p:cNvPr id="15" name="Rectangle 14">
            <a:extLst>
              <a:ext uri="{FF2B5EF4-FFF2-40B4-BE49-F238E27FC236}">
                <a16:creationId xmlns:a16="http://schemas.microsoft.com/office/drawing/2014/main" id="{BBC9286F-2C03-A7AD-4042-965C620FC5DD}"/>
              </a:ext>
            </a:extLst>
          </p:cNvPr>
          <p:cNvSpPr/>
          <p:nvPr/>
        </p:nvSpPr>
        <p:spPr>
          <a:xfrm>
            <a:off x="9406733" y="3523863"/>
            <a:ext cx="2758371" cy="2635640"/>
          </a:xfrm>
          <a:prstGeom prst="rect">
            <a:avLst/>
          </a:prstGeom>
        </p:spPr>
        <p:style>
          <a:lnRef idx="1">
            <a:schemeClr val="accent5"/>
          </a:lnRef>
          <a:fillRef idx="2">
            <a:schemeClr val="accent5"/>
          </a:fillRef>
          <a:effectRef idx="1">
            <a:schemeClr val="accent5"/>
          </a:effectRef>
          <a:fontRef idx="minor">
            <a:schemeClr val="dk1"/>
          </a:fontRef>
        </p:style>
        <p:txBody>
          <a:bodyPr/>
          <a:lstStyle/>
          <a:p>
            <a:endParaRPr lang="en-GB" dirty="0"/>
          </a:p>
          <a:p>
            <a:pPr marL="285750" indent="-285750">
              <a:buFont typeface="Arial" panose="020B0604020202020204" pitchFamily="34" charset="0"/>
              <a:buChar char="•"/>
            </a:pPr>
            <a:r>
              <a:rPr lang="en-GB" dirty="0"/>
              <a:t>Understanding assignment briefs</a:t>
            </a:r>
          </a:p>
          <a:p>
            <a:pPr marL="285750" indent="-285750">
              <a:buFont typeface="Arial" panose="020B0604020202020204" pitchFamily="34" charset="0"/>
              <a:buChar char="•"/>
            </a:pPr>
            <a:r>
              <a:rPr lang="en-GB" dirty="0"/>
              <a:t>Understanding how marks are awarded</a:t>
            </a:r>
          </a:p>
          <a:p>
            <a:pPr marL="285750" indent="-285750">
              <a:buFont typeface="Arial" panose="020B0604020202020204" pitchFamily="34" charset="0"/>
              <a:buChar char="•"/>
            </a:pPr>
            <a:r>
              <a:rPr lang="en-GB" dirty="0"/>
              <a:t>Understanding what success looks like</a:t>
            </a:r>
          </a:p>
          <a:p>
            <a:pPr marL="285750" indent="-285750">
              <a:buFont typeface="Arial" panose="020B0604020202020204" pitchFamily="34" charset="0"/>
              <a:buChar char="•"/>
            </a:pPr>
            <a:r>
              <a:rPr lang="en-GB" dirty="0"/>
              <a:t>Using feedback to improve future work</a:t>
            </a:r>
          </a:p>
        </p:txBody>
      </p:sp>
      <p:sp>
        <p:nvSpPr>
          <p:cNvPr id="16" name="TextBox 15">
            <a:extLst>
              <a:ext uri="{FF2B5EF4-FFF2-40B4-BE49-F238E27FC236}">
                <a16:creationId xmlns:a16="http://schemas.microsoft.com/office/drawing/2014/main" id="{A2312A60-FB5E-2CFF-7786-FADB1CBC5A3A}"/>
              </a:ext>
            </a:extLst>
          </p:cNvPr>
          <p:cNvSpPr txBox="1"/>
          <p:nvPr/>
        </p:nvSpPr>
        <p:spPr>
          <a:xfrm>
            <a:off x="26894" y="1910773"/>
            <a:ext cx="2758371" cy="1477328"/>
          </a:xfrm>
          <a:prstGeom prst="rect">
            <a:avLst/>
          </a:prstGeom>
          <a:noFill/>
          <a:ln>
            <a:solidFill>
              <a:schemeClr val="accent6">
                <a:lumMod val="75000"/>
              </a:schemeClr>
            </a:solidFill>
          </a:ln>
        </p:spPr>
        <p:txBody>
          <a:bodyPr wrap="square" rtlCol="0">
            <a:spAutoFit/>
          </a:bodyPr>
          <a:lstStyle/>
          <a:p>
            <a:pPr algn="ctr"/>
            <a:r>
              <a:rPr lang="en-GB" dirty="0"/>
              <a:t>Apply academic integrity and accurate referencing to produce honest, transparent, and well-supported work.</a:t>
            </a:r>
          </a:p>
        </p:txBody>
      </p:sp>
      <p:sp>
        <p:nvSpPr>
          <p:cNvPr id="18" name="TextBox 17">
            <a:extLst>
              <a:ext uri="{FF2B5EF4-FFF2-40B4-BE49-F238E27FC236}">
                <a16:creationId xmlns:a16="http://schemas.microsoft.com/office/drawing/2014/main" id="{C9A8E88C-8019-694D-765B-57F2F2922BB6}"/>
              </a:ext>
            </a:extLst>
          </p:cNvPr>
          <p:cNvSpPr txBox="1"/>
          <p:nvPr/>
        </p:nvSpPr>
        <p:spPr>
          <a:xfrm>
            <a:off x="3144542" y="1910773"/>
            <a:ext cx="2758371" cy="1477328"/>
          </a:xfrm>
          <a:prstGeom prst="rect">
            <a:avLst/>
          </a:prstGeom>
          <a:noFill/>
          <a:ln>
            <a:solidFill>
              <a:schemeClr val="accent4">
                <a:lumMod val="75000"/>
              </a:schemeClr>
            </a:solidFill>
          </a:ln>
        </p:spPr>
        <p:txBody>
          <a:bodyPr wrap="square" rtlCol="0">
            <a:spAutoFit/>
          </a:bodyPr>
          <a:lstStyle/>
          <a:p>
            <a:pPr algn="ctr"/>
            <a:r>
              <a:rPr lang="en-GB" dirty="0"/>
              <a:t>Use artificial intelligence tools responsibly and effectively to support independent, evidence-based research</a:t>
            </a:r>
          </a:p>
        </p:txBody>
      </p:sp>
      <p:sp>
        <p:nvSpPr>
          <p:cNvPr id="20" name="TextBox 19">
            <a:extLst>
              <a:ext uri="{FF2B5EF4-FFF2-40B4-BE49-F238E27FC236}">
                <a16:creationId xmlns:a16="http://schemas.microsoft.com/office/drawing/2014/main" id="{5C9E4F6C-97DD-0D57-7920-ED58C16F7AF9}"/>
              </a:ext>
            </a:extLst>
          </p:cNvPr>
          <p:cNvSpPr txBox="1"/>
          <p:nvPr/>
        </p:nvSpPr>
        <p:spPr>
          <a:xfrm>
            <a:off x="6289087" y="1910773"/>
            <a:ext cx="2758371" cy="1477328"/>
          </a:xfrm>
          <a:prstGeom prst="rect">
            <a:avLst/>
          </a:prstGeom>
          <a:noFill/>
          <a:ln>
            <a:solidFill>
              <a:schemeClr val="accent2">
                <a:lumMod val="75000"/>
              </a:schemeClr>
            </a:solidFill>
          </a:ln>
        </p:spPr>
        <p:txBody>
          <a:bodyPr wrap="square" rtlCol="0">
            <a:spAutoFit/>
          </a:bodyPr>
          <a:lstStyle/>
          <a:p>
            <a:pPr algn="ctr"/>
            <a:r>
              <a:rPr lang="en-GB" dirty="0"/>
              <a:t>Reflect on your academic performance and develop a plan for future improvement</a:t>
            </a:r>
          </a:p>
          <a:p>
            <a:pPr algn="ctr"/>
            <a:endParaRPr lang="en-GB" dirty="0"/>
          </a:p>
        </p:txBody>
      </p:sp>
      <p:sp>
        <p:nvSpPr>
          <p:cNvPr id="22" name="TextBox 21">
            <a:extLst>
              <a:ext uri="{FF2B5EF4-FFF2-40B4-BE49-F238E27FC236}">
                <a16:creationId xmlns:a16="http://schemas.microsoft.com/office/drawing/2014/main" id="{19384FE0-5B05-2341-0072-AED5FD082877}"/>
              </a:ext>
            </a:extLst>
          </p:cNvPr>
          <p:cNvSpPr txBox="1"/>
          <p:nvPr/>
        </p:nvSpPr>
        <p:spPr>
          <a:xfrm>
            <a:off x="9406733" y="1910773"/>
            <a:ext cx="2758371" cy="1477328"/>
          </a:xfrm>
          <a:prstGeom prst="rect">
            <a:avLst/>
          </a:prstGeom>
          <a:noFill/>
          <a:ln>
            <a:solidFill>
              <a:schemeClr val="accent5">
                <a:lumMod val="75000"/>
              </a:schemeClr>
            </a:solidFill>
          </a:ln>
        </p:spPr>
        <p:txBody>
          <a:bodyPr wrap="square" rtlCol="0">
            <a:spAutoFit/>
          </a:bodyPr>
          <a:lstStyle/>
          <a:p>
            <a:pPr algn="ctr"/>
            <a:r>
              <a:rPr lang="en-GB" dirty="0"/>
              <a:t>Demonstrate understanding of assessment terminology, marking rubrics and constructive feedback</a:t>
            </a:r>
          </a:p>
        </p:txBody>
      </p:sp>
    </p:spTree>
    <p:extLst>
      <p:ext uri="{BB962C8B-B14F-4D97-AF65-F5344CB8AC3E}">
        <p14:creationId xmlns:p14="http://schemas.microsoft.com/office/powerpoint/2010/main" val="1950077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0AF6A6-75E8-E019-FFC4-B07D3308826F}"/>
              </a:ext>
            </a:extLst>
          </p:cNvPr>
          <p:cNvSpPr>
            <a:spLocks noGrp="1"/>
          </p:cNvSpPr>
          <p:nvPr>
            <p:ph type="dt" sz="half" idx="10"/>
          </p:nvPr>
        </p:nvSpPr>
        <p:spPr>
          <a:xfrm>
            <a:off x="215153" y="6356350"/>
            <a:ext cx="3366247" cy="365125"/>
          </a:xfrm>
        </p:spPr>
        <p:txBody>
          <a:bodyPr/>
          <a:lstStyle/>
          <a:p>
            <a:r>
              <a:rPr lang="en-GB" dirty="0"/>
              <a:t>BMAH4006 -  Skills for Academic Success</a:t>
            </a:r>
          </a:p>
        </p:txBody>
      </p:sp>
      <p:sp>
        <p:nvSpPr>
          <p:cNvPr id="3" name="Footer Placeholder 2">
            <a:extLst>
              <a:ext uri="{FF2B5EF4-FFF2-40B4-BE49-F238E27FC236}">
                <a16:creationId xmlns:a16="http://schemas.microsoft.com/office/drawing/2014/main" id="{D7C0B04F-D8AB-059C-408E-5BD6DF34BB78}"/>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CAACCA37-601F-5718-7A91-DA4CCD347C0C}"/>
              </a:ext>
            </a:extLst>
          </p:cNvPr>
          <p:cNvSpPr>
            <a:spLocks noGrp="1"/>
          </p:cNvSpPr>
          <p:nvPr>
            <p:ph type="sldNum" sz="quarter" idx="12"/>
          </p:nvPr>
        </p:nvSpPr>
        <p:spPr/>
        <p:txBody>
          <a:bodyPr/>
          <a:lstStyle/>
          <a:p>
            <a:fld id="{FA95ABA2-1875-4845-B9AD-34A7336EF8C5}" type="slidenum">
              <a:rPr lang="en-GB" smtClean="0"/>
              <a:t>10</a:t>
            </a:fld>
            <a:endParaRPr lang="en-GB"/>
          </a:p>
        </p:txBody>
      </p:sp>
      <p:sp>
        <p:nvSpPr>
          <p:cNvPr id="5" name="TextBox 4">
            <a:extLst>
              <a:ext uri="{FF2B5EF4-FFF2-40B4-BE49-F238E27FC236}">
                <a16:creationId xmlns:a16="http://schemas.microsoft.com/office/drawing/2014/main" id="{DC6FE84D-C13E-229F-D1AE-0D23513CC850}"/>
              </a:ext>
            </a:extLst>
          </p:cNvPr>
          <p:cNvSpPr txBox="1"/>
          <p:nvPr/>
        </p:nvSpPr>
        <p:spPr>
          <a:xfrm>
            <a:off x="318248" y="564415"/>
            <a:ext cx="11622740" cy="461665"/>
          </a:xfrm>
          <a:prstGeom prst="rect">
            <a:avLst/>
          </a:prstGeom>
          <a:noFill/>
        </p:spPr>
        <p:txBody>
          <a:bodyPr wrap="square" rtlCol="0">
            <a:spAutoFit/>
          </a:bodyPr>
          <a:lstStyle/>
          <a:p>
            <a:r>
              <a:rPr lang="en-GB" sz="2400" dirty="0"/>
              <a:t>By the end of BMAH4006, you should be able to answer these questions confidently:</a:t>
            </a:r>
          </a:p>
        </p:txBody>
      </p:sp>
      <p:sp>
        <p:nvSpPr>
          <p:cNvPr id="6" name="TextBox 5">
            <a:extLst>
              <a:ext uri="{FF2B5EF4-FFF2-40B4-BE49-F238E27FC236}">
                <a16:creationId xmlns:a16="http://schemas.microsoft.com/office/drawing/2014/main" id="{B26F79B2-671B-83DE-C2F5-2184995EDAB4}"/>
              </a:ext>
            </a:extLst>
          </p:cNvPr>
          <p:cNvSpPr txBox="1"/>
          <p:nvPr/>
        </p:nvSpPr>
        <p:spPr>
          <a:xfrm>
            <a:off x="4951319" y="1747481"/>
            <a:ext cx="6989669" cy="3363037"/>
          </a:xfrm>
          <a:prstGeom prst="rect">
            <a:avLst/>
          </a:prstGeom>
          <a:noFill/>
        </p:spPr>
        <p:txBody>
          <a:bodyPr wrap="square" rtlCol="0">
            <a:spAutoFit/>
          </a:bodyPr>
          <a:lstStyle/>
          <a:p>
            <a:pPr marL="285750" indent="-285750">
              <a:lnSpc>
                <a:spcPct val="150000"/>
              </a:lnSpc>
              <a:buFont typeface="Wingdings" panose="05000000000000000000" pitchFamily="2" charset="2"/>
              <a:buChar char="ü"/>
            </a:pPr>
            <a:r>
              <a:rPr lang="en-GB" sz="2400" dirty="0"/>
              <a:t>How do I succeed at university?</a:t>
            </a:r>
          </a:p>
          <a:p>
            <a:pPr marL="285750" indent="-285750">
              <a:lnSpc>
                <a:spcPct val="150000"/>
              </a:lnSpc>
              <a:buFont typeface="Wingdings" panose="05000000000000000000" pitchFamily="2" charset="2"/>
              <a:buChar char="ü"/>
            </a:pPr>
            <a:r>
              <a:rPr lang="en-GB" sz="2400" dirty="0"/>
              <a:t>How do I find and use reliable evidence?</a:t>
            </a:r>
          </a:p>
          <a:p>
            <a:pPr marL="285750" indent="-285750">
              <a:lnSpc>
                <a:spcPct val="150000"/>
              </a:lnSpc>
              <a:buFont typeface="Wingdings" panose="05000000000000000000" pitchFamily="2" charset="2"/>
              <a:buChar char="ü"/>
            </a:pPr>
            <a:r>
              <a:rPr lang="en-GB" sz="2400" dirty="0"/>
              <a:t>How do I reference correctly?</a:t>
            </a:r>
          </a:p>
          <a:p>
            <a:pPr marL="285750" indent="-285750">
              <a:lnSpc>
                <a:spcPct val="150000"/>
              </a:lnSpc>
              <a:buFont typeface="Wingdings" panose="05000000000000000000" pitchFamily="2" charset="2"/>
              <a:buChar char="ü"/>
            </a:pPr>
            <a:r>
              <a:rPr lang="en-GB" sz="2400" dirty="0"/>
              <a:t>How do I use AI responsibly?</a:t>
            </a:r>
          </a:p>
          <a:p>
            <a:pPr marL="285750" indent="-285750">
              <a:lnSpc>
                <a:spcPct val="150000"/>
              </a:lnSpc>
              <a:buFont typeface="Wingdings" panose="05000000000000000000" pitchFamily="2" charset="2"/>
              <a:buChar char="ü"/>
            </a:pPr>
            <a:r>
              <a:rPr lang="en-GB" sz="2400" dirty="0"/>
              <a:t>How do I understand feedback?</a:t>
            </a:r>
          </a:p>
          <a:p>
            <a:pPr marL="285750" indent="-285750">
              <a:lnSpc>
                <a:spcPct val="150000"/>
              </a:lnSpc>
              <a:buFont typeface="Wingdings" panose="05000000000000000000" pitchFamily="2" charset="2"/>
              <a:buChar char="ü"/>
            </a:pPr>
            <a:r>
              <a:rPr lang="en-GB" sz="2400" dirty="0"/>
              <a:t>How do I improve my academic performance?</a:t>
            </a:r>
          </a:p>
        </p:txBody>
      </p:sp>
      <p:pic>
        <p:nvPicPr>
          <p:cNvPr id="7" name="Picture 6" descr="Ticking Boxes Stock Illustrations – 63 Ticking Boxes Stock Illustrations,  Vectors &amp; Clipart - Dreamstime">
            <a:extLst>
              <a:ext uri="{FF2B5EF4-FFF2-40B4-BE49-F238E27FC236}">
                <a16:creationId xmlns:a16="http://schemas.microsoft.com/office/drawing/2014/main" id="{F267B193-4C1E-54E2-912D-ADD833CCD4FE}"/>
              </a:ext>
            </a:extLst>
          </p:cNvPr>
          <p:cNvPicPr>
            <a:picLocks noChangeAspect="1"/>
          </p:cNvPicPr>
          <p:nvPr/>
        </p:nvPicPr>
        <p:blipFill>
          <a:blip r:embed="rId2"/>
          <a:stretch>
            <a:fillRect/>
          </a:stretch>
        </p:blipFill>
        <p:spPr>
          <a:xfrm>
            <a:off x="676836" y="1119465"/>
            <a:ext cx="3857625" cy="5143500"/>
          </a:xfrm>
          <a:prstGeom prst="rect">
            <a:avLst/>
          </a:prstGeom>
        </p:spPr>
      </p:pic>
    </p:spTree>
    <p:extLst>
      <p:ext uri="{BB962C8B-B14F-4D97-AF65-F5344CB8AC3E}">
        <p14:creationId xmlns:p14="http://schemas.microsoft.com/office/powerpoint/2010/main" val="2154654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45E1E3-9D3A-301D-77E1-8A03CFB9066D}"/>
              </a:ext>
            </a:extLst>
          </p:cNvPr>
          <p:cNvSpPr>
            <a:spLocks noGrp="1"/>
          </p:cNvSpPr>
          <p:nvPr>
            <p:ph type="title"/>
          </p:nvPr>
        </p:nvSpPr>
        <p:spPr>
          <a:xfrm>
            <a:off x="-1" y="347036"/>
            <a:ext cx="6857796" cy="1708242"/>
          </a:xfrm>
        </p:spPr>
        <p:txBody>
          <a:bodyPr anchor="ctr">
            <a:normAutofit/>
          </a:bodyPr>
          <a:lstStyle/>
          <a:p>
            <a:pPr algn="ctr"/>
            <a:r>
              <a:rPr lang="en-GB" sz="2800" b="1" dirty="0"/>
              <a:t>Introduction to Higher Education (HE) </a:t>
            </a:r>
            <a:br>
              <a:rPr lang="en-GB" sz="2800" b="1" dirty="0"/>
            </a:br>
            <a:r>
              <a:rPr lang="en-GB" sz="2800" b="1" dirty="0"/>
              <a:t>and </a:t>
            </a:r>
            <a:br>
              <a:rPr lang="en-GB" sz="2800" b="1" dirty="0"/>
            </a:br>
            <a:r>
              <a:rPr lang="en-GB" sz="2800" b="1" dirty="0"/>
              <a:t>academic expectations</a:t>
            </a:r>
            <a:br>
              <a:rPr lang="en-GB" sz="2800" b="1" dirty="0"/>
            </a:br>
            <a:endParaRPr lang="en-GB" sz="2800" b="1" dirty="0"/>
          </a:p>
        </p:txBody>
      </p:sp>
      <p:sp>
        <p:nvSpPr>
          <p:cNvPr id="3" name="Content Placeholder 2">
            <a:extLst>
              <a:ext uri="{FF2B5EF4-FFF2-40B4-BE49-F238E27FC236}">
                <a16:creationId xmlns:a16="http://schemas.microsoft.com/office/drawing/2014/main" id="{BA9CA76C-8977-B9D2-927E-901605855D37}"/>
              </a:ext>
            </a:extLst>
          </p:cNvPr>
          <p:cNvSpPr>
            <a:spLocks noGrp="1"/>
          </p:cNvSpPr>
          <p:nvPr>
            <p:ph idx="1"/>
          </p:nvPr>
        </p:nvSpPr>
        <p:spPr>
          <a:xfrm>
            <a:off x="103910" y="2232418"/>
            <a:ext cx="6753885" cy="3769835"/>
          </a:xfrm>
        </p:spPr>
        <p:txBody>
          <a:bodyPr anchor="ctr">
            <a:normAutofit/>
          </a:bodyPr>
          <a:lstStyle/>
          <a:p>
            <a:pPr marL="514350" indent="-514350">
              <a:buFont typeface="+mj-lt"/>
              <a:buAutoNum type="arabicPeriod"/>
            </a:pPr>
            <a:r>
              <a:rPr lang="en-GB" sz="2000" b="1" dirty="0"/>
              <a:t>Assessments briefs</a:t>
            </a:r>
            <a:r>
              <a:rPr lang="en-GB" sz="2000" dirty="0"/>
              <a:t> is the document that explains:</a:t>
            </a:r>
          </a:p>
          <a:p>
            <a:pPr marL="0" indent="0">
              <a:buNone/>
            </a:pPr>
            <a:endParaRPr lang="en-GB" sz="2000" dirty="0"/>
          </a:p>
          <a:p>
            <a:pPr marL="800100" lvl="1" indent="-342900" fontAlgn="t"/>
            <a:r>
              <a:rPr lang="en-GB" sz="2000" dirty="0"/>
              <a:t>What you have to do</a:t>
            </a:r>
          </a:p>
          <a:p>
            <a:pPr marL="800100" lvl="1" indent="-342900" fontAlgn="t"/>
            <a:r>
              <a:rPr lang="en-GB" sz="2000" dirty="0"/>
              <a:t>How you will be assessed</a:t>
            </a:r>
          </a:p>
          <a:p>
            <a:pPr marL="800100" lvl="1" indent="-342900" fontAlgn="t"/>
            <a:r>
              <a:rPr lang="en-GB" sz="2000" dirty="0"/>
              <a:t>When work is due</a:t>
            </a:r>
          </a:p>
          <a:p>
            <a:pPr marL="800100" lvl="1" indent="-342900" fontAlgn="t"/>
            <a:r>
              <a:rPr lang="en-GB" sz="2000" dirty="0"/>
              <a:t>The marking criteria</a:t>
            </a:r>
          </a:p>
          <a:p>
            <a:pPr marL="800100" lvl="1" indent="-342900" fontAlgn="t"/>
            <a:r>
              <a:rPr lang="en-GB" sz="2000" dirty="0"/>
              <a:t>Submission requirements</a:t>
            </a:r>
          </a:p>
          <a:p>
            <a:pPr marL="800100" lvl="1" indent="-342900" fontAlgn="t"/>
            <a:r>
              <a:rPr lang="en-GB" sz="2000" dirty="0"/>
              <a:t>Word count and format expectations</a:t>
            </a:r>
          </a:p>
          <a:p>
            <a:pPr marL="0" indent="0">
              <a:buNone/>
            </a:pPr>
            <a:endParaRPr lang="en-GB" sz="2000" dirty="0"/>
          </a:p>
        </p:txBody>
      </p:sp>
      <p:sp>
        <p:nvSpPr>
          <p:cNvPr id="4" name="Date Placeholder 3">
            <a:extLst>
              <a:ext uri="{FF2B5EF4-FFF2-40B4-BE49-F238E27FC236}">
                <a16:creationId xmlns:a16="http://schemas.microsoft.com/office/drawing/2014/main" id="{1A9817F8-31C4-33CA-B8A4-6894D6073E14}"/>
              </a:ext>
            </a:extLst>
          </p:cNvPr>
          <p:cNvSpPr>
            <a:spLocks noGrp="1"/>
          </p:cNvSpPr>
          <p:nvPr>
            <p:ph type="dt" sz="half" idx="10"/>
          </p:nvPr>
        </p:nvSpPr>
        <p:spPr>
          <a:xfrm>
            <a:off x="761800" y="6356350"/>
            <a:ext cx="2743200" cy="365125"/>
          </a:xfrm>
        </p:spPr>
        <p:txBody>
          <a:bodyPr>
            <a:normAutofit/>
          </a:bodyPr>
          <a:lstStyle/>
          <a:p>
            <a:pPr>
              <a:spcAft>
                <a:spcPts val="600"/>
              </a:spcAft>
            </a:pPr>
            <a:r>
              <a:rPr lang="en-GB" sz="1100">
                <a:solidFill>
                  <a:schemeClr val="tx1"/>
                </a:solidFill>
              </a:rPr>
              <a:t>BMAH4006 -  Skills for Academic Success</a:t>
            </a:r>
          </a:p>
        </p:txBody>
      </p:sp>
      <p:sp>
        <p:nvSpPr>
          <p:cNvPr id="5" name="Footer Placeholder 4">
            <a:extLst>
              <a:ext uri="{FF2B5EF4-FFF2-40B4-BE49-F238E27FC236}">
                <a16:creationId xmlns:a16="http://schemas.microsoft.com/office/drawing/2014/main" id="{141FD310-3A19-F559-27E0-D6D9B290D4BF}"/>
              </a:ext>
            </a:extLst>
          </p:cNvPr>
          <p:cNvSpPr>
            <a:spLocks noGrp="1"/>
          </p:cNvSpPr>
          <p:nvPr>
            <p:ph type="ftr" sz="quarter" idx="11"/>
          </p:nvPr>
        </p:nvSpPr>
        <p:spPr>
          <a:xfrm>
            <a:off x="3131672" y="6356350"/>
            <a:ext cx="3293034" cy="365125"/>
          </a:xfrm>
        </p:spPr>
        <p:txBody>
          <a:bodyPr>
            <a:normAutofit/>
          </a:bodyPr>
          <a:lstStyle/>
          <a:p>
            <a:pPr algn="r">
              <a:spcAft>
                <a:spcPts val="600"/>
              </a:spcAft>
            </a:pPr>
            <a:r>
              <a:rPr lang="en-GB">
                <a:solidFill>
                  <a:schemeClr val="tx1"/>
                </a:solidFill>
              </a:rPr>
              <a:t>Dr Simona Ferraraccio</a:t>
            </a:r>
          </a:p>
        </p:txBody>
      </p:sp>
      <p:pic>
        <p:nvPicPr>
          <p:cNvPr id="8" name="Picture 7" descr="Different colored organizers">
            <a:extLst>
              <a:ext uri="{FF2B5EF4-FFF2-40B4-BE49-F238E27FC236}">
                <a16:creationId xmlns:a16="http://schemas.microsoft.com/office/drawing/2014/main" id="{B5180C34-E2EA-0482-AACC-18E5E48A0023}"/>
              </a:ext>
            </a:extLst>
          </p:cNvPr>
          <p:cNvPicPr>
            <a:picLocks noChangeAspect="1"/>
          </p:cNvPicPr>
          <p:nvPr/>
        </p:nvPicPr>
        <p:blipFill>
          <a:blip r:embed="rId2"/>
          <a:srcRect l="26562" r="26456"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6" name="Slide Number Placeholder 5">
            <a:extLst>
              <a:ext uri="{FF2B5EF4-FFF2-40B4-BE49-F238E27FC236}">
                <a16:creationId xmlns:a16="http://schemas.microsoft.com/office/drawing/2014/main" id="{1A80C1BB-CA50-7DEE-B741-D75186F565A0}"/>
              </a:ext>
            </a:extLst>
          </p:cNvPr>
          <p:cNvSpPr>
            <a:spLocks noGrp="1"/>
          </p:cNvSpPr>
          <p:nvPr>
            <p:ph type="sldNum" sz="quarter" idx="12"/>
          </p:nvPr>
        </p:nvSpPr>
        <p:spPr>
          <a:xfrm>
            <a:off x="10167869" y="6356350"/>
            <a:ext cx="1768425" cy="365125"/>
          </a:xfrm>
        </p:spPr>
        <p:txBody>
          <a:bodyPr>
            <a:normAutofit/>
          </a:bodyPr>
          <a:lstStyle/>
          <a:p>
            <a:pPr>
              <a:spcAft>
                <a:spcPts val="600"/>
              </a:spcAft>
            </a:pPr>
            <a:fld id="{FA95ABA2-1875-4845-B9AD-34A7336EF8C5}" type="slidenum">
              <a:rPr lang="en-GB">
                <a:solidFill>
                  <a:srgbClr val="FFFFFF"/>
                </a:solidFill>
              </a:rPr>
              <a:pPr>
                <a:spcAft>
                  <a:spcPts val="600"/>
                </a:spcAft>
              </a:pPr>
              <a:t>11</a:t>
            </a:fld>
            <a:endParaRPr lang="en-GB">
              <a:solidFill>
                <a:srgbClr val="FFFFFF"/>
              </a:solidFill>
            </a:endParaRPr>
          </a:p>
        </p:txBody>
      </p:sp>
    </p:spTree>
    <p:extLst>
      <p:ext uri="{BB962C8B-B14F-4D97-AF65-F5344CB8AC3E}">
        <p14:creationId xmlns:p14="http://schemas.microsoft.com/office/powerpoint/2010/main" val="2028270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C4C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6937CB-7A4B-1561-FA7E-B050D76A279E}"/>
              </a:ext>
            </a:extLst>
          </p:cNvPr>
          <p:cNvSpPr>
            <a:spLocks noGrp="1"/>
          </p:cNvSpPr>
          <p:nvPr>
            <p:ph type="title"/>
          </p:nvPr>
        </p:nvSpPr>
        <p:spPr>
          <a:xfrm>
            <a:off x="749064" y="1944857"/>
            <a:ext cx="3178885" cy="296828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dirty="0">
                <a:solidFill>
                  <a:srgbClr val="FFFFFF"/>
                </a:solidFill>
                <a:latin typeface="+mj-lt"/>
                <a:ea typeface="+mj-ea"/>
                <a:cs typeface="+mj-cs"/>
              </a:rPr>
              <a:t>Read the Assignment 1 Brief</a:t>
            </a:r>
          </a:p>
        </p:txBody>
      </p:sp>
      <p:pic>
        <p:nvPicPr>
          <p:cNvPr id="8" name="Picture 7">
            <a:extLst>
              <a:ext uri="{FF2B5EF4-FFF2-40B4-BE49-F238E27FC236}">
                <a16:creationId xmlns:a16="http://schemas.microsoft.com/office/drawing/2014/main" id="{9CCF5D04-E05D-D4EA-52C2-DB5864046AFF}"/>
              </a:ext>
            </a:extLst>
          </p:cNvPr>
          <p:cNvPicPr>
            <a:picLocks noChangeAspect="1"/>
          </p:cNvPicPr>
          <p:nvPr/>
        </p:nvPicPr>
        <p:blipFill>
          <a:blip r:embed="rId2"/>
          <a:srcRect l="34919" t="24163" r="34450" b="12935"/>
          <a:stretch>
            <a:fillRect/>
          </a:stretch>
        </p:blipFill>
        <p:spPr>
          <a:xfrm>
            <a:off x="5368351" y="205289"/>
            <a:ext cx="4620592" cy="6333623"/>
          </a:xfrm>
          <a:prstGeom prst="rect">
            <a:avLst/>
          </a:prstGeom>
        </p:spPr>
      </p:pic>
      <p:sp>
        <p:nvSpPr>
          <p:cNvPr id="4" name="Date Placeholder 3">
            <a:extLst>
              <a:ext uri="{FF2B5EF4-FFF2-40B4-BE49-F238E27FC236}">
                <a16:creationId xmlns:a16="http://schemas.microsoft.com/office/drawing/2014/main" id="{9612DF4E-2D74-6116-74C9-01E9E21B5404}"/>
              </a:ext>
            </a:extLst>
          </p:cNvPr>
          <p:cNvSpPr>
            <a:spLocks noGrp="1"/>
          </p:cNvSpPr>
          <p:nvPr>
            <p:ph type="dt" sz="half" idx="10"/>
          </p:nvPr>
        </p:nvSpPr>
        <p:spPr>
          <a:xfrm>
            <a:off x="413657" y="6356350"/>
            <a:ext cx="2921214" cy="365125"/>
          </a:xfrm>
        </p:spPr>
        <p:txBody>
          <a:bodyPr vert="horz" lIns="91440" tIns="45720" rIns="91440" bIns="45720" rtlCol="0" anchor="ctr">
            <a:normAutofit/>
          </a:bodyPr>
          <a:lstStyle/>
          <a:p>
            <a:pPr>
              <a:lnSpc>
                <a:spcPct val="90000"/>
              </a:lnSpc>
              <a:spcAft>
                <a:spcPts val="600"/>
              </a:spcAft>
            </a:pPr>
            <a:r>
              <a:rPr lang="en-US" sz="900">
                <a:solidFill>
                  <a:schemeClr val="tx1">
                    <a:lumMod val="50000"/>
                    <a:lumOff val="50000"/>
                  </a:schemeClr>
                </a:solidFill>
              </a:rPr>
              <a:t>BMAH4006 -  Skills for Academic Success</a:t>
            </a:r>
          </a:p>
        </p:txBody>
      </p:sp>
      <p:sp>
        <p:nvSpPr>
          <p:cNvPr id="5" name="Footer Placeholder 4">
            <a:extLst>
              <a:ext uri="{FF2B5EF4-FFF2-40B4-BE49-F238E27FC236}">
                <a16:creationId xmlns:a16="http://schemas.microsoft.com/office/drawing/2014/main" id="{3FEF4BB5-1421-CABB-E4DD-8461052510ED}"/>
              </a:ext>
            </a:extLst>
          </p:cNvPr>
          <p:cNvSpPr>
            <a:spLocks noGrp="1"/>
          </p:cNvSpPr>
          <p:nvPr>
            <p:ph type="ftr" sz="quarter" idx="11"/>
          </p:nvPr>
        </p:nvSpPr>
        <p:spPr>
          <a:xfrm>
            <a:off x="3122635" y="642411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D2BA2524-6CE2-9BAB-C419-D5E2ADDA0FFD}"/>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FA95ABA2-1875-4845-B9AD-34A7336EF8C5}" type="slidenum">
              <a:rPr lang="en-US">
                <a:solidFill>
                  <a:srgbClr val="898989"/>
                </a:solidFill>
              </a:rPr>
              <a:pPr>
                <a:spcAft>
                  <a:spcPts val="600"/>
                </a:spcAft>
              </a:pPr>
              <a:t>12</a:t>
            </a:fld>
            <a:endParaRPr lang="en-US">
              <a:solidFill>
                <a:srgbClr val="898989"/>
              </a:solidFill>
            </a:endParaRPr>
          </a:p>
        </p:txBody>
      </p:sp>
      <p:sp>
        <p:nvSpPr>
          <p:cNvPr id="9" name="TextBox 8">
            <a:extLst>
              <a:ext uri="{FF2B5EF4-FFF2-40B4-BE49-F238E27FC236}">
                <a16:creationId xmlns:a16="http://schemas.microsoft.com/office/drawing/2014/main" id="{181BD342-7B5E-0FA9-3DF3-F2D35A0E1011}"/>
              </a:ext>
            </a:extLst>
          </p:cNvPr>
          <p:cNvSpPr txBox="1"/>
          <p:nvPr/>
        </p:nvSpPr>
        <p:spPr>
          <a:xfrm>
            <a:off x="10919012" y="146369"/>
            <a:ext cx="1130683" cy="369332"/>
          </a:xfrm>
          <a:prstGeom prst="rect">
            <a:avLst/>
          </a:prstGeom>
          <a:solidFill>
            <a:schemeClr val="accent2">
              <a:lumMod val="20000"/>
              <a:lumOff val="80000"/>
            </a:schemeClr>
          </a:solidFill>
        </p:spPr>
        <p:txBody>
          <a:bodyPr wrap="square" rtlCol="0">
            <a:spAutoFit/>
          </a:bodyPr>
          <a:lstStyle/>
          <a:p>
            <a:pPr algn="ctr"/>
            <a:r>
              <a:rPr lang="en-GB" b="1" dirty="0"/>
              <a:t>10 mins</a:t>
            </a:r>
          </a:p>
        </p:txBody>
      </p:sp>
    </p:spTree>
    <p:extLst>
      <p:ext uri="{BB962C8B-B14F-4D97-AF65-F5344CB8AC3E}">
        <p14:creationId xmlns:p14="http://schemas.microsoft.com/office/powerpoint/2010/main" val="1478091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FC50-41CE-5ED0-1312-D3E3C87AF3FB}"/>
              </a:ext>
            </a:extLst>
          </p:cNvPr>
          <p:cNvSpPr>
            <a:spLocks noGrp="1"/>
          </p:cNvSpPr>
          <p:nvPr>
            <p:ph type="title"/>
          </p:nvPr>
        </p:nvSpPr>
        <p:spPr>
          <a:xfrm>
            <a:off x="-54246" y="62266"/>
            <a:ext cx="6096000" cy="833800"/>
          </a:xfrm>
        </p:spPr>
        <p:txBody>
          <a:bodyPr/>
          <a:lstStyle/>
          <a:p>
            <a:r>
              <a:rPr lang="en-GB" b="1" dirty="0"/>
              <a:t>BMAH4006-AC1:</a:t>
            </a:r>
          </a:p>
        </p:txBody>
      </p:sp>
      <p:pic>
        <p:nvPicPr>
          <p:cNvPr id="20" name="Picture 19" descr="Ethical use of AI in writing assignments | Center for Teaching Excellence">
            <a:extLst>
              <a:ext uri="{FF2B5EF4-FFF2-40B4-BE49-F238E27FC236}">
                <a16:creationId xmlns:a16="http://schemas.microsoft.com/office/drawing/2014/main" id="{39523EC3-889A-836C-8270-10056169E098}"/>
              </a:ext>
            </a:extLst>
          </p:cNvPr>
          <p:cNvPicPr>
            <a:picLocks noChangeAspect="1"/>
          </p:cNvPicPr>
          <p:nvPr/>
        </p:nvPicPr>
        <p:blipFill>
          <a:blip r:embed="rId2">
            <a:alphaModFix amt="35000"/>
          </a:blip>
          <a:stretch>
            <a:fillRect/>
          </a:stretch>
        </p:blipFill>
        <p:spPr>
          <a:xfrm>
            <a:off x="6324140" y="693837"/>
            <a:ext cx="5867860" cy="5867860"/>
          </a:xfrm>
          <a:prstGeom prst="rect">
            <a:avLst/>
          </a:prstGeom>
        </p:spPr>
      </p:pic>
      <p:sp>
        <p:nvSpPr>
          <p:cNvPr id="4" name="Date Placeholder 3">
            <a:extLst>
              <a:ext uri="{FF2B5EF4-FFF2-40B4-BE49-F238E27FC236}">
                <a16:creationId xmlns:a16="http://schemas.microsoft.com/office/drawing/2014/main" id="{2B6E327B-59BD-FDDA-89E9-FD8BD7EBF436}"/>
              </a:ext>
            </a:extLst>
          </p:cNvPr>
          <p:cNvSpPr>
            <a:spLocks noGrp="1"/>
          </p:cNvSpPr>
          <p:nvPr>
            <p:ph type="dt" sz="half" idx="10"/>
          </p:nvPr>
        </p:nvSpPr>
        <p:spPr>
          <a:xfrm>
            <a:off x="103909" y="6356350"/>
            <a:ext cx="3477491" cy="365125"/>
          </a:xfrm>
        </p:spPr>
        <p:txBody>
          <a:bodyPr/>
          <a:lstStyle/>
          <a:p>
            <a:r>
              <a:rPr lang="en-GB" dirty="0"/>
              <a:t>BMAH4006 -  Skills for Academic Success</a:t>
            </a:r>
          </a:p>
        </p:txBody>
      </p:sp>
      <p:sp>
        <p:nvSpPr>
          <p:cNvPr id="5" name="Footer Placeholder 4">
            <a:extLst>
              <a:ext uri="{FF2B5EF4-FFF2-40B4-BE49-F238E27FC236}">
                <a16:creationId xmlns:a16="http://schemas.microsoft.com/office/drawing/2014/main" id="{6FD6A7F5-5844-A2C6-41CE-ED03F55430FF}"/>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FBAE6623-91F3-20A3-F117-0FB4FA41BA79}"/>
              </a:ext>
            </a:extLst>
          </p:cNvPr>
          <p:cNvSpPr>
            <a:spLocks noGrp="1"/>
          </p:cNvSpPr>
          <p:nvPr>
            <p:ph type="sldNum" sz="quarter" idx="12"/>
          </p:nvPr>
        </p:nvSpPr>
        <p:spPr/>
        <p:txBody>
          <a:bodyPr/>
          <a:lstStyle/>
          <a:p>
            <a:fld id="{FA95ABA2-1875-4845-B9AD-34A7336EF8C5}" type="slidenum">
              <a:rPr lang="en-GB" smtClean="0"/>
              <a:t>13</a:t>
            </a:fld>
            <a:endParaRPr lang="en-GB"/>
          </a:p>
        </p:txBody>
      </p:sp>
      <p:sp>
        <p:nvSpPr>
          <p:cNvPr id="8" name="TextBox 7">
            <a:extLst>
              <a:ext uri="{FF2B5EF4-FFF2-40B4-BE49-F238E27FC236}">
                <a16:creationId xmlns:a16="http://schemas.microsoft.com/office/drawing/2014/main" id="{109B132B-39BE-0F94-BF3B-E00A356563DF}"/>
              </a:ext>
            </a:extLst>
          </p:cNvPr>
          <p:cNvSpPr txBox="1"/>
          <p:nvPr/>
        </p:nvSpPr>
        <p:spPr>
          <a:xfrm>
            <a:off x="3750812" y="94445"/>
            <a:ext cx="7729411" cy="769441"/>
          </a:xfrm>
          <a:prstGeom prst="rect">
            <a:avLst/>
          </a:prstGeom>
          <a:noFill/>
        </p:spPr>
        <p:txBody>
          <a:bodyPr wrap="square">
            <a:spAutoFit/>
          </a:bodyPr>
          <a:lstStyle/>
          <a:p>
            <a:pPr lvl="1" fontAlgn="t"/>
            <a:r>
              <a:rPr lang="en-GB" sz="4400" b="1" dirty="0">
                <a:solidFill>
                  <a:srgbClr val="C00000"/>
                </a:solidFill>
              </a:rPr>
              <a:t>What do you have to do?</a:t>
            </a:r>
          </a:p>
        </p:txBody>
      </p:sp>
      <p:sp>
        <p:nvSpPr>
          <p:cNvPr id="19" name="TextBox 18">
            <a:extLst>
              <a:ext uri="{FF2B5EF4-FFF2-40B4-BE49-F238E27FC236}">
                <a16:creationId xmlns:a16="http://schemas.microsoft.com/office/drawing/2014/main" id="{86BFA7BF-D779-4A8B-5A7C-F2243D917EB3}"/>
              </a:ext>
            </a:extLst>
          </p:cNvPr>
          <p:cNvSpPr txBox="1"/>
          <p:nvPr/>
        </p:nvSpPr>
        <p:spPr>
          <a:xfrm>
            <a:off x="103909" y="1186904"/>
            <a:ext cx="12012349" cy="4471032"/>
          </a:xfrm>
          <a:prstGeom prst="rect">
            <a:avLst/>
          </a:prstGeom>
          <a:noFill/>
        </p:spPr>
        <p:txBody>
          <a:bodyPr wrap="square" rtlCol="0">
            <a:spAutoFit/>
          </a:bodyPr>
          <a:lstStyle/>
          <a:p>
            <a:pPr>
              <a:lnSpc>
                <a:spcPct val="150000"/>
              </a:lnSpc>
            </a:pPr>
            <a:r>
              <a:rPr lang="en-GB" sz="2400" b="1" dirty="0"/>
              <a:t>Step 1: Generate some AI writing </a:t>
            </a:r>
          </a:p>
          <a:p>
            <a:pPr>
              <a:lnSpc>
                <a:spcPct val="150000"/>
              </a:lnSpc>
            </a:pPr>
            <a:endParaRPr lang="en-GB" sz="2400" b="1" dirty="0"/>
          </a:p>
          <a:p>
            <a:pPr marL="342900" indent="-342900">
              <a:lnSpc>
                <a:spcPct val="150000"/>
              </a:lnSpc>
              <a:buFont typeface="Arial" panose="020B0604020202020204" pitchFamily="34" charset="0"/>
              <a:buChar char="•"/>
            </a:pPr>
            <a:r>
              <a:rPr lang="en-GB" sz="2400" dirty="0"/>
              <a:t>Choose a topic and agree it with the lecturer. </a:t>
            </a:r>
          </a:p>
          <a:p>
            <a:pPr marL="342900" indent="-342900">
              <a:lnSpc>
                <a:spcPct val="150000"/>
              </a:lnSpc>
              <a:buFont typeface="Arial" panose="020B0604020202020204" pitchFamily="34" charset="0"/>
              <a:buChar char="•"/>
            </a:pPr>
            <a:r>
              <a:rPr lang="en-GB" sz="2400" dirty="0"/>
              <a:t>Ask a Generative AI tool (such as ChatGPT, Copilot, Gemini, etc.) to produce a short piece of academic writing about that topic.</a:t>
            </a:r>
          </a:p>
          <a:p>
            <a:pPr lvl="1">
              <a:lnSpc>
                <a:spcPct val="150000"/>
              </a:lnSpc>
            </a:pPr>
            <a:r>
              <a:rPr lang="en-GB" sz="2400" i="1" dirty="0"/>
              <a:t>For example: “Write an essay about the impact of social media on mental health”</a:t>
            </a:r>
          </a:p>
          <a:p>
            <a:pPr marL="342900" indent="-342900">
              <a:lnSpc>
                <a:spcPct val="150000"/>
              </a:lnSpc>
              <a:buFont typeface="Arial" panose="020B0604020202020204" pitchFamily="34" charset="0"/>
              <a:buChar char="•"/>
            </a:pPr>
            <a:r>
              <a:rPr lang="en-GB" sz="2400" dirty="0"/>
              <a:t>Keep a copy of the prompt you used and of the AI-generated response.</a:t>
            </a:r>
          </a:p>
          <a:p>
            <a:pPr lvl="1">
              <a:lnSpc>
                <a:spcPct val="150000"/>
              </a:lnSpc>
            </a:pPr>
            <a:r>
              <a:rPr lang="en-GB" sz="2400" i="1" dirty="0"/>
              <a:t>(You’ll need these later as evidence).</a:t>
            </a:r>
          </a:p>
        </p:txBody>
      </p:sp>
    </p:spTree>
    <p:extLst>
      <p:ext uri="{BB962C8B-B14F-4D97-AF65-F5344CB8AC3E}">
        <p14:creationId xmlns:p14="http://schemas.microsoft.com/office/powerpoint/2010/main" val="2007277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5AEA241-5E1A-8A73-6700-C777EE22EF98}"/>
              </a:ext>
            </a:extLst>
          </p:cNvPr>
          <p:cNvGrpSpPr/>
          <p:nvPr/>
        </p:nvGrpSpPr>
        <p:grpSpPr>
          <a:xfrm>
            <a:off x="6996953" y="951919"/>
            <a:ext cx="5145741" cy="3859306"/>
            <a:chOff x="7046259" y="2497044"/>
            <a:chExt cx="5145741" cy="3859306"/>
          </a:xfrm>
        </p:grpSpPr>
        <p:pic>
          <p:nvPicPr>
            <p:cNvPr id="11" name="Picture 10">
              <a:extLst>
                <a:ext uri="{FF2B5EF4-FFF2-40B4-BE49-F238E27FC236}">
                  <a16:creationId xmlns:a16="http://schemas.microsoft.com/office/drawing/2014/main" id="{C7DEE891-713D-EF07-DDBA-A56151F255B4}"/>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7046259" y="2497044"/>
              <a:ext cx="5145741" cy="3859306"/>
            </a:xfrm>
            <a:prstGeom prst="rect">
              <a:avLst/>
            </a:prstGeom>
          </p:spPr>
        </p:pic>
        <p:sp>
          <p:nvSpPr>
            <p:cNvPr id="12" name="Rectangle 11">
              <a:extLst>
                <a:ext uri="{FF2B5EF4-FFF2-40B4-BE49-F238E27FC236}">
                  <a16:creationId xmlns:a16="http://schemas.microsoft.com/office/drawing/2014/main" id="{73B29B0F-F36D-5207-9448-30CBE30A3DA2}"/>
                </a:ext>
              </a:extLst>
            </p:cNvPr>
            <p:cNvSpPr/>
            <p:nvPr/>
          </p:nvSpPr>
          <p:spPr>
            <a:xfrm>
              <a:off x="10192871" y="5365376"/>
              <a:ext cx="1882588" cy="76944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 name="Date Placeholder 3">
            <a:extLst>
              <a:ext uri="{FF2B5EF4-FFF2-40B4-BE49-F238E27FC236}">
                <a16:creationId xmlns:a16="http://schemas.microsoft.com/office/drawing/2014/main" id="{5CE38DBD-A3E7-B3A9-7852-7CEAB93B03F0}"/>
              </a:ext>
            </a:extLst>
          </p:cNvPr>
          <p:cNvSpPr>
            <a:spLocks noGrp="1"/>
          </p:cNvSpPr>
          <p:nvPr>
            <p:ph type="dt" sz="half" idx="10"/>
          </p:nvPr>
        </p:nvSpPr>
        <p:spPr>
          <a:xfrm>
            <a:off x="121024" y="6356350"/>
            <a:ext cx="3460376" cy="365125"/>
          </a:xfrm>
        </p:spPr>
        <p:txBody>
          <a:bodyPr/>
          <a:lstStyle/>
          <a:p>
            <a:r>
              <a:rPr lang="en-GB" dirty="0"/>
              <a:t>BMAH4006 -  Skills for Academic Success</a:t>
            </a:r>
          </a:p>
        </p:txBody>
      </p:sp>
      <p:sp>
        <p:nvSpPr>
          <p:cNvPr id="5" name="Footer Placeholder 4">
            <a:extLst>
              <a:ext uri="{FF2B5EF4-FFF2-40B4-BE49-F238E27FC236}">
                <a16:creationId xmlns:a16="http://schemas.microsoft.com/office/drawing/2014/main" id="{74039BBC-BF83-4BF0-47A8-4FDB0451607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9F773A8-8200-CCC4-41E2-714555B3C536}"/>
              </a:ext>
            </a:extLst>
          </p:cNvPr>
          <p:cNvSpPr>
            <a:spLocks noGrp="1"/>
          </p:cNvSpPr>
          <p:nvPr>
            <p:ph type="sldNum" sz="quarter" idx="12"/>
          </p:nvPr>
        </p:nvSpPr>
        <p:spPr/>
        <p:txBody>
          <a:bodyPr/>
          <a:lstStyle/>
          <a:p>
            <a:fld id="{FA95ABA2-1875-4845-B9AD-34A7336EF8C5}" type="slidenum">
              <a:rPr lang="en-GB" smtClean="0"/>
              <a:t>14</a:t>
            </a:fld>
            <a:endParaRPr lang="en-GB"/>
          </a:p>
        </p:txBody>
      </p:sp>
      <p:sp>
        <p:nvSpPr>
          <p:cNvPr id="15" name="TextBox 14">
            <a:extLst>
              <a:ext uri="{FF2B5EF4-FFF2-40B4-BE49-F238E27FC236}">
                <a16:creationId xmlns:a16="http://schemas.microsoft.com/office/drawing/2014/main" id="{881A1E34-0462-91EE-E2B1-FC34DCE57A86}"/>
              </a:ext>
            </a:extLst>
          </p:cNvPr>
          <p:cNvSpPr txBox="1"/>
          <p:nvPr/>
        </p:nvSpPr>
        <p:spPr>
          <a:xfrm>
            <a:off x="130345" y="1323781"/>
            <a:ext cx="12012349" cy="5302029"/>
          </a:xfrm>
          <a:prstGeom prst="rect">
            <a:avLst/>
          </a:prstGeom>
          <a:noFill/>
        </p:spPr>
        <p:txBody>
          <a:bodyPr wrap="square" rtlCol="0">
            <a:spAutoFit/>
          </a:bodyPr>
          <a:lstStyle/>
          <a:p>
            <a:pPr>
              <a:lnSpc>
                <a:spcPct val="150000"/>
              </a:lnSpc>
            </a:pPr>
            <a:r>
              <a:rPr lang="en-GB" sz="2400" b="1" dirty="0"/>
              <a:t>Step 2: Read the AI Output critically</a:t>
            </a:r>
          </a:p>
          <a:p>
            <a:pPr marL="342900" indent="-342900">
              <a:lnSpc>
                <a:spcPct val="150000"/>
              </a:lnSpc>
              <a:buFont typeface="Arial" panose="020B0604020202020204" pitchFamily="34" charset="0"/>
              <a:buChar char="•"/>
            </a:pPr>
            <a:r>
              <a:rPr lang="en-GB" sz="2000" dirty="0"/>
              <a:t>Do not assume that AI is correct. </a:t>
            </a:r>
          </a:p>
          <a:p>
            <a:pPr marL="342900" indent="-342900">
              <a:lnSpc>
                <a:spcPct val="150000"/>
              </a:lnSpc>
              <a:buFont typeface="Arial" panose="020B0604020202020204" pitchFamily="34" charset="0"/>
              <a:buChar char="•"/>
            </a:pPr>
            <a:r>
              <a:rPr lang="en-GB" sz="2000" dirty="0"/>
              <a:t>Act like an academic reviewer.</a:t>
            </a:r>
          </a:p>
          <a:p>
            <a:pPr marL="342900" indent="-342900">
              <a:lnSpc>
                <a:spcPct val="150000"/>
              </a:lnSpc>
              <a:buFont typeface="Arial" panose="020B0604020202020204" pitchFamily="34" charset="0"/>
              <a:buChar char="•"/>
            </a:pPr>
            <a:r>
              <a:rPr lang="en-GB" sz="2000" dirty="0"/>
              <a:t>Ask questions such as:</a:t>
            </a:r>
          </a:p>
          <a:p>
            <a:pPr>
              <a:lnSpc>
                <a:spcPct val="150000"/>
              </a:lnSpc>
            </a:pPr>
            <a:r>
              <a:rPr lang="en-GB" sz="2000" dirty="0"/>
              <a:t>	</a:t>
            </a:r>
            <a:r>
              <a:rPr lang="en-GB" sz="2000" i="1" dirty="0"/>
              <a:t>Is the information accurate? </a:t>
            </a:r>
          </a:p>
          <a:p>
            <a:pPr>
              <a:lnSpc>
                <a:spcPct val="150000"/>
              </a:lnSpc>
            </a:pPr>
            <a:r>
              <a:rPr lang="en-GB" sz="2000" i="1" dirty="0"/>
              <a:t>	Is it supported by evidence?</a:t>
            </a:r>
          </a:p>
          <a:p>
            <a:pPr lvl="2">
              <a:lnSpc>
                <a:spcPct val="150000"/>
              </a:lnSpc>
            </a:pPr>
            <a:r>
              <a:rPr lang="en-GB" sz="2000" i="1" dirty="0"/>
              <a:t>Is it balanced? Does it present more than one viewpoint?</a:t>
            </a:r>
          </a:p>
          <a:p>
            <a:pPr lvl="2">
              <a:lnSpc>
                <a:spcPct val="150000"/>
              </a:lnSpc>
            </a:pPr>
            <a:r>
              <a:rPr lang="en-GB" sz="2000" i="1" dirty="0"/>
              <a:t>Is anything missing? </a:t>
            </a:r>
          </a:p>
          <a:p>
            <a:pPr lvl="2">
              <a:lnSpc>
                <a:spcPct val="150000"/>
              </a:lnSpc>
            </a:pPr>
            <a:r>
              <a:rPr lang="en-GB" sz="2000" i="1" dirty="0"/>
              <a:t>Is there bias? Does it favour one perspective without justification?</a:t>
            </a:r>
          </a:p>
          <a:p>
            <a:pPr lvl="2">
              <a:lnSpc>
                <a:spcPct val="150000"/>
              </a:lnSpc>
            </a:pPr>
            <a:r>
              <a:rPr lang="en-GB" sz="2000" i="1" dirty="0"/>
              <a:t>Is the writing genuinely academic? Does it demonstrate critical thinking? </a:t>
            </a:r>
            <a:endParaRPr lang="en-GB" sz="2000" dirty="0"/>
          </a:p>
          <a:p>
            <a:pPr>
              <a:lnSpc>
                <a:spcPct val="150000"/>
              </a:lnSpc>
            </a:pPr>
            <a:endParaRPr lang="en-GB" sz="2400" b="1" dirty="0"/>
          </a:p>
        </p:txBody>
      </p:sp>
      <p:sp>
        <p:nvSpPr>
          <p:cNvPr id="18" name="Title 1">
            <a:extLst>
              <a:ext uri="{FF2B5EF4-FFF2-40B4-BE49-F238E27FC236}">
                <a16:creationId xmlns:a16="http://schemas.microsoft.com/office/drawing/2014/main" id="{02EC2FB9-B2F6-8A60-E440-38E7DBA21D1A}"/>
              </a:ext>
            </a:extLst>
          </p:cNvPr>
          <p:cNvSpPr>
            <a:spLocks noGrp="1"/>
          </p:cNvSpPr>
          <p:nvPr>
            <p:ph type="title"/>
          </p:nvPr>
        </p:nvSpPr>
        <p:spPr>
          <a:xfrm>
            <a:off x="-54246" y="62266"/>
            <a:ext cx="6096000" cy="833800"/>
          </a:xfrm>
        </p:spPr>
        <p:txBody>
          <a:bodyPr/>
          <a:lstStyle/>
          <a:p>
            <a:r>
              <a:rPr lang="en-GB" b="1" dirty="0"/>
              <a:t>BMAH4006-AC1:</a:t>
            </a:r>
          </a:p>
        </p:txBody>
      </p:sp>
      <p:sp>
        <p:nvSpPr>
          <p:cNvPr id="19" name="TextBox 18">
            <a:extLst>
              <a:ext uri="{FF2B5EF4-FFF2-40B4-BE49-F238E27FC236}">
                <a16:creationId xmlns:a16="http://schemas.microsoft.com/office/drawing/2014/main" id="{C54415B0-206A-F948-FEE3-185843B4A629}"/>
              </a:ext>
            </a:extLst>
          </p:cNvPr>
          <p:cNvSpPr txBox="1"/>
          <p:nvPr/>
        </p:nvSpPr>
        <p:spPr>
          <a:xfrm>
            <a:off x="3750812" y="94445"/>
            <a:ext cx="7729411" cy="769441"/>
          </a:xfrm>
          <a:prstGeom prst="rect">
            <a:avLst/>
          </a:prstGeom>
          <a:noFill/>
        </p:spPr>
        <p:txBody>
          <a:bodyPr wrap="square">
            <a:spAutoFit/>
          </a:bodyPr>
          <a:lstStyle/>
          <a:p>
            <a:pPr lvl="1" fontAlgn="t"/>
            <a:r>
              <a:rPr lang="en-GB" sz="4400" b="1" dirty="0">
                <a:solidFill>
                  <a:srgbClr val="C00000"/>
                </a:solidFill>
              </a:rPr>
              <a:t>What do you have to do?</a:t>
            </a:r>
          </a:p>
        </p:txBody>
      </p:sp>
    </p:spTree>
    <p:extLst>
      <p:ext uri="{BB962C8B-B14F-4D97-AF65-F5344CB8AC3E}">
        <p14:creationId xmlns:p14="http://schemas.microsoft.com/office/powerpoint/2010/main" val="3028044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ssignment writing Vectors - Download Free High-Quality Vectors | Magnific  (formerly Freepik)">
            <a:extLst>
              <a:ext uri="{FF2B5EF4-FFF2-40B4-BE49-F238E27FC236}">
                <a16:creationId xmlns:a16="http://schemas.microsoft.com/office/drawing/2014/main" id="{65080830-493B-BD51-6F04-48ADCC8C60B4}"/>
              </a:ext>
            </a:extLst>
          </p:cNvPr>
          <p:cNvPicPr>
            <a:picLocks noChangeAspect="1"/>
          </p:cNvPicPr>
          <p:nvPr/>
        </p:nvPicPr>
        <p:blipFill>
          <a:blip r:embed="rId2">
            <a:alphaModFix amt="35000"/>
          </a:blip>
          <a:stretch>
            <a:fillRect/>
          </a:stretch>
        </p:blipFill>
        <p:spPr>
          <a:xfrm>
            <a:off x="6985745" y="1172508"/>
            <a:ext cx="5183842" cy="5183842"/>
          </a:xfrm>
          <a:prstGeom prst="rect">
            <a:avLst/>
          </a:prstGeom>
        </p:spPr>
      </p:pic>
      <p:sp>
        <p:nvSpPr>
          <p:cNvPr id="3" name="Content Placeholder 2">
            <a:extLst>
              <a:ext uri="{FF2B5EF4-FFF2-40B4-BE49-F238E27FC236}">
                <a16:creationId xmlns:a16="http://schemas.microsoft.com/office/drawing/2014/main" id="{AB328BC2-F589-BC61-4830-7BF84B3D336A}"/>
              </a:ext>
            </a:extLst>
          </p:cNvPr>
          <p:cNvSpPr>
            <a:spLocks noGrp="1"/>
          </p:cNvSpPr>
          <p:nvPr>
            <p:ph idx="1"/>
          </p:nvPr>
        </p:nvSpPr>
        <p:spPr>
          <a:xfrm>
            <a:off x="112058" y="1761565"/>
            <a:ext cx="11896166" cy="3843104"/>
          </a:xfrm>
        </p:spPr>
        <p:txBody>
          <a:bodyPr>
            <a:normAutofit/>
          </a:bodyPr>
          <a:lstStyle/>
          <a:p>
            <a:pPr marL="0" indent="0">
              <a:buNone/>
            </a:pPr>
            <a:r>
              <a:rPr lang="en-GB" sz="2400" b="1" dirty="0"/>
              <a:t>Step 3: Write a 1500-Words critical reflection</a:t>
            </a:r>
          </a:p>
          <a:p>
            <a:pPr marL="0" indent="0">
              <a:buNone/>
            </a:pPr>
            <a:r>
              <a:rPr lang="en-GB" sz="2400" dirty="0"/>
              <a:t>You are NOT writing an essay about the topic generated by AI. </a:t>
            </a:r>
          </a:p>
          <a:p>
            <a:pPr marL="0" indent="0">
              <a:buNone/>
            </a:pPr>
            <a:r>
              <a:rPr lang="en-GB" sz="2400" i="1" dirty="0"/>
              <a:t>For example: </a:t>
            </a:r>
          </a:p>
          <a:p>
            <a:pPr marL="457200" lvl="1" indent="0">
              <a:buNone/>
            </a:pPr>
            <a:r>
              <a:rPr lang="en-GB" i="1" dirty="0"/>
              <a:t>If AI writes about “The impact of social media on mental health”, you are </a:t>
            </a:r>
            <a:r>
              <a:rPr lang="en-GB" b="1" i="1" dirty="0"/>
              <a:t>NOT</a:t>
            </a:r>
            <a:r>
              <a:rPr lang="en-GB" i="1" dirty="0"/>
              <a:t> being assessed on social media and mental health. </a:t>
            </a:r>
          </a:p>
          <a:p>
            <a:pPr marL="457200" lvl="1" indent="0">
              <a:buNone/>
            </a:pPr>
            <a:r>
              <a:rPr lang="en-GB" i="1" dirty="0"/>
              <a:t>You are being assessed on </a:t>
            </a:r>
            <a:r>
              <a:rPr lang="en-GB" b="1" i="1" dirty="0"/>
              <a:t>How effectively AI wrote about social media and mental health.</a:t>
            </a:r>
          </a:p>
          <a:p>
            <a:pPr marL="457200" lvl="1" indent="0">
              <a:buNone/>
            </a:pPr>
            <a:endParaRPr lang="en-GB" b="1" i="1" dirty="0"/>
          </a:p>
          <a:p>
            <a:pPr marL="0" indent="0">
              <a:buNone/>
            </a:pPr>
            <a:r>
              <a:rPr lang="en-GB" sz="2400" b="1" dirty="0"/>
              <a:t>Your focus is the quality of the AI output focussing on 7 aspects.</a:t>
            </a:r>
          </a:p>
        </p:txBody>
      </p:sp>
      <p:sp>
        <p:nvSpPr>
          <p:cNvPr id="4" name="Date Placeholder 3">
            <a:extLst>
              <a:ext uri="{FF2B5EF4-FFF2-40B4-BE49-F238E27FC236}">
                <a16:creationId xmlns:a16="http://schemas.microsoft.com/office/drawing/2014/main" id="{2F9AED5D-1B07-6790-A283-AFF103CF9B8C}"/>
              </a:ext>
            </a:extLst>
          </p:cNvPr>
          <p:cNvSpPr>
            <a:spLocks noGrp="1"/>
          </p:cNvSpPr>
          <p:nvPr>
            <p:ph type="dt" sz="half" idx="10"/>
          </p:nvPr>
        </p:nvSpPr>
        <p:spPr>
          <a:xfrm>
            <a:off x="112058" y="6356350"/>
            <a:ext cx="3469342" cy="365125"/>
          </a:xfrm>
        </p:spPr>
        <p:txBody>
          <a:bodyPr/>
          <a:lstStyle/>
          <a:p>
            <a:r>
              <a:rPr lang="en-GB"/>
              <a:t>BMAH4006 -  Skills for Academic Success</a:t>
            </a:r>
          </a:p>
        </p:txBody>
      </p:sp>
      <p:sp>
        <p:nvSpPr>
          <p:cNvPr id="5" name="Footer Placeholder 4">
            <a:extLst>
              <a:ext uri="{FF2B5EF4-FFF2-40B4-BE49-F238E27FC236}">
                <a16:creationId xmlns:a16="http://schemas.microsoft.com/office/drawing/2014/main" id="{2F3BAB9A-3047-EFDA-5B07-5CF18BFF9D6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2A8B0C7-D8E1-CF7F-D7C3-4A76746592CA}"/>
              </a:ext>
            </a:extLst>
          </p:cNvPr>
          <p:cNvSpPr>
            <a:spLocks noGrp="1"/>
          </p:cNvSpPr>
          <p:nvPr>
            <p:ph type="sldNum" sz="quarter" idx="12"/>
          </p:nvPr>
        </p:nvSpPr>
        <p:spPr/>
        <p:txBody>
          <a:bodyPr/>
          <a:lstStyle/>
          <a:p>
            <a:fld id="{FA95ABA2-1875-4845-B9AD-34A7336EF8C5}" type="slidenum">
              <a:rPr lang="en-GB" smtClean="0"/>
              <a:t>15</a:t>
            </a:fld>
            <a:endParaRPr lang="en-GB"/>
          </a:p>
        </p:txBody>
      </p:sp>
      <p:sp>
        <p:nvSpPr>
          <p:cNvPr id="7" name="Title 1">
            <a:extLst>
              <a:ext uri="{FF2B5EF4-FFF2-40B4-BE49-F238E27FC236}">
                <a16:creationId xmlns:a16="http://schemas.microsoft.com/office/drawing/2014/main" id="{23B39E2C-E792-06E2-3980-AB61E2D1B41E}"/>
              </a:ext>
            </a:extLst>
          </p:cNvPr>
          <p:cNvSpPr>
            <a:spLocks noGrp="1"/>
          </p:cNvSpPr>
          <p:nvPr>
            <p:ph type="title"/>
          </p:nvPr>
        </p:nvSpPr>
        <p:spPr>
          <a:xfrm>
            <a:off x="-54246" y="62266"/>
            <a:ext cx="6096000" cy="833800"/>
          </a:xfrm>
        </p:spPr>
        <p:txBody>
          <a:bodyPr/>
          <a:lstStyle/>
          <a:p>
            <a:r>
              <a:rPr lang="en-GB" b="1" dirty="0"/>
              <a:t>BMAH4006-AC1:</a:t>
            </a:r>
          </a:p>
        </p:txBody>
      </p:sp>
      <p:sp>
        <p:nvSpPr>
          <p:cNvPr id="8" name="TextBox 7">
            <a:extLst>
              <a:ext uri="{FF2B5EF4-FFF2-40B4-BE49-F238E27FC236}">
                <a16:creationId xmlns:a16="http://schemas.microsoft.com/office/drawing/2014/main" id="{0D58CCEE-26C8-36F5-66A3-65AD52360CF8}"/>
              </a:ext>
            </a:extLst>
          </p:cNvPr>
          <p:cNvSpPr txBox="1"/>
          <p:nvPr/>
        </p:nvSpPr>
        <p:spPr>
          <a:xfrm>
            <a:off x="3750812" y="94445"/>
            <a:ext cx="7729411" cy="769441"/>
          </a:xfrm>
          <a:prstGeom prst="rect">
            <a:avLst/>
          </a:prstGeom>
          <a:noFill/>
        </p:spPr>
        <p:txBody>
          <a:bodyPr wrap="square">
            <a:spAutoFit/>
          </a:bodyPr>
          <a:lstStyle/>
          <a:p>
            <a:pPr lvl="1" fontAlgn="t"/>
            <a:r>
              <a:rPr lang="en-GB" sz="4400" b="1" dirty="0">
                <a:solidFill>
                  <a:srgbClr val="C00000"/>
                </a:solidFill>
              </a:rPr>
              <a:t>What do you have to do?</a:t>
            </a:r>
          </a:p>
        </p:txBody>
      </p:sp>
    </p:spTree>
    <p:extLst>
      <p:ext uri="{BB962C8B-B14F-4D97-AF65-F5344CB8AC3E}">
        <p14:creationId xmlns:p14="http://schemas.microsoft.com/office/powerpoint/2010/main" val="4017654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FF28F6F-A9E9-8ED6-AD8F-C01457B8B021}"/>
              </a:ext>
            </a:extLst>
          </p:cNvPr>
          <p:cNvSpPr>
            <a:spLocks noGrp="1"/>
          </p:cNvSpPr>
          <p:nvPr>
            <p:ph type="dt" sz="half" idx="10"/>
          </p:nvPr>
        </p:nvSpPr>
        <p:spPr>
          <a:xfrm>
            <a:off x="0" y="6356350"/>
            <a:ext cx="3581400" cy="365125"/>
          </a:xfrm>
        </p:spPr>
        <p:txBody>
          <a:bodyPr/>
          <a:lstStyle/>
          <a:p>
            <a:r>
              <a:rPr lang="en-GB" dirty="0"/>
              <a:t>BMAH4006 -  Skills for Academic Success</a:t>
            </a:r>
          </a:p>
        </p:txBody>
      </p:sp>
      <p:sp>
        <p:nvSpPr>
          <p:cNvPr id="5" name="Footer Placeholder 4">
            <a:extLst>
              <a:ext uri="{FF2B5EF4-FFF2-40B4-BE49-F238E27FC236}">
                <a16:creationId xmlns:a16="http://schemas.microsoft.com/office/drawing/2014/main" id="{7F75C37B-9B64-BBF8-2A0B-4FCFFCBB30F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0EE62F1-B201-DA9B-1EE8-7D29CE776DA3}"/>
              </a:ext>
            </a:extLst>
          </p:cNvPr>
          <p:cNvSpPr>
            <a:spLocks noGrp="1"/>
          </p:cNvSpPr>
          <p:nvPr>
            <p:ph type="sldNum" sz="quarter" idx="12"/>
          </p:nvPr>
        </p:nvSpPr>
        <p:spPr/>
        <p:txBody>
          <a:bodyPr/>
          <a:lstStyle/>
          <a:p>
            <a:fld id="{FA95ABA2-1875-4845-B9AD-34A7336EF8C5}" type="slidenum">
              <a:rPr lang="en-GB" smtClean="0"/>
              <a:t>16</a:t>
            </a:fld>
            <a:endParaRPr lang="en-GB"/>
          </a:p>
        </p:txBody>
      </p:sp>
      <p:pic>
        <p:nvPicPr>
          <p:cNvPr id="16" name="Graphic 15" descr="Badge 4 outline">
            <a:extLst>
              <a:ext uri="{FF2B5EF4-FFF2-40B4-BE49-F238E27FC236}">
                <a16:creationId xmlns:a16="http://schemas.microsoft.com/office/drawing/2014/main" id="{F77DA5E8-ADEF-6B4F-B89F-A4F12BE9498A}"/>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047904" y="75977"/>
            <a:ext cx="914400" cy="914400"/>
          </a:xfrm>
          <a:prstGeom prst="rect">
            <a:avLst/>
          </a:prstGeom>
        </p:spPr>
      </p:pic>
      <p:pic>
        <p:nvPicPr>
          <p:cNvPr id="20" name="Graphic 19" descr="Badge outline">
            <a:extLst>
              <a:ext uri="{FF2B5EF4-FFF2-40B4-BE49-F238E27FC236}">
                <a16:creationId xmlns:a16="http://schemas.microsoft.com/office/drawing/2014/main" id="{6BB5A6D2-FC9E-8426-DB74-DEC4A9189C4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136472" y="113228"/>
            <a:ext cx="914400" cy="914400"/>
          </a:xfrm>
          <a:prstGeom prst="rect">
            <a:avLst/>
          </a:prstGeom>
        </p:spPr>
      </p:pic>
      <p:pic>
        <p:nvPicPr>
          <p:cNvPr id="22" name="Graphic 21" descr="Badge 1 outline">
            <a:extLst>
              <a:ext uri="{FF2B5EF4-FFF2-40B4-BE49-F238E27FC236}">
                <a16:creationId xmlns:a16="http://schemas.microsoft.com/office/drawing/2014/main" id="{1B79D90F-C2AD-6E3D-7559-B9FDFE9A480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333500" y="124641"/>
            <a:ext cx="914400" cy="914400"/>
          </a:xfrm>
          <a:prstGeom prst="rect">
            <a:avLst/>
          </a:prstGeom>
        </p:spPr>
      </p:pic>
      <p:sp>
        <p:nvSpPr>
          <p:cNvPr id="23" name="TextBox 22">
            <a:extLst>
              <a:ext uri="{FF2B5EF4-FFF2-40B4-BE49-F238E27FC236}">
                <a16:creationId xmlns:a16="http://schemas.microsoft.com/office/drawing/2014/main" id="{F2623A4A-F23C-1E05-AA1A-8798FED4A057}"/>
              </a:ext>
            </a:extLst>
          </p:cNvPr>
          <p:cNvSpPr txBox="1"/>
          <p:nvPr/>
        </p:nvSpPr>
        <p:spPr>
          <a:xfrm>
            <a:off x="356995" y="1118706"/>
            <a:ext cx="2659800" cy="5078313"/>
          </a:xfrm>
          <a:prstGeom prst="rect">
            <a:avLst/>
          </a:prstGeom>
          <a:noFill/>
          <a:ln>
            <a:solidFill>
              <a:srgbClr val="C00000"/>
            </a:solidFill>
          </a:ln>
        </p:spPr>
        <p:txBody>
          <a:bodyPr wrap="square" rtlCol="0">
            <a:spAutoFit/>
          </a:bodyPr>
          <a:lstStyle/>
          <a:p>
            <a:pPr algn="ctr"/>
            <a:r>
              <a:rPr lang="en-GB" b="1" dirty="0"/>
              <a:t>Academic Integrity </a:t>
            </a:r>
          </a:p>
          <a:p>
            <a:r>
              <a:rPr lang="en-GB" i="1" dirty="0"/>
              <a:t>(is submitting AI-generated text as your own work academically acceptable?)</a:t>
            </a:r>
          </a:p>
          <a:p>
            <a:endParaRPr lang="en-GB" i="1" dirty="0"/>
          </a:p>
          <a:p>
            <a:r>
              <a:rPr lang="en-GB" dirty="0"/>
              <a:t>Show that you understand:</a:t>
            </a:r>
          </a:p>
          <a:p>
            <a:endParaRPr lang="en-GB" b="1" dirty="0"/>
          </a:p>
          <a:p>
            <a:pPr marL="285750" indent="-285750">
              <a:buFont typeface="Arial" panose="020B0604020202020204" pitchFamily="34" charset="0"/>
              <a:buChar char="•"/>
            </a:pPr>
            <a:r>
              <a:rPr lang="en-GB" dirty="0"/>
              <a:t>Honesty in academic work</a:t>
            </a:r>
          </a:p>
          <a:p>
            <a:pPr marL="285750" indent="-285750">
              <a:buFont typeface="Arial" panose="020B0604020202020204" pitchFamily="34" charset="0"/>
              <a:buChar char="•"/>
            </a:pPr>
            <a:r>
              <a:rPr lang="en-GB" dirty="0"/>
              <a:t>Plagiarism</a:t>
            </a:r>
          </a:p>
          <a:p>
            <a:pPr marL="285750" indent="-285750">
              <a:buFont typeface="Arial" panose="020B0604020202020204" pitchFamily="34" charset="0"/>
              <a:buChar char="•"/>
            </a:pPr>
            <a:r>
              <a:rPr lang="en-GB" dirty="0"/>
              <a:t>Authorship</a:t>
            </a:r>
          </a:p>
          <a:p>
            <a:pPr marL="285750" indent="-285750">
              <a:buFont typeface="Arial" panose="020B0604020202020204" pitchFamily="34" charset="0"/>
              <a:buChar char="•"/>
            </a:pPr>
            <a:r>
              <a:rPr lang="en-GB" dirty="0"/>
              <a:t>Responsible use of AI</a:t>
            </a:r>
          </a:p>
          <a:p>
            <a:pPr marL="285750" indent="-285750">
              <a:buFont typeface="Arial" panose="020B0604020202020204" pitchFamily="34" charset="0"/>
              <a:buChar char="•"/>
            </a:pPr>
            <a:r>
              <a:rPr lang="en-GB" dirty="0"/>
              <a:t>Why students must think critically rather than simply copy AI outputs</a:t>
            </a:r>
          </a:p>
        </p:txBody>
      </p:sp>
      <p:sp>
        <p:nvSpPr>
          <p:cNvPr id="25" name="TextBox 24">
            <a:extLst>
              <a:ext uri="{FF2B5EF4-FFF2-40B4-BE49-F238E27FC236}">
                <a16:creationId xmlns:a16="http://schemas.microsoft.com/office/drawing/2014/main" id="{82099E28-9895-59F5-FED0-6B45663FEF57}"/>
              </a:ext>
            </a:extLst>
          </p:cNvPr>
          <p:cNvSpPr txBox="1"/>
          <p:nvPr/>
        </p:nvSpPr>
        <p:spPr>
          <a:xfrm>
            <a:off x="3263772" y="1134207"/>
            <a:ext cx="2659801" cy="2862322"/>
          </a:xfrm>
          <a:prstGeom prst="rect">
            <a:avLst/>
          </a:prstGeom>
          <a:noFill/>
          <a:ln>
            <a:solidFill>
              <a:schemeClr val="accent6">
                <a:lumMod val="50000"/>
              </a:schemeClr>
            </a:solidFill>
          </a:ln>
        </p:spPr>
        <p:txBody>
          <a:bodyPr wrap="square" rtlCol="0">
            <a:spAutoFit/>
          </a:bodyPr>
          <a:lstStyle/>
          <a:p>
            <a:pPr algn="ctr"/>
            <a:r>
              <a:rPr lang="en-GB" b="1" dirty="0"/>
              <a:t>Accuracy and Reliability</a:t>
            </a:r>
          </a:p>
          <a:p>
            <a:r>
              <a:rPr lang="en-GB" b="1" dirty="0"/>
              <a:t> </a:t>
            </a:r>
            <a:r>
              <a:rPr lang="en-GB" i="1" dirty="0"/>
              <a:t>(Can I trust what this AI produced?)</a:t>
            </a:r>
          </a:p>
          <a:p>
            <a:endParaRPr lang="en-GB" dirty="0"/>
          </a:p>
          <a:p>
            <a:r>
              <a:rPr lang="en-GB" dirty="0"/>
              <a:t>Evaluate:</a:t>
            </a:r>
          </a:p>
          <a:p>
            <a:r>
              <a:rPr lang="en-GB" dirty="0"/>
              <a:t> </a:t>
            </a:r>
          </a:p>
          <a:p>
            <a:pPr marL="285750" indent="-285750">
              <a:buFont typeface="Arial" panose="020B0604020202020204" pitchFamily="34" charset="0"/>
              <a:buChar char="•"/>
            </a:pPr>
            <a:r>
              <a:rPr lang="en-GB" dirty="0"/>
              <a:t>Factual accuracy</a:t>
            </a:r>
          </a:p>
          <a:p>
            <a:pPr marL="285750" indent="-285750">
              <a:buFont typeface="Arial" panose="020B0604020202020204" pitchFamily="34" charset="0"/>
              <a:buChar char="•"/>
            </a:pPr>
            <a:r>
              <a:rPr lang="en-GB" dirty="0"/>
              <a:t>Quality of information</a:t>
            </a:r>
          </a:p>
          <a:p>
            <a:pPr marL="285750" indent="-285750">
              <a:buFont typeface="Arial" panose="020B0604020202020204" pitchFamily="34" charset="0"/>
              <a:buChar char="•"/>
            </a:pPr>
            <a:r>
              <a:rPr lang="en-GB" dirty="0"/>
              <a:t>Reliability of content</a:t>
            </a:r>
          </a:p>
        </p:txBody>
      </p:sp>
      <p:sp>
        <p:nvSpPr>
          <p:cNvPr id="26" name="TextBox 25">
            <a:extLst>
              <a:ext uri="{FF2B5EF4-FFF2-40B4-BE49-F238E27FC236}">
                <a16:creationId xmlns:a16="http://schemas.microsoft.com/office/drawing/2014/main" id="{FCAEA218-660C-DE67-E143-98B3B6D19E4F}"/>
              </a:ext>
            </a:extLst>
          </p:cNvPr>
          <p:cNvSpPr txBox="1"/>
          <p:nvPr/>
        </p:nvSpPr>
        <p:spPr>
          <a:xfrm>
            <a:off x="6170551" y="1134207"/>
            <a:ext cx="2659801" cy="4524315"/>
          </a:xfrm>
          <a:prstGeom prst="rect">
            <a:avLst/>
          </a:prstGeom>
          <a:noFill/>
          <a:ln>
            <a:solidFill>
              <a:schemeClr val="tx2">
                <a:lumMod val="75000"/>
                <a:lumOff val="25000"/>
              </a:schemeClr>
            </a:solidFill>
          </a:ln>
        </p:spPr>
        <p:txBody>
          <a:bodyPr wrap="square" rtlCol="0">
            <a:spAutoFit/>
          </a:bodyPr>
          <a:lstStyle/>
          <a:p>
            <a:pPr algn="ctr"/>
            <a:r>
              <a:rPr lang="en-GB" b="1" dirty="0"/>
              <a:t>Strengths of AI</a:t>
            </a:r>
          </a:p>
          <a:p>
            <a:r>
              <a:rPr lang="en-GB" b="1" dirty="0"/>
              <a:t> </a:t>
            </a:r>
          </a:p>
          <a:p>
            <a:r>
              <a:rPr lang="en-GB" dirty="0"/>
              <a:t>Identify things AI did well.</a:t>
            </a:r>
          </a:p>
          <a:p>
            <a:endParaRPr lang="en-GB" b="1" dirty="0"/>
          </a:p>
          <a:p>
            <a:r>
              <a:rPr lang="en-GB" dirty="0"/>
              <a:t>For example:</a:t>
            </a:r>
          </a:p>
          <a:p>
            <a:r>
              <a:rPr lang="en-GB" dirty="0"/>
              <a:t> </a:t>
            </a:r>
          </a:p>
          <a:p>
            <a:pPr marL="285750" indent="-285750">
              <a:buFont typeface="Arial" panose="020B0604020202020204" pitchFamily="34" charset="0"/>
              <a:buChar char="•"/>
            </a:pPr>
            <a:r>
              <a:rPr lang="en-GB" dirty="0"/>
              <a:t>Quick generation of ideas</a:t>
            </a:r>
          </a:p>
          <a:p>
            <a:pPr marL="285750" indent="-285750">
              <a:buFont typeface="Arial" panose="020B0604020202020204" pitchFamily="34" charset="0"/>
              <a:buChar char="•"/>
            </a:pPr>
            <a:r>
              <a:rPr lang="en-GB" dirty="0"/>
              <a:t>Clear structure</a:t>
            </a:r>
          </a:p>
          <a:p>
            <a:pPr marL="285750" indent="-285750">
              <a:buFont typeface="Arial" panose="020B0604020202020204" pitchFamily="34" charset="0"/>
              <a:buChar char="•"/>
            </a:pPr>
            <a:r>
              <a:rPr lang="en-GB" dirty="0"/>
              <a:t>Useful starting point</a:t>
            </a:r>
          </a:p>
          <a:p>
            <a:pPr marL="285750" indent="-285750">
              <a:buFont typeface="Arial" panose="020B0604020202020204" pitchFamily="34" charset="0"/>
              <a:buChar char="•"/>
            </a:pPr>
            <a:r>
              <a:rPr lang="en-GB" dirty="0"/>
              <a:t>Accessible language</a:t>
            </a:r>
          </a:p>
          <a:p>
            <a:pPr marL="285750" indent="-285750">
              <a:buFont typeface="Arial" panose="020B0604020202020204" pitchFamily="34" charset="0"/>
              <a:buChar char="•"/>
            </a:pPr>
            <a:endParaRPr lang="en-GB" dirty="0"/>
          </a:p>
          <a:p>
            <a:r>
              <a:rPr lang="en-GB" dirty="0"/>
              <a:t>!!! Support these claims with examples from the generated text.</a:t>
            </a:r>
          </a:p>
        </p:txBody>
      </p:sp>
      <p:pic>
        <p:nvPicPr>
          <p:cNvPr id="28" name="Graphic 27" descr="Badge 3 outline">
            <a:extLst>
              <a:ext uri="{FF2B5EF4-FFF2-40B4-BE49-F238E27FC236}">
                <a16:creationId xmlns:a16="http://schemas.microsoft.com/office/drawing/2014/main" id="{A089827B-ED93-85CF-FA58-E5C17C38700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043251" y="113228"/>
            <a:ext cx="914400" cy="914400"/>
          </a:xfrm>
          <a:prstGeom prst="rect">
            <a:avLst/>
          </a:prstGeom>
        </p:spPr>
      </p:pic>
      <p:sp>
        <p:nvSpPr>
          <p:cNvPr id="29" name="TextBox 28">
            <a:extLst>
              <a:ext uri="{FF2B5EF4-FFF2-40B4-BE49-F238E27FC236}">
                <a16:creationId xmlns:a16="http://schemas.microsoft.com/office/drawing/2014/main" id="{AF97634F-5257-8C82-BEF2-5180314B0DA9}"/>
              </a:ext>
            </a:extLst>
          </p:cNvPr>
          <p:cNvSpPr txBox="1"/>
          <p:nvPr/>
        </p:nvSpPr>
        <p:spPr>
          <a:xfrm>
            <a:off x="9175204" y="1134207"/>
            <a:ext cx="2659801" cy="5078313"/>
          </a:xfrm>
          <a:prstGeom prst="rect">
            <a:avLst/>
          </a:prstGeom>
          <a:noFill/>
          <a:ln>
            <a:solidFill>
              <a:srgbClr val="FFC000"/>
            </a:solidFill>
          </a:ln>
        </p:spPr>
        <p:txBody>
          <a:bodyPr wrap="square" rtlCol="0">
            <a:spAutoFit/>
          </a:bodyPr>
          <a:lstStyle/>
          <a:p>
            <a:pPr algn="ctr"/>
            <a:r>
              <a:rPr lang="en-GB" b="1" dirty="0"/>
              <a:t>Limitations of AI</a:t>
            </a:r>
          </a:p>
          <a:p>
            <a:r>
              <a:rPr lang="en-GB" b="1" dirty="0"/>
              <a:t> </a:t>
            </a:r>
          </a:p>
          <a:p>
            <a:r>
              <a:rPr lang="en-GB" dirty="0"/>
              <a:t>Identify the weaknesses of AI.</a:t>
            </a:r>
          </a:p>
          <a:p>
            <a:endParaRPr lang="en-GB" b="1" dirty="0"/>
          </a:p>
          <a:p>
            <a:r>
              <a:rPr lang="en-GB" dirty="0"/>
              <a:t>For example:</a:t>
            </a:r>
          </a:p>
          <a:p>
            <a:r>
              <a:rPr lang="en-GB" dirty="0"/>
              <a:t> </a:t>
            </a:r>
          </a:p>
          <a:p>
            <a:pPr marL="285750" indent="-285750">
              <a:buFont typeface="Arial" panose="020B0604020202020204" pitchFamily="34" charset="0"/>
              <a:buChar char="•"/>
            </a:pPr>
            <a:r>
              <a:rPr lang="en-GB" dirty="0"/>
              <a:t>Inaccurate information</a:t>
            </a:r>
          </a:p>
          <a:p>
            <a:pPr marL="285750" indent="-285750">
              <a:buFont typeface="Arial" panose="020B0604020202020204" pitchFamily="34" charset="0"/>
              <a:buChar char="•"/>
            </a:pPr>
            <a:r>
              <a:rPr lang="en-GB" dirty="0"/>
              <a:t>Lack of evidence</a:t>
            </a:r>
          </a:p>
          <a:p>
            <a:pPr marL="285750" indent="-285750">
              <a:buFont typeface="Arial" panose="020B0604020202020204" pitchFamily="34" charset="0"/>
              <a:buChar char="•"/>
            </a:pPr>
            <a:r>
              <a:rPr lang="en-GB" dirty="0"/>
              <a:t>Poor referencing</a:t>
            </a:r>
          </a:p>
          <a:p>
            <a:pPr marL="285750" indent="-285750">
              <a:buFont typeface="Arial" panose="020B0604020202020204" pitchFamily="34" charset="0"/>
              <a:buChar char="•"/>
            </a:pPr>
            <a:r>
              <a:rPr lang="en-GB" dirty="0"/>
              <a:t>Outdated content</a:t>
            </a:r>
          </a:p>
          <a:p>
            <a:pPr marL="285750" indent="-285750">
              <a:buFont typeface="Arial" panose="020B0604020202020204" pitchFamily="34" charset="0"/>
              <a:buChar char="•"/>
            </a:pPr>
            <a:r>
              <a:rPr lang="en-GB" dirty="0"/>
              <a:t>Superficial analysis</a:t>
            </a:r>
          </a:p>
          <a:p>
            <a:pPr marL="285750" indent="-285750">
              <a:buFont typeface="Arial" panose="020B0604020202020204" pitchFamily="34" charset="0"/>
              <a:buChar char="•"/>
            </a:pPr>
            <a:r>
              <a:rPr lang="en-GB" dirty="0"/>
              <a:t>Fabricated references</a:t>
            </a:r>
          </a:p>
          <a:p>
            <a:pPr marL="285750" indent="-285750">
              <a:buFont typeface="Arial" panose="020B0604020202020204" pitchFamily="34" charset="0"/>
              <a:buChar char="•"/>
            </a:pPr>
            <a:endParaRPr lang="en-GB" dirty="0"/>
          </a:p>
          <a:p>
            <a:r>
              <a:rPr lang="en-GB" dirty="0"/>
              <a:t>!!! Support these claims with examples from the generated text.</a:t>
            </a:r>
          </a:p>
        </p:txBody>
      </p:sp>
    </p:spTree>
    <p:extLst>
      <p:ext uri="{BB962C8B-B14F-4D97-AF65-F5344CB8AC3E}">
        <p14:creationId xmlns:p14="http://schemas.microsoft.com/office/powerpoint/2010/main" val="141974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8784164-D6FA-C785-D04D-BB800538FF85}"/>
              </a:ext>
            </a:extLst>
          </p:cNvPr>
          <p:cNvSpPr>
            <a:spLocks noGrp="1"/>
          </p:cNvSpPr>
          <p:nvPr>
            <p:ph type="dt" sz="half" idx="10"/>
          </p:nvPr>
        </p:nvSpPr>
        <p:spPr>
          <a:xfrm>
            <a:off x="0" y="6356350"/>
            <a:ext cx="3581400" cy="365125"/>
          </a:xfrm>
        </p:spPr>
        <p:txBody>
          <a:bodyPr/>
          <a:lstStyle/>
          <a:p>
            <a:r>
              <a:rPr lang="en-GB" dirty="0"/>
              <a:t>BMAH4006 -  Skills for Academic Success</a:t>
            </a:r>
          </a:p>
        </p:txBody>
      </p:sp>
      <p:sp>
        <p:nvSpPr>
          <p:cNvPr id="5" name="Footer Placeholder 4">
            <a:extLst>
              <a:ext uri="{FF2B5EF4-FFF2-40B4-BE49-F238E27FC236}">
                <a16:creationId xmlns:a16="http://schemas.microsoft.com/office/drawing/2014/main" id="{7C4B4BA7-26CB-8838-7DDD-D2C6F4ACE36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3D30A4E-9419-C1F0-8E58-757FD381BE4B}"/>
              </a:ext>
            </a:extLst>
          </p:cNvPr>
          <p:cNvSpPr>
            <a:spLocks noGrp="1"/>
          </p:cNvSpPr>
          <p:nvPr>
            <p:ph type="sldNum" sz="quarter" idx="12"/>
          </p:nvPr>
        </p:nvSpPr>
        <p:spPr/>
        <p:txBody>
          <a:bodyPr/>
          <a:lstStyle/>
          <a:p>
            <a:fld id="{FA95ABA2-1875-4845-B9AD-34A7336EF8C5}" type="slidenum">
              <a:rPr lang="en-GB" smtClean="0"/>
              <a:t>17</a:t>
            </a:fld>
            <a:endParaRPr lang="en-GB"/>
          </a:p>
        </p:txBody>
      </p:sp>
      <p:pic>
        <p:nvPicPr>
          <p:cNvPr id="8" name="Graphic 7" descr="Badge 7 outline">
            <a:extLst>
              <a:ext uri="{FF2B5EF4-FFF2-40B4-BE49-F238E27FC236}">
                <a16:creationId xmlns:a16="http://schemas.microsoft.com/office/drawing/2014/main" id="{BCB5B874-7C15-1B2D-C56A-AF861C91FC9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85737" y="149972"/>
            <a:ext cx="914400" cy="914400"/>
          </a:xfrm>
          <a:prstGeom prst="rect">
            <a:avLst/>
          </a:prstGeom>
        </p:spPr>
      </p:pic>
      <p:pic>
        <p:nvPicPr>
          <p:cNvPr id="10" name="Graphic 9" descr="Badge 6 outline">
            <a:extLst>
              <a:ext uri="{FF2B5EF4-FFF2-40B4-BE49-F238E27FC236}">
                <a16:creationId xmlns:a16="http://schemas.microsoft.com/office/drawing/2014/main" id="{57E1CEC0-9B28-6724-2EF9-9F8298A73B7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428565" y="149972"/>
            <a:ext cx="914400" cy="914400"/>
          </a:xfrm>
          <a:prstGeom prst="rect">
            <a:avLst/>
          </a:prstGeom>
        </p:spPr>
      </p:pic>
      <p:pic>
        <p:nvPicPr>
          <p:cNvPr id="23" name="Picture 22" descr="Person taking notes Vectors - Download Free High-Quality Vectors | Magnific  (formerly Freepik)">
            <a:extLst>
              <a:ext uri="{FF2B5EF4-FFF2-40B4-BE49-F238E27FC236}">
                <a16:creationId xmlns:a16="http://schemas.microsoft.com/office/drawing/2014/main" id="{D8BF6E1D-CAEE-1C62-B6CF-6F6DFCD54E46}"/>
              </a:ext>
            </a:extLst>
          </p:cNvPr>
          <p:cNvPicPr>
            <a:picLocks noChangeAspect="1"/>
          </p:cNvPicPr>
          <p:nvPr/>
        </p:nvPicPr>
        <p:blipFill>
          <a:blip r:embed="rId4">
            <a:alphaModFix amt="35000"/>
          </a:blip>
          <a:stretch>
            <a:fillRect/>
          </a:stretch>
        </p:blipFill>
        <p:spPr>
          <a:xfrm>
            <a:off x="7048500" y="1212850"/>
            <a:ext cx="5143500" cy="5143500"/>
          </a:xfrm>
          <a:prstGeom prst="rect">
            <a:avLst/>
          </a:prstGeom>
        </p:spPr>
      </p:pic>
      <p:pic>
        <p:nvPicPr>
          <p:cNvPr id="12" name="Graphic 11" descr="Badge 5 outline">
            <a:extLst>
              <a:ext uri="{FF2B5EF4-FFF2-40B4-BE49-F238E27FC236}">
                <a16:creationId xmlns:a16="http://schemas.microsoft.com/office/drawing/2014/main" id="{7176BF4F-EFCC-F672-E567-9C54A621147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229695" y="149972"/>
            <a:ext cx="914400" cy="914400"/>
          </a:xfrm>
          <a:prstGeom prst="rect">
            <a:avLst/>
          </a:prstGeom>
        </p:spPr>
      </p:pic>
      <p:sp>
        <p:nvSpPr>
          <p:cNvPr id="18" name="TextBox 17">
            <a:extLst>
              <a:ext uri="{FF2B5EF4-FFF2-40B4-BE49-F238E27FC236}">
                <a16:creationId xmlns:a16="http://schemas.microsoft.com/office/drawing/2014/main" id="{F3DAA267-31BE-862D-DFA9-D7821F753688}"/>
              </a:ext>
            </a:extLst>
          </p:cNvPr>
          <p:cNvSpPr txBox="1"/>
          <p:nvPr/>
        </p:nvSpPr>
        <p:spPr>
          <a:xfrm>
            <a:off x="356994" y="1118706"/>
            <a:ext cx="2743199" cy="4801314"/>
          </a:xfrm>
          <a:prstGeom prst="rect">
            <a:avLst/>
          </a:prstGeom>
          <a:noFill/>
          <a:ln>
            <a:solidFill>
              <a:schemeClr val="accent5">
                <a:lumMod val="60000"/>
                <a:lumOff val="40000"/>
              </a:schemeClr>
            </a:solidFill>
          </a:ln>
        </p:spPr>
        <p:txBody>
          <a:bodyPr wrap="square" rtlCol="0">
            <a:spAutoFit/>
          </a:bodyPr>
          <a:lstStyle/>
          <a:p>
            <a:pPr algn="ctr"/>
            <a:r>
              <a:rPr lang="en-GB" b="1" dirty="0"/>
              <a:t>Opportunities and risks</a:t>
            </a:r>
          </a:p>
          <a:p>
            <a:endParaRPr lang="en-GB" i="1" dirty="0"/>
          </a:p>
          <a:p>
            <a:r>
              <a:rPr lang="en-GB" dirty="0"/>
              <a:t>Discuss:</a:t>
            </a:r>
          </a:p>
          <a:p>
            <a:endParaRPr lang="en-GB" dirty="0"/>
          </a:p>
          <a:p>
            <a:r>
              <a:rPr lang="en-GB" b="1" dirty="0"/>
              <a:t>Opportunities</a:t>
            </a:r>
          </a:p>
          <a:p>
            <a:pPr marL="285750" indent="-285750">
              <a:buFont typeface="Arial" panose="020B0604020202020204" pitchFamily="34" charset="0"/>
              <a:buChar char="•"/>
            </a:pPr>
            <a:r>
              <a:rPr lang="en-GB" dirty="0"/>
              <a:t>Brainstorming</a:t>
            </a:r>
          </a:p>
          <a:p>
            <a:pPr marL="285750" indent="-285750">
              <a:buFont typeface="Arial" panose="020B0604020202020204" pitchFamily="34" charset="0"/>
              <a:buChar char="•"/>
            </a:pPr>
            <a:r>
              <a:rPr lang="en-GB" dirty="0"/>
              <a:t>Study support</a:t>
            </a:r>
          </a:p>
          <a:p>
            <a:pPr marL="285750" indent="-285750">
              <a:buFont typeface="Arial" panose="020B0604020202020204" pitchFamily="34" charset="0"/>
              <a:buChar char="•"/>
            </a:pPr>
            <a:r>
              <a:rPr lang="en-GB" dirty="0"/>
              <a:t>Planning assignments</a:t>
            </a:r>
          </a:p>
          <a:p>
            <a:pPr marL="285750" indent="-285750">
              <a:buFont typeface="Arial" panose="020B0604020202020204" pitchFamily="34" charset="0"/>
              <a:buChar char="•"/>
            </a:pPr>
            <a:r>
              <a:rPr lang="en-GB" dirty="0"/>
              <a:t>Improving understanding</a:t>
            </a:r>
          </a:p>
          <a:p>
            <a:pPr marL="285750" indent="-285750">
              <a:buFont typeface="Arial" panose="020B0604020202020204" pitchFamily="34" charset="0"/>
              <a:buChar char="•"/>
            </a:pPr>
            <a:endParaRPr lang="en-GB" dirty="0"/>
          </a:p>
          <a:p>
            <a:r>
              <a:rPr lang="en-GB" b="1" dirty="0"/>
              <a:t>Risks</a:t>
            </a:r>
          </a:p>
          <a:p>
            <a:pPr marL="285750" indent="-285750">
              <a:buFont typeface="Arial" panose="020B0604020202020204" pitchFamily="34" charset="0"/>
              <a:buChar char="•"/>
            </a:pPr>
            <a:r>
              <a:rPr lang="en-GB" dirty="0"/>
              <a:t>Plagiarism</a:t>
            </a:r>
          </a:p>
          <a:p>
            <a:pPr marL="285750" indent="-285750">
              <a:buFont typeface="Arial" panose="020B0604020202020204" pitchFamily="34" charset="0"/>
              <a:buChar char="•"/>
            </a:pPr>
            <a:r>
              <a:rPr lang="en-GB" dirty="0"/>
              <a:t>Over-reliance</a:t>
            </a:r>
          </a:p>
          <a:p>
            <a:pPr marL="285750" indent="-285750">
              <a:buFont typeface="Arial" panose="020B0604020202020204" pitchFamily="34" charset="0"/>
              <a:buChar char="•"/>
            </a:pPr>
            <a:r>
              <a:rPr lang="en-GB" dirty="0"/>
              <a:t>Misinformation</a:t>
            </a:r>
          </a:p>
          <a:p>
            <a:pPr marL="285750" indent="-285750">
              <a:buFont typeface="Arial" panose="020B0604020202020204" pitchFamily="34" charset="0"/>
              <a:buChar char="•"/>
            </a:pPr>
            <a:r>
              <a:rPr lang="en-GB" dirty="0"/>
              <a:t>Loss of critical thinking</a:t>
            </a:r>
          </a:p>
          <a:p>
            <a:pPr marL="285750" indent="-285750">
              <a:buFont typeface="Arial" panose="020B0604020202020204" pitchFamily="34" charset="0"/>
              <a:buChar char="•"/>
            </a:pPr>
            <a:r>
              <a:rPr lang="en-GB" dirty="0"/>
              <a:t>Fabricated citations</a:t>
            </a:r>
          </a:p>
        </p:txBody>
      </p:sp>
      <p:sp>
        <p:nvSpPr>
          <p:cNvPr id="20" name="TextBox 19">
            <a:extLst>
              <a:ext uri="{FF2B5EF4-FFF2-40B4-BE49-F238E27FC236}">
                <a16:creationId xmlns:a16="http://schemas.microsoft.com/office/drawing/2014/main" id="{A672D3BA-55A8-D480-32F3-6FCEDE733FF5}"/>
              </a:ext>
            </a:extLst>
          </p:cNvPr>
          <p:cNvSpPr txBox="1"/>
          <p:nvPr/>
        </p:nvSpPr>
        <p:spPr>
          <a:xfrm>
            <a:off x="3514166" y="1159047"/>
            <a:ext cx="2743199" cy="3416320"/>
          </a:xfrm>
          <a:prstGeom prst="rect">
            <a:avLst/>
          </a:prstGeom>
          <a:noFill/>
          <a:ln>
            <a:solidFill>
              <a:schemeClr val="tx1">
                <a:lumMod val="65000"/>
                <a:lumOff val="35000"/>
              </a:schemeClr>
            </a:solidFill>
          </a:ln>
        </p:spPr>
        <p:txBody>
          <a:bodyPr wrap="square" rtlCol="0">
            <a:spAutoFit/>
          </a:bodyPr>
          <a:lstStyle/>
          <a:p>
            <a:pPr algn="ctr"/>
            <a:r>
              <a:rPr lang="en-GB" b="1" dirty="0"/>
              <a:t>Transparency and referencing</a:t>
            </a:r>
          </a:p>
          <a:p>
            <a:endParaRPr lang="en-GB" i="1" dirty="0"/>
          </a:p>
          <a:p>
            <a:r>
              <a:rPr lang="en-GB" dirty="0"/>
              <a:t>Explain why students should:</a:t>
            </a:r>
          </a:p>
          <a:p>
            <a:endParaRPr lang="en-GB" dirty="0"/>
          </a:p>
          <a:p>
            <a:pPr marL="285750" indent="-285750">
              <a:buFont typeface="Arial" panose="020B0604020202020204" pitchFamily="34" charset="0"/>
              <a:buChar char="•"/>
            </a:pPr>
            <a:r>
              <a:rPr lang="en-GB" dirty="0"/>
              <a:t>Disclose AI use</a:t>
            </a:r>
          </a:p>
          <a:p>
            <a:pPr marL="285750" indent="-285750">
              <a:buFont typeface="Arial" panose="020B0604020202020204" pitchFamily="34" charset="0"/>
              <a:buChar char="•"/>
            </a:pPr>
            <a:r>
              <a:rPr lang="en-GB" dirty="0"/>
              <a:t>Be transparent</a:t>
            </a:r>
          </a:p>
          <a:p>
            <a:pPr marL="285750" indent="-285750">
              <a:buFont typeface="Arial" panose="020B0604020202020204" pitchFamily="34" charset="0"/>
              <a:buChar char="•"/>
            </a:pPr>
            <a:r>
              <a:rPr lang="en-GB" dirty="0"/>
              <a:t>Acknowledge prompts</a:t>
            </a:r>
          </a:p>
          <a:p>
            <a:pPr marL="285750" indent="-285750">
              <a:buFont typeface="Arial" panose="020B0604020202020204" pitchFamily="34" charset="0"/>
              <a:buChar char="•"/>
            </a:pPr>
            <a:r>
              <a:rPr lang="en-GB" dirty="0"/>
              <a:t>Verify information</a:t>
            </a:r>
          </a:p>
          <a:p>
            <a:pPr marL="285750" indent="-285750">
              <a:buFont typeface="Arial" panose="020B0604020202020204" pitchFamily="34" charset="0"/>
              <a:buChar char="•"/>
            </a:pPr>
            <a:r>
              <a:rPr lang="en-GB" dirty="0"/>
              <a:t>Reference sources properly</a:t>
            </a:r>
          </a:p>
        </p:txBody>
      </p:sp>
      <p:sp>
        <p:nvSpPr>
          <p:cNvPr id="22" name="TextBox 21">
            <a:extLst>
              <a:ext uri="{FF2B5EF4-FFF2-40B4-BE49-F238E27FC236}">
                <a16:creationId xmlns:a16="http://schemas.microsoft.com/office/drawing/2014/main" id="{1F1AE632-03A0-D665-9379-4C7FA9FB6578}"/>
              </a:ext>
            </a:extLst>
          </p:cNvPr>
          <p:cNvSpPr txBox="1"/>
          <p:nvPr/>
        </p:nvSpPr>
        <p:spPr>
          <a:xfrm>
            <a:off x="6671338" y="1185941"/>
            <a:ext cx="2743199" cy="3693319"/>
          </a:xfrm>
          <a:prstGeom prst="rect">
            <a:avLst/>
          </a:prstGeom>
          <a:noFill/>
          <a:ln>
            <a:solidFill>
              <a:schemeClr val="accent2">
                <a:lumMod val="75000"/>
              </a:schemeClr>
            </a:solidFill>
          </a:ln>
        </p:spPr>
        <p:txBody>
          <a:bodyPr wrap="square" rtlCol="0">
            <a:spAutoFit/>
          </a:bodyPr>
          <a:lstStyle/>
          <a:p>
            <a:pPr algn="ctr"/>
            <a:r>
              <a:rPr lang="en-GB" b="1" dirty="0"/>
              <a:t>Reflection</a:t>
            </a:r>
          </a:p>
          <a:p>
            <a:endParaRPr lang="en-GB" i="1" dirty="0"/>
          </a:p>
          <a:p>
            <a:r>
              <a:rPr lang="en-GB" dirty="0"/>
              <a:t>Consider:</a:t>
            </a:r>
          </a:p>
          <a:p>
            <a:endParaRPr lang="en-GB" dirty="0"/>
          </a:p>
          <a:p>
            <a:r>
              <a:rPr lang="en-GB" i="1" dirty="0"/>
              <a:t>How could AI support me as a university student while still allowing me to maintain academic integrity?</a:t>
            </a:r>
          </a:p>
          <a:p>
            <a:endParaRPr lang="en-GB" i="1" dirty="0"/>
          </a:p>
          <a:p>
            <a:r>
              <a:rPr lang="en-GB" dirty="0"/>
              <a:t>The reflection should show you own learning and judgment.</a:t>
            </a:r>
          </a:p>
        </p:txBody>
      </p:sp>
    </p:spTree>
    <p:extLst>
      <p:ext uri="{BB962C8B-B14F-4D97-AF65-F5344CB8AC3E}">
        <p14:creationId xmlns:p14="http://schemas.microsoft.com/office/powerpoint/2010/main" val="10166333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AE45D-5005-8F97-CED5-655D8E6179E8}"/>
              </a:ext>
            </a:extLst>
          </p:cNvPr>
          <p:cNvSpPr>
            <a:spLocks noGrp="1"/>
          </p:cNvSpPr>
          <p:nvPr>
            <p:ph type="title"/>
          </p:nvPr>
        </p:nvSpPr>
        <p:spPr>
          <a:xfrm>
            <a:off x="0" y="0"/>
            <a:ext cx="10515600" cy="1325563"/>
          </a:xfrm>
        </p:spPr>
        <p:txBody>
          <a:bodyPr/>
          <a:lstStyle/>
          <a:p>
            <a:r>
              <a:rPr lang="en-GB" b="1" dirty="0"/>
              <a:t>What evidence should you include?</a:t>
            </a:r>
          </a:p>
        </p:txBody>
      </p:sp>
      <p:sp>
        <p:nvSpPr>
          <p:cNvPr id="3" name="Content Placeholder 2">
            <a:extLst>
              <a:ext uri="{FF2B5EF4-FFF2-40B4-BE49-F238E27FC236}">
                <a16:creationId xmlns:a16="http://schemas.microsoft.com/office/drawing/2014/main" id="{2956A22B-78AD-1C10-5413-18367FBA6B81}"/>
              </a:ext>
            </a:extLst>
          </p:cNvPr>
          <p:cNvSpPr>
            <a:spLocks noGrp="1"/>
          </p:cNvSpPr>
          <p:nvPr>
            <p:ph idx="1"/>
          </p:nvPr>
        </p:nvSpPr>
        <p:spPr>
          <a:xfrm>
            <a:off x="107576" y="1325563"/>
            <a:ext cx="11976847" cy="4860178"/>
          </a:xfrm>
        </p:spPr>
        <p:txBody>
          <a:bodyPr>
            <a:normAutofit/>
          </a:bodyPr>
          <a:lstStyle/>
          <a:p>
            <a:pPr marL="0" indent="0">
              <a:buNone/>
            </a:pPr>
            <a:r>
              <a:rPr lang="en-GB" sz="2400" dirty="0"/>
              <a:t>Your critique should contain:</a:t>
            </a:r>
          </a:p>
          <a:p>
            <a:pPr marL="0" indent="0">
              <a:buNone/>
            </a:pPr>
            <a:r>
              <a:rPr lang="en-GB" sz="2400" dirty="0"/>
              <a:t> </a:t>
            </a:r>
          </a:p>
          <a:p>
            <a:pPr marL="514350" indent="-514350">
              <a:buFont typeface="+mj-lt"/>
              <a:buAutoNum type="arabicPeriod"/>
            </a:pPr>
            <a:r>
              <a:rPr lang="en-GB" sz="2400" b="1" dirty="0"/>
              <a:t>Evidence from the AI Output</a:t>
            </a:r>
          </a:p>
          <a:p>
            <a:pPr marL="457200" lvl="1" indent="0">
              <a:buNone/>
            </a:pPr>
            <a:r>
              <a:rPr lang="en-GB" i="1" dirty="0"/>
              <a:t>For example: “The AI stated that social media increased depression in all teenagers. However, this claim was not supported by evidence…”</a:t>
            </a:r>
          </a:p>
          <a:p>
            <a:pPr marL="514350" indent="-514350">
              <a:buFont typeface="+mj-lt"/>
              <a:buAutoNum type="arabicPeriod"/>
            </a:pPr>
            <a:r>
              <a:rPr lang="en-GB" sz="2400" b="1" dirty="0"/>
              <a:t>Evidence from Academic Literature </a:t>
            </a:r>
          </a:p>
          <a:p>
            <a:pPr marL="457200" lvl="1" indent="0">
              <a:buNone/>
            </a:pPr>
            <a:r>
              <a:rPr lang="en-GB" i="1" dirty="0"/>
              <a:t>For example: “Research by X and Y suggest…”</a:t>
            </a:r>
          </a:p>
          <a:p>
            <a:pPr marL="514350" indent="-514350">
              <a:buFont typeface="+mj-lt"/>
              <a:buAutoNum type="arabicPeriod"/>
            </a:pPr>
            <a:r>
              <a:rPr lang="en-GB" sz="2400" b="1" dirty="0"/>
              <a:t>Evidence from University Guidance</a:t>
            </a:r>
          </a:p>
          <a:p>
            <a:pPr marL="457200" lvl="1" indent="0">
              <a:buNone/>
            </a:pPr>
            <a:r>
              <a:rPr lang="en-GB" i="1" dirty="0"/>
              <a:t>For example UWTSD guidance, academic integrity policies, AI guidance. </a:t>
            </a:r>
          </a:p>
          <a:p>
            <a:pPr marL="457200" lvl="1" indent="0">
              <a:buNone/>
            </a:pPr>
            <a:endParaRPr lang="en-GB" i="1" dirty="0"/>
          </a:p>
          <a:p>
            <a:pPr marL="0" indent="0">
              <a:buNone/>
            </a:pPr>
            <a:r>
              <a:rPr lang="en-GB" sz="2400" i="1" dirty="0"/>
              <a:t>In general, all points should be supported by evidence rather than personal opinion.</a:t>
            </a:r>
            <a:endParaRPr lang="en-GB" sz="2400" dirty="0"/>
          </a:p>
          <a:p>
            <a:pPr marL="0" indent="0">
              <a:buNone/>
            </a:pPr>
            <a:endParaRPr lang="en-GB" sz="2400" dirty="0"/>
          </a:p>
        </p:txBody>
      </p:sp>
      <p:sp>
        <p:nvSpPr>
          <p:cNvPr id="4" name="Date Placeholder 3">
            <a:extLst>
              <a:ext uri="{FF2B5EF4-FFF2-40B4-BE49-F238E27FC236}">
                <a16:creationId xmlns:a16="http://schemas.microsoft.com/office/drawing/2014/main" id="{1DE3F573-27BC-F90A-79E5-3F4D63A328CA}"/>
              </a:ext>
            </a:extLst>
          </p:cNvPr>
          <p:cNvSpPr>
            <a:spLocks noGrp="1"/>
          </p:cNvSpPr>
          <p:nvPr>
            <p:ph type="dt" sz="half" idx="10"/>
          </p:nvPr>
        </p:nvSpPr>
        <p:spPr>
          <a:xfrm>
            <a:off x="107576" y="6356350"/>
            <a:ext cx="3473824" cy="365125"/>
          </a:xfrm>
        </p:spPr>
        <p:txBody>
          <a:bodyPr/>
          <a:lstStyle/>
          <a:p>
            <a:r>
              <a:rPr lang="en-GB" dirty="0"/>
              <a:t>BMAH4006 -  Skills for Academic Success</a:t>
            </a:r>
          </a:p>
        </p:txBody>
      </p:sp>
      <p:sp>
        <p:nvSpPr>
          <p:cNvPr id="5" name="Footer Placeholder 4">
            <a:extLst>
              <a:ext uri="{FF2B5EF4-FFF2-40B4-BE49-F238E27FC236}">
                <a16:creationId xmlns:a16="http://schemas.microsoft.com/office/drawing/2014/main" id="{2D4B5D29-B094-AFD3-50D1-A17E57EEFC4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A7A7D4C4-116D-343C-F80D-632CB688EDA4}"/>
              </a:ext>
            </a:extLst>
          </p:cNvPr>
          <p:cNvSpPr>
            <a:spLocks noGrp="1"/>
          </p:cNvSpPr>
          <p:nvPr>
            <p:ph type="sldNum" sz="quarter" idx="12"/>
          </p:nvPr>
        </p:nvSpPr>
        <p:spPr/>
        <p:txBody>
          <a:bodyPr/>
          <a:lstStyle/>
          <a:p>
            <a:fld id="{FA95ABA2-1875-4845-B9AD-34A7336EF8C5}" type="slidenum">
              <a:rPr lang="en-GB" smtClean="0"/>
              <a:t>18</a:t>
            </a:fld>
            <a:endParaRPr lang="en-GB"/>
          </a:p>
        </p:txBody>
      </p:sp>
      <p:pic>
        <p:nvPicPr>
          <p:cNvPr id="7" name="Picture 6" descr="Important - Free communications icons">
            <a:extLst>
              <a:ext uri="{FF2B5EF4-FFF2-40B4-BE49-F238E27FC236}">
                <a16:creationId xmlns:a16="http://schemas.microsoft.com/office/drawing/2014/main" id="{AC14F475-2466-B10E-9B88-EC580B630A17}"/>
              </a:ext>
            </a:extLst>
          </p:cNvPr>
          <p:cNvPicPr>
            <a:picLocks noChangeAspect="1"/>
          </p:cNvPicPr>
          <p:nvPr/>
        </p:nvPicPr>
        <p:blipFill>
          <a:blip r:embed="rId2"/>
          <a:stretch>
            <a:fillRect/>
          </a:stretch>
        </p:blipFill>
        <p:spPr>
          <a:xfrm>
            <a:off x="9325535" y="136525"/>
            <a:ext cx="2380129" cy="2380129"/>
          </a:xfrm>
          <a:prstGeom prst="rect">
            <a:avLst/>
          </a:prstGeom>
        </p:spPr>
      </p:pic>
    </p:spTree>
    <p:extLst>
      <p:ext uri="{BB962C8B-B14F-4D97-AF65-F5344CB8AC3E}">
        <p14:creationId xmlns:p14="http://schemas.microsoft.com/office/powerpoint/2010/main" val="361267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216EDFA4-7E07-4441-9E44-7570CCE690E9}"/>
              </a:ext>
            </a:extLst>
          </p:cNvPr>
          <p:cNvSpPr>
            <a:spLocks noGrp="1"/>
          </p:cNvSpPr>
          <p:nvPr>
            <p:ph type="ftr" sz="quarter" idx="11"/>
          </p:nvPr>
        </p:nvSpPr>
        <p:spPr>
          <a:xfrm>
            <a:off x="4068668" y="6382441"/>
            <a:ext cx="4114800" cy="365125"/>
          </a:xfrm>
        </p:spPr>
        <p:txBody>
          <a:bodyPr vert="horz" lIns="91440" tIns="45720" rIns="91440" bIns="45720" rtlCol="0" anchor="ctr">
            <a:normAutofit/>
          </a:bodyPr>
          <a:lstStyle/>
          <a:p>
            <a:pPr>
              <a:spcAft>
                <a:spcPts val="600"/>
              </a:spcAft>
            </a:pPr>
            <a:r>
              <a:rPr lang="en-US" sz="1100" kern="1200">
                <a:solidFill>
                  <a:schemeClr val="tx1">
                    <a:lumMod val="50000"/>
                    <a:lumOff val="50000"/>
                  </a:schemeClr>
                </a:solidFill>
                <a:latin typeface="+mn-lt"/>
                <a:ea typeface="+mn-ea"/>
                <a:cs typeface="+mn-cs"/>
              </a:rPr>
              <a:t>Dr Simona Ferraraccio</a:t>
            </a:r>
          </a:p>
        </p:txBody>
      </p:sp>
      <p:sp>
        <p:nvSpPr>
          <p:cNvPr id="8" name="TextBox 7">
            <a:extLst>
              <a:ext uri="{FF2B5EF4-FFF2-40B4-BE49-F238E27FC236}">
                <a16:creationId xmlns:a16="http://schemas.microsoft.com/office/drawing/2014/main" id="{A61FF925-68C0-757F-A31C-29BCD4E247F8}"/>
              </a:ext>
            </a:extLst>
          </p:cNvPr>
          <p:cNvSpPr txBox="1"/>
          <p:nvPr/>
        </p:nvSpPr>
        <p:spPr>
          <a:xfrm>
            <a:off x="174916" y="2398934"/>
            <a:ext cx="6901051" cy="3009518"/>
          </a:xfrm>
          <a:prstGeom prst="rect">
            <a:avLst/>
          </a:prstGeom>
        </p:spPr>
        <p:txBody>
          <a:bodyPr vert="horz" lIns="91440" tIns="45720" rIns="91440" bIns="45720" rtlCol="0" anchor="t">
            <a:noAutofit/>
          </a:bodyPr>
          <a:lstStyle/>
          <a:p>
            <a:pPr marL="400050" indent="-342900">
              <a:lnSpc>
                <a:spcPct val="90000"/>
              </a:lnSpc>
              <a:spcAft>
                <a:spcPts val="600"/>
              </a:spcAft>
              <a:buFont typeface="Wingdings" panose="05000000000000000000" pitchFamily="2" charset="2"/>
              <a:buChar char="ü"/>
            </a:pPr>
            <a:r>
              <a:rPr lang="en-US" sz="2400" dirty="0"/>
              <a:t>Includes examples from the AI-generated text</a:t>
            </a:r>
          </a:p>
          <a:p>
            <a:pPr marL="400050" indent="-342900">
              <a:lnSpc>
                <a:spcPct val="90000"/>
              </a:lnSpc>
              <a:spcAft>
                <a:spcPts val="600"/>
              </a:spcAft>
              <a:buFont typeface="Wingdings" panose="05000000000000000000" pitchFamily="2" charset="2"/>
              <a:buChar char="ü"/>
            </a:pPr>
            <a:r>
              <a:rPr lang="en-US" sz="2400" dirty="0"/>
              <a:t>Identifies strengths and weaknesses</a:t>
            </a:r>
          </a:p>
          <a:p>
            <a:pPr marL="400050" indent="-342900">
              <a:lnSpc>
                <a:spcPct val="90000"/>
              </a:lnSpc>
              <a:spcAft>
                <a:spcPts val="600"/>
              </a:spcAft>
              <a:buFont typeface="Wingdings" panose="05000000000000000000" pitchFamily="2" charset="2"/>
              <a:buChar char="ü"/>
            </a:pPr>
            <a:r>
              <a:rPr lang="en-US" sz="2400" dirty="0"/>
              <a:t>Uses academic literature throughout </a:t>
            </a:r>
          </a:p>
          <a:p>
            <a:pPr marL="400050" indent="-342900">
              <a:lnSpc>
                <a:spcPct val="90000"/>
              </a:lnSpc>
              <a:spcAft>
                <a:spcPts val="600"/>
              </a:spcAft>
              <a:buFont typeface="Wingdings" panose="05000000000000000000" pitchFamily="2" charset="2"/>
              <a:buChar char="ü"/>
            </a:pPr>
            <a:r>
              <a:rPr lang="en-US" sz="2400" dirty="0"/>
              <a:t>Applies critical thinking </a:t>
            </a:r>
          </a:p>
          <a:p>
            <a:pPr marL="400050" indent="-342900">
              <a:lnSpc>
                <a:spcPct val="90000"/>
              </a:lnSpc>
              <a:spcAft>
                <a:spcPts val="600"/>
              </a:spcAft>
              <a:buFont typeface="Wingdings" panose="05000000000000000000" pitchFamily="2" charset="2"/>
              <a:buChar char="ü"/>
            </a:pPr>
            <a:r>
              <a:rPr lang="en-US" sz="2400" dirty="0"/>
              <a:t>Discusses academic integrity</a:t>
            </a:r>
          </a:p>
          <a:p>
            <a:pPr marL="400050" indent="-342900">
              <a:lnSpc>
                <a:spcPct val="90000"/>
              </a:lnSpc>
              <a:spcAft>
                <a:spcPts val="600"/>
              </a:spcAft>
              <a:buFont typeface="Wingdings" panose="05000000000000000000" pitchFamily="2" charset="2"/>
              <a:buChar char="ü"/>
            </a:pPr>
            <a:r>
              <a:rPr lang="en-US" sz="2400" dirty="0"/>
              <a:t>Reflects on responsible AI use</a:t>
            </a:r>
          </a:p>
          <a:p>
            <a:pPr marL="400050" indent="-342900">
              <a:lnSpc>
                <a:spcPct val="90000"/>
              </a:lnSpc>
              <a:spcAft>
                <a:spcPts val="600"/>
              </a:spcAft>
              <a:buFont typeface="Wingdings" panose="05000000000000000000" pitchFamily="2" charset="2"/>
              <a:buChar char="ü"/>
            </a:pPr>
            <a:r>
              <a:rPr lang="en-US" sz="2400" dirty="0"/>
              <a:t>Uses correct referencing</a:t>
            </a:r>
          </a:p>
          <a:p>
            <a:pPr marL="400050" indent="-342900">
              <a:lnSpc>
                <a:spcPct val="90000"/>
              </a:lnSpc>
              <a:spcAft>
                <a:spcPts val="600"/>
              </a:spcAft>
              <a:buFont typeface="Wingdings" panose="05000000000000000000" pitchFamily="2" charset="2"/>
              <a:buChar char="ü"/>
            </a:pPr>
            <a:r>
              <a:rPr lang="en-US" sz="2400" dirty="0"/>
              <a:t>Reaches a balanced judgement </a:t>
            </a:r>
          </a:p>
        </p:txBody>
      </p:sp>
      <p:sp>
        <p:nvSpPr>
          <p:cNvPr id="15" name="Rectangle 1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passed stamp. passed sign set. Passed Vector Stamp 30336327 Vector Art at  Vecteezy">
            <a:extLst>
              <a:ext uri="{FF2B5EF4-FFF2-40B4-BE49-F238E27FC236}">
                <a16:creationId xmlns:a16="http://schemas.microsoft.com/office/drawing/2014/main" id="{2C655C19-FEEB-393D-4AC2-48A9D9835909}"/>
              </a:ext>
            </a:extLst>
          </p:cNvPr>
          <p:cNvPicPr>
            <a:picLocks noChangeAspect="1"/>
          </p:cNvPicPr>
          <p:nvPr/>
        </p:nvPicPr>
        <p:blipFill>
          <a:blip r:embed="rId2"/>
          <a:stretch>
            <a:fillRect/>
          </a:stretch>
        </p:blipFill>
        <p:spPr>
          <a:xfrm>
            <a:off x="7075967" y="1359681"/>
            <a:ext cx="4170530" cy="4170530"/>
          </a:xfrm>
          <a:prstGeom prst="rect">
            <a:avLst/>
          </a:prstGeom>
        </p:spPr>
      </p:pic>
      <p:sp>
        <p:nvSpPr>
          <p:cNvPr id="4" name="Date Placeholder 3">
            <a:extLst>
              <a:ext uri="{FF2B5EF4-FFF2-40B4-BE49-F238E27FC236}">
                <a16:creationId xmlns:a16="http://schemas.microsoft.com/office/drawing/2014/main" id="{48D34BF8-876A-777F-BB7F-E614A8A6D370}"/>
              </a:ext>
            </a:extLst>
          </p:cNvPr>
          <p:cNvSpPr>
            <a:spLocks noGrp="1"/>
          </p:cNvSpPr>
          <p:nvPr>
            <p:ph type="dt" sz="half" idx="10"/>
          </p:nvPr>
        </p:nvSpPr>
        <p:spPr>
          <a:xfrm>
            <a:off x="39624" y="6355980"/>
            <a:ext cx="2743200" cy="365125"/>
          </a:xfrm>
        </p:spPr>
        <p:txBody>
          <a:bodyPr vert="horz" lIns="91440" tIns="45720" rIns="91440" bIns="45720" rtlCol="0" anchor="ctr">
            <a:normAutofit/>
          </a:bodyPr>
          <a:lstStyle/>
          <a:p>
            <a:pPr algn="r">
              <a:spcAft>
                <a:spcPts val="600"/>
              </a:spcAft>
            </a:pPr>
            <a:r>
              <a:rPr lang="en-US" sz="1100" dirty="0">
                <a:solidFill>
                  <a:schemeClr val="tx1">
                    <a:lumMod val="50000"/>
                    <a:lumOff val="50000"/>
                  </a:schemeClr>
                </a:solidFill>
              </a:rPr>
              <a:t>BMAH4006 -  Skills for Academic Success</a:t>
            </a:r>
          </a:p>
        </p:txBody>
      </p:sp>
      <p:sp>
        <p:nvSpPr>
          <p:cNvPr id="2" name="Title 1">
            <a:extLst>
              <a:ext uri="{FF2B5EF4-FFF2-40B4-BE49-F238E27FC236}">
                <a16:creationId xmlns:a16="http://schemas.microsoft.com/office/drawing/2014/main" id="{BBC823A7-DAA2-9DE8-5273-7E421211146A}"/>
              </a:ext>
            </a:extLst>
          </p:cNvPr>
          <p:cNvSpPr>
            <a:spLocks noGrp="1"/>
          </p:cNvSpPr>
          <p:nvPr>
            <p:ph type="title"/>
          </p:nvPr>
        </p:nvSpPr>
        <p:spPr>
          <a:xfrm>
            <a:off x="174916" y="-31"/>
            <a:ext cx="8337071" cy="1642970"/>
          </a:xfrm>
        </p:spPr>
        <p:txBody>
          <a:bodyPr vert="horz" lIns="91440" tIns="45720" rIns="91440" bIns="45720" rtlCol="0" anchor="b">
            <a:normAutofit/>
          </a:bodyPr>
          <a:lstStyle/>
          <a:p>
            <a:r>
              <a:rPr lang="en-US" sz="4000" b="1" kern="1200" dirty="0">
                <a:solidFill>
                  <a:schemeClr val="accent6">
                    <a:lumMod val="75000"/>
                  </a:schemeClr>
                </a:solidFill>
                <a:latin typeface="+mj-lt"/>
                <a:ea typeface="+mj-ea"/>
                <a:cs typeface="+mj-cs"/>
              </a:rPr>
              <a:t>What a strong assignment looks like</a:t>
            </a:r>
          </a:p>
        </p:txBody>
      </p:sp>
      <p:sp>
        <p:nvSpPr>
          <p:cNvPr id="6" name="Slide Number Placeholder 5">
            <a:extLst>
              <a:ext uri="{FF2B5EF4-FFF2-40B4-BE49-F238E27FC236}">
                <a16:creationId xmlns:a16="http://schemas.microsoft.com/office/drawing/2014/main" id="{41304779-A9A3-6F22-BB08-FDE0AFC4C3E5}"/>
              </a:ext>
            </a:extLst>
          </p:cNvPr>
          <p:cNvSpPr>
            <a:spLocks noGrp="1"/>
          </p:cNvSpPr>
          <p:nvPr>
            <p:ph type="sldNum" sz="quarter" idx="12"/>
          </p:nvPr>
        </p:nvSpPr>
        <p:spPr>
          <a:xfrm>
            <a:off x="11704320" y="6459378"/>
            <a:ext cx="448056" cy="365125"/>
          </a:xfrm>
        </p:spPr>
        <p:txBody>
          <a:bodyPr vert="horz" lIns="91440" tIns="45720" rIns="91440" bIns="45720" rtlCol="0" anchor="ctr">
            <a:normAutofit/>
          </a:bodyPr>
          <a:lstStyle/>
          <a:p>
            <a:pPr>
              <a:spcAft>
                <a:spcPts val="600"/>
              </a:spcAft>
            </a:pPr>
            <a:fld id="{FA95ABA2-1875-4845-B9AD-34A7336EF8C5}" type="slidenum">
              <a:rPr lang="en-US" sz="1100">
                <a:solidFill>
                  <a:srgbClr val="FFFFFF"/>
                </a:solidFill>
              </a:rPr>
              <a:pPr>
                <a:spcAft>
                  <a:spcPts val="600"/>
                </a:spcAft>
              </a:pPr>
              <a:t>19</a:t>
            </a:fld>
            <a:endParaRPr lang="en-US" sz="1100">
              <a:solidFill>
                <a:srgbClr val="FFFFFF"/>
              </a:solidFill>
            </a:endParaRPr>
          </a:p>
        </p:txBody>
      </p:sp>
    </p:spTree>
    <p:extLst>
      <p:ext uri="{BB962C8B-B14F-4D97-AF65-F5344CB8AC3E}">
        <p14:creationId xmlns:p14="http://schemas.microsoft.com/office/powerpoint/2010/main" val="9103753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B3929EBC-1426-385D-0675-4646DC518B49}"/>
              </a:ext>
            </a:extLst>
          </p:cNvPr>
          <p:cNvSpPr>
            <a:spLocks noGrp="1"/>
          </p:cNvSpPr>
          <p:nvPr>
            <p:ph type="ftr" sz="quarter" idx="11"/>
          </p:nvPr>
        </p:nvSpPr>
        <p:spPr>
          <a:xfrm>
            <a:off x="3968909" y="6276815"/>
            <a:ext cx="4114800" cy="365125"/>
          </a:xfrm>
        </p:spPr>
        <p:txBody>
          <a:bodyPr vert="horz" lIns="91440" tIns="45720" rIns="91440" bIns="45720" rtlCol="0" anchor="ctr">
            <a:normAutofit/>
          </a:bodyPr>
          <a:lstStyle/>
          <a:p>
            <a:pPr>
              <a:spcAft>
                <a:spcPts val="600"/>
              </a:spcAft>
            </a:pPr>
            <a:r>
              <a:rPr lang="en-US" sz="1100" kern="1200">
                <a:solidFill>
                  <a:schemeClr val="tx1">
                    <a:lumMod val="50000"/>
                    <a:lumOff val="50000"/>
                  </a:schemeClr>
                </a:solidFill>
                <a:latin typeface="+mn-lt"/>
                <a:ea typeface="+mn-ea"/>
                <a:cs typeface="+mn-cs"/>
              </a:rPr>
              <a:t>Dr Simona Ferraraccio</a:t>
            </a:r>
          </a:p>
        </p:txBody>
      </p:sp>
      <p:sp>
        <p:nvSpPr>
          <p:cNvPr id="9" name="TextBox 8">
            <a:extLst>
              <a:ext uri="{FF2B5EF4-FFF2-40B4-BE49-F238E27FC236}">
                <a16:creationId xmlns:a16="http://schemas.microsoft.com/office/drawing/2014/main" id="{C1E90FBE-62CD-10B9-7201-5B6A9F627B5D}"/>
              </a:ext>
            </a:extLst>
          </p:cNvPr>
          <p:cNvSpPr txBox="1"/>
          <p:nvPr/>
        </p:nvSpPr>
        <p:spPr>
          <a:xfrm>
            <a:off x="81826" y="2473086"/>
            <a:ext cx="7248281" cy="2910439"/>
          </a:xfrm>
          <a:prstGeom prst="rect">
            <a:avLst/>
          </a:prstGeom>
        </p:spPr>
        <p:txBody>
          <a:bodyPr vert="horz" lIns="91440" tIns="45720" rIns="91440" bIns="45720" rtlCol="0" anchor="t">
            <a:normAutofit/>
          </a:bodyPr>
          <a:lstStyle/>
          <a:p>
            <a:pPr marL="400050" indent="-228600">
              <a:lnSpc>
                <a:spcPct val="90000"/>
              </a:lnSpc>
              <a:spcAft>
                <a:spcPts val="600"/>
              </a:spcAft>
              <a:buFont typeface="Arial" panose="020B0604020202020204" pitchFamily="34" charset="0"/>
              <a:buChar char="•"/>
            </a:pPr>
            <a:r>
              <a:rPr lang="en-US" sz="2400" dirty="0"/>
              <a:t>Describe AI without evaluating it</a:t>
            </a:r>
          </a:p>
          <a:p>
            <a:pPr marL="400050" indent="-228600">
              <a:lnSpc>
                <a:spcPct val="90000"/>
              </a:lnSpc>
              <a:spcAft>
                <a:spcPts val="600"/>
              </a:spcAft>
              <a:buFont typeface="Arial" panose="020B0604020202020204" pitchFamily="34" charset="0"/>
              <a:buChar char="•"/>
            </a:pPr>
            <a:r>
              <a:rPr lang="en-US" sz="2400" dirty="0"/>
              <a:t>Discuss the topic instead of the AI output</a:t>
            </a:r>
          </a:p>
          <a:p>
            <a:pPr marL="400050" indent="-228600">
              <a:lnSpc>
                <a:spcPct val="90000"/>
              </a:lnSpc>
              <a:spcAft>
                <a:spcPts val="600"/>
              </a:spcAft>
              <a:buFont typeface="Arial" panose="020B0604020202020204" pitchFamily="34" charset="0"/>
              <a:buChar char="•"/>
            </a:pPr>
            <a:r>
              <a:rPr lang="en-US" sz="2400" dirty="0"/>
              <a:t>Provide personal opinions only</a:t>
            </a:r>
          </a:p>
          <a:p>
            <a:pPr marL="400050" indent="-228600">
              <a:lnSpc>
                <a:spcPct val="90000"/>
              </a:lnSpc>
              <a:spcAft>
                <a:spcPts val="600"/>
              </a:spcAft>
              <a:buFont typeface="Arial" panose="020B0604020202020204" pitchFamily="34" charset="0"/>
              <a:buChar char="•"/>
            </a:pPr>
            <a:r>
              <a:rPr lang="en-US" sz="2400" dirty="0"/>
              <a:t>Fail to use academic evidence</a:t>
            </a:r>
          </a:p>
          <a:p>
            <a:pPr marL="400050" indent="-228600">
              <a:lnSpc>
                <a:spcPct val="90000"/>
              </a:lnSpc>
              <a:spcAft>
                <a:spcPts val="600"/>
              </a:spcAft>
              <a:buFont typeface="Arial" panose="020B0604020202020204" pitchFamily="34" charset="0"/>
              <a:buChar char="•"/>
            </a:pPr>
            <a:r>
              <a:rPr lang="en-US" sz="2400" dirty="0"/>
              <a:t>Ignore academic integrity</a:t>
            </a:r>
          </a:p>
          <a:p>
            <a:pPr marL="400050" indent="-228600">
              <a:lnSpc>
                <a:spcPct val="90000"/>
              </a:lnSpc>
              <a:spcAft>
                <a:spcPts val="600"/>
              </a:spcAft>
              <a:buFont typeface="Arial" panose="020B0604020202020204" pitchFamily="34" charset="0"/>
              <a:buChar char="•"/>
            </a:pPr>
            <a:r>
              <a:rPr lang="en-US" sz="2400" dirty="0"/>
              <a:t>Make claims without examples</a:t>
            </a:r>
          </a:p>
          <a:p>
            <a:pPr marL="400050" indent="-228600">
              <a:lnSpc>
                <a:spcPct val="90000"/>
              </a:lnSpc>
              <a:spcAft>
                <a:spcPts val="600"/>
              </a:spcAft>
              <a:buFont typeface="Arial" panose="020B0604020202020204" pitchFamily="34" charset="0"/>
              <a:buChar char="•"/>
            </a:pPr>
            <a:r>
              <a:rPr lang="en-US" sz="2400" dirty="0"/>
              <a:t>Forget to include the generated text as evidence</a:t>
            </a:r>
          </a:p>
        </p:txBody>
      </p:sp>
      <p:sp>
        <p:nvSpPr>
          <p:cNvPr id="18" name="Rectangle 1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a:extLst>
              <a:ext uri="{FF2B5EF4-FFF2-40B4-BE49-F238E27FC236}">
                <a16:creationId xmlns:a16="http://schemas.microsoft.com/office/drawing/2014/main" id="{A838A126-37FD-25C4-87B9-B5F8971B3CF7}"/>
              </a:ext>
            </a:extLst>
          </p:cNvPr>
          <p:cNvSpPr>
            <a:spLocks noGrp="1"/>
          </p:cNvSpPr>
          <p:nvPr>
            <p:ph type="dt" sz="half" idx="10"/>
          </p:nvPr>
        </p:nvSpPr>
        <p:spPr>
          <a:xfrm>
            <a:off x="0" y="6276815"/>
            <a:ext cx="2743200" cy="365125"/>
          </a:xfrm>
        </p:spPr>
        <p:txBody>
          <a:bodyPr vert="horz" lIns="91440" tIns="45720" rIns="91440" bIns="45720" rtlCol="0" anchor="ctr">
            <a:normAutofit/>
          </a:bodyPr>
          <a:lstStyle/>
          <a:p>
            <a:pPr algn="r">
              <a:spcAft>
                <a:spcPts val="600"/>
              </a:spcAft>
            </a:pPr>
            <a:r>
              <a:rPr lang="en-US" sz="1100" dirty="0">
                <a:solidFill>
                  <a:schemeClr val="tx1">
                    <a:lumMod val="50000"/>
                    <a:lumOff val="50000"/>
                  </a:schemeClr>
                </a:solidFill>
              </a:rPr>
              <a:t>BMAH4006 -  Skills for Academic Success</a:t>
            </a:r>
          </a:p>
        </p:txBody>
      </p:sp>
      <p:sp>
        <p:nvSpPr>
          <p:cNvPr id="6" name="Slide Number Placeholder 5">
            <a:extLst>
              <a:ext uri="{FF2B5EF4-FFF2-40B4-BE49-F238E27FC236}">
                <a16:creationId xmlns:a16="http://schemas.microsoft.com/office/drawing/2014/main" id="{677D9766-6950-C5ED-4FF1-664DF0BA89C1}"/>
              </a:ext>
            </a:extLst>
          </p:cNvPr>
          <p:cNvSpPr>
            <a:spLocks noGrp="1"/>
          </p:cNvSpPr>
          <p:nvPr>
            <p:ph type="sldNum" sz="quarter" idx="12"/>
          </p:nvPr>
        </p:nvSpPr>
        <p:spPr>
          <a:xfrm>
            <a:off x="11704320" y="6459378"/>
            <a:ext cx="448056" cy="365125"/>
          </a:xfrm>
        </p:spPr>
        <p:txBody>
          <a:bodyPr vert="horz" lIns="91440" tIns="45720" rIns="91440" bIns="45720" rtlCol="0" anchor="ctr">
            <a:normAutofit/>
          </a:bodyPr>
          <a:lstStyle/>
          <a:p>
            <a:pPr>
              <a:spcAft>
                <a:spcPts val="600"/>
              </a:spcAft>
            </a:pPr>
            <a:fld id="{FA95ABA2-1875-4845-B9AD-34A7336EF8C5}" type="slidenum">
              <a:rPr lang="en-US" sz="1100">
                <a:solidFill>
                  <a:srgbClr val="FFFFFF"/>
                </a:solidFill>
              </a:rPr>
              <a:pPr>
                <a:spcAft>
                  <a:spcPts val="600"/>
                </a:spcAft>
              </a:pPr>
              <a:t>20</a:t>
            </a:fld>
            <a:endParaRPr lang="en-US" sz="1100">
              <a:solidFill>
                <a:srgbClr val="FFFFFF"/>
              </a:solidFill>
            </a:endParaRPr>
          </a:p>
        </p:txBody>
      </p:sp>
      <p:pic>
        <p:nvPicPr>
          <p:cNvPr id="12" name="Picture 11" descr="An failed red ink stamp on a white background Stock Photo - Alamy">
            <a:extLst>
              <a:ext uri="{FF2B5EF4-FFF2-40B4-BE49-F238E27FC236}">
                <a16:creationId xmlns:a16="http://schemas.microsoft.com/office/drawing/2014/main" id="{2876E27D-9705-EB21-5298-5FDCA2E4963F}"/>
              </a:ext>
            </a:extLst>
          </p:cNvPr>
          <p:cNvPicPr>
            <a:picLocks noChangeAspect="1"/>
          </p:cNvPicPr>
          <p:nvPr/>
        </p:nvPicPr>
        <p:blipFill>
          <a:blip r:embed="rId2"/>
          <a:srcRect b="8161"/>
          <a:stretch>
            <a:fillRect/>
          </a:stretch>
        </p:blipFill>
        <p:spPr>
          <a:xfrm>
            <a:off x="6979920" y="1640873"/>
            <a:ext cx="3962400" cy="3630616"/>
          </a:xfrm>
          <a:prstGeom prst="rect">
            <a:avLst/>
          </a:prstGeom>
        </p:spPr>
      </p:pic>
      <p:sp>
        <p:nvSpPr>
          <p:cNvPr id="7" name="Title 1">
            <a:extLst>
              <a:ext uri="{FF2B5EF4-FFF2-40B4-BE49-F238E27FC236}">
                <a16:creationId xmlns:a16="http://schemas.microsoft.com/office/drawing/2014/main" id="{944CAF89-A910-2836-2BBF-BE88041940BE}"/>
              </a:ext>
            </a:extLst>
          </p:cNvPr>
          <p:cNvSpPr txBox="1">
            <a:spLocks/>
          </p:cNvSpPr>
          <p:nvPr/>
        </p:nvSpPr>
        <p:spPr>
          <a:xfrm>
            <a:off x="317761" y="448995"/>
            <a:ext cx="8643359" cy="107984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kern="1200" dirty="0">
                <a:solidFill>
                  <a:srgbClr val="C00000"/>
                </a:solidFill>
                <a:latin typeface="+mj-lt"/>
                <a:ea typeface="+mj-ea"/>
                <a:cs typeface="+mj-cs"/>
              </a:rPr>
              <a:t>What a weak assignment looks like</a:t>
            </a:r>
          </a:p>
        </p:txBody>
      </p:sp>
    </p:spTree>
    <p:extLst>
      <p:ext uri="{BB962C8B-B14F-4D97-AF65-F5344CB8AC3E}">
        <p14:creationId xmlns:p14="http://schemas.microsoft.com/office/powerpoint/2010/main" val="10192648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Planning for effective, skills-building group projects - University Affairs">
            <a:extLst>
              <a:ext uri="{FF2B5EF4-FFF2-40B4-BE49-F238E27FC236}">
                <a16:creationId xmlns:a16="http://schemas.microsoft.com/office/drawing/2014/main" id="{4E88F9DC-C286-0A9F-B545-3F20DD3E83D2}"/>
              </a:ext>
            </a:extLst>
          </p:cNvPr>
          <p:cNvPicPr>
            <a:picLocks noChangeAspect="1"/>
          </p:cNvPicPr>
          <p:nvPr/>
        </p:nvPicPr>
        <p:blipFill>
          <a:blip r:embed="rId2">
            <a:alphaModFix amt="20000"/>
          </a:blip>
          <a:stretch>
            <a:fillRect/>
          </a:stretch>
        </p:blipFill>
        <p:spPr>
          <a:xfrm>
            <a:off x="1" y="0"/>
            <a:ext cx="12192000" cy="6858000"/>
          </a:xfrm>
          <a:prstGeom prst="rect">
            <a:avLst/>
          </a:prstGeom>
        </p:spPr>
      </p:pic>
      <p:sp>
        <p:nvSpPr>
          <p:cNvPr id="2" name="Title 1">
            <a:extLst>
              <a:ext uri="{FF2B5EF4-FFF2-40B4-BE49-F238E27FC236}">
                <a16:creationId xmlns:a16="http://schemas.microsoft.com/office/drawing/2014/main" id="{D5AF1EE2-190C-3373-6B51-550EE3C99B3A}"/>
              </a:ext>
            </a:extLst>
          </p:cNvPr>
          <p:cNvSpPr>
            <a:spLocks noGrp="1"/>
          </p:cNvSpPr>
          <p:nvPr>
            <p:ph type="title"/>
          </p:nvPr>
        </p:nvSpPr>
        <p:spPr>
          <a:xfrm>
            <a:off x="138953" y="2766218"/>
            <a:ext cx="3693459" cy="1325563"/>
          </a:xfrm>
        </p:spPr>
        <p:txBody>
          <a:bodyPr/>
          <a:lstStyle/>
          <a:p>
            <a:r>
              <a:rPr lang="en-GB" b="1" dirty="0"/>
              <a:t>Group work</a:t>
            </a:r>
          </a:p>
        </p:txBody>
      </p:sp>
      <p:sp>
        <p:nvSpPr>
          <p:cNvPr id="3" name="Content Placeholder 2">
            <a:extLst>
              <a:ext uri="{FF2B5EF4-FFF2-40B4-BE49-F238E27FC236}">
                <a16:creationId xmlns:a16="http://schemas.microsoft.com/office/drawing/2014/main" id="{A90898C3-3BBB-DE30-FE8A-196A072B58F9}"/>
              </a:ext>
            </a:extLst>
          </p:cNvPr>
          <p:cNvSpPr>
            <a:spLocks noGrp="1"/>
          </p:cNvSpPr>
          <p:nvPr>
            <p:ph idx="1"/>
          </p:nvPr>
        </p:nvSpPr>
        <p:spPr>
          <a:xfrm>
            <a:off x="3691220" y="1468483"/>
            <a:ext cx="8453717" cy="4351338"/>
          </a:xfrm>
        </p:spPr>
        <p:txBody>
          <a:bodyPr>
            <a:normAutofit/>
          </a:bodyPr>
          <a:lstStyle/>
          <a:p>
            <a:pPr>
              <a:lnSpc>
                <a:spcPct val="150000"/>
              </a:lnSpc>
            </a:pPr>
            <a:r>
              <a:rPr lang="en-GB" sz="2400" dirty="0"/>
              <a:t>Read the four module learning outcomes</a:t>
            </a:r>
          </a:p>
          <a:p>
            <a:pPr>
              <a:lnSpc>
                <a:spcPct val="150000"/>
              </a:lnSpc>
            </a:pPr>
            <a:r>
              <a:rPr lang="en-GB" sz="2400" dirty="0"/>
              <a:t>Review the assessment brief 1</a:t>
            </a:r>
          </a:p>
          <a:p>
            <a:pPr>
              <a:lnSpc>
                <a:spcPct val="150000"/>
              </a:lnSpc>
            </a:pPr>
            <a:r>
              <a:rPr lang="en-GB" sz="2400" dirty="0"/>
              <a:t>Decide which learning outcome(s) the assessment is designed to assess</a:t>
            </a:r>
          </a:p>
          <a:p>
            <a:pPr>
              <a:lnSpc>
                <a:spcPct val="150000"/>
              </a:lnSpc>
            </a:pPr>
            <a:r>
              <a:rPr lang="en-GB" sz="2400" dirty="0"/>
              <a:t>Be prepared to justify your answers.</a:t>
            </a:r>
          </a:p>
        </p:txBody>
      </p:sp>
      <p:sp>
        <p:nvSpPr>
          <p:cNvPr id="4" name="Date Placeholder 3">
            <a:extLst>
              <a:ext uri="{FF2B5EF4-FFF2-40B4-BE49-F238E27FC236}">
                <a16:creationId xmlns:a16="http://schemas.microsoft.com/office/drawing/2014/main" id="{591C92F0-4CA9-D5BB-8C4C-54789F087149}"/>
              </a:ext>
            </a:extLst>
          </p:cNvPr>
          <p:cNvSpPr>
            <a:spLocks noGrp="1"/>
          </p:cNvSpPr>
          <p:nvPr>
            <p:ph type="dt" sz="half" idx="10"/>
          </p:nvPr>
        </p:nvSpPr>
        <p:spPr>
          <a:xfrm>
            <a:off x="0" y="6356350"/>
            <a:ext cx="3581400" cy="365125"/>
          </a:xfrm>
        </p:spPr>
        <p:txBody>
          <a:bodyPr/>
          <a:lstStyle/>
          <a:p>
            <a:r>
              <a:rPr lang="en-GB" dirty="0"/>
              <a:t>BMAH4006 -  Skills for Academic Success</a:t>
            </a:r>
          </a:p>
        </p:txBody>
      </p:sp>
      <p:sp>
        <p:nvSpPr>
          <p:cNvPr id="5" name="Footer Placeholder 4">
            <a:extLst>
              <a:ext uri="{FF2B5EF4-FFF2-40B4-BE49-F238E27FC236}">
                <a16:creationId xmlns:a16="http://schemas.microsoft.com/office/drawing/2014/main" id="{172C00A6-7060-4344-78A4-EBE39215FE3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1109A75-243C-A8D1-D393-D6109E683F19}"/>
              </a:ext>
            </a:extLst>
          </p:cNvPr>
          <p:cNvSpPr>
            <a:spLocks noGrp="1"/>
          </p:cNvSpPr>
          <p:nvPr>
            <p:ph type="sldNum" sz="quarter" idx="12"/>
          </p:nvPr>
        </p:nvSpPr>
        <p:spPr/>
        <p:txBody>
          <a:bodyPr/>
          <a:lstStyle/>
          <a:p>
            <a:fld id="{FA95ABA2-1875-4845-B9AD-34A7336EF8C5}" type="slidenum">
              <a:rPr lang="en-GB" smtClean="0"/>
              <a:t>21</a:t>
            </a:fld>
            <a:endParaRPr lang="en-GB"/>
          </a:p>
        </p:txBody>
      </p:sp>
      <p:sp>
        <p:nvSpPr>
          <p:cNvPr id="9" name="TextBox 8">
            <a:extLst>
              <a:ext uri="{FF2B5EF4-FFF2-40B4-BE49-F238E27FC236}">
                <a16:creationId xmlns:a16="http://schemas.microsoft.com/office/drawing/2014/main" id="{C90FDDF8-ABDD-CF37-AB5E-FC056A3719C2}"/>
              </a:ext>
            </a:extLst>
          </p:cNvPr>
          <p:cNvSpPr txBox="1"/>
          <p:nvPr/>
        </p:nvSpPr>
        <p:spPr>
          <a:xfrm>
            <a:off x="376518" y="376518"/>
            <a:ext cx="1519517" cy="369332"/>
          </a:xfrm>
          <a:prstGeom prst="rect">
            <a:avLst/>
          </a:prstGeom>
          <a:noFill/>
        </p:spPr>
        <p:txBody>
          <a:bodyPr wrap="square" rtlCol="0">
            <a:spAutoFit/>
          </a:bodyPr>
          <a:lstStyle/>
          <a:p>
            <a:r>
              <a:rPr lang="en-GB" dirty="0"/>
              <a:t>10 mins</a:t>
            </a:r>
          </a:p>
        </p:txBody>
      </p:sp>
    </p:spTree>
    <p:extLst>
      <p:ext uri="{BB962C8B-B14F-4D97-AF65-F5344CB8AC3E}">
        <p14:creationId xmlns:p14="http://schemas.microsoft.com/office/powerpoint/2010/main" val="14424305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10F9E-E37E-BC17-5C5F-CF86D0D06B4A}"/>
              </a:ext>
            </a:extLst>
          </p:cNvPr>
          <p:cNvSpPr>
            <a:spLocks noGrp="1"/>
          </p:cNvSpPr>
          <p:nvPr>
            <p:ph type="title"/>
          </p:nvPr>
        </p:nvSpPr>
        <p:spPr>
          <a:xfrm>
            <a:off x="838200" y="3739031"/>
            <a:ext cx="10515600" cy="1325563"/>
          </a:xfrm>
        </p:spPr>
        <p:txBody>
          <a:bodyPr/>
          <a:lstStyle/>
          <a:p>
            <a:pPr algn="ctr"/>
            <a:r>
              <a:rPr lang="en-GB" dirty="0"/>
              <a:t>What do you think the main purpose of this assessment is?</a:t>
            </a:r>
          </a:p>
        </p:txBody>
      </p:sp>
      <p:graphicFrame>
        <p:nvGraphicFramePr>
          <p:cNvPr id="7" name="Content Placeholder 6">
            <a:extLst>
              <a:ext uri="{FF2B5EF4-FFF2-40B4-BE49-F238E27FC236}">
                <a16:creationId xmlns:a16="http://schemas.microsoft.com/office/drawing/2014/main" id="{859E8660-0E26-1009-B2EB-0A65D8803ECD}"/>
              </a:ext>
            </a:extLst>
          </p:cNvPr>
          <p:cNvGraphicFramePr>
            <a:graphicFrameLocks noGrp="1"/>
          </p:cNvGraphicFramePr>
          <p:nvPr>
            <p:ph idx="1"/>
            <p:extLst>
              <p:ext uri="{D42A27DB-BD31-4B8C-83A1-F6EECF244321}">
                <p14:modId xmlns:p14="http://schemas.microsoft.com/office/powerpoint/2010/main" val="891986616"/>
              </p:ext>
            </p:extLst>
          </p:nvPr>
        </p:nvGraphicFramePr>
        <p:xfrm>
          <a:off x="838200" y="982382"/>
          <a:ext cx="10515600" cy="1854200"/>
        </p:xfrm>
        <a:graphic>
          <a:graphicData uri="http://schemas.openxmlformats.org/drawingml/2006/table">
            <a:tbl>
              <a:tblPr firstRow="1" bandRow="1">
                <a:tableStyleId>{F5AB1C69-6EDB-4FF4-983F-18BD219EF322}</a:tableStyleId>
              </a:tblPr>
              <a:tblGrid>
                <a:gridCol w="5257800">
                  <a:extLst>
                    <a:ext uri="{9D8B030D-6E8A-4147-A177-3AD203B41FA5}">
                      <a16:colId xmlns:a16="http://schemas.microsoft.com/office/drawing/2014/main" val="779814861"/>
                    </a:ext>
                  </a:extLst>
                </a:gridCol>
                <a:gridCol w="5257800">
                  <a:extLst>
                    <a:ext uri="{9D8B030D-6E8A-4147-A177-3AD203B41FA5}">
                      <a16:colId xmlns:a16="http://schemas.microsoft.com/office/drawing/2014/main" val="3127509180"/>
                    </a:ext>
                  </a:extLst>
                </a:gridCol>
              </a:tblGrid>
              <a:tr h="370840">
                <a:tc>
                  <a:txBody>
                    <a:bodyPr/>
                    <a:lstStyle/>
                    <a:p>
                      <a:pPr algn="ctr"/>
                      <a:r>
                        <a:rPr lang="en-GB" dirty="0"/>
                        <a:t>Learning Outcome</a:t>
                      </a:r>
                    </a:p>
                  </a:txBody>
                  <a:tcPr/>
                </a:tc>
                <a:tc>
                  <a:txBody>
                    <a:bodyPr/>
                    <a:lstStyle/>
                    <a:p>
                      <a:pPr algn="ctr"/>
                      <a:r>
                        <a:rPr lang="en-GB" dirty="0"/>
                        <a:t>Assessment 1</a:t>
                      </a:r>
                    </a:p>
                  </a:txBody>
                  <a:tcPr/>
                </a:tc>
                <a:extLst>
                  <a:ext uri="{0D108BD9-81ED-4DB2-BD59-A6C34878D82A}">
                    <a16:rowId xmlns:a16="http://schemas.microsoft.com/office/drawing/2014/main" val="2290778110"/>
                  </a:ext>
                </a:extLst>
              </a:tr>
              <a:tr h="370840">
                <a:tc>
                  <a:txBody>
                    <a:bodyPr/>
                    <a:lstStyle/>
                    <a:p>
                      <a:r>
                        <a:rPr lang="en-GB" dirty="0"/>
                        <a:t>LO1: Academic Integrity &amp; Referencing</a:t>
                      </a:r>
                    </a:p>
                  </a:txBody>
                  <a:tcPr/>
                </a:tc>
                <a:tc>
                  <a:txBody>
                    <a:bodyPr/>
                    <a:lstStyle/>
                    <a:p>
                      <a:pPr algn="ctr"/>
                      <a:r>
                        <a:rPr lang="en-GB" dirty="0">
                          <a:sym typeface="Wingdings" panose="05000000000000000000" pitchFamily="2" charset="2"/>
                        </a:rPr>
                        <a:t></a:t>
                      </a:r>
                      <a:endParaRPr lang="en-GB" dirty="0"/>
                    </a:p>
                  </a:txBody>
                  <a:tcPr/>
                </a:tc>
                <a:extLst>
                  <a:ext uri="{0D108BD9-81ED-4DB2-BD59-A6C34878D82A}">
                    <a16:rowId xmlns:a16="http://schemas.microsoft.com/office/drawing/2014/main" val="3195745121"/>
                  </a:ext>
                </a:extLst>
              </a:tr>
              <a:tr h="370840">
                <a:tc>
                  <a:txBody>
                    <a:bodyPr/>
                    <a:lstStyle/>
                    <a:p>
                      <a:r>
                        <a:rPr lang="en-GB" dirty="0"/>
                        <a:t>LO2: Responsible Use of AI</a:t>
                      </a:r>
                    </a:p>
                  </a:txBody>
                  <a:tcPr/>
                </a:tc>
                <a:tc>
                  <a:txBody>
                    <a:bodyPr/>
                    <a:lstStyle/>
                    <a:p>
                      <a:pPr algn="ctr"/>
                      <a:r>
                        <a:rPr lang="en-GB" dirty="0">
                          <a:sym typeface="Wingdings" panose="05000000000000000000" pitchFamily="2" charset="2"/>
                        </a:rPr>
                        <a:t></a:t>
                      </a:r>
                      <a:endParaRPr lang="en-GB" dirty="0"/>
                    </a:p>
                  </a:txBody>
                  <a:tcPr/>
                </a:tc>
                <a:extLst>
                  <a:ext uri="{0D108BD9-81ED-4DB2-BD59-A6C34878D82A}">
                    <a16:rowId xmlns:a16="http://schemas.microsoft.com/office/drawing/2014/main" val="915167476"/>
                  </a:ext>
                </a:extLst>
              </a:tr>
              <a:tr h="370840">
                <a:tc>
                  <a:txBody>
                    <a:bodyPr/>
                    <a:lstStyle/>
                    <a:p>
                      <a:r>
                        <a:rPr lang="en-GB" dirty="0"/>
                        <a:t>LO3: Reflection &amp; Development </a:t>
                      </a:r>
                    </a:p>
                  </a:txBody>
                  <a:tcPr/>
                </a:tc>
                <a:tc>
                  <a:txBody>
                    <a:bodyPr/>
                    <a:lstStyle/>
                    <a:p>
                      <a:endParaRPr lang="en-GB" dirty="0"/>
                    </a:p>
                  </a:txBody>
                  <a:tcPr/>
                </a:tc>
                <a:extLst>
                  <a:ext uri="{0D108BD9-81ED-4DB2-BD59-A6C34878D82A}">
                    <a16:rowId xmlns:a16="http://schemas.microsoft.com/office/drawing/2014/main" val="3597112674"/>
                  </a:ext>
                </a:extLst>
              </a:tr>
              <a:tr h="370840">
                <a:tc>
                  <a:txBody>
                    <a:bodyPr/>
                    <a:lstStyle/>
                    <a:p>
                      <a:r>
                        <a:rPr lang="en-GB" dirty="0"/>
                        <a:t>LO4: Academic Expectations, Feedback &amp; Rubrics</a:t>
                      </a:r>
                    </a:p>
                  </a:txBody>
                  <a:tcPr/>
                </a:tc>
                <a:tc>
                  <a:txBody>
                    <a:bodyPr/>
                    <a:lstStyle/>
                    <a:p>
                      <a:pPr algn="ctr"/>
                      <a:r>
                        <a:rPr lang="en-GB" dirty="0">
                          <a:sym typeface="Wingdings" panose="05000000000000000000" pitchFamily="2" charset="2"/>
                        </a:rPr>
                        <a:t></a:t>
                      </a:r>
                      <a:endParaRPr lang="en-GB" dirty="0"/>
                    </a:p>
                  </a:txBody>
                  <a:tcPr/>
                </a:tc>
                <a:extLst>
                  <a:ext uri="{0D108BD9-81ED-4DB2-BD59-A6C34878D82A}">
                    <a16:rowId xmlns:a16="http://schemas.microsoft.com/office/drawing/2014/main" val="730613481"/>
                  </a:ext>
                </a:extLst>
              </a:tr>
            </a:tbl>
          </a:graphicData>
        </a:graphic>
      </p:graphicFrame>
      <p:sp>
        <p:nvSpPr>
          <p:cNvPr id="4" name="Date Placeholder 3">
            <a:extLst>
              <a:ext uri="{FF2B5EF4-FFF2-40B4-BE49-F238E27FC236}">
                <a16:creationId xmlns:a16="http://schemas.microsoft.com/office/drawing/2014/main" id="{2971297A-298D-2F0D-7425-DEA767BD0E6B}"/>
              </a:ext>
            </a:extLst>
          </p:cNvPr>
          <p:cNvSpPr>
            <a:spLocks noGrp="1"/>
          </p:cNvSpPr>
          <p:nvPr>
            <p:ph type="dt" sz="half" idx="10"/>
          </p:nvPr>
        </p:nvSpPr>
        <p:spPr>
          <a:xfrm>
            <a:off x="0" y="6356350"/>
            <a:ext cx="3581400" cy="365125"/>
          </a:xfrm>
        </p:spPr>
        <p:txBody>
          <a:bodyPr/>
          <a:lstStyle/>
          <a:p>
            <a:r>
              <a:rPr lang="en-GB" dirty="0"/>
              <a:t>BMAH4006 -  Skills for Academic Success</a:t>
            </a:r>
          </a:p>
        </p:txBody>
      </p:sp>
      <p:sp>
        <p:nvSpPr>
          <p:cNvPr id="5" name="Footer Placeholder 4">
            <a:extLst>
              <a:ext uri="{FF2B5EF4-FFF2-40B4-BE49-F238E27FC236}">
                <a16:creationId xmlns:a16="http://schemas.microsoft.com/office/drawing/2014/main" id="{A9CBE4AE-AC83-AE26-005D-0725BD25D6E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A138288E-3420-579E-F29F-59B2A5B4ADF2}"/>
              </a:ext>
            </a:extLst>
          </p:cNvPr>
          <p:cNvSpPr>
            <a:spLocks noGrp="1"/>
          </p:cNvSpPr>
          <p:nvPr>
            <p:ph type="sldNum" sz="quarter" idx="12"/>
          </p:nvPr>
        </p:nvSpPr>
        <p:spPr/>
        <p:txBody>
          <a:bodyPr/>
          <a:lstStyle/>
          <a:p>
            <a:fld id="{FA95ABA2-1875-4845-B9AD-34A7336EF8C5}" type="slidenum">
              <a:rPr lang="en-GB" smtClean="0"/>
              <a:t>22</a:t>
            </a:fld>
            <a:endParaRPr lang="en-GB"/>
          </a:p>
        </p:txBody>
      </p:sp>
      <p:sp>
        <p:nvSpPr>
          <p:cNvPr id="10" name="TextBox 9">
            <a:extLst>
              <a:ext uri="{FF2B5EF4-FFF2-40B4-BE49-F238E27FC236}">
                <a16:creationId xmlns:a16="http://schemas.microsoft.com/office/drawing/2014/main" id="{6273913E-7FCC-BAC0-86CB-552121A2A9EB}"/>
              </a:ext>
            </a:extLst>
          </p:cNvPr>
          <p:cNvSpPr txBox="1"/>
          <p:nvPr/>
        </p:nvSpPr>
        <p:spPr>
          <a:xfrm>
            <a:off x="1155384" y="5341140"/>
            <a:ext cx="9881231" cy="369332"/>
          </a:xfrm>
          <a:prstGeom prst="rect">
            <a:avLst/>
          </a:prstGeom>
          <a:noFill/>
        </p:spPr>
        <p:txBody>
          <a:bodyPr wrap="none" rtlCol="0">
            <a:spAutoFit/>
          </a:bodyPr>
          <a:lstStyle/>
          <a:p>
            <a:pPr algn="ctr"/>
            <a:r>
              <a:rPr lang="en-GB" dirty="0"/>
              <a:t>Demonstrating responsible use of AI, academic integrity, critical evaluation and academic writing. </a:t>
            </a:r>
          </a:p>
        </p:txBody>
      </p:sp>
    </p:spTree>
    <p:extLst>
      <p:ext uri="{BB962C8B-B14F-4D97-AF65-F5344CB8AC3E}">
        <p14:creationId xmlns:p14="http://schemas.microsoft.com/office/powerpoint/2010/main" val="190202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Questions&quot; in English Grammar 🇬🇧 LanGeek">
            <a:extLst>
              <a:ext uri="{FF2B5EF4-FFF2-40B4-BE49-F238E27FC236}">
                <a16:creationId xmlns:a16="http://schemas.microsoft.com/office/drawing/2014/main" id="{73ADFFE4-6FF2-E114-DAC8-C3E471B5CDB7}"/>
              </a:ext>
            </a:extLst>
          </p:cNvPr>
          <p:cNvPicPr>
            <a:picLocks noChangeAspect="1"/>
          </p:cNvPicPr>
          <p:nvPr/>
        </p:nvPicPr>
        <p:blipFill>
          <a:blip r:embed="rId2">
            <a:alphaModFix amt="70000"/>
          </a:blip>
          <a:stretch>
            <a:fillRect/>
          </a:stretch>
        </p:blipFill>
        <p:spPr>
          <a:xfrm>
            <a:off x="999564" y="15502"/>
            <a:ext cx="10838329" cy="7215230"/>
          </a:xfrm>
          <a:prstGeom prst="rect">
            <a:avLst/>
          </a:prstGeom>
        </p:spPr>
      </p:pic>
      <p:sp>
        <p:nvSpPr>
          <p:cNvPr id="2" name="Title 1">
            <a:extLst>
              <a:ext uri="{FF2B5EF4-FFF2-40B4-BE49-F238E27FC236}">
                <a16:creationId xmlns:a16="http://schemas.microsoft.com/office/drawing/2014/main" id="{0A410459-B85E-6A2D-3AF9-866B646339A7}"/>
              </a:ext>
            </a:extLst>
          </p:cNvPr>
          <p:cNvSpPr>
            <a:spLocks noGrp="1"/>
          </p:cNvSpPr>
          <p:nvPr>
            <p:ph type="title"/>
          </p:nvPr>
        </p:nvSpPr>
        <p:spPr>
          <a:xfrm>
            <a:off x="1160928" y="3900441"/>
            <a:ext cx="10515600" cy="1325563"/>
          </a:xfrm>
        </p:spPr>
        <p:txBody>
          <a:bodyPr>
            <a:normAutofit/>
          </a:bodyPr>
          <a:lstStyle/>
          <a:p>
            <a:pPr algn="ctr"/>
            <a:r>
              <a:rPr lang="en-GB" sz="8000" b="1" dirty="0"/>
              <a:t>Questions?</a:t>
            </a:r>
          </a:p>
        </p:txBody>
      </p:sp>
      <p:sp>
        <p:nvSpPr>
          <p:cNvPr id="4" name="Date Placeholder 3">
            <a:extLst>
              <a:ext uri="{FF2B5EF4-FFF2-40B4-BE49-F238E27FC236}">
                <a16:creationId xmlns:a16="http://schemas.microsoft.com/office/drawing/2014/main" id="{DB37CD8A-0BA5-D684-13FB-90C56E6864BF}"/>
              </a:ext>
            </a:extLst>
          </p:cNvPr>
          <p:cNvSpPr>
            <a:spLocks noGrp="1"/>
          </p:cNvSpPr>
          <p:nvPr>
            <p:ph type="dt" sz="half" idx="10"/>
          </p:nvPr>
        </p:nvSpPr>
        <p:spPr>
          <a:xfrm>
            <a:off x="174812" y="6356350"/>
            <a:ext cx="3406588" cy="365125"/>
          </a:xfrm>
        </p:spPr>
        <p:txBody>
          <a:bodyPr/>
          <a:lstStyle/>
          <a:p>
            <a:r>
              <a:rPr lang="en-GB"/>
              <a:t>BMAH4006 -  Skills for Academic Success</a:t>
            </a:r>
          </a:p>
        </p:txBody>
      </p:sp>
      <p:sp>
        <p:nvSpPr>
          <p:cNvPr id="5" name="Footer Placeholder 4">
            <a:extLst>
              <a:ext uri="{FF2B5EF4-FFF2-40B4-BE49-F238E27FC236}">
                <a16:creationId xmlns:a16="http://schemas.microsoft.com/office/drawing/2014/main" id="{E16DC312-698A-EB1F-FDBF-D09A07BA510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714DA61-9729-01C7-753D-2450935050D6}"/>
              </a:ext>
            </a:extLst>
          </p:cNvPr>
          <p:cNvSpPr>
            <a:spLocks noGrp="1"/>
          </p:cNvSpPr>
          <p:nvPr>
            <p:ph type="sldNum" sz="quarter" idx="12"/>
          </p:nvPr>
        </p:nvSpPr>
        <p:spPr/>
        <p:txBody>
          <a:bodyPr/>
          <a:lstStyle/>
          <a:p>
            <a:fld id="{FA95ABA2-1875-4845-B9AD-34A7336EF8C5}" type="slidenum">
              <a:rPr lang="en-GB" smtClean="0"/>
              <a:t>23</a:t>
            </a:fld>
            <a:endParaRPr lang="en-GB"/>
          </a:p>
        </p:txBody>
      </p:sp>
    </p:spTree>
    <p:extLst>
      <p:ext uri="{BB962C8B-B14F-4D97-AF65-F5344CB8AC3E}">
        <p14:creationId xmlns:p14="http://schemas.microsoft.com/office/powerpoint/2010/main" val="30423656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C4C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0E998CF-10D8-FCB5-D651-6712D4BB94D4}"/>
              </a:ext>
            </a:extLst>
          </p:cNvPr>
          <p:cNvSpPr txBox="1"/>
          <p:nvPr/>
        </p:nvSpPr>
        <p:spPr>
          <a:xfrm>
            <a:off x="640080" y="1896035"/>
            <a:ext cx="3165438" cy="2887603"/>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lnSpc>
                <a:spcPct val="90000"/>
              </a:lnSpc>
              <a:spcBef>
                <a:spcPct val="0"/>
              </a:spcBef>
              <a:spcAft>
                <a:spcPts val="600"/>
              </a:spcAft>
            </a:pPr>
            <a:r>
              <a:rPr lang="en-US" sz="2600" b="1" kern="1200" dirty="0">
                <a:solidFill>
                  <a:srgbClr val="FFFFFF"/>
                </a:solidFill>
                <a:latin typeface="+mj-lt"/>
                <a:ea typeface="+mj-ea"/>
                <a:cs typeface="+mj-cs"/>
              </a:rPr>
              <a:t>Read Assignment 2 Brief</a:t>
            </a:r>
          </a:p>
        </p:txBody>
      </p:sp>
      <p:pic>
        <p:nvPicPr>
          <p:cNvPr id="8" name="Picture 7">
            <a:extLst>
              <a:ext uri="{FF2B5EF4-FFF2-40B4-BE49-F238E27FC236}">
                <a16:creationId xmlns:a16="http://schemas.microsoft.com/office/drawing/2014/main" id="{FFD0E2BE-6668-6A02-1866-4DBA09EA0BB2}"/>
              </a:ext>
            </a:extLst>
          </p:cNvPr>
          <p:cNvPicPr>
            <a:picLocks noChangeAspect="1"/>
          </p:cNvPicPr>
          <p:nvPr/>
        </p:nvPicPr>
        <p:blipFill>
          <a:blip r:embed="rId2"/>
          <a:srcRect l="34790" t="23408" r="34308" b="12889"/>
          <a:stretch>
            <a:fillRect/>
          </a:stretch>
        </p:blipFill>
        <p:spPr>
          <a:xfrm>
            <a:off x="5061013" y="164471"/>
            <a:ext cx="4499846" cy="6191880"/>
          </a:xfrm>
          <a:prstGeom prst="rect">
            <a:avLst/>
          </a:prstGeom>
        </p:spPr>
      </p:pic>
      <p:sp>
        <p:nvSpPr>
          <p:cNvPr id="2" name="Date Placeholder 1">
            <a:extLst>
              <a:ext uri="{FF2B5EF4-FFF2-40B4-BE49-F238E27FC236}">
                <a16:creationId xmlns:a16="http://schemas.microsoft.com/office/drawing/2014/main" id="{5B19943F-8EED-9559-3E72-38733399EA9D}"/>
              </a:ext>
            </a:extLst>
          </p:cNvPr>
          <p:cNvSpPr>
            <a:spLocks noGrp="1"/>
          </p:cNvSpPr>
          <p:nvPr>
            <p:ph type="dt" sz="half" idx="10"/>
          </p:nvPr>
        </p:nvSpPr>
        <p:spPr>
          <a:xfrm>
            <a:off x="918236" y="6356350"/>
            <a:ext cx="2897958" cy="365125"/>
          </a:xfrm>
        </p:spPr>
        <p:txBody>
          <a:bodyPr vert="horz" lIns="91440" tIns="45720" rIns="91440" bIns="45720" rtlCol="0" anchor="ctr">
            <a:normAutofit/>
          </a:bodyPr>
          <a:lstStyle/>
          <a:p>
            <a:pPr>
              <a:lnSpc>
                <a:spcPct val="90000"/>
              </a:lnSpc>
              <a:spcAft>
                <a:spcPts val="600"/>
              </a:spcAft>
            </a:pPr>
            <a:r>
              <a:rPr lang="en-US" sz="900">
                <a:solidFill>
                  <a:schemeClr val="tx1">
                    <a:lumMod val="50000"/>
                    <a:lumOff val="50000"/>
                  </a:schemeClr>
                </a:solidFill>
              </a:rPr>
              <a:t>BMAH4006 -  Skills for Academic Success</a:t>
            </a:r>
          </a:p>
        </p:txBody>
      </p:sp>
      <p:sp>
        <p:nvSpPr>
          <p:cNvPr id="3" name="Footer Placeholder 2">
            <a:extLst>
              <a:ext uri="{FF2B5EF4-FFF2-40B4-BE49-F238E27FC236}">
                <a16:creationId xmlns:a16="http://schemas.microsoft.com/office/drawing/2014/main" id="{1EA25599-9CFA-6F4F-6A6E-83A38EF7984C}"/>
              </a:ext>
            </a:extLst>
          </p:cNvPr>
          <p:cNvSpPr>
            <a:spLocks noGrp="1"/>
          </p:cNvSpPr>
          <p:nvPr>
            <p:ph type="ftr" sz="quarter" idx="11"/>
          </p:nvPr>
        </p:nvSpPr>
        <p:spPr>
          <a:xfrm>
            <a:off x="3403386"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4" name="Slide Number Placeholder 3">
            <a:extLst>
              <a:ext uri="{FF2B5EF4-FFF2-40B4-BE49-F238E27FC236}">
                <a16:creationId xmlns:a16="http://schemas.microsoft.com/office/drawing/2014/main" id="{364820BB-0430-6FA5-D8D9-45B23181F558}"/>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FA95ABA2-1875-4845-B9AD-34A7336EF8C5}" type="slidenum">
              <a:rPr lang="en-US">
                <a:solidFill>
                  <a:srgbClr val="898989"/>
                </a:solidFill>
              </a:rPr>
              <a:pPr>
                <a:spcAft>
                  <a:spcPts val="600"/>
                </a:spcAft>
              </a:pPr>
              <a:t>24</a:t>
            </a:fld>
            <a:endParaRPr lang="en-US">
              <a:solidFill>
                <a:srgbClr val="898989"/>
              </a:solidFill>
            </a:endParaRPr>
          </a:p>
        </p:txBody>
      </p:sp>
      <p:sp>
        <p:nvSpPr>
          <p:cNvPr id="10" name="TextBox 9">
            <a:extLst>
              <a:ext uri="{FF2B5EF4-FFF2-40B4-BE49-F238E27FC236}">
                <a16:creationId xmlns:a16="http://schemas.microsoft.com/office/drawing/2014/main" id="{5EA1D637-7805-C360-4CD9-4C150DFFC6AA}"/>
              </a:ext>
            </a:extLst>
          </p:cNvPr>
          <p:cNvSpPr txBox="1"/>
          <p:nvPr/>
        </p:nvSpPr>
        <p:spPr>
          <a:xfrm>
            <a:off x="10919012" y="146369"/>
            <a:ext cx="1130683" cy="369332"/>
          </a:xfrm>
          <a:prstGeom prst="rect">
            <a:avLst/>
          </a:prstGeom>
          <a:solidFill>
            <a:schemeClr val="accent2">
              <a:lumMod val="20000"/>
              <a:lumOff val="80000"/>
            </a:schemeClr>
          </a:solidFill>
        </p:spPr>
        <p:txBody>
          <a:bodyPr wrap="square" rtlCol="0">
            <a:spAutoFit/>
          </a:bodyPr>
          <a:lstStyle/>
          <a:p>
            <a:pPr algn="ctr"/>
            <a:r>
              <a:rPr lang="en-GB" b="1" dirty="0"/>
              <a:t>10 mins</a:t>
            </a:r>
          </a:p>
        </p:txBody>
      </p:sp>
    </p:spTree>
    <p:extLst>
      <p:ext uri="{BB962C8B-B14F-4D97-AF65-F5344CB8AC3E}">
        <p14:creationId xmlns:p14="http://schemas.microsoft.com/office/powerpoint/2010/main" val="36007555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101129-9D50-186D-309C-7ABC7EC016DD}"/>
              </a:ext>
            </a:extLst>
          </p:cNvPr>
          <p:cNvSpPr>
            <a:spLocks noGrp="1"/>
          </p:cNvSpPr>
          <p:nvPr>
            <p:ph idx="1"/>
          </p:nvPr>
        </p:nvSpPr>
        <p:spPr>
          <a:xfrm>
            <a:off x="271841" y="1285511"/>
            <a:ext cx="11788589" cy="3789316"/>
          </a:xfrm>
        </p:spPr>
        <p:txBody>
          <a:bodyPr/>
          <a:lstStyle/>
          <a:p>
            <a:pPr marL="0" indent="0">
              <a:buNone/>
            </a:pPr>
            <a:r>
              <a:rPr lang="en-GB" dirty="0"/>
              <a:t>You will attend a 15-minute interview during which you will discuss:</a:t>
            </a:r>
          </a:p>
          <a:p>
            <a:pPr marL="0" indent="0">
              <a:buNone/>
            </a:pPr>
            <a:endParaRPr lang="en-GB" dirty="0"/>
          </a:p>
          <a:p>
            <a:r>
              <a:rPr lang="en-GB" dirty="0"/>
              <a:t>The feedback you received on Assessment 1</a:t>
            </a:r>
          </a:p>
          <a:p>
            <a:r>
              <a:rPr lang="en-GB" dirty="0"/>
              <a:t>What you did well</a:t>
            </a:r>
          </a:p>
          <a:p>
            <a:r>
              <a:rPr lang="en-GB" dirty="0"/>
              <a:t>What you could improve</a:t>
            </a:r>
          </a:p>
          <a:p>
            <a:r>
              <a:rPr lang="en-GB" dirty="0"/>
              <a:t>What you have learned from the process</a:t>
            </a:r>
          </a:p>
          <a:p>
            <a:r>
              <a:rPr lang="en-GB" dirty="0"/>
              <a:t>How you will improve future assignments</a:t>
            </a:r>
          </a:p>
        </p:txBody>
      </p:sp>
      <p:sp>
        <p:nvSpPr>
          <p:cNvPr id="4" name="Date Placeholder 3">
            <a:extLst>
              <a:ext uri="{FF2B5EF4-FFF2-40B4-BE49-F238E27FC236}">
                <a16:creationId xmlns:a16="http://schemas.microsoft.com/office/drawing/2014/main" id="{EB1BB165-E5D3-ED73-9CE3-B05E069006B9}"/>
              </a:ext>
            </a:extLst>
          </p:cNvPr>
          <p:cNvSpPr>
            <a:spLocks noGrp="1"/>
          </p:cNvSpPr>
          <p:nvPr>
            <p:ph type="dt" sz="half" idx="10"/>
          </p:nvPr>
        </p:nvSpPr>
        <p:spPr>
          <a:xfrm>
            <a:off x="121024" y="6356350"/>
            <a:ext cx="3460376" cy="365125"/>
          </a:xfrm>
        </p:spPr>
        <p:txBody>
          <a:bodyPr/>
          <a:lstStyle/>
          <a:p>
            <a:r>
              <a:rPr lang="en-GB"/>
              <a:t>BMAH4006 -  Skills for Academic Success</a:t>
            </a:r>
          </a:p>
        </p:txBody>
      </p:sp>
      <p:sp>
        <p:nvSpPr>
          <p:cNvPr id="5" name="Footer Placeholder 4">
            <a:extLst>
              <a:ext uri="{FF2B5EF4-FFF2-40B4-BE49-F238E27FC236}">
                <a16:creationId xmlns:a16="http://schemas.microsoft.com/office/drawing/2014/main" id="{E95B7978-5F71-0A23-ABD0-79E2F5861B1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808D3D62-9546-1DE5-BDFC-6D912E52D732}"/>
              </a:ext>
            </a:extLst>
          </p:cNvPr>
          <p:cNvSpPr>
            <a:spLocks noGrp="1"/>
          </p:cNvSpPr>
          <p:nvPr>
            <p:ph type="sldNum" sz="quarter" idx="12"/>
          </p:nvPr>
        </p:nvSpPr>
        <p:spPr/>
        <p:txBody>
          <a:bodyPr/>
          <a:lstStyle/>
          <a:p>
            <a:fld id="{FA95ABA2-1875-4845-B9AD-34A7336EF8C5}" type="slidenum">
              <a:rPr lang="en-GB" smtClean="0"/>
              <a:t>25</a:t>
            </a:fld>
            <a:endParaRPr lang="en-GB"/>
          </a:p>
        </p:txBody>
      </p:sp>
      <p:sp>
        <p:nvSpPr>
          <p:cNvPr id="7" name="Title 1">
            <a:extLst>
              <a:ext uri="{FF2B5EF4-FFF2-40B4-BE49-F238E27FC236}">
                <a16:creationId xmlns:a16="http://schemas.microsoft.com/office/drawing/2014/main" id="{E85CE0F2-C9C0-368C-DF89-46298E759EE0}"/>
              </a:ext>
            </a:extLst>
          </p:cNvPr>
          <p:cNvSpPr>
            <a:spLocks noGrp="1"/>
          </p:cNvSpPr>
          <p:nvPr>
            <p:ph type="title"/>
          </p:nvPr>
        </p:nvSpPr>
        <p:spPr>
          <a:xfrm>
            <a:off x="-458" y="62266"/>
            <a:ext cx="6096000" cy="833800"/>
          </a:xfrm>
        </p:spPr>
        <p:txBody>
          <a:bodyPr/>
          <a:lstStyle/>
          <a:p>
            <a:r>
              <a:rPr lang="en-GB" b="1" dirty="0"/>
              <a:t>BMAH4006-AC2:</a:t>
            </a:r>
          </a:p>
        </p:txBody>
      </p:sp>
      <p:sp>
        <p:nvSpPr>
          <p:cNvPr id="8" name="TextBox 7">
            <a:extLst>
              <a:ext uri="{FF2B5EF4-FFF2-40B4-BE49-F238E27FC236}">
                <a16:creationId xmlns:a16="http://schemas.microsoft.com/office/drawing/2014/main" id="{6EB86D98-4EA5-D408-4EB7-A17AC55CED5A}"/>
              </a:ext>
            </a:extLst>
          </p:cNvPr>
          <p:cNvSpPr txBox="1"/>
          <p:nvPr/>
        </p:nvSpPr>
        <p:spPr>
          <a:xfrm>
            <a:off x="3750812" y="94445"/>
            <a:ext cx="7729411" cy="769441"/>
          </a:xfrm>
          <a:prstGeom prst="rect">
            <a:avLst/>
          </a:prstGeom>
          <a:noFill/>
        </p:spPr>
        <p:txBody>
          <a:bodyPr wrap="square">
            <a:spAutoFit/>
          </a:bodyPr>
          <a:lstStyle/>
          <a:p>
            <a:pPr lvl="1" fontAlgn="t"/>
            <a:r>
              <a:rPr lang="en-GB" sz="4400" b="1" dirty="0">
                <a:solidFill>
                  <a:srgbClr val="C00000"/>
                </a:solidFill>
              </a:rPr>
              <a:t>What do you have to do?</a:t>
            </a:r>
          </a:p>
        </p:txBody>
      </p:sp>
      <p:sp>
        <p:nvSpPr>
          <p:cNvPr id="9" name="TextBox 8">
            <a:extLst>
              <a:ext uri="{FF2B5EF4-FFF2-40B4-BE49-F238E27FC236}">
                <a16:creationId xmlns:a16="http://schemas.microsoft.com/office/drawing/2014/main" id="{A10AB4FC-BE45-133E-270B-1463538E7BAF}"/>
              </a:ext>
            </a:extLst>
          </p:cNvPr>
          <p:cNvSpPr txBox="1"/>
          <p:nvPr/>
        </p:nvSpPr>
        <p:spPr>
          <a:xfrm>
            <a:off x="271841" y="5432092"/>
            <a:ext cx="11648318" cy="400110"/>
          </a:xfrm>
          <a:prstGeom prst="rect">
            <a:avLst/>
          </a:prstGeom>
          <a:noFill/>
          <a:ln>
            <a:solidFill>
              <a:schemeClr val="accent2">
                <a:lumMod val="75000"/>
              </a:schemeClr>
            </a:solidFill>
          </a:ln>
        </p:spPr>
        <p:txBody>
          <a:bodyPr wrap="none" rtlCol="0">
            <a:spAutoFit/>
          </a:bodyPr>
          <a:lstStyle/>
          <a:p>
            <a:pPr algn="ctr"/>
            <a:r>
              <a:rPr lang="en-GB" sz="2000" dirty="0"/>
              <a:t>The purpose is to show that you can </a:t>
            </a:r>
            <a:r>
              <a:rPr lang="en-GB" sz="2000" b="1" dirty="0"/>
              <a:t>reflect on feedback and use it to develop as a university student</a:t>
            </a:r>
            <a:r>
              <a:rPr lang="en-GB" sz="2000" dirty="0"/>
              <a:t>.</a:t>
            </a:r>
          </a:p>
        </p:txBody>
      </p:sp>
      <p:pic>
        <p:nvPicPr>
          <p:cNvPr id="11" name="Picture 10">
            <a:extLst>
              <a:ext uri="{FF2B5EF4-FFF2-40B4-BE49-F238E27FC236}">
                <a16:creationId xmlns:a16="http://schemas.microsoft.com/office/drawing/2014/main" id="{1D79A492-FD9B-5145-5F57-4C831689F4E9}"/>
              </a:ext>
            </a:extLst>
          </p:cNvPr>
          <p:cNvPicPr>
            <a:picLocks noChangeAspect="1"/>
          </p:cNvPicPr>
          <p:nvPr/>
        </p:nvPicPr>
        <p:blipFill>
          <a:blip r:embed="rId2">
            <a:extLst>
              <a:ext uri="{28A0092B-C50C-407E-A947-70E740481C1C}">
                <a14:useLocalDpi xmlns:a14="http://schemas.microsoft.com/office/drawing/2010/main" val="0"/>
              </a:ext>
            </a:extLst>
          </a:blip>
          <a:srcRect l="8233" t="10392" r="8327" b="10588"/>
          <a:stretch>
            <a:fillRect/>
          </a:stretch>
        </p:blipFill>
        <p:spPr>
          <a:xfrm>
            <a:off x="8053164" y="2124635"/>
            <a:ext cx="3858072" cy="2608730"/>
          </a:xfrm>
          <a:prstGeom prst="rect">
            <a:avLst/>
          </a:prstGeom>
        </p:spPr>
      </p:pic>
    </p:spTree>
    <p:extLst>
      <p:ext uri="{BB962C8B-B14F-4D97-AF65-F5344CB8AC3E}">
        <p14:creationId xmlns:p14="http://schemas.microsoft.com/office/powerpoint/2010/main" val="35448918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8A72EF-1E8C-CCAC-7FCC-76EF2B40B4B7}"/>
              </a:ext>
            </a:extLst>
          </p:cNvPr>
          <p:cNvSpPr>
            <a:spLocks noGrp="1"/>
          </p:cNvSpPr>
          <p:nvPr>
            <p:ph type="title"/>
          </p:nvPr>
        </p:nvSpPr>
        <p:spPr>
          <a:xfrm>
            <a:off x="457200" y="502020"/>
            <a:ext cx="7177829" cy="1055068"/>
          </a:xfrm>
        </p:spPr>
        <p:txBody>
          <a:bodyPr anchor="b">
            <a:normAutofit/>
          </a:bodyPr>
          <a:lstStyle/>
          <a:p>
            <a:r>
              <a:rPr lang="en-GB" sz="4000" b="1" dirty="0"/>
              <a:t>What are we assessing?</a:t>
            </a:r>
          </a:p>
        </p:txBody>
      </p:sp>
      <p:sp>
        <p:nvSpPr>
          <p:cNvPr id="5" name="Footer Placeholder 4">
            <a:extLst>
              <a:ext uri="{FF2B5EF4-FFF2-40B4-BE49-F238E27FC236}">
                <a16:creationId xmlns:a16="http://schemas.microsoft.com/office/drawing/2014/main" id="{2816962E-DC26-AF33-0802-52885B6DC3B0}"/>
              </a:ext>
            </a:extLst>
          </p:cNvPr>
          <p:cNvSpPr>
            <a:spLocks noGrp="1"/>
          </p:cNvSpPr>
          <p:nvPr>
            <p:ph type="ftr" sz="quarter" idx="11"/>
          </p:nvPr>
        </p:nvSpPr>
        <p:spPr>
          <a:xfrm>
            <a:off x="5018567" y="6379017"/>
            <a:ext cx="4114800" cy="365125"/>
          </a:xfrm>
        </p:spPr>
        <p:txBody>
          <a:bodyPr>
            <a:normAutofit/>
          </a:bodyPr>
          <a:lstStyle/>
          <a:p>
            <a:pPr algn="l">
              <a:spcAft>
                <a:spcPts val="600"/>
              </a:spcAft>
            </a:pPr>
            <a:r>
              <a:rPr lang="en-GB" sz="1100">
                <a:solidFill>
                  <a:schemeClr val="tx1">
                    <a:lumMod val="50000"/>
                    <a:lumOff val="50000"/>
                  </a:schemeClr>
                </a:solidFill>
              </a:rPr>
              <a:t>Dr Simona Ferraraccio</a:t>
            </a:r>
          </a:p>
        </p:txBody>
      </p:sp>
      <p:sp>
        <p:nvSpPr>
          <p:cNvPr id="3" name="Content Placeholder 2">
            <a:extLst>
              <a:ext uri="{FF2B5EF4-FFF2-40B4-BE49-F238E27FC236}">
                <a16:creationId xmlns:a16="http://schemas.microsoft.com/office/drawing/2014/main" id="{45A31C03-5C4C-4A8C-992E-EC1DC063FF2C}"/>
              </a:ext>
            </a:extLst>
          </p:cNvPr>
          <p:cNvSpPr>
            <a:spLocks noGrp="1"/>
          </p:cNvSpPr>
          <p:nvPr>
            <p:ph idx="1"/>
          </p:nvPr>
        </p:nvSpPr>
        <p:spPr>
          <a:xfrm>
            <a:off x="323447" y="1979779"/>
            <a:ext cx="7342686" cy="3535083"/>
          </a:xfrm>
        </p:spPr>
        <p:txBody>
          <a:bodyPr anchor="t">
            <a:noAutofit/>
          </a:bodyPr>
          <a:lstStyle/>
          <a:p>
            <a:pPr marL="0" indent="0">
              <a:buNone/>
            </a:pPr>
            <a:r>
              <a:rPr lang="en-GB" sz="2000" dirty="0"/>
              <a:t>We are </a:t>
            </a:r>
            <a:r>
              <a:rPr lang="en-GB" sz="2000" b="1" dirty="0"/>
              <a:t>NOT</a:t>
            </a:r>
            <a:r>
              <a:rPr lang="en-GB" sz="2000" dirty="0"/>
              <a:t> assessing whether your first assignment was perfect. </a:t>
            </a:r>
          </a:p>
          <a:p>
            <a:pPr marL="0" indent="0">
              <a:buNone/>
            </a:pPr>
            <a:endParaRPr lang="en-GB" sz="2000" dirty="0"/>
          </a:p>
          <a:p>
            <a:pPr marL="0" indent="0">
              <a:buNone/>
            </a:pPr>
            <a:r>
              <a:rPr lang="en-GB" sz="2000" dirty="0"/>
              <a:t>We are assessing whether you can:</a:t>
            </a:r>
          </a:p>
          <a:p>
            <a:pPr marL="0" indent="0">
              <a:buNone/>
            </a:pPr>
            <a:endParaRPr lang="en-GB" sz="2000" dirty="0"/>
          </a:p>
          <a:p>
            <a:pPr>
              <a:buFont typeface="Wingdings" panose="05000000000000000000" pitchFamily="2" charset="2"/>
              <a:buChar char="ü"/>
            </a:pPr>
            <a:r>
              <a:rPr lang="en-GB" sz="2000" dirty="0"/>
              <a:t> Understand feedback</a:t>
            </a:r>
          </a:p>
          <a:p>
            <a:pPr>
              <a:buFont typeface="Wingdings" panose="05000000000000000000" pitchFamily="2" charset="2"/>
              <a:buChar char="ü"/>
            </a:pPr>
            <a:r>
              <a:rPr lang="en-GB" sz="2000" dirty="0"/>
              <a:t>Reflect on your performance</a:t>
            </a:r>
          </a:p>
          <a:p>
            <a:pPr>
              <a:buFont typeface="Wingdings" panose="05000000000000000000" pitchFamily="2" charset="2"/>
              <a:buChar char="ü"/>
            </a:pPr>
            <a:r>
              <a:rPr lang="en-GB" sz="2000" dirty="0"/>
              <a:t>Identify strengths and weaknesses</a:t>
            </a:r>
          </a:p>
          <a:p>
            <a:pPr>
              <a:buFont typeface="Wingdings" panose="05000000000000000000" pitchFamily="2" charset="2"/>
              <a:buChar char="ü"/>
            </a:pPr>
            <a:r>
              <a:rPr lang="en-GB" sz="2000" dirty="0"/>
              <a:t>Show evidence of learning</a:t>
            </a:r>
          </a:p>
          <a:p>
            <a:pPr>
              <a:buFont typeface="Wingdings" panose="05000000000000000000" pitchFamily="2" charset="2"/>
              <a:buChar char="ü"/>
            </a:pPr>
            <a:r>
              <a:rPr lang="en-GB" sz="2000" dirty="0"/>
              <a:t>Explain how you will improve</a:t>
            </a:r>
          </a:p>
          <a:p>
            <a:pPr>
              <a:buFont typeface="Wingdings" panose="05000000000000000000" pitchFamily="2" charset="2"/>
              <a:buChar char="ü"/>
            </a:pPr>
            <a:r>
              <a:rPr lang="en-GB" sz="2000" dirty="0"/>
              <a:t>Demonstrate understanding of academic expectations</a:t>
            </a:r>
          </a:p>
        </p:txBody>
      </p:sp>
      <p:sp>
        <p:nvSpPr>
          <p:cNvPr id="15" name="Rectangle 1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Graphic 9" descr="Check List">
            <a:extLst>
              <a:ext uri="{FF2B5EF4-FFF2-40B4-BE49-F238E27FC236}">
                <a16:creationId xmlns:a16="http://schemas.microsoft.com/office/drawing/2014/main" id="{79734F0B-09CE-3B23-6448-CB659FA99C3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075967" y="1359681"/>
            <a:ext cx="4170530" cy="4170530"/>
          </a:xfrm>
          <a:prstGeom prst="rect">
            <a:avLst/>
          </a:prstGeom>
        </p:spPr>
      </p:pic>
      <p:sp>
        <p:nvSpPr>
          <p:cNvPr id="4" name="Date Placeholder 3">
            <a:extLst>
              <a:ext uri="{FF2B5EF4-FFF2-40B4-BE49-F238E27FC236}">
                <a16:creationId xmlns:a16="http://schemas.microsoft.com/office/drawing/2014/main" id="{86F40919-E7A3-8D9D-C680-D0F7E27CA515}"/>
              </a:ext>
            </a:extLst>
          </p:cNvPr>
          <p:cNvSpPr>
            <a:spLocks noGrp="1"/>
          </p:cNvSpPr>
          <p:nvPr>
            <p:ph type="dt" sz="half" idx="10"/>
          </p:nvPr>
        </p:nvSpPr>
        <p:spPr>
          <a:xfrm>
            <a:off x="46037" y="6437274"/>
            <a:ext cx="2743200" cy="365125"/>
          </a:xfrm>
        </p:spPr>
        <p:txBody>
          <a:bodyPr>
            <a:normAutofit/>
          </a:bodyPr>
          <a:lstStyle/>
          <a:p>
            <a:pPr algn="r">
              <a:spcAft>
                <a:spcPts val="600"/>
              </a:spcAft>
            </a:pPr>
            <a:r>
              <a:rPr lang="en-GB" sz="1100" dirty="0">
                <a:solidFill>
                  <a:schemeClr val="tx1">
                    <a:lumMod val="50000"/>
                    <a:lumOff val="50000"/>
                  </a:schemeClr>
                </a:solidFill>
              </a:rPr>
              <a:t>BMAH4006 -  Skills for Academic Success</a:t>
            </a:r>
          </a:p>
        </p:txBody>
      </p:sp>
      <p:sp>
        <p:nvSpPr>
          <p:cNvPr id="6" name="Slide Number Placeholder 5">
            <a:extLst>
              <a:ext uri="{FF2B5EF4-FFF2-40B4-BE49-F238E27FC236}">
                <a16:creationId xmlns:a16="http://schemas.microsoft.com/office/drawing/2014/main" id="{694CB371-D4F5-9217-72B8-9AFA84826AAD}"/>
              </a:ext>
            </a:extLst>
          </p:cNvPr>
          <p:cNvSpPr>
            <a:spLocks noGrp="1"/>
          </p:cNvSpPr>
          <p:nvPr>
            <p:ph type="sldNum" sz="quarter" idx="12"/>
          </p:nvPr>
        </p:nvSpPr>
        <p:spPr>
          <a:xfrm>
            <a:off x="11704320" y="6459378"/>
            <a:ext cx="448056" cy="365125"/>
          </a:xfrm>
        </p:spPr>
        <p:txBody>
          <a:bodyPr>
            <a:normAutofit/>
          </a:bodyPr>
          <a:lstStyle/>
          <a:p>
            <a:pPr>
              <a:spcAft>
                <a:spcPts val="600"/>
              </a:spcAft>
            </a:pPr>
            <a:fld id="{FA95ABA2-1875-4845-B9AD-34A7336EF8C5}" type="slidenum">
              <a:rPr lang="en-GB" sz="1100">
                <a:solidFill>
                  <a:srgbClr val="FFFFFF"/>
                </a:solidFill>
              </a:rPr>
              <a:pPr>
                <a:spcAft>
                  <a:spcPts val="600"/>
                </a:spcAft>
              </a:pPr>
              <a:t>26</a:t>
            </a:fld>
            <a:endParaRPr lang="en-GB" sz="1100">
              <a:solidFill>
                <a:srgbClr val="FFFFFF"/>
              </a:solidFill>
            </a:endParaRPr>
          </a:p>
        </p:txBody>
      </p:sp>
    </p:spTree>
    <p:extLst>
      <p:ext uri="{BB962C8B-B14F-4D97-AF65-F5344CB8AC3E}">
        <p14:creationId xmlns:p14="http://schemas.microsoft.com/office/powerpoint/2010/main" val="25241215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F5C51B-67D2-417A-2404-5CBC98B64CF4}"/>
              </a:ext>
            </a:extLst>
          </p:cNvPr>
          <p:cNvSpPr>
            <a:spLocks noGrp="1"/>
          </p:cNvSpPr>
          <p:nvPr>
            <p:ph type="dt" sz="half" idx="10"/>
          </p:nvPr>
        </p:nvSpPr>
        <p:spPr>
          <a:xfrm>
            <a:off x="0" y="6356350"/>
            <a:ext cx="3581400" cy="365125"/>
          </a:xfrm>
        </p:spPr>
        <p:txBody>
          <a:bodyPr/>
          <a:lstStyle/>
          <a:p>
            <a:r>
              <a:rPr lang="en-GB" dirty="0"/>
              <a:t>BMAH4006 -  Skills for Academic Success</a:t>
            </a:r>
          </a:p>
        </p:txBody>
      </p:sp>
      <p:sp>
        <p:nvSpPr>
          <p:cNvPr id="3" name="Footer Placeholder 2">
            <a:extLst>
              <a:ext uri="{FF2B5EF4-FFF2-40B4-BE49-F238E27FC236}">
                <a16:creationId xmlns:a16="http://schemas.microsoft.com/office/drawing/2014/main" id="{915830FB-5F65-F50B-DDF4-9138121905BC}"/>
              </a:ext>
            </a:extLst>
          </p:cNvPr>
          <p:cNvSpPr>
            <a:spLocks noGrp="1"/>
          </p:cNvSpPr>
          <p:nvPr>
            <p:ph type="ftr" sz="quarter" idx="11"/>
          </p:nvPr>
        </p:nvSpPr>
        <p:spPr/>
        <p:txBody>
          <a:bodyPr/>
          <a:lstStyle/>
          <a:p>
            <a:r>
              <a:rPr lang="en-GB"/>
              <a:t>Dr Simona Ferraraccio</a:t>
            </a:r>
          </a:p>
        </p:txBody>
      </p:sp>
      <p:sp>
        <p:nvSpPr>
          <p:cNvPr id="6" name="Title 1">
            <a:extLst>
              <a:ext uri="{FF2B5EF4-FFF2-40B4-BE49-F238E27FC236}">
                <a16:creationId xmlns:a16="http://schemas.microsoft.com/office/drawing/2014/main" id="{1B4182A5-250C-B412-48C6-67C986A25810}"/>
              </a:ext>
            </a:extLst>
          </p:cNvPr>
          <p:cNvSpPr txBox="1">
            <a:spLocks/>
          </p:cNvSpPr>
          <p:nvPr/>
        </p:nvSpPr>
        <p:spPr>
          <a:xfrm>
            <a:off x="-54246" y="62266"/>
            <a:ext cx="6096000" cy="8338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BMAH4006-AC2:</a:t>
            </a:r>
          </a:p>
        </p:txBody>
      </p:sp>
      <p:pic>
        <p:nvPicPr>
          <p:cNvPr id="10" name="Picture 9" descr="Thought Bubble - Thinking Person Stock Illustration - Illustration of  thought, space: 11771374">
            <a:extLst>
              <a:ext uri="{FF2B5EF4-FFF2-40B4-BE49-F238E27FC236}">
                <a16:creationId xmlns:a16="http://schemas.microsoft.com/office/drawing/2014/main" id="{FCC6268F-1F5F-B45F-2BBC-4FF3E0D9A4CB}"/>
              </a:ext>
            </a:extLst>
          </p:cNvPr>
          <p:cNvPicPr>
            <a:picLocks noChangeAspect="1"/>
          </p:cNvPicPr>
          <p:nvPr/>
        </p:nvPicPr>
        <p:blipFill>
          <a:blip r:embed="rId2"/>
          <a:stretch>
            <a:fillRect/>
          </a:stretch>
        </p:blipFill>
        <p:spPr>
          <a:xfrm>
            <a:off x="6595527" y="733051"/>
            <a:ext cx="5596473" cy="5897283"/>
          </a:xfrm>
          <a:prstGeom prst="rect">
            <a:avLst/>
          </a:prstGeom>
        </p:spPr>
      </p:pic>
      <p:sp>
        <p:nvSpPr>
          <p:cNvPr id="7" name="TextBox 6">
            <a:extLst>
              <a:ext uri="{FF2B5EF4-FFF2-40B4-BE49-F238E27FC236}">
                <a16:creationId xmlns:a16="http://schemas.microsoft.com/office/drawing/2014/main" id="{76A794E1-BE7F-32FD-595E-0A13501991C4}"/>
              </a:ext>
            </a:extLst>
          </p:cNvPr>
          <p:cNvSpPr txBox="1"/>
          <p:nvPr/>
        </p:nvSpPr>
        <p:spPr>
          <a:xfrm>
            <a:off x="3764259" y="0"/>
            <a:ext cx="7729411" cy="769441"/>
          </a:xfrm>
          <a:prstGeom prst="rect">
            <a:avLst/>
          </a:prstGeom>
          <a:noFill/>
        </p:spPr>
        <p:txBody>
          <a:bodyPr wrap="square">
            <a:spAutoFit/>
          </a:bodyPr>
          <a:lstStyle/>
          <a:p>
            <a:pPr lvl="1" fontAlgn="t"/>
            <a:r>
              <a:rPr lang="en-GB" sz="4400" b="1" dirty="0">
                <a:solidFill>
                  <a:srgbClr val="C00000"/>
                </a:solidFill>
              </a:rPr>
              <a:t>What do you have to do?</a:t>
            </a:r>
          </a:p>
        </p:txBody>
      </p:sp>
      <p:sp>
        <p:nvSpPr>
          <p:cNvPr id="4" name="Slide Number Placeholder 3">
            <a:extLst>
              <a:ext uri="{FF2B5EF4-FFF2-40B4-BE49-F238E27FC236}">
                <a16:creationId xmlns:a16="http://schemas.microsoft.com/office/drawing/2014/main" id="{83AD743B-DFCD-4BEB-C3D9-888E91C903B7}"/>
              </a:ext>
            </a:extLst>
          </p:cNvPr>
          <p:cNvSpPr>
            <a:spLocks noGrp="1"/>
          </p:cNvSpPr>
          <p:nvPr>
            <p:ph type="sldNum" sz="quarter" idx="12"/>
          </p:nvPr>
        </p:nvSpPr>
        <p:spPr/>
        <p:txBody>
          <a:bodyPr/>
          <a:lstStyle/>
          <a:p>
            <a:fld id="{FA95ABA2-1875-4845-B9AD-34A7336EF8C5}" type="slidenum">
              <a:rPr lang="en-GB" smtClean="0"/>
              <a:t>27</a:t>
            </a:fld>
            <a:endParaRPr lang="en-GB"/>
          </a:p>
        </p:txBody>
      </p:sp>
      <p:sp>
        <p:nvSpPr>
          <p:cNvPr id="8" name="TextBox 7">
            <a:extLst>
              <a:ext uri="{FF2B5EF4-FFF2-40B4-BE49-F238E27FC236}">
                <a16:creationId xmlns:a16="http://schemas.microsoft.com/office/drawing/2014/main" id="{6AFAD7C5-46AC-8A3B-13B1-FC51A5F146E4}"/>
              </a:ext>
            </a:extLst>
          </p:cNvPr>
          <p:cNvSpPr txBox="1"/>
          <p:nvPr/>
        </p:nvSpPr>
        <p:spPr>
          <a:xfrm>
            <a:off x="463667" y="1651601"/>
            <a:ext cx="6096001" cy="3917034"/>
          </a:xfrm>
          <a:prstGeom prst="rect">
            <a:avLst/>
          </a:prstGeom>
          <a:noFill/>
        </p:spPr>
        <p:txBody>
          <a:bodyPr wrap="square" rtlCol="0">
            <a:spAutoFit/>
          </a:bodyPr>
          <a:lstStyle/>
          <a:p>
            <a:pPr>
              <a:lnSpc>
                <a:spcPct val="150000"/>
              </a:lnSpc>
            </a:pPr>
            <a:r>
              <a:rPr lang="en-GB" sz="2400" b="1" dirty="0"/>
              <a:t>Step 1: Read your Feedback carefully</a:t>
            </a:r>
            <a:endParaRPr lang="en-GB" sz="2400" dirty="0"/>
          </a:p>
          <a:p>
            <a:pPr>
              <a:lnSpc>
                <a:spcPct val="150000"/>
              </a:lnSpc>
            </a:pPr>
            <a:r>
              <a:rPr lang="en-GB" sz="2400" dirty="0"/>
              <a:t>Before the interview, read: </a:t>
            </a:r>
          </a:p>
          <a:p>
            <a:pPr>
              <a:lnSpc>
                <a:spcPct val="150000"/>
              </a:lnSpc>
            </a:pPr>
            <a:endParaRPr lang="en-GB" sz="2400" dirty="0"/>
          </a:p>
          <a:p>
            <a:pPr marL="342900" indent="-342900">
              <a:lnSpc>
                <a:spcPct val="150000"/>
              </a:lnSpc>
              <a:buFont typeface="Arial" panose="020B0604020202020204" pitchFamily="34" charset="0"/>
              <a:buChar char="•"/>
            </a:pPr>
            <a:r>
              <a:rPr lang="en-GB" sz="2400" dirty="0"/>
              <a:t>Your assessment feedback</a:t>
            </a:r>
          </a:p>
          <a:p>
            <a:pPr marL="342900" indent="-342900">
              <a:lnSpc>
                <a:spcPct val="150000"/>
              </a:lnSpc>
              <a:buFont typeface="Arial" panose="020B0604020202020204" pitchFamily="34" charset="0"/>
              <a:buChar char="•"/>
            </a:pPr>
            <a:r>
              <a:rPr lang="en-GB" sz="2400" dirty="0"/>
              <a:t>Your marking rubric</a:t>
            </a:r>
          </a:p>
          <a:p>
            <a:pPr marL="342900" indent="-342900">
              <a:lnSpc>
                <a:spcPct val="150000"/>
              </a:lnSpc>
              <a:buFont typeface="Arial" panose="020B0604020202020204" pitchFamily="34" charset="0"/>
              <a:buChar char="•"/>
            </a:pPr>
            <a:r>
              <a:rPr lang="en-GB" sz="2400" dirty="0"/>
              <a:t>Any comments provided by the marker</a:t>
            </a:r>
          </a:p>
          <a:p>
            <a:pPr>
              <a:lnSpc>
                <a:spcPct val="150000"/>
              </a:lnSpc>
            </a:pPr>
            <a:endParaRPr lang="en-GB" sz="2400" dirty="0"/>
          </a:p>
        </p:txBody>
      </p:sp>
      <p:sp>
        <p:nvSpPr>
          <p:cNvPr id="9" name="TextBox 8">
            <a:extLst>
              <a:ext uri="{FF2B5EF4-FFF2-40B4-BE49-F238E27FC236}">
                <a16:creationId xmlns:a16="http://schemas.microsoft.com/office/drawing/2014/main" id="{013EFA94-3490-0D30-A0CE-AA6BBE9D8DE5}"/>
              </a:ext>
            </a:extLst>
          </p:cNvPr>
          <p:cNvSpPr txBox="1"/>
          <p:nvPr/>
        </p:nvSpPr>
        <p:spPr>
          <a:xfrm>
            <a:off x="7005917" y="1635767"/>
            <a:ext cx="3603812" cy="1754326"/>
          </a:xfrm>
          <a:prstGeom prst="rect">
            <a:avLst/>
          </a:prstGeom>
          <a:noFill/>
        </p:spPr>
        <p:txBody>
          <a:bodyPr wrap="square" rtlCol="0">
            <a:spAutoFit/>
          </a:bodyPr>
          <a:lstStyle/>
          <a:p>
            <a:pPr algn="ctr"/>
            <a:r>
              <a:rPr lang="en-GB" dirty="0"/>
              <a:t>Ask yourself:</a:t>
            </a:r>
          </a:p>
          <a:p>
            <a:pPr algn="ctr"/>
            <a:endParaRPr lang="en-GB" dirty="0"/>
          </a:p>
          <a:p>
            <a:pPr algn="ctr"/>
            <a:r>
              <a:rPr lang="en-GB" b="1" dirty="0"/>
              <a:t>What went well?</a:t>
            </a:r>
          </a:p>
          <a:p>
            <a:pPr algn="ctr"/>
            <a:r>
              <a:rPr lang="en-GB" b="1" dirty="0"/>
              <a:t>What could have been improved?</a:t>
            </a:r>
          </a:p>
          <a:p>
            <a:pPr algn="ctr"/>
            <a:r>
              <a:rPr lang="en-GB" b="1" dirty="0"/>
              <a:t>What advice was I given?</a:t>
            </a:r>
          </a:p>
        </p:txBody>
      </p:sp>
    </p:spTree>
    <p:extLst>
      <p:ext uri="{BB962C8B-B14F-4D97-AF65-F5344CB8AC3E}">
        <p14:creationId xmlns:p14="http://schemas.microsoft.com/office/powerpoint/2010/main" val="27599998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D52E44-06BE-84F8-D023-38D881529F8B}"/>
              </a:ext>
            </a:extLst>
          </p:cNvPr>
          <p:cNvSpPr>
            <a:spLocks noGrp="1"/>
          </p:cNvSpPr>
          <p:nvPr>
            <p:ph type="dt" sz="half" idx="10"/>
          </p:nvPr>
        </p:nvSpPr>
        <p:spPr>
          <a:xfrm>
            <a:off x="161365" y="6356350"/>
            <a:ext cx="3420035" cy="365125"/>
          </a:xfrm>
        </p:spPr>
        <p:txBody>
          <a:bodyPr/>
          <a:lstStyle/>
          <a:p>
            <a:r>
              <a:rPr lang="en-GB" dirty="0"/>
              <a:t>BMAH4006 -  Skills for Academic Success</a:t>
            </a:r>
          </a:p>
        </p:txBody>
      </p:sp>
      <p:sp>
        <p:nvSpPr>
          <p:cNvPr id="3" name="Footer Placeholder 2">
            <a:extLst>
              <a:ext uri="{FF2B5EF4-FFF2-40B4-BE49-F238E27FC236}">
                <a16:creationId xmlns:a16="http://schemas.microsoft.com/office/drawing/2014/main" id="{1608688F-A4D1-9A88-12B4-5E2E71D089BD}"/>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1BB7AEC5-A24C-AC7E-1E64-EF247C992811}"/>
              </a:ext>
            </a:extLst>
          </p:cNvPr>
          <p:cNvSpPr>
            <a:spLocks noGrp="1"/>
          </p:cNvSpPr>
          <p:nvPr>
            <p:ph type="sldNum" sz="quarter" idx="12"/>
          </p:nvPr>
        </p:nvSpPr>
        <p:spPr/>
        <p:txBody>
          <a:bodyPr/>
          <a:lstStyle/>
          <a:p>
            <a:fld id="{FA95ABA2-1875-4845-B9AD-34A7336EF8C5}" type="slidenum">
              <a:rPr lang="en-GB" smtClean="0"/>
              <a:t>28</a:t>
            </a:fld>
            <a:endParaRPr lang="en-GB"/>
          </a:p>
        </p:txBody>
      </p:sp>
      <p:pic>
        <p:nvPicPr>
          <p:cNvPr id="11" name="Picture 10" descr="Revisiting Power/Knowledge in Educational Theory: A Critical Review of  Stephen Ball's Interpretation of Foucault">
            <a:extLst>
              <a:ext uri="{FF2B5EF4-FFF2-40B4-BE49-F238E27FC236}">
                <a16:creationId xmlns:a16="http://schemas.microsoft.com/office/drawing/2014/main" id="{50B1AECF-2485-188B-A0CB-D960E4BC3CA7}"/>
              </a:ext>
            </a:extLst>
          </p:cNvPr>
          <p:cNvPicPr>
            <a:picLocks noChangeAspect="1"/>
          </p:cNvPicPr>
          <p:nvPr/>
        </p:nvPicPr>
        <p:blipFill>
          <a:blip r:embed="rId2">
            <a:alphaModFix amt="35000"/>
          </a:blip>
          <a:stretch>
            <a:fillRect/>
          </a:stretch>
        </p:blipFill>
        <p:spPr>
          <a:xfrm>
            <a:off x="6851275" y="1011331"/>
            <a:ext cx="5244355" cy="5244355"/>
          </a:xfrm>
          <a:prstGeom prst="rect">
            <a:avLst/>
          </a:prstGeom>
        </p:spPr>
      </p:pic>
      <p:sp>
        <p:nvSpPr>
          <p:cNvPr id="6" name="Title 1">
            <a:extLst>
              <a:ext uri="{FF2B5EF4-FFF2-40B4-BE49-F238E27FC236}">
                <a16:creationId xmlns:a16="http://schemas.microsoft.com/office/drawing/2014/main" id="{2C1B23BA-9824-9A30-3077-2BBCA0F8B69A}"/>
              </a:ext>
            </a:extLst>
          </p:cNvPr>
          <p:cNvSpPr txBox="1">
            <a:spLocks/>
          </p:cNvSpPr>
          <p:nvPr/>
        </p:nvSpPr>
        <p:spPr>
          <a:xfrm>
            <a:off x="-54246" y="62266"/>
            <a:ext cx="6096000" cy="8338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BMAH4006-AC2:</a:t>
            </a:r>
          </a:p>
        </p:txBody>
      </p:sp>
      <p:sp>
        <p:nvSpPr>
          <p:cNvPr id="8" name="TextBox 7">
            <a:extLst>
              <a:ext uri="{FF2B5EF4-FFF2-40B4-BE49-F238E27FC236}">
                <a16:creationId xmlns:a16="http://schemas.microsoft.com/office/drawing/2014/main" id="{EA68D445-D55B-5BDF-94DF-FE5575DA3710}"/>
              </a:ext>
            </a:extLst>
          </p:cNvPr>
          <p:cNvSpPr txBox="1"/>
          <p:nvPr/>
        </p:nvSpPr>
        <p:spPr>
          <a:xfrm>
            <a:off x="3764259" y="0"/>
            <a:ext cx="7729411" cy="769441"/>
          </a:xfrm>
          <a:prstGeom prst="rect">
            <a:avLst/>
          </a:prstGeom>
          <a:noFill/>
        </p:spPr>
        <p:txBody>
          <a:bodyPr wrap="square">
            <a:spAutoFit/>
          </a:bodyPr>
          <a:lstStyle/>
          <a:p>
            <a:pPr lvl="1" fontAlgn="t"/>
            <a:r>
              <a:rPr lang="en-GB" sz="4400" b="1" dirty="0">
                <a:solidFill>
                  <a:srgbClr val="C00000"/>
                </a:solidFill>
              </a:rPr>
              <a:t>What do you have to do?</a:t>
            </a:r>
          </a:p>
        </p:txBody>
      </p:sp>
      <p:sp>
        <p:nvSpPr>
          <p:cNvPr id="10" name="TextBox 9">
            <a:extLst>
              <a:ext uri="{FF2B5EF4-FFF2-40B4-BE49-F238E27FC236}">
                <a16:creationId xmlns:a16="http://schemas.microsoft.com/office/drawing/2014/main" id="{1E8CC322-678C-F788-1A50-63DA4CFACB57}"/>
              </a:ext>
            </a:extLst>
          </p:cNvPr>
          <p:cNvSpPr txBox="1"/>
          <p:nvPr/>
        </p:nvSpPr>
        <p:spPr>
          <a:xfrm>
            <a:off x="161365" y="1370522"/>
            <a:ext cx="12192000" cy="4471032"/>
          </a:xfrm>
          <a:prstGeom prst="rect">
            <a:avLst/>
          </a:prstGeom>
          <a:noFill/>
        </p:spPr>
        <p:txBody>
          <a:bodyPr wrap="square" rtlCol="0">
            <a:spAutoFit/>
          </a:bodyPr>
          <a:lstStyle/>
          <a:p>
            <a:pPr>
              <a:lnSpc>
                <a:spcPct val="150000"/>
              </a:lnSpc>
            </a:pPr>
            <a:r>
              <a:rPr lang="en-GB" sz="2400" b="1" dirty="0"/>
              <a:t>Step 2: Understand your mark</a:t>
            </a:r>
          </a:p>
          <a:p>
            <a:pPr>
              <a:lnSpc>
                <a:spcPct val="150000"/>
              </a:lnSpc>
            </a:pPr>
            <a:endParaRPr lang="en-GB" sz="2400" dirty="0"/>
          </a:p>
          <a:p>
            <a:pPr>
              <a:lnSpc>
                <a:spcPct val="150000"/>
              </a:lnSpc>
            </a:pPr>
            <a:r>
              <a:rPr lang="en-GB" sz="2400" dirty="0"/>
              <a:t>Look carefully at the marking criteria:</a:t>
            </a:r>
          </a:p>
          <a:p>
            <a:pPr>
              <a:lnSpc>
                <a:spcPct val="150000"/>
              </a:lnSpc>
            </a:pPr>
            <a:endParaRPr lang="en-GB" sz="2400" dirty="0"/>
          </a:p>
          <a:p>
            <a:pPr marL="342900" indent="-342900">
              <a:lnSpc>
                <a:spcPct val="150000"/>
              </a:lnSpc>
              <a:buFont typeface="Arial" panose="020B0604020202020204" pitchFamily="34" charset="0"/>
              <a:buChar char="•"/>
            </a:pPr>
            <a:r>
              <a:rPr lang="en-GB" sz="2400" dirty="0"/>
              <a:t>Which areas were strongest? (referencing, structure, use of evidence, critical thinking)</a:t>
            </a:r>
          </a:p>
          <a:p>
            <a:pPr marL="342900" indent="-342900">
              <a:lnSpc>
                <a:spcPct val="150000"/>
              </a:lnSpc>
              <a:buFont typeface="Arial" panose="020B0604020202020204" pitchFamily="34" charset="0"/>
              <a:buChar char="•"/>
            </a:pPr>
            <a:r>
              <a:rPr lang="en-GB" sz="2400" dirty="0"/>
              <a:t>Which areas were weakest? (analysis, wider reading, academic writing, evaluation)</a:t>
            </a:r>
          </a:p>
          <a:p>
            <a:pPr>
              <a:lnSpc>
                <a:spcPct val="150000"/>
              </a:lnSpc>
            </a:pPr>
            <a:r>
              <a:rPr lang="en-GB" sz="2400" dirty="0"/>
              <a:t>  </a:t>
            </a:r>
          </a:p>
          <a:p>
            <a:pPr>
              <a:lnSpc>
                <a:spcPct val="150000"/>
              </a:lnSpc>
            </a:pPr>
            <a:endParaRPr lang="en-GB" sz="2400" dirty="0"/>
          </a:p>
        </p:txBody>
      </p:sp>
    </p:spTree>
    <p:extLst>
      <p:ext uri="{BB962C8B-B14F-4D97-AF65-F5344CB8AC3E}">
        <p14:creationId xmlns:p14="http://schemas.microsoft.com/office/powerpoint/2010/main" val="20868981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952E76-5F4C-612D-CA32-72D3C926EA22}"/>
              </a:ext>
            </a:extLst>
          </p:cNvPr>
          <p:cNvSpPr>
            <a:spLocks noGrp="1"/>
          </p:cNvSpPr>
          <p:nvPr>
            <p:ph type="dt" sz="half" idx="10"/>
          </p:nvPr>
        </p:nvSpPr>
        <p:spPr>
          <a:xfrm>
            <a:off x="147918" y="6356350"/>
            <a:ext cx="3433482" cy="365125"/>
          </a:xfrm>
        </p:spPr>
        <p:txBody>
          <a:bodyPr/>
          <a:lstStyle/>
          <a:p>
            <a:r>
              <a:rPr lang="en-GB" dirty="0"/>
              <a:t>BMAH4006 -  Skills for Academic Success</a:t>
            </a:r>
          </a:p>
        </p:txBody>
      </p:sp>
      <p:sp>
        <p:nvSpPr>
          <p:cNvPr id="3" name="Footer Placeholder 2">
            <a:extLst>
              <a:ext uri="{FF2B5EF4-FFF2-40B4-BE49-F238E27FC236}">
                <a16:creationId xmlns:a16="http://schemas.microsoft.com/office/drawing/2014/main" id="{671D238F-E902-904D-72C5-DAA81EB10671}"/>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FEF74339-E268-71BC-A67A-AF3882754E50}"/>
              </a:ext>
            </a:extLst>
          </p:cNvPr>
          <p:cNvSpPr>
            <a:spLocks noGrp="1"/>
          </p:cNvSpPr>
          <p:nvPr>
            <p:ph type="sldNum" sz="quarter" idx="12"/>
          </p:nvPr>
        </p:nvSpPr>
        <p:spPr/>
        <p:txBody>
          <a:bodyPr/>
          <a:lstStyle/>
          <a:p>
            <a:fld id="{FA95ABA2-1875-4845-B9AD-34A7336EF8C5}" type="slidenum">
              <a:rPr lang="en-GB" smtClean="0"/>
              <a:t>29</a:t>
            </a:fld>
            <a:endParaRPr lang="en-GB"/>
          </a:p>
        </p:txBody>
      </p:sp>
      <p:sp>
        <p:nvSpPr>
          <p:cNvPr id="6" name="Title 1">
            <a:extLst>
              <a:ext uri="{FF2B5EF4-FFF2-40B4-BE49-F238E27FC236}">
                <a16:creationId xmlns:a16="http://schemas.microsoft.com/office/drawing/2014/main" id="{072E5372-7E44-74EA-406C-6316928D6F37}"/>
              </a:ext>
            </a:extLst>
          </p:cNvPr>
          <p:cNvSpPr txBox="1">
            <a:spLocks/>
          </p:cNvSpPr>
          <p:nvPr/>
        </p:nvSpPr>
        <p:spPr>
          <a:xfrm>
            <a:off x="-54246" y="62266"/>
            <a:ext cx="6096000" cy="8338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BMAH4006-AC2:</a:t>
            </a:r>
          </a:p>
        </p:txBody>
      </p:sp>
      <p:sp>
        <p:nvSpPr>
          <p:cNvPr id="8" name="TextBox 7">
            <a:extLst>
              <a:ext uri="{FF2B5EF4-FFF2-40B4-BE49-F238E27FC236}">
                <a16:creationId xmlns:a16="http://schemas.microsoft.com/office/drawing/2014/main" id="{5589E3E7-FF17-0701-CF4D-BBA5FB15988A}"/>
              </a:ext>
            </a:extLst>
          </p:cNvPr>
          <p:cNvSpPr txBox="1"/>
          <p:nvPr/>
        </p:nvSpPr>
        <p:spPr>
          <a:xfrm>
            <a:off x="3764259" y="0"/>
            <a:ext cx="7729411" cy="769441"/>
          </a:xfrm>
          <a:prstGeom prst="rect">
            <a:avLst/>
          </a:prstGeom>
          <a:noFill/>
        </p:spPr>
        <p:txBody>
          <a:bodyPr wrap="square">
            <a:spAutoFit/>
          </a:bodyPr>
          <a:lstStyle/>
          <a:p>
            <a:pPr lvl="1" fontAlgn="t"/>
            <a:r>
              <a:rPr lang="en-GB" sz="4400" b="1" dirty="0">
                <a:solidFill>
                  <a:srgbClr val="C00000"/>
                </a:solidFill>
              </a:rPr>
              <a:t>What do you have to do?</a:t>
            </a:r>
          </a:p>
        </p:txBody>
      </p:sp>
      <p:sp>
        <p:nvSpPr>
          <p:cNvPr id="10" name="TextBox 9">
            <a:extLst>
              <a:ext uri="{FF2B5EF4-FFF2-40B4-BE49-F238E27FC236}">
                <a16:creationId xmlns:a16="http://schemas.microsoft.com/office/drawing/2014/main" id="{02F014D3-4AD9-9AD7-23B0-2E29A990C858}"/>
              </a:ext>
            </a:extLst>
          </p:cNvPr>
          <p:cNvSpPr txBox="1"/>
          <p:nvPr/>
        </p:nvSpPr>
        <p:spPr>
          <a:xfrm>
            <a:off x="147918" y="1113693"/>
            <a:ext cx="5948082" cy="5025030"/>
          </a:xfrm>
          <a:prstGeom prst="rect">
            <a:avLst/>
          </a:prstGeom>
          <a:noFill/>
        </p:spPr>
        <p:txBody>
          <a:bodyPr wrap="square" rtlCol="0">
            <a:spAutoFit/>
          </a:bodyPr>
          <a:lstStyle/>
          <a:p>
            <a:pPr>
              <a:lnSpc>
                <a:spcPct val="150000"/>
              </a:lnSpc>
            </a:pPr>
            <a:r>
              <a:rPr lang="en-GB" sz="2400" b="1" dirty="0"/>
              <a:t>Step 3: Reflect on your performance</a:t>
            </a:r>
          </a:p>
          <a:p>
            <a:pPr>
              <a:lnSpc>
                <a:spcPct val="150000"/>
              </a:lnSpc>
            </a:pPr>
            <a:endParaRPr lang="en-GB" sz="2400" dirty="0"/>
          </a:p>
          <a:p>
            <a:pPr>
              <a:lnSpc>
                <a:spcPct val="150000"/>
              </a:lnSpc>
            </a:pPr>
            <a:r>
              <a:rPr lang="en-GB" sz="2400" dirty="0"/>
              <a:t>Reflection means thinking about:</a:t>
            </a:r>
          </a:p>
          <a:p>
            <a:pPr marL="342900" indent="-342900">
              <a:lnSpc>
                <a:spcPct val="150000"/>
              </a:lnSpc>
              <a:buFont typeface="Arial" panose="020B0604020202020204" pitchFamily="34" charset="0"/>
              <a:buChar char="•"/>
            </a:pPr>
            <a:r>
              <a:rPr lang="en-GB" sz="2400" b="1" dirty="0"/>
              <a:t>What happened?</a:t>
            </a:r>
          </a:p>
          <a:p>
            <a:pPr marL="342900" indent="-342900">
              <a:lnSpc>
                <a:spcPct val="150000"/>
              </a:lnSpc>
              <a:buFont typeface="Arial" panose="020B0604020202020204" pitchFamily="34" charset="0"/>
              <a:buChar char="•"/>
            </a:pPr>
            <a:r>
              <a:rPr lang="en-GB" sz="2400" b="1" dirty="0"/>
              <a:t>Why did it happen?</a:t>
            </a:r>
          </a:p>
          <a:p>
            <a:pPr marL="342900" indent="-342900">
              <a:lnSpc>
                <a:spcPct val="150000"/>
              </a:lnSpc>
              <a:buFont typeface="Arial" panose="020B0604020202020204" pitchFamily="34" charset="0"/>
              <a:buChar char="•"/>
            </a:pPr>
            <a:r>
              <a:rPr lang="en-GB" sz="2400" b="1" dirty="0"/>
              <a:t>What did I learn?</a:t>
            </a:r>
          </a:p>
          <a:p>
            <a:pPr marL="342900" indent="-342900">
              <a:lnSpc>
                <a:spcPct val="150000"/>
              </a:lnSpc>
              <a:buFont typeface="Arial" panose="020B0604020202020204" pitchFamily="34" charset="0"/>
              <a:buChar char="•"/>
            </a:pPr>
            <a:r>
              <a:rPr lang="en-GB" sz="2400" b="1" dirty="0"/>
              <a:t>What will I do differently next time?</a:t>
            </a:r>
          </a:p>
          <a:p>
            <a:pPr>
              <a:lnSpc>
                <a:spcPct val="150000"/>
              </a:lnSpc>
            </a:pPr>
            <a:r>
              <a:rPr lang="en-GB" sz="2400" dirty="0"/>
              <a:t>  </a:t>
            </a:r>
          </a:p>
          <a:p>
            <a:pPr>
              <a:lnSpc>
                <a:spcPct val="150000"/>
              </a:lnSpc>
            </a:pPr>
            <a:endParaRPr lang="en-GB" sz="2400" dirty="0"/>
          </a:p>
        </p:txBody>
      </p:sp>
      <p:sp>
        <p:nvSpPr>
          <p:cNvPr id="11" name="TextBox 10">
            <a:extLst>
              <a:ext uri="{FF2B5EF4-FFF2-40B4-BE49-F238E27FC236}">
                <a16:creationId xmlns:a16="http://schemas.microsoft.com/office/drawing/2014/main" id="{D9C15E6F-D388-8994-B3C2-F7247B60D3C3}"/>
              </a:ext>
            </a:extLst>
          </p:cNvPr>
          <p:cNvSpPr txBox="1"/>
          <p:nvPr/>
        </p:nvSpPr>
        <p:spPr>
          <a:xfrm>
            <a:off x="6176682" y="2411368"/>
            <a:ext cx="5948082" cy="2031325"/>
          </a:xfrm>
          <a:prstGeom prst="rect">
            <a:avLst/>
          </a:prstGeom>
          <a:solidFill>
            <a:schemeClr val="tx2">
              <a:lumMod val="10000"/>
              <a:lumOff val="90000"/>
            </a:schemeClr>
          </a:solidFill>
        </p:spPr>
        <p:txBody>
          <a:bodyPr wrap="square" rtlCol="0">
            <a:spAutoFit/>
          </a:bodyPr>
          <a:lstStyle/>
          <a:p>
            <a:pPr algn="ctr"/>
            <a:r>
              <a:rPr lang="en-GB" dirty="0"/>
              <a:t>For example:</a:t>
            </a:r>
          </a:p>
          <a:p>
            <a:pPr algn="ctr"/>
            <a:endParaRPr lang="en-GB" dirty="0"/>
          </a:p>
          <a:p>
            <a:pPr algn="ctr"/>
            <a:r>
              <a:rPr lang="en-GB" i="1" dirty="0"/>
              <a:t>“one area identified for improvement was my use of academic sources. I relied too heavily on websites and did not use enough journal articles. In future, I will make greater use of library databases and peer-reviewed literature.”</a:t>
            </a:r>
          </a:p>
        </p:txBody>
      </p:sp>
      <p:cxnSp>
        <p:nvCxnSpPr>
          <p:cNvPr id="13" name="Straight Arrow Connector 12">
            <a:extLst>
              <a:ext uri="{FF2B5EF4-FFF2-40B4-BE49-F238E27FC236}">
                <a16:creationId xmlns:a16="http://schemas.microsoft.com/office/drawing/2014/main" id="{DAB75B3D-2914-FB5F-AC7F-07BB94DD5557}"/>
              </a:ext>
            </a:extLst>
          </p:cNvPr>
          <p:cNvCxnSpPr>
            <a:stCxn id="11" idx="2"/>
          </p:cNvCxnSpPr>
          <p:nvPr/>
        </p:nvCxnSpPr>
        <p:spPr>
          <a:xfrm>
            <a:off x="9150723" y="4442693"/>
            <a:ext cx="0" cy="72097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8DB3621D-08AD-3F80-EC18-38C0484BDDCC}"/>
              </a:ext>
            </a:extLst>
          </p:cNvPr>
          <p:cNvSpPr txBox="1"/>
          <p:nvPr/>
        </p:nvSpPr>
        <p:spPr>
          <a:xfrm>
            <a:off x="6740992" y="5199466"/>
            <a:ext cx="4819461" cy="400110"/>
          </a:xfrm>
          <a:prstGeom prst="rect">
            <a:avLst/>
          </a:prstGeom>
          <a:noFill/>
        </p:spPr>
        <p:txBody>
          <a:bodyPr wrap="none" rtlCol="0">
            <a:spAutoFit/>
          </a:bodyPr>
          <a:lstStyle/>
          <a:p>
            <a:r>
              <a:rPr lang="en-GB" sz="2000" dirty="0"/>
              <a:t>This shows reflection and action planning.</a:t>
            </a:r>
          </a:p>
        </p:txBody>
      </p:sp>
    </p:spTree>
    <p:extLst>
      <p:ext uri="{BB962C8B-B14F-4D97-AF65-F5344CB8AC3E}">
        <p14:creationId xmlns:p14="http://schemas.microsoft.com/office/powerpoint/2010/main" val="3635377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CFA4E1C-B767-6E9C-0DAB-E6E12ADE816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281" t="-231" r="18598" b="3036"/>
          <a:stretch>
            <a:fillRect/>
          </a:stretch>
        </p:blipFill>
        <p:spPr>
          <a:xfrm>
            <a:off x="7714129" y="2461014"/>
            <a:ext cx="4477871" cy="4286367"/>
          </a:xfrm>
          <a:prstGeom prst="rect">
            <a:avLst/>
          </a:prstGeom>
        </p:spPr>
      </p:pic>
      <p:sp>
        <p:nvSpPr>
          <p:cNvPr id="4" name="Date Placeholder 3">
            <a:extLst>
              <a:ext uri="{FF2B5EF4-FFF2-40B4-BE49-F238E27FC236}">
                <a16:creationId xmlns:a16="http://schemas.microsoft.com/office/drawing/2014/main" id="{5F6B0F11-740A-C86E-92C4-388A6B409308}"/>
              </a:ext>
            </a:extLst>
          </p:cNvPr>
          <p:cNvSpPr>
            <a:spLocks noGrp="1"/>
          </p:cNvSpPr>
          <p:nvPr>
            <p:ph type="dt" sz="half" idx="10"/>
          </p:nvPr>
        </p:nvSpPr>
        <p:spPr>
          <a:xfrm>
            <a:off x="112059" y="6356350"/>
            <a:ext cx="3469341" cy="365125"/>
          </a:xfrm>
        </p:spPr>
        <p:txBody>
          <a:bodyPr/>
          <a:lstStyle/>
          <a:p>
            <a:r>
              <a:rPr lang="en-GB"/>
              <a:t>BMAH4006 -  Skills for Academic Success</a:t>
            </a:r>
          </a:p>
        </p:txBody>
      </p:sp>
      <p:sp>
        <p:nvSpPr>
          <p:cNvPr id="5" name="Footer Placeholder 4">
            <a:extLst>
              <a:ext uri="{FF2B5EF4-FFF2-40B4-BE49-F238E27FC236}">
                <a16:creationId xmlns:a16="http://schemas.microsoft.com/office/drawing/2014/main" id="{F985DA8D-E9CA-93E3-DE31-BCC21EC28DB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B43DBA5-529F-175F-C098-3E5A2A23C9C5}"/>
              </a:ext>
            </a:extLst>
          </p:cNvPr>
          <p:cNvSpPr>
            <a:spLocks noGrp="1"/>
          </p:cNvSpPr>
          <p:nvPr>
            <p:ph type="sldNum" sz="quarter" idx="12"/>
          </p:nvPr>
        </p:nvSpPr>
        <p:spPr/>
        <p:txBody>
          <a:bodyPr/>
          <a:lstStyle/>
          <a:p>
            <a:fld id="{FA95ABA2-1875-4845-B9AD-34A7336EF8C5}" type="slidenum">
              <a:rPr lang="en-GB" smtClean="0"/>
              <a:t>30</a:t>
            </a:fld>
            <a:endParaRPr lang="en-GB"/>
          </a:p>
        </p:txBody>
      </p:sp>
      <p:sp>
        <p:nvSpPr>
          <p:cNvPr id="8" name="TextBox 7">
            <a:extLst>
              <a:ext uri="{FF2B5EF4-FFF2-40B4-BE49-F238E27FC236}">
                <a16:creationId xmlns:a16="http://schemas.microsoft.com/office/drawing/2014/main" id="{6DD31714-49A5-D8A5-A5FB-8204095E7CD1}"/>
              </a:ext>
            </a:extLst>
          </p:cNvPr>
          <p:cNvSpPr txBox="1"/>
          <p:nvPr/>
        </p:nvSpPr>
        <p:spPr>
          <a:xfrm>
            <a:off x="4038600" y="136525"/>
            <a:ext cx="7055224" cy="769441"/>
          </a:xfrm>
          <a:prstGeom prst="rect">
            <a:avLst/>
          </a:prstGeom>
          <a:noFill/>
        </p:spPr>
        <p:txBody>
          <a:bodyPr wrap="square">
            <a:spAutoFit/>
          </a:bodyPr>
          <a:lstStyle/>
          <a:p>
            <a:pPr lvl="1" fontAlgn="t"/>
            <a:r>
              <a:rPr lang="en-GB" sz="4400" b="1" dirty="0">
                <a:solidFill>
                  <a:srgbClr val="C00000"/>
                </a:solidFill>
              </a:rPr>
              <a:t>When is the work due?</a:t>
            </a:r>
          </a:p>
        </p:txBody>
      </p:sp>
      <p:sp>
        <p:nvSpPr>
          <p:cNvPr id="9" name="Title 1">
            <a:extLst>
              <a:ext uri="{FF2B5EF4-FFF2-40B4-BE49-F238E27FC236}">
                <a16:creationId xmlns:a16="http://schemas.microsoft.com/office/drawing/2014/main" id="{A2A3B1C8-5126-4A7A-3D35-230542AD25E5}"/>
              </a:ext>
            </a:extLst>
          </p:cNvPr>
          <p:cNvSpPr>
            <a:spLocks noGrp="1"/>
          </p:cNvSpPr>
          <p:nvPr>
            <p:ph type="title"/>
          </p:nvPr>
        </p:nvSpPr>
        <p:spPr>
          <a:xfrm>
            <a:off x="112059" y="146222"/>
            <a:ext cx="6096000" cy="833800"/>
          </a:xfrm>
        </p:spPr>
        <p:txBody>
          <a:bodyPr/>
          <a:lstStyle/>
          <a:p>
            <a:r>
              <a:rPr lang="en-GB" b="1" dirty="0"/>
              <a:t>BMAH4006-AC1:</a:t>
            </a:r>
          </a:p>
        </p:txBody>
      </p:sp>
      <p:sp>
        <p:nvSpPr>
          <p:cNvPr id="11" name="TextBox 10">
            <a:extLst>
              <a:ext uri="{FF2B5EF4-FFF2-40B4-BE49-F238E27FC236}">
                <a16:creationId xmlns:a16="http://schemas.microsoft.com/office/drawing/2014/main" id="{1B7D96BC-3902-D4B7-61FF-7263D311E118}"/>
              </a:ext>
            </a:extLst>
          </p:cNvPr>
          <p:cNvSpPr txBox="1"/>
          <p:nvPr/>
        </p:nvSpPr>
        <p:spPr>
          <a:xfrm>
            <a:off x="147918" y="1056495"/>
            <a:ext cx="11887200" cy="2809039"/>
          </a:xfrm>
          <a:prstGeom prst="rect">
            <a:avLst/>
          </a:prstGeom>
          <a:noFill/>
        </p:spPr>
        <p:txBody>
          <a:bodyPr wrap="square" rtlCol="0">
            <a:spAutoFit/>
          </a:bodyPr>
          <a:lstStyle/>
          <a:p>
            <a:pPr>
              <a:lnSpc>
                <a:spcPct val="150000"/>
              </a:lnSpc>
            </a:pPr>
            <a:r>
              <a:rPr lang="en-GB" sz="2400" b="1" dirty="0"/>
              <a:t>Step 4: Develop Action plan</a:t>
            </a:r>
          </a:p>
          <a:p>
            <a:pPr>
              <a:lnSpc>
                <a:spcPct val="150000"/>
              </a:lnSpc>
            </a:pPr>
            <a:endParaRPr lang="en-GB" sz="2400" dirty="0"/>
          </a:p>
          <a:p>
            <a:pPr>
              <a:lnSpc>
                <a:spcPct val="150000"/>
              </a:lnSpc>
            </a:pPr>
            <a:r>
              <a:rPr lang="en-GB" sz="2400" dirty="0"/>
              <a:t>A good action plan is realistic and specific to your academic development and goals </a:t>
            </a:r>
          </a:p>
          <a:p>
            <a:pPr>
              <a:lnSpc>
                <a:spcPct val="150000"/>
              </a:lnSpc>
            </a:pPr>
            <a:r>
              <a:rPr lang="en-GB" sz="2400" dirty="0"/>
              <a:t>  </a:t>
            </a:r>
          </a:p>
          <a:p>
            <a:pPr>
              <a:lnSpc>
                <a:spcPct val="150000"/>
              </a:lnSpc>
            </a:pPr>
            <a:endParaRPr lang="en-GB" sz="2400" dirty="0"/>
          </a:p>
        </p:txBody>
      </p:sp>
      <p:sp>
        <p:nvSpPr>
          <p:cNvPr id="12" name="TextBox 11">
            <a:extLst>
              <a:ext uri="{FF2B5EF4-FFF2-40B4-BE49-F238E27FC236}">
                <a16:creationId xmlns:a16="http://schemas.microsoft.com/office/drawing/2014/main" id="{8894211D-BEDC-8089-0C13-1FC7BAE73CC6}"/>
              </a:ext>
            </a:extLst>
          </p:cNvPr>
          <p:cNvSpPr txBox="1"/>
          <p:nvPr/>
        </p:nvSpPr>
        <p:spPr>
          <a:xfrm>
            <a:off x="1618130" y="4016063"/>
            <a:ext cx="5948082" cy="1477328"/>
          </a:xfrm>
          <a:prstGeom prst="rect">
            <a:avLst/>
          </a:prstGeom>
          <a:solidFill>
            <a:schemeClr val="accent6">
              <a:lumMod val="20000"/>
              <a:lumOff val="80000"/>
            </a:schemeClr>
          </a:solidFill>
        </p:spPr>
        <p:txBody>
          <a:bodyPr wrap="square" rtlCol="0">
            <a:spAutoFit/>
          </a:bodyPr>
          <a:lstStyle/>
          <a:p>
            <a:pPr algn="ctr"/>
            <a:r>
              <a:rPr lang="en-GB" dirty="0"/>
              <a:t>For example:</a:t>
            </a:r>
          </a:p>
          <a:p>
            <a:pPr algn="ctr"/>
            <a:r>
              <a:rPr lang="en-GB" dirty="0"/>
              <a:t>“I will begin researching two weeks earlier.”</a:t>
            </a:r>
          </a:p>
          <a:p>
            <a:pPr algn="ctr"/>
            <a:r>
              <a:rPr lang="en-GB" dirty="0"/>
              <a:t>“I will use at least five peer-reviewed journal articles.”</a:t>
            </a:r>
          </a:p>
          <a:p>
            <a:pPr algn="ctr"/>
            <a:r>
              <a:rPr lang="en-GB" dirty="0"/>
              <a:t>“I will visit the Library team if I need help with referencing.”</a:t>
            </a:r>
          </a:p>
          <a:p>
            <a:pPr algn="ctr"/>
            <a:r>
              <a:rPr lang="en-GB" dirty="0"/>
              <a:t>“I will review the marking rubric before submitting.”</a:t>
            </a:r>
          </a:p>
        </p:txBody>
      </p:sp>
    </p:spTree>
    <p:extLst>
      <p:ext uri="{BB962C8B-B14F-4D97-AF65-F5344CB8AC3E}">
        <p14:creationId xmlns:p14="http://schemas.microsoft.com/office/powerpoint/2010/main" val="4211055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AD2A0A-C0ED-CEA3-6B40-EDF59DD4DE06}"/>
              </a:ext>
            </a:extLst>
          </p:cNvPr>
          <p:cNvSpPr>
            <a:spLocks noGrp="1"/>
          </p:cNvSpPr>
          <p:nvPr>
            <p:ph type="title"/>
          </p:nvPr>
        </p:nvSpPr>
        <p:spPr>
          <a:xfrm>
            <a:off x="100017" y="502020"/>
            <a:ext cx="7605740" cy="977156"/>
          </a:xfrm>
        </p:spPr>
        <p:txBody>
          <a:bodyPr vert="horz" lIns="91440" tIns="45720" rIns="91440" bIns="45720" rtlCol="0" anchor="b">
            <a:normAutofit/>
          </a:bodyPr>
          <a:lstStyle/>
          <a:p>
            <a:r>
              <a:rPr lang="en-US" sz="4000" b="1" kern="1200" dirty="0">
                <a:solidFill>
                  <a:schemeClr val="accent6">
                    <a:lumMod val="75000"/>
                  </a:schemeClr>
                </a:solidFill>
                <a:latin typeface="+mj-lt"/>
                <a:ea typeface="+mj-ea"/>
                <a:cs typeface="+mj-cs"/>
              </a:rPr>
              <a:t>What a strong interview looks like</a:t>
            </a:r>
          </a:p>
        </p:txBody>
      </p:sp>
      <p:sp>
        <p:nvSpPr>
          <p:cNvPr id="5" name="Footer Placeholder 4">
            <a:extLst>
              <a:ext uri="{FF2B5EF4-FFF2-40B4-BE49-F238E27FC236}">
                <a16:creationId xmlns:a16="http://schemas.microsoft.com/office/drawing/2014/main" id="{8C8D5FA5-7A3F-A873-FACE-8104EC4865ED}"/>
              </a:ext>
            </a:extLst>
          </p:cNvPr>
          <p:cNvSpPr>
            <a:spLocks noGrp="1"/>
          </p:cNvSpPr>
          <p:nvPr>
            <p:ph type="ftr" sz="quarter" idx="11"/>
          </p:nvPr>
        </p:nvSpPr>
        <p:spPr>
          <a:xfrm>
            <a:off x="3838595" y="6355980"/>
            <a:ext cx="4114800" cy="365125"/>
          </a:xfrm>
        </p:spPr>
        <p:txBody>
          <a:bodyPr vert="horz" lIns="91440" tIns="45720" rIns="91440" bIns="45720" rtlCol="0" anchor="ctr">
            <a:normAutofit/>
          </a:bodyPr>
          <a:lstStyle/>
          <a:p>
            <a:pPr>
              <a:spcAft>
                <a:spcPts val="600"/>
              </a:spcAft>
            </a:pPr>
            <a:r>
              <a:rPr lang="en-US" sz="1100" kern="1200">
                <a:solidFill>
                  <a:schemeClr val="tx1">
                    <a:lumMod val="50000"/>
                    <a:lumOff val="50000"/>
                  </a:schemeClr>
                </a:solidFill>
                <a:latin typeface="+mn-lt"/>
                <a:ea typeface="+mn-ea"/>
                <a:cs typeface="+mn-cs"/>
              </a:rPr>
              <a:t>Dr Simona Ferraraccio</a:t>
            </a:r>
          </a:p>
        </p:txBody>
      </p:sp>
      <p:sp>
        <p:nvSpPr>
          <p:cNvPr id="9" name="TextBox 8">
            <a:extLst>
              <a:ext uri="{FF2B5EF4-FFF2-40B4-BE49-F238E27FC236}">
                <a16:creationId xmlns:a16="http://schemas.microsoft.com/office/drawing/2014/main" id="{7CD2F8D1-C716-925A-8FBF-0A3E11059D1B}"/>
              </a:ext>
            </a:extLst>
          </p:cNvPr>
          <p:cNvSpPr txBox="1"/>
          <p:nvPr/>
        </p:nvSpPr>
        <p:spPr>
          <a:xfrm>
            <a:off x="203176" y="1981196"/>
            <a:ext cx="7396474" cy="3535083"/>
          </a:xfrm>
          <a:prstGeom prst="rect">
            <a:avLst/>
          </a:prstGeom>
        </p:spPr>
        <p:txBody>
          <a:bodyPr vert="horz" lIns="91440" tIns="45720" rIns="91440" bIns="45720" rtlCol="0" anchor="t">
            <a:normAutofit fontScale="85000" lnSpcReduction="10000"/>
          </a:bodyPr>
          <a:lstStyle/>
          <a:p>
            <a:pPr marL="400050" indent="-342900">
              <a:lnSpc>
                <a:spcPct val="150000"/>
              </a:lnSpc>
              <a:spcAft>
                <a:spcPts val="600"/>
              </a:spcAft>
              <a:buFont typeface="Wingdings" panose="05000000000000000000" pitchFamily="2" charset="2"/>
              <a:buChar char="ü"/>
            </a:pPr>
            <a:r>
              <a:rPr lang="en-US" sz="2400" dirty="0"/>
              <a:t>Has read and understood the feedback</a:t>
            </a:r>
          </a:p>
          <a:p>
            <a:pPr marL="400050" indent="-342900">
              <a:lnSpc>
                <a:spcPct val="150000"/>
              </a:lnSpc>
              <a:spcAft>
                <a:spcPts val="600"/>
              </a:spcAft>
              <a:buFont typeface="Wingdings" panose="05000000000000000000" pitchFamily="2" charset="2"/>
              <a:buChar char="ü"/>
            </a:pPr>
            <a:r>
              <a:rPr lang="en-US" sz="2400" dirty="0"/>
              <a:t>Can explain strengths and weaknesses</a:t>
            </a:r>
          </a:p>
          <a:p>
            <a:pPr marL="400050" indent="-342900">
              <a:lnSpc>
                <a:spcPct val="150000"/>
              </a:lnSpc>
              <a:spcAft>
                <a:spcPts val="600"/>
              </a:spcAft>
              <a:buFont typeface="Wingdings" panose="05000000000000000000" pitchFamily="2" charset="2"/>
              <a:buChar char="ü"/>
            </a:pPr>
            <a:r>
              <a:rPr lang="en-US" sz="2400" dirty="0"/>
              <a:t>Uses examples from your own work</a:t>
            </a:r>
          </a:p>
          <a:p>
            <a:pPr marL="400050" indent="-342900">
              <a:lnSpc>
                <a:spcPct val="150000"/>
              </a:lnSpc>
              <a:spcAft>
                <a:spcPts val="600"/>
              </a:spcAft>
              <a:buFont typeface="Wingdings" panose="05000000000000000000" pitchFamily="2" charset="2"/>
              <a:buChar char="ü"/>
            </a:pPr>
            <a:r>
              <a:rPr lang="en-US" sz="2400" dirty="0"/>
              <a:t>Demonstrates understanding of marking criteria</a:t>
            </a:r>
          </a:p>
          <a:p>
            <a:pPr marL="400050" indent="-342900">
              <a:lnSpc>
                <a:spcPct val="150000"/>
              </a:lnSpc>
              <a:spcAft>
                <a:spcPts val="600"/>
              </a:spcAft>
              <a:buFont typeface="Wingdings" panose="05000000000000000000" pitchFamily="2" charset="2"/>
              <a:buChar char="ü"/>
            </a:pPr>
            <a:r>
              <a:rPr lang="en-US" sz="2400" dirty="0"/>
              <a:t>Reflects honestly on learning</a:t>
            </a:r>
          </a:p>
          <a:p>
            <a:pPr marL="400050" indent="-342900">
              <a:lnSpc>
                <a:spcPct val="150000"/>
              </a:lnSpc>
              <a:spcAft>
                <a:spcPts val="600"/>
              </a:spcAft>
              <a:buFont typeface="Wingdings" panose="05000000000000000000" pitchFamily="2" charset="2"/>
              <a:buChar char="ü"/>
            </a:pPr>
            <a:r>
              <a:rPr lang="en-US" sz="2400" dirty="0"/>
              <a:t>Identifies achievable improvements</a:t>
            </a:r>
          </a:p>
          <a:p>
            <a:pPr marL="400050" indent="-342900">
              <a:lnSpc>
                <a:spcPct val="150000"/>
              </a:lnSpc>
              <a:spcAft>
                <a:spcPts val="600"/>
              </a:spcAft>
              <a:buFont typeface="Wingdings" panose="05000000000000000000" pitchFamily="2" charset="2"/>
              <a:buChar char="ü"/>
            </a:pPr>
            <a:r>
              <a:rPr lang="en-US" sz="2400" dirty="0"/>
              <a:t>Shows commitment to academic development</a:t>
            </a:r>
          </a:p>
        </p:txBody>
      </p:sp>
      <p:sp>
        <p:nvSpPr>
          <p:cNvPr id="16" name="Rectangle 1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passed stamp. passed sign set. Passed Vector Stamp 30336327 Vector Art at  Vecteezy">
            <a:extLst>
              <a:ext uri="{FF2B5EF4-FFF2-40B4-BE49-F238E27FC236}">
                <a16:creationId xmlns:a16="http://schemas.microsoft.com/office/drawing/2014/main" id="{9B24A342-59FA-177F-087E-38AC47A178DF}"/>
              </a:ext>
            </a:extLst>
          </p:cNvPr>
          <p:cNvPicPr>
            <a:picLocks noChangeAspect="1"/>
          </p:cNvPicPr>
          <p:nvPr/>
        </p:nvPicPr>
        <p:blipFill>
          <a:blip r:embed="rId2"/>
          <a:stretch>
            <a:fillRect/>
          </a:stretch>
        </p:blipFill>
        <p:spPr>
          <a:xfrm>
            <a:off x="7075967" y="1359681"/>
            <a:ext cx="4170530" cy="4170530"/>
          </a:xfrm>
          <a:prstGeom prst="rect">
            <a:avLst/>
          </a:prstGeom>
        </p:spPr>
      </p:pic>
      <p:sp>
        <p:nvSpPr>
          <p:cNvPr id="4" name="Date Placeholder 3">
            <a:extLst>
              <a:ext uri="{FF2B5EF4-FFF2-40B4-BE49-F238E27FC236}">
                <a16:creationId xmlns:a16="http://schemas.microsoft.com/office/drawing/2014/main" id="{FF9691EF-98F5-4B55-6EF6-3F7ABA8F0E6F}"/>
              </a:ext>
            </a:extLst>
          </p:cNvPr>
          <p:cNvSpPr>
            <a:spLocks noGrp="1"/>
          </p:cNvSpPr>
          <p:nvPr>
            <p:ph type="dt" sz="half" idx="10"/>
          </p:nvPr>
        </p:nvSpPr>
        <p:spPr>
          <a:xfrm>
            <a:off x="100017" y="6296742"/>
            <a:ext cx="2743200" cy="365125"/>
          </a:xfrm>
        </p:spPr>
        <p:txBody>
          <a:bodyPr vert="horz" lIns="91440" tIns="45720" rIns="91440" bIns="45720" rtlCol="0" anchor="ctr">
            <a:normAutofit/>
          </a:bodyPr>
          <a:lstStyle/>
          <a:p>
            <a:pPr algn="r">
              <a:spcAft>
                <a:spcPts val="600"/>
              </a:spcAft>
            </a:pPr>
            <a:r>
              <a:rPr lang="en-US" sz="1100" dirty="0">
                <a:solidFill>
                  <a:schemeClr val="tx1">
                    <a:lumMod val="65000"/>
                    <a:lumOff val="35000"/>
                  </a:schemeClr>
                </a:solidFill>
              </a:rPr>
              <a:t>BMAH4006 -  Skills for Academic Success</a:t>
            </a:r>
          </a:p>
        </p:txBody>
      </p:sp>
      <p:sp>
        <p:nvSpPr>
          <p:cNvPr id="6" name="Slide Number Placeholder 5">
            <a:extLst>
              <a:ext uri="{FF2B5EF4-FFF2-40B4-BE49-F238E27FC236}">
                <a16:creationId xmlns:a16="http://schemas.microsoft.com/office/drawing/2014/main" id="{7AB988D1-822F-7A8F-099D-190D26B00374}"/>
              </a:ext>
            </a:extLst>
          </p:cNvPr>
          <p:cNvSpPr>
            <a:spLocks noGrp="1"/>
          </p:cNvSpPr>
          <p:nvPr>
            <p:ph type="sldNum" sz="quarter" idx="12"/>
          </p:nvPr>
        </p:nvSpPr>
        <p:spPr>
          <a:xfrm>
            <a:off x="11704320" y="6459378"/>
            <a:ext cx="448056" cy="365125"/>
          </a:xfrm>
        </p:spPr>
        <p:txBody>
          <a:bodyPr vert="horz" lIns="91440" tIns="45720" rIns="91440" bIns="45720" rtlCol="0" anchor="ctr">
            <a:normAutofit/>
          </a:bodyPr>
          <a:lstStyle/>
          <a:p>
            <a:pPr>
              <a:spcAft>
                <a:spcPts val="600"/>
              </a:spcAft>
            </a:pPr>
            <a:fld id="{FA95ABA2-1875-4845-B9AD-34A7336EF8C5}" type="slidenum">
              <a:rPr lang="en-US" sz="1100">
                <a:solidFill>
                  <a:srgbClr val="FFFFFF"/>
                </a:solidFill>
              </a:rPr>
              <a:pPr>
                <a:spcAft>
                  <a:spcPts val="600"/>
                </a:spcAft>
              </a:pPr>
              <a:t>31</a:t>
            </a:fld>
            <a:endParaRPr lang="en-US" sz="1100">
              <a:solidFill>
                <a:srgbClr val="FFFFFF"/>
              </a:solidFill>
            </a:endParaRPr>
          </a:p>
        </p:txBody>
      </p:sp>
    </p:spTree>
    <p:extLst>
      <p:ext uri="{BB962C8B-B14F-4D97-AF65-F5344CB8AC3E}">
        <p14:creationId xmlns:p14="http://schemas.microsoft.com/office/powerpoint/2010/main" val="25471468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1267B-C36B-0C7B-129A-559017C1CCB6}"/>
              </a:ext>
            </a:extLst>
          </p:cNvPr>
          <p:cNvSpPr>
            <a:spLocks noGrp="1"/>
          </p:cNvSpPr>
          <p:nvPr>
            <p:ph type="title"/>
          </p:nvPr>
        </p:nvSpPr>
        <p:spPr>
          <a:xfrm>
            <a:off x="369618" y="458884"/>
            <a:ext cx="8707147" cy="1075765"/>
          </a:xfrm>
        </p:spPr>
        <p:txBody>
          <a:bodyPr anchor="b">
            <a:noAutofit/>
          </a:bodyPr>
          <a:lstStyle/>
          <a:p>
            <a:r>
              <a:rPr lang="en-GB" sz="4000" b="1" dirty="0">
                <a:solidFill>
                  <a:srgbClr val="C00000"/>
                </a:solidFill>
              </a:rPr>
              <a:t>What a weak assignment loos like</a:t>
            </a:r>
          </a:p>
        </p:txBody>
      </p:sp>
      <p:sp>
        <p:nvSpPr>
          <p:cNvPr id="5" name="Footer Placeholder 4">
            <a:extLst>
              <a:ext uri="{FF2B5EF4-FFF2-40B4-BE49-F238E27FC236}">
                <a16:creationId xmlns:a16="http://schemas.microsoft.com/office/drawing/2014/main" id="{82DC59D6-BF95-4CBD-E5FE-E0D969639BEB}"/>
              </a:ext>
            </a:extLst>
          </p:cNvPr>
          <p:cNvSpPr>
            <a:spLocks noGrp="1"/>
          </p:cNvSpPr>
          <p:nvPr>
            <p:ph type="ftr" sz="quarter" idx="11"/>
          </p:nvPr>
        </p:nvSpPr>
        <p:spPr>
          <a:xfrm>
            <a:off x="3968909" y="6431008"/>
            <a:ext cx="4114800" cy="365125"/>
          </a:xfrm>
        </p:spPr>
        <p:txBody>
          <a:bodyPr>
            <a:normAutofit/>
          </a:bodyPr>
          <a:lstStyle/>
          <a:p>
            <a:pPr>
              <a:spcAft>
                <a:spcPts val="600"/>
              </a:spcAft>
            </a:pPr>
            <a:r>
              <a:rPr lang="en-GB" sz="1100" dirty="0">
                <a:solidFill>
                  <a:schemeClr val="tx1">
                    <a:lumMod val="50000"/>
                    <a:lumOff val="50000"/>
                  </a:schemeClr>
                </a:solidFill>
              </a:rPr>
              <a:t>Dr Simona Ferraraccio</a:t>
            </a:r>
          </a:p>
        </p:txBody>
      </p:sp>
      <p:sp>
        <p:nvSpPr>
          <p:cNvPr id="3" name="Content Placeholder 2">
            <a:extLst>
              <a:ext uri="{FF2B5EF4-FFF2-40B4-BE49-F238E27FC236}">
                <a16:creationId xmlns:a16="http://schemas.microsoft.com/office/drawing/2014/main" id="{270F1A90-E5EB-83DF-F5C1-04FE7296BD2A}"/>
              </a:ext>
            </a:extLst>
          </p:cNvPr>
          <p:cNvSpPr>
            <a:spLocks noGrp="1"/>
          </p:cNvSpPr>
          <p:nvPr>
            <p:ph idx="1"/>
          </p:nvPr>
        </p:nvSpPr>
        <p:spPr>
          <a:xfrm>
            <a:off x="161276" y="2034316"/>
            <a:ext cx="7398099" cy="2821259"/>
          </a:xfrm>
        </p:spPr>
        <p:txBody>
          <a:bodyPr anchor="t">
            <a:noAutofit/>
          </a:bodyPr>
          <a:lstStyle/>
          <a:p>
            <a:pPr>
              <a:lnSpc>
                <a:spcPct val="150000"/>
              </a:lnSpc>
            </a:pPr>
            <a:r>
              <a:rPr lang="en-GB" sz="2000" dirty="0"/>
              <a:t>Claiming the marker was wrong without evidence</a:t>
            </a:r>
          </a:p>
          <a:p>
            <a:pPr>
              <a:lnSpc>
                <a:spcPct val="150000"/>
              </a:lnSpc>
            </a:pPr>
            <a:r>
              <a:rPr lang="en-GB" sz="2000" dirty="0"/>
              <a:t>Saying “I don’t know” when asked about feedback</a:t>
            </a:r>
          </a:p>
          <a:p>
            <a:pPr>
              <a:lnSpc>
                <a:spcPct val="150000"/>
              </a:lnSpc>
            </a:pPr>
            <a:r>
              <a:rPr lang="en-GB" sz="2000" dirty="0"/>
              <a:t>Focusing only on strengths</a:t>
            </a:r>
          </a:p>
          <a:p>
            <a:pPr>
              <a:lnSpc>
                <a:spcPct val="150000"/>
              </a:lnSpc>
            </a:pPr>
            <a:r>
              <a:rPr lang="en-GB" sz="2000" dirty="0"/>
              <a:t>Focusing only on weaknesses</a:t>
            </a:r>
          </a:p>
          <a:p>
            <a:pPr>
              <a:lnSpc>
                <a:spcPct val="150000"/>
              </a:lnSpc>
            </a:pPr>
            <a:r>
              <a:rPr lang="en-GB" sz="2000" dirty="0"/>
              <a:t>Being unable to explain future improvements</a:t>
            </a:r>
          </a:p>
          <a:p>
            <a:pPr>
              <a:lnSpc>
                <a:spcPct val="150000"/>
              </a:lnSpc>
            </a:pPr>
            <a:r>
              <a:rPr lang="en-GB" sz="2000" dirty="0"/>
              <a:t>Not reading the feedback before the interview</a:t>
            </a:r>
          </a:p>
        </p:txBody>
      </p:sp>
      <p:sp>
        <p:nvSpPr>
          <p:cNvPr id="15" name="Rectangle 1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n failed red ink stamp on a white background Stock Photo - Alamy">
            <a:extLst>
              <a:ext uri="{FF2B5EF4-FFF2-40B4-BE49-F238E27FC236}">
                <a16:creationId xmlns:a16="http://schemas.microsoft.com/office/drawing/2014/main" id="{87B7D88A-FC86-27F1-1645-D2D7055FA3B8}"/>
              </a:ext>
            </a:extLst>
          </p:cNvPr>
          <p:cNvPicPr>
            <a:picLocks noChangeAspect="1"/>
          </p:cNvPicPr>
          <p:nvPr/>
        </p:nvPicPr>
        <p:blipFill>
          <a:blip r:embed="rId2"/>
          <a:srcRect b="8161"/>
          <a:stretch>
            <a:fillRect/>
          </a:stretch>
        </p:blipFill>
        <p:spPr>
          <a:xfrm>
            <a:off x="7075967" y="1534649"/>
            <a:ext cx="4170530" cy="3820594"/>
          </a:xfrm>
          <a:prstGeom prst="rect">
            <a:avLst/>
          </a:prstGeom>
        </p:spPr>
      </p:pic>
      <p:sp>
        <p:nvSpPr>
          <p:cNvPr id="4" name="Date Placeholder 3">
            <a:extLst>
              <a:ext uri="{FF2B5EF4-FFF2-40B4-BE49-F238E27FC236}">
                <a16:creationId xmlns:a16="http://schemas.microsoft.com/office/drawing/2014/main" id="{A7D5473C-CCD9-75F8-F77F-C5FA1D91DE3C}"/>
              </a:ext>
            </a:extLst>
          </p:cNvPr>
          <p:cNvSpPr>
            <a:spLocks noGrp="1"/>
          </p:cNvSpPr>
          <p:nvPr>
            <p:ph type="dt" sz="half" idx="10"/>
          </p:nvPr>
        </p:nvSpPr>
        <p:spPr>
          <a:xfrm>
            <a:off x="39624" y="6431008"/>
            <a:ext cx="2743200" cy="365125"/>
          </a:xfrm>
        </p:spPr>
        <p:txBody>
          <a:bodyPr>
            <a:normAutofit/>
          </a:bodyPr>
          <a:lstStyle/>
          <a:p>
            <a:pPr algn="r">
              <a:spcAft>
                <a:spcPts val="600"/>
              </a:spcAft>
            </a:pPr>
            <a:r>
              <a:rPr lang="en-GB" sz="1100" dirty="0">
                <a:solidFill>
                  <a:schemeClr val="tx1">
                    <a:lumMod val="65000"/>
                    <a:lumOff val="35000"/>
                  </a:schemeClr>
                </a:solidFill>
              </a:rPr>
              <a:t>BMAH4006 -  Skills for Academic Success</a:t>
            </a:r>
          </a:p>
        </p:txBody>
      </p:sp>
      <p:sp>
        <p:nvSpPr>
          <p:cNvPr id="6" name="Slide Number Placeholder 5">
            <a:extLst>
              <a:ext uri="{FF2B5EF4-FFF2-40B4-BE49-F238E27FC236}">
                <a16:creationId xmlns:a16="http://schemas.microsoft.com/office/drawing/2014/main" id="{9CF6E22A-19B4-BDAC-0729-135BC4EBA18C}"/>
              </a:ext>
            </a:extLst>
          </p:cNvPr>
          <p:cNvSpPr>
            <a:spLocks noGrp="1"/>
          </p:cNvSpPr>
          <p:nvPr>
            <p:ph type="sldNum" sz="quarter" idx="12"/>
          </p:nvPr>
        </p:nvSpPr>
        <p:spPr>
          <a:xfrm>
            <a:off x="11704320" y="6459378"/>
            <a:ext cx="448056" cy="365125"/>
          </a:xfrm>
        </p:spPr>
        <p:txBody>
          <a:bodyPr>
            <a:normAutofit/>
          </a:bodyPr>
          <a:lstStyle/>
          <a:p>
            <a:pPr>
              <a:spcAft>
                <a:spcPts val="600"/>
              </a:spcAft>
            </a:pPr>
            <a:fld id="{FA95ABA2-1875-4845-B9AD-34A7336EF8C5}" type="slidenum">
              <a:rPr lang="en-GB" sz="1100">
                <a:solidFill>
                  <a:srgbClr val="FFFFFF"/>
                </a:solidFill>
              </a:rPr>
              <a:pPr>
                <a:spcAft>
                  <a:spcPts val="600"/>
                </a:spcAft>
              </a:pPr>
              <a:t>32</a:t>
            </a:fld>
            <a:endParaRPr lang="en-GB" sz="1100">
              <a:solidFill>
                <a:srgbClr val="FFFFFF"/>
              </a:solidFill>
            </a:endParaRPr>
          </a:p>
        </p:txBody>
      </p:sp>
    </p:spTree>
    <p:extLst>
      <p:ext uri="{BB962C8B-B14F-4D97-AF65-F5344CB8AC3E}">
        <p14:creationId xmlns:p14="http://schemas.microsoft.com/office/powerpoint/2010/main" val="19130018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7FC24-7C20-E8A7-B4F3-5A34B2EFBCC9}"/>
            </a:ext>
          </a:extLst>
        </p:cNvPr>
        <p:cNvGrpSpPr/>
        <p:nvPr/>
      </p:nvGrpSpPr>
      <p:grpSpPr>
        <a:xfrm>
          <a:off x="0" y="0"/>
          <a:ext cx="0" cy="0"/>
          <a:chOff x="0" y="0"/>
          <a:chExt cx="0" cy="0"/>
        </a:xfrm>
      </p:grpSpPr>
      <p:pic>
        <p:nvPicPr>
          <p:cNvPr id="8" name="Picture 7" descr="Planning for effective, skills-building group projects - University Affairs">
            <a:extLst>
              <a:ext uri="{FF2B5EF4-FFF2-40B4-BE49-F238E27FC236}">
                <a16:creationId xmlns:a16="http://schemas.microsoft.com/office/drawing/2014/main" id="{1027717D-A639-CF5A-5081-AB4137EEEA37}"/>
              </a:ext>
            </a:extLst>
          </p:cNvPr>
          <p:cNvPicPr>
            <a:picLocks noChangeAspect="1"/>
          </p:cNvPicPr>
          <p:nvPr/>
        </p:nvPicPr>
        <p:blipFill>
          <a:blip r:embed="rId2">
            <a:alphaModFix amt="20000"/>
          </a:blip>
          <a:stretch>
            <a:fillRect/>
          </a:stretch>
        </p:blipFill>
        <p:spPr>
          <a:xfrm>
            <a:off x="1" y="0"/>
            <a:ext cx="12192000" cy="6858000"/>
          </a:xfrm>
          <a:prstGeom prst="rect">
            <a:avLst/>
          </a:prstGeom>
        </p:spPr>
      </p:pic>
      <p:sp>
        <p:nvSpPr>
          <p:cNvPr id="2" name="Title 1">
            <a:extLst>
              <a:ext uri="{FF2B5EF4-FFF2-40B4-BE49-F238E27FC236}">
                <a16:creationId xmlns:a16="http://schemas.microsoft.com/office/drawing/2014/main" id="{2C3111A3-108B-FBA2-B2C6-93585EA61D49}"/>
              </a:ext>
            </a:extLst>
          </p:cNvPr>
          <p:cNvSpPr>
            <a:spLocks noGrp="1"/>
          </p:cNvSpPr>
          <p:nvPr>
            <p:ph type="title"/>
          </p:nvPr>
        </p:nvSpPr>
        <p:spPr>
          <a:xfrm>
            <a:off x="138953" y="2766218"/>
            <a:ext cx="3693459" cy="1325563"/>
          </a:xfrm>
        </p:spPr>
        <p:txBody>
          <a:bodyPr/>
          <a:lstStyle/>
          <a:p>
            <a:r>
              <a:rPr lang="en-GB" b="1" dirty="0"/>
              <a:t>Group work</a:t>
            </a:r>
          </a:p>
        </p:txBody>
      </p:sp>
      <p:sp>
        <p:nvSpPr>
          <p:cNvPr id="3" name="Content Placeholder 2">
            <a:extLst>
              <a:ext uri="{FF2B5EF4-FFF2-40B4-BE49-F238E27FC236}">
                <a16:creationId xmlns:a16="http://schemas.microsoft.com/office/drawing/2014/main" id="{A31D7959-09FB-F38F-61CA-7E4C0992BFF9}"/>
              </a:ext>
            </a:extLst>
          </p:cNvPr>
          <p:cNvSpPr>
            <a:spLocks noGrp="1"/>
          </p:cNvSpPr>
          <p:nvPr>
            <p:ph idx="1"/>
          </p:nvPr>
        </p:nvSpPr>
        <p:spPr>
          <a:xfrm>
            <a:off x="3691220" y="1468483"/>
            <a:ext cx="8453717" cy="4351338"/>
          </a:xfrm>
        </p:spPr>
        <p:txBody>
          <a:bodyPr>
            <a:normAutofit/>
          </a:bodyPr>
          <a:lstStyle/>
          <a:p>
            <a:pPr>
              <a:lnSpc>
                <a:spcPct val="150000"/>
              </a:lnSpc>
            </a:pPr>
            <a:r>
              <a:rPr lang="en-GB" sz="2400" dirty="0"/>
              <a:t>Read the four module learning outcomes</a:t>
            </a:r>
          </a:p>
          <a:p>
            <a:pPr>
              <a:lnSpc>
                <a:spcPct val="150000"/>
              </a:lnSpc>
            </a:pPr>
            <a:r>
              <a:rPr lang="en-GB" sz="2400" dirty="0"/>
              <a:t>Review the assessment brief 2</a:t>
            </a:r>
          </a:p>
          <a:p>
            <a:pPr>
              <a:lnSpc>
                <a:spcPct val="150000"/>
              </a:lnSpc>
            </a:pPr>
            <a:r>
              <a:rPr lang="en-GB" sz="2400" dirty="0"/>
              <a:t>Decide which learning outcome(s) the assessment is designed to assess</a:t>
            </a:r>
          </a:p>
          <a:p>
            <a:pPr>
              <a:lnSpc>
                <a:spcPct val="150000"/>
              </a:lnSpc>
            </a:pPr>
            <a:r>
              <a:rPr lang="en-GB" sz="2400" dirty="0"/>
              <a:t>Be prepared to justify your answers.</a:t>
            </a:r>
          </a:p>
        </p:txBody>
      </p:sp>
      <p:sp>
        <p:nvSpPr>
          <p:cNvPr id="4" name="Date Placeholder 3">
            <a:extLst>
              <a:ext uri="{FF2B5EF4-FFF2-40B4-BE49-F238E27FC236}">
                <a16:creationId xmlns:a16="http://schemas.microsoft.com/office/drawing/2014/main" id="{8040B369-7D70-3E4A-BF5B-02B0A0F3AEFB}"/>
              </a:ext>
            </a:extLst>
          </p:cNvPr>
          <p:cNvSpPr>
            <a:spLocks noGrp="1"/>
          </p:cNvSpPr>
          <p:nvPr>
            <p:ph type="dt" sz="half" idx="10"/>
          </p:nvPr>
        </p:nvSpPr>
        <p:spPr>
          <a:xfrm>
            <a:off x="0" y="6356350"/>
            <a:ext cx="3581400" cy="365125"/>
          </a:xfrm>
        </p:spPr>
        <p:txBody>
          <a:bodyPr/>
          <a:lstStyle/>
          <a:p>
            <a:r>
              <a:rPr lang="en-GB" dirty="0"/>
              <a:t>BMAH4006 -  Skills for Academic Success</a:t>
            </a:r>
          </a:p>
        </p:txBody>
      </p:sp>
      <p:sp>
        <p:nvSpPr>
          <p:cNvPr id="5" name="Footer Placeholder 4">
            <a:extLst>
              <a:ext uri="{FF2B5EF4-FFF2-40B4-BE49-F238E27FC236}">
                <a16:creationId xmlns:a16="http://schemas.microsoft.com/office/drawing/2014/main" id="{82DF9AF4-154F-FD5E-3B09-C2DAEC884C6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0BD83D6-059C-31E4-D7CC-FF76C28D6592}"/>
              </a:ext>
            </a:extLst>
          </p:cNvPr>
          <p:cNvSpPr>
            <a:spLocks noGrp="1"/>
          </p:cNvSpPr>
          <p:nvPr>
            <p:ph type="sldNum" sz="quarter" idx="12"/>
          </p:nvPr>
        </p:nvSpPr>
        <p:spPr/>
        <p:txBody>
          <a:bodyPr/>
          <a:lstStyle/>
          <a:p>
            <a:fld id="{FA95ABA2-1875-4845-B9AD-34A7336EF8C5}" type="slidenum">
              <a:rPr lang="en-GB" smtClean="0"/>
              <a:t>33</a:t>
            </a:fld>
            <a:endParaRPr lang="en-GB"/>
          </a:p>
        </p:txBody>
      </p:sp>
      <p:sp>
        <p:nvSpPr>
          <p:cNvPr id="9" name="TextBox 8">
            <a:extLst>
              <a:ext uri="{FF2B5EF4-FFF2-40B4-BE49-F238E27FC236}">
                <a16:creationId xmlns:a16="http://schemas.microsoft.com/office/drawing/2014/main" id="{8C63C1A0-E25C-BFFD-9911-8ABCFC11108C}"/>
              </a:ext>
            </a:extLst>
          </p:cNvPr>
          <p:cNvSpPr txBox="1"/>
          <p:nvPr/>
        </p:nvSpPr>
        <p:spPr>
          <a:xfrm>
            <a:off x="376518" y="376518"/>
            <a:ext cx="1519517" cy="369332"/>
          </a:xfrm>
          <a:prstGeom prst="rect">
            <a:avLst/>
          </a:prstGeom>
          <a:noFill/>
        </p:spPr>
        <p:txBody>
          <a:bodyPr wrap="square" rtlCol="0">
            <a:spAutoFit/>
          </a:bodyPr>
          <a:lstStyle/>
          <a:p>
            <a:r>
              <a:rPr lang="en-GB" dirty="0"/>
              <a:t>10 mins</a:t>
            </a:r>
          </a:p>
        </p:txBody>
      </p:sp>
    </p:spTree>
    <p:extLst>
      <p:ext uri="{BB962C8B-B14F-4D97-AF65-F5344CB8AC3E}">
        <p14:creationId xmlns:p14="http://schemas.microsoft.com/office/powerpoint/2010/main" val="902958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EBA326-CBFA-6DDE-8B0C-8D0DD94755BE}"/>
              </a:ext>
            </a:extLst>
          </p:cNvPr>
          <p:cNvSpPr>
            <a:spLocks noGrp="1"/>
          </p:cNvSpPr>
          <p:nvPr>
            <p:ph type="dt" sz="half" idx="10"/>
          </p:nvPr>
        </p:nvSpPr>
        <p:spPr>
          <a:xfrm>
            <a:off x="107576" y="6356350"/>
            <a:ext cx="3473824" cy="365125"/>
          </a:xfrm>
        </p:spPr>
        <p:txBody>
          <a:bodyPr/>
          <a:lstStyle/>
          <a:p>
            <a:r>
              <a:rPr lang="en-GB" dirty="0"/>
              <a:t>BMAH4006 -  Skills for Academic Success</a:t>
            </a:r>
          </a:p>
        </p:txBody>
      </p:sp>
      <p:sp>
        <p:nvSpPr>
          <p:cNvPr id="3" name="Footer Placeholder 2">
            <a:extLst>
              <a:ext uri="{FF2B5EF4-FFF2-40B4-BE49-F238E27FC236}">
                <a16:creationId xmlns:a16="http://schemas.microsoft.com/office/drawing/2014/main" id="{06E06578-6731-131F-6516-6DEEBD04DD5D}"/>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4D2757F9-21D7-6582-007C-6EAD8E3037B5}"/>
              </a:ext>
            </a:extLst>
          </p:cNvPr>
          <p:cNvSpPr>
            <a:spLocks noGrp="1"/>
          </p:cNvSpPr>
          <p:nvPr>
            <p:ph type="sldNum" sz="quarter" idx="12"/>
          </p:nvPr>
        </p:nvSpPr>
        <p:spPr/>
        <p:txBody>
          <a:bodyPr/>
          <a:lstStyle/>
          <a:p>
            <a:fld id="{FA95ABA2-1875-4845-B9AD-34A7336EF8C5}" type="slidenum">
              <a:rPr lang="en-GB" smtClean="0"/>
              <a:t>34</a:t>
            </a:fld>
            <a:endParaRPr lang="en-GB"/>
          </a:p>
        </p:txBody>
      </p:sp>
      <p:sp>
        <p:nvSpPr>
          <p:cNvPr id="5" name="Title 1">
            <a:extLst>
              <a:ext uri="{FF2B5EF4-FFF2-40B4-BE49-F238E27FC236}">
                <a16:creationId xmlns:a16="http://schemas.microsoft.com/office/drawing/2014/main" id="{25EC3800-9CB3-89F3-06C1-5E8BC09BCEE7}"/>
              </a:ext>
            </a:extLst>
          </p:cNvPr>
          <p:cNvSpPr txBox="1">
            <a:spLocks/>
          </p:cNvSpPr>
          <p:nvPr/>
        </p:nvSpPr>
        <p:spPr>
          <a:xfrm>
            <a:off x="838200" y="3591113"/>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t>What do you think the main purpose of this assessment is?</a:t>
            </a:r>
          </a:p>
        </p:txBody>
      </p:sp>
      <p:graphicFrame>
        <p:nvGraphicFramePr>
          <p:cNvPr id="6" name="Content Placeholder 6">
            <a:extLst>
              <a:ext uri="{FF2B5EF4-FFF2-40B4-BE49-F238E27FC236}">
                <a16:creationId xmlns:a16="http://schemas.microsoft.com/office/drawing/2014/main" id="{A557E471-90DF-B9A7-8B9F-C8D6E198F35F}"/>
              </a:ext>
            </a:extLst>
          </p:cNvPr>
          <p:cNvGraphicFramePr>
            <a:graphicFrameLocks/>
          </p:cNvGraphicFramePr>
          <p:nvPr>
            <p:extLst>
              <p:ext uri="{D42A27DB-BD31-4B8C-83A1-F6EECF244321}">
                <p14:modId xmlns:p14="http://schemas.microsoft.com/office/powerpoint/2010/main" val="850248795"/>
              </p:ext>
            </p:extLst>
          </p:nvPr>
        </p:nvGraphicFramePr>
        <p:xfrm>
          <a:off x="838200" y="982382"/>
          <a:ext cx="10515600" cy="1854200"/>
        </p:xfrm>
        <a:graphic>
          <a:graphicData uri="http://schemas.openxmlformats.org/drawingml/2006/table">
            <a:tbl>
              <a:tblPr firstRow="1" bandRow="1">
                <a:tableStyleId>{00A15C55-8517-42AA-B614-E9B94910E393}</a:tableStyleId>
              </a:tblPr>
              <a:tblGrid>
                <a:gridCol w="5257800">
                  <a:extLst>
                    <a:ext uri="{9D8B030D-6E8A-4147-A177-3AD203B41FA5}">
                      <a16:colId xmlns:a16="http://schemas.microsoft.com/office/drawing/2014/main" val="779814861"/>
                    </a:ext>
                  </a:extLst>
                </a:gridCol>
                <a:gridCol w="5257800">
                  <a:extLst>
                    <a:ext uri="{9D8B030D-6E8A-4147-A177-3AD203B41FA5}">
                      <a16:colId xmlns:a16="http://schemas.microsoft.com/office/drawing/2014/main" val="3127509180"/>
                    </a:ext>
                  </a:extLst>
                </a:gridCol>
              </a:tblGrid>
              <a:tr h="370840">
                <a:tc>
                  <a:txBody>
                    <a:bodyPr/>
                    <a:lstStyle/>
                    <a:p>
                      <a:pPr algn="ctr"/>
                      <a:r>
                        <a:rPr lang="en-GB" dirty="0"/>
                        <a:t>Learning Outcome</a:t>
                      </a:r>
                    </a:p>
                  </a:txBody>
                  <a:tcPr/>
                </a:tc>
                <a:tc>
                  <a:txBody>
                    <a:bodyPr/>
                    <a:lstStyle/>
                    <a:p>
                      <a:pPr algn="ctr"/>
                      <a:r>
                        <a:rPr lang="en-GB" dirty="0"/>
                        <a:t>Assessment 2</a:t>
                      </a:r>
                    </a:p>
                  </a:txBody>
                  <a:tcPr/>
                </a:tc>
                <a:extLst>
                  <a:ext uri="{0D108BD9-81ED-4DB2-BD59-A6C34878D82A}">
                    <a16:rowId xmlns:a16="http://schemas.microsoft.com/office/drawing/2014/main" val="2290778110"/>
                  </a:ext>
                </a:extLst>
              </a:tr>
              <a:tr h="370840">
                <a:tc>
                  <a:txBody>
                    <a:bodyPr/>
                    <a:lstStyle/>
                    <a:p>
                      <a:r>
                        <a:rPr lang="en-GB" dirty="0"/>
                        <a:t>LO1: Academic Integrity &amp; Referencing</a:t>
                      </a:r>
                    </a:p>
                  </a:txBody>
                  <a:tcPr/>
                </a:tc>
                <a:tc>
                  <a:txBody>
                    <a:bodyPr/>
                    <a:lstStyle/>
                    <a:p>
                      <a:pPr algn="ctr"/>
                      <a:r>
                        <a:rPr lang="en-GB" dirty="0">
                          <a:sym typeface="Wingdings" panose="05000000000000000000" pitchFamily="2" charset="2"/>
                        </a:rPr>
                        <a:t></a:t>
                      </a:r>
                      <a:endParaRPr lang="en-GB" dirty="0"/>
                    </a:p>
                  </a:txBody>
                  <a:tcPr/>
                </a:tc>
                <a:extLst>
                  <a:ext uri="{0D108BD9-81ED-4DB2-BD59-A6C34878D82A}">
                    <a16:rowId xmlns:a16="http://schemas.microsoft.com/office/drawing/2014/main" val="3195745121"/>
                  </a:ext>
                </a:extLst>
              </a:tr>
              <a:tr h="370840">
                <a:tc>
                  <a:txBody>
                    <a:bodyPr/>
                    <a:lstStyle/>
                    <a:p>
                      <a:r>
                        <a:rPr lang="en-GB" dirty="0"/>
                        <a:t>LO2: Responsible Use of AI</a:t>
                      </a:r>
                    </a:p>
                  </a:txBody>
                  <a:tcPr/>
                </a:tc>
                <a:tc>
                  <a:txBody>
                    <a:bodyPr/>
                    <a:lstStyle/>
                    <a:p>
                      <a:pPr algn="ctr"/>
                      <a:r>
                        <a:rPr lang="en-GB" dirty="0">
                          <a:sym typeface="Wingdings" panose="05000000000000000000" pitchFamily="2" charset="2"/>
                        </a:rPr>
                        <a:t></a:t>
                      </a:r>
                      <a:endParaRPr lang="en-GB" dirty="0"/>
                    </a:p>
                  </a:txBody>
                  <a:tcPr/>
                </a:tc>
                <a:extLst>
                  <a:ext uri="{0D108BD9-81ED-4DB2-BD59-A6C34878D82A}">
                    <a16:rowId xmlns:a16="http://schemas.microsoft.com/office/drawing/2014/main" val="915167476"/>
                  </a:ext>
                </a:extLst>
              </a:tr>
              <a:tr h="370840">
                <a:tc>
                  <a:txBody>
                    <a:bodyPr/>
                    <a:lstStyle/>
                    <a:p>
                      <a:r>
                        <a:rPr lang="en-GB" dirty="0"/>
                        <a:t>LO3: Reflection &amp; Development </a:t>
                      </a:r>
                    </a:p>
                  </a:txBody>
                  <a:tcPr/>
                </a:tc>
                <a:tc>
                  <a:txBody>
                    <a:bodyPr/>
                    <a:lstStyle/>
                    <a:p>
                      <a:pPr algn="ctr"/>
                      <a:r>
                        <a:rPr lang="en-GB" dirty="0">
                          <a:sym typeface="Wingdings" panose="05000000000000000000" pitchFamily="2" charset="2"/>
                        </a:rPr>
                        <a:t></a:t>
                      </a:r>
                      <a:endParaRPr lang="en-GB" dirty="0"/>
                    </a:p>
                  </a:txBody>
                  <a:tcPr/>
                </a:tc>
                <a:extLst>
                  <a:ext uri="{0D108BD9-81ED-4DB2-BD59-A6C34878D82A}">
                    <a16:rowId xmlns:a16="http://schemas.microsoft.com/office/drawing/2014/main" val="3597112674"/>
                  </a:ext>
                </a:extLst>
              </a:tr>
              <a:tr h="370840">
                <a:tc>
                  <a:txBody>
                    <a:bodyPr/>
                    <a:lstStyle/>
                    <a:p>
                      <a:r>
                        <a:rPr lang="en-GB" dirty="0"/>
                        <a:t>LO4: Academic Expectations, Feedback &amp; Rubrics</a:t>
                      </a:r>
                    </a:p>
                  </a:txBody>
                  <a:tcPr/>
                </a:tc>
                <a:tc>
                  <a:txBody>
                    <a:bodyPr/>
                    <a:lstStyle/>
                    <a:p>
                      <a:pPr algn="ctr"/>
                      <a:r>
                        <a:rPr lang="en-GB" dirty="0">
                          <a:sym typeface="Wingdings" panose="05000000000000000000" pitchFamily="2" charset="2"/>
                        </a:rPr>
                        <a:t></a:t>
                      </a:r>
                      <a:endParaRPr lang="en-GB" dirty="0"/>
                    </a:p>
                  </a:txBody>
                  <a:tcPr/>
                </a:tc>
                <a:extLst>
                  <a:ext uri="{0D108BD9-81ED-4DB2-BD59-A6C34878D82A}">
                    <a16:rowId xmlns:a16="http://schemas.microsoft.com/office/drawing/2014/main" val="730613481"/>
                  </a:ext>
                </a:extLst>
              </a:tr>
            </a:tbl>
          </a:graphicData>
        </a:graphic>
      </p:graphicFrame>
      <p:sp>
        <p:nvSpPr>
          <p:cNvPr id="7" name="TextBox 6">
            <a:extLst>
              <a:ext uri="{FF2B5EF4-FFF2-40B4-BE49-F238E27FC236}">
                <a16:creationId xmlns:a16="http://schemas.microsoft.com/office/drawing/2014/main" id="{8DB669AC-F978-4E02-524E-19B26E256E78}"/>
              </a:ext>
            </a:extLst>
          </p:cNvPr>
          <p:cNvSpPr txBox="1"/>
          <p:nvPr/>
        </p:nvSpPr>
        <p:spPr>
          <a:xfrm>
            <a:off x="1640541" y="5267181"/>
            <a:ext cx="8661795" cy="369332"/>
          </a:xfrm>
          <a:prstGeom prst="rect">
            <a:avLst/>
          </a:prstGeom>
          <a:noFill/>
        </p:spPr>
        <p:txBody>
          <a:bodyPr wrap="none" rtlCol="0">
            <a:spAutoFit/>
          </a:bodyPr>
          <a:lstStyle/>
          <a:p>
            <a:pPr algn="ctr"/>
            <a:r>
              <a:rPr lang="en-GB" dirty="0"/>
              <a:t>Demonstrating reflection, understanding feedback, and planning future improvement. </a:t>
            </a:r>
          </a:p>
        </p:txBody>
      </p:sp>
    </p:spTree>
    <p:extLst>
      <p:ext uri="{BB962C8B-B14F-4D97-AF65-F5344CB8AC3E}">
        <p14:creationId xmlns:p14="http://schemas.microsoft.com/office/powerpoint/2010/main" val="3066392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0F73B2F-5CFC-7756-95C6-EBF9D111B03B}"/>
              </a:ext>
            </a:extLst>
          </p:cNvPr>
          <p:cNvSpPr>
            <a:spLocks noGrp="1"/>
          </p:cNvSpPr>
          <p:nvPr>
            <p:ph type="dt" sz="half" idx="10"/>
          </p:nvPr>
        </p:nvSpPr>
        <p:spPr>
          <a:xfrm>
            <a:off x="0" y="6356350"/>
            <a:ext cx="3581400" cy="365125"/>
          </a:xfrm>
        </p:spPr>
        <p:txBody>
          <a:bodyPr/>
          <a:lstStyle/>
          <a:p>
            <a:r>
              <a:rPr lang="en-GB"/>
              <a:t>BMAH4006 -  Skills for Academic Success</a:t>
            </a:r>
          </a:p>
        </p:txBody>
      </p:sp>
      <p:sp>
        <p:nvSpPr>
          <p:cNvPr id="5" name="Footer Placeholder 4">
            <a:extLst>
              <a:ext uri="{FF2B5EF4-FFF2-40B4-BE49-F238E27FC236}">
                <a16:creationId xmlns:a16="http://schemas.microsoft.com/office/drawing/2014/main" id="{10ADC22E-06CC-748D-928F-4F2A3AE81F6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E333014-C37C-D255-CF06-BC04F57D50F3}"/>
              </a:ext>
            </a:extLst>
          </p:cNvPr>
          <p:cNvSpPr>
            <a:spLocks noGrp="1"/>
          </p:cNvSpPr>
          <p:nvPr>
            <p:ph type="sldNum" sz="quarter" idx="12"/>
          </p:nvPr>
        </p:nvSpPr>
        <p:spPr/>
        <p:txBody>
          <a:bodyPr/>
          <a:lstStyle/>
          <a:p>
            <a:fld id="{FA95ABA2-1875-4845-B9AD-34A7336EF8C5}" type="slidenum">
              <a:rPr lang="en-GB" smtClean="0"/>
              <a:t>35</a:t>
            </a:fld>
            <a:endParaRPr lang="en-GB"/>
          </a:p>
        </p:txBody>
      </p:sp>
      <p:pic>
        <p:nvPicPr>
          <p:cNvPr id="9" name="Picture 8" descr="Questions&quot; in English Grammar 🇬🇧 LanGeek">
            <a:extLst>
              <a:ext uri="{FF2B5EF4-FFF2-40B4-BE49-F238E27FC236}">
                <a16:creationId xmlns:a16="http://schemas.microsoft.com/office/drawing/2014/main" id="{17C74795-BEC6-6F25-BAC0-530837EB2FCF}"/>
              </a:ext>
            </a:extLst>
          </p:cNvPr>
          <p:cNvPicPr>
            <a:picLocks noChangeAspect="1"/>
          </p:cNvPicPr>
          <p:nvPr/>
        </p:nvPicPr>
        <p:blipFill>
          <a:blip r:embed="rId2">
            <a:alphaModFix amt="70000"/>
          </a:blip>
          <a:stretch>
            <a:fillRect/>
          </a:stretch>
        </p:blipFill>
        <p:spPr>
          <a:xfrm>
            <a:off x="999564" y="15502"/>
            <a:ext cx="10838329" cy="7215230"/>
          </a:xfrm>
          <a:prstGeom prst="rect">
            <a:avLst/>
          </a:prstGeom>
        </p:spPr>
      </p:pic>
      <p:sp>
        <p:nvSpPr>
          <p:cNvPr id="10" name="Title 1">
            <a:extLst>
              <a:ext uri="{FF2B5EF4-FFF2-40B4-BE49-F238E27FC236}">
                <a16:creationId xmlns:a16="http://schemas.microsoft.com/office/drawing/2014/main" id="{13BB6778-F65B-F008-6781-94FC4B5A476F}"/>
              </a:ext>
            </a:extLst>
          </p:cNvPr>
          <p:cNvSpPr>
            <a:spLocks noGrp="1"/>
          </p:cNvSpPr>
          <p:nvPr>
            <p:ph type="title"/>
          </p:nvPr>
        </p:nvSpPr>
        <p:spPr>
          <a:xfrm>
            <a:off x="1160928" y="3900441"/>
            <a:ext cx="10515600" cy="1325563"/>
          </a:xfrm>
        </p:spPr>
        <p:txBody>
          <a:bodyPr>
            <a:normAutofit/>
          </a:bodyPr>
          <a:lstStyle/>
          <a:p>
            <a:pPr algn="ctr"/>
            <a:r>
              <a:rPr lang="en-GB" sz="8000" b="1" dirty="0"/>
              <a:t>Questions?</a:t>
            </a:r>
          </a:p>
        </p:txBody>
      </p:sp>
    </p:spTree>
    <p:extLst>
      <p:ext uri="{BB962C8B-B14F-4D97-AF65-F5344CB8AC3E}">
        <p14:creationId xmlns:p14="http://schemas.microsoft.com/office/powerpoint/2010/main" val="14887389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BEAA19-7A99-E028-9B2A-04402D8B8C10}"/>
              </a:ext>
            </a:extLst>
          </p:cNvPr>
          <p:cNvSpPr>
            <a:spLocks noGrp="1"/>
          </p:cNvSpPr>
          <p:nvPr>
            <p:ph type="dt" sz="half" idx="10"/>
          </p:nvPr>
        </p:nvSpPr>
        <p:spPr>
          <a:xfrm>
            <a:off x="107576" y="6356350"/>
            <a:ext cx="3473824" cy="365125"/>
          </a:xfrm>
        </p:spPr>
        <p:txBody>
          <a:bodyPr/>
          <a:lstStyle/>
          <a:p>
            <a:r>
              <a:rPr lang="en-GB"/>
              <a:t>BMAH4006 -  Skills for Academic Success</a:t>
            </a:r>
          </a:p>
        </p:txBody>
      </p:sp>
      <p:sp>
        <p:nvSpPr>
          <p:cNvPr id="3" name="Footer Placeholder 2">
            <a:extLst>
              <a:ext uri="{FF2B5EF4-FFF2-40B4-BE49-F238E27FC236}">
                <a16:creationId xmlns:a16="http://schemas.microsoft.com/office/drawing/2014/main" id="{1481EC3A-E0BF-C0FA-FCD4-1F8C2C4E46AC}"/>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9C07A674-8D8D-DCE1-1D1E-3A8CF1E67145}"/>
              </a:ext>
            </a:extLst>
          </p:cNvPr>
          <p:cNvSpPr>
            <a:spLocks noGrp="1"/>
          </p:cNvSpPr>
          <p:nvPr>
            <p:ph type="sldNum" sz="quarter" idx="12"/>
          </p:nvPr>
        </p:nvSpPr>
        <p:spPr/>
        <p:txBody>
          <a:bodyPr/>
          <a:lstStyle/>
          <a:p>
            <a:fld id="{FA95ABA2-1875-4845-B9AD-34A7336EF8C5}" type="slidenum">
              <a:rPr lang="en-GB" smtClean="0"/>
              <a:t>36</a:t>
            </a:fld>
            <a:endParaRPr lang="en-GB"/>
          </a:p>
        </p:txBody>
      </p:sp>
      <p:pic>
        <p:nvPicPr>
          <p:cNvPr id="6" name="Picture 5" descr="Nota Bene Stock Illustrations – 33 Nota Bene Stock Illustrations, Vectors &amp;  Clipart - Dreamstime">
            <a:extLst>
              <a:ext uri="{FF2B5EF4-FFF2-40B4-BE49-F238E27FC236}">
                <a16:creationId xmlns:a16="http://schemas.microsoft.com/office/drawing/2014/main" id="{CB6EB83C-8CEA-15E2-E2D1-A9336552E586}"/>
              </a:ext>
            </a:extLst>
          </p:cNvPr>
          <p:cNvPicPr>
            <a:picLocks noChangeAspect="1"/>
          </p:cNvPicPr>
          <p:nvPr/>
        </p:nvPicPr>
        <p:blipFill>
          <a:blip r:embed="rId2"/>
          <a:srcRect r="50050" b="50000"/>
          <a:stretch>
            <a:fillRect/>
          </a:stretch>
        </p:blipFill>
        <p:spPr>
          <a:xfrm>
            <a:off x="452717" y="136525"/>
            <a:ext cx="5262282" cy="6016208"/>
          </a:xfrm>
          <a:prstGeom prst="rect">
            <a:avLst/>
          </a:prstGeom>
        </p:spPr>
      </p:pic>
      <p:sp>
        <p:nvSpPr>
          <p:cNvPr id="5" name="TextBox 4">
            <a:extLst>
              <a:ext uri="{FF2B5EF4-FFF2-40B4-BE49-F238E27FC236}">
                <a16:creationId xmlns:a16="http://schemas.microsoft.com/office/drawing/2014/main" id="{A631E9FD-EA20-DC86-3154-2D51E37589E1}"/>
              </a:ext>
            </a:extLst>
          </p:cNvPr>
          <p:cNvSpPr txBox="1"/>
          <p:nvPr/>
        </p:nvSpPr>
        <p:spPr>
          <a:xfrm>
            <a:off x="5423646" y="1690062"/>
            <a:ext cx="6373907" cy="3477875"/>
          </a:xfrm>
          <a:prstGeom prst="rect">
            <a:avLst/>
          </a:prstGeom>
          <a:noFill/>
        </p:spPr>
        <p:txBody>
          <a:bodyPr wrap="square" rtlCol="0">
            <a:spAutoFit/>
          </a:bodyPr>
          <a:lstStyle/>
          <a:p>
            <a:pPr algn="ctr"/>
            <a:r>
              <a:rPr lang="en-GB" sz="2000" dirty="0"/>
              <a:t>Assessments </a:t>
            </a:r>
            <a:r>
              <a:rPr lang="en-GB" sz="2000" u="sng" dirty="0"/>
              <a:t>are not </a:t>
            </a:r>
            <a:r>
              <a:rPr lang="en-GB" sz="2000" dirty="0"/>
              <a:t>random tasks. </a:t>
            </a:r>
          </a:p>
          <a:p>
            <a:pPr algn="ctr"/>
            <a:endParaRPr lang="en-GB" sz="2000" dirty="0"/>
          </a:p>
          <a:p>
            <a:pPr algn="ctr"/>
            <a:r>
              <a:rPr lang="en-GB" sz="2000" dirty="0"/>
              <a:t>Every assessment has been deliberately designed to help you achieve the module learning outcomes. </a:t>
            </a:r>
          </a:p>
          <a:p>
            <a:pPr algn="ctr"/>
            <a:endParaRPr lang="en-GB" sz="2000" dirty="0"/>
          </a:p>
          <a:p>
            <a:pPr algn="ctr"/>
            <a:r>
              <a:rPr lang="en-GB" sz="2000" dirty="0"/>
              <a:t>When preparing any assignment, always ask:  </a:t>
            </a:r>
          </a:p>
          <a:p>
            <a:pPr algn="ctr"/>
            <a:r>
              <a:rPr lang="en-GB" sz="2000" b="1" dirty="0"/>
              <a:t>“Which learning outcome am I demonstrating here?”</a:t>
            </a:r>
          </a:p>
          <a:p>
            <a:pPr algn="ctr"/>
            <a:endParaRPr lang="en-GB" sz="2000" dirty="0"/>
          </a:p>
          <a:p>
            <a:pPr algn="ctr"/>
            <a:r>
              <a:rPr lang="en-GB" sz="2000" dirty="0"/>
              <a:t>If you understand this relationship, you will perform better because you will focus on the skills you need to demonstrate rather than simply completing the task. </a:t>
            </a:r>
          </a:p>
        </p:txBody>
      </p:sp>
    </p:spTree>
    <p:extLst>
      <p:ext uri="{BB962C8B-B14F-4D97-AF65-F5344CB8AC3E}">
        <p14:creationId xmlns:p14="http://schemas.microsoft.com/office/powerpoint/2010/main" val="29697036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calendar on top of a flat yellow surface">
            <a:extLst>
              <a:ext uri="{FF2B5EF4-FFF2-40B4-BE49-F238E27FC236}">
                <a16:creationId xmlns:a16="http://schemas.microsoft.com/office/drawing/2014/main" id="{2F7A9CF0-A8FC-4626-F938-AC2B0C98F76F}"/>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69D3117-314E-AB50-0932-CA741DF41FC5}"/>
              </a:ext>
            </a:extLst>
          </p:cNvPr>
          <p:cNvSpPr txBox="1"/>
          <p:nvPr/>
        </p:nvSpPr>
        <p:spPr>
          <a:xfrm>
            <a:off x="3581400" y="365125"/>
            <a:ext cx="777239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Assignment deadlines</a:t>
            </a:r>
          </a:p>
        </p:txBody>
      </p:sp>
      <p:sp>
        <p:nvSpPr>
          <p:cNvPr id="16" name="TextBox 15">
            <a:extLst>
              <a:ext uri="{FF2B5EF4-FFF2-40B4-BE49-F238E27FC236}">
                <a16:creationId xmlns:a16="http://schemas.microsoft.com/office/drawing/2014/main" id="{96DAF6A3-6E0B-3967-3F33-277EDC51D965}"/>
              </a:ext>
            </a:extLst>
          </p:cNvPr>
          <p:cNvSpPr txBox="1"/>
          <p:nvPr/>
        </p:nvSpPr>
        <p:spPr>
          <a:xfrm>
            <a:off x="4789394" y="2675965"/>
            <a:ext cx="6728011" cy="1506070"/>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3200" dirty="0"/>
              <a:t>Assignment 1: 27 November 2026</a:t>
            </a:r>
          </a:p>
          <a:p>
            <a:pPr indent="-228600">
              <a:lnSpc>
                <a:spcPct val="90000"/>
              </a:lnSpc>
              <a:spcAft>
                <a:spcPts val="600"/>
              </a:spcAft>
              <a:buFont typeface="Arial" panose="020B0604020202020204" pitchFamily="34" charset="0"/>
              <a:buChar char="•"/>
            </a:pPr>
            <a:endParaRPr lang="en-US" sz="3200" dirty="0"/>
          </a:p>
          <a:p>
            <a:pPr indent="-228600">
              <a:lnSpc>
                <a:spcPct val="90000"/>
              </a:lnSpc>
              <a:spcAft>
                <a:spcPts val="600"/>
              </a:spcAft>
              <a:buFont typeface="Arial" panose="020B0604020202020204" pitchFamily="34" charset="0"/>
              <a:buChar char="•"/>
            </a:pPr>
            <a:r>
              <a:rPr lang="en-US" sz="3200" dirty="0"/>
              <a:t>Assignment 2: 18 January 2027</a:t>
            </a:r>
          </a:p>
        </p:txBody>
      </p:sp>
      <p:sp>
        <p:nvSpPr>
          <p:cNvPr id="2" name="Date Placeholder 1">
            <a:extLst>
              <a:ext uri="{FF2B5EF4-FFF2-40B4-BE49-F238E27FC236}">
                <a16:creationId xmlns:a16="http://schemas.microsoft.com/office/drawing/2014/main" id="{7103DCA0-54F4-5CAA-5622-BFBDC583BFBE}"/>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dirty="0">
                <a:solidFill>
                  <a:schemeClr val="tx1">
                    <a:lumMod val="65000"/>
                    <a:lumOff val="35000"/>
                  </a:schemeClr>
                </a:solidFill>
                <a:latin typeface="Calibri" panose="020F0502020204030204"/>
              </a:rPr>
              <a:t>BMAH4006 -  Skills for Academic Success</a:t>
            </a:r>
          </a:p>
        </p:txBody>
      </p:sp>
      <p:sp>
        <p:nvSpPr>
          <p:cNvPr id="3" name="Footer Placeholder 2">
            <a:extLst>
              <a:ext uri="{FF2B5EF4-FFF2-40B4-BE49-F238E27FC236}">
                <a16:creationId xmlns:a16="http://schemas.microsoft.com/office/drawing/2014/main" id="{6EB8AEFA-77B0-09F7-F5A8-D93317810ADA}"/>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kern="1200">
                <a:solidFill>
                  <a:schemeClr val="tx1">
                    <a:lumMod val="65000"/>
                    <a:lumOff val="35000"/>
                  </a:schemeClr>
                </a:solidFill>
                <a:latin typeface="Calibri" panose="020F0502020204030204"/>
                <a:ea typeface="+mn-ea"/>
                <a:cs typeface="+mn-cs"/>
              </a:rPr>
              <a:t>Dr Simona Ferraraccio</a:t>
            </a:r>
          </a:p>
        </p:txBody>
      </p:sp>
      <p:sp>
        <p:nvSpPr>
          <p:cNvPr id="4" name="Slide Number Placeholder 3">
            <a:extLst>
              <a:ext uri="{FF2B5EF4-FFF2-40B4-BE49-F238E27FC236}">
                <a16:creationId xmlns:a16="http://schemas.microsoft.com/office/drawing/2014/main" id="{B889DD87-2F1C-B663-4A17-6FF2F787861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FA95ABA2-1875-4845-B9AD-34A7336EF8C5}" type="slidenum">
              <a:rPr lang="en-US" smtClean="0">
                <a:solidFill>
                  <a:prstClr val="black">
                    <a:tint val="75000"/>
                  </a:prstClr>
                </a:solidFill>
                <a:latin typeface="Calibri" panose="020F0502020204030204"/>
              </a:rPr>
              <a:pPr>
                <a:spcAft>
                  <a:spcPts val="600"/>
                </a:spcAft>
                <a:defRPr/>
              </a:pPr>
              <a:t>37</a:t>
            </a:fld>
            <a:endParaRPr 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4513353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a:extLst>
              <a:ext uri="{FF2B5EF4-FFF2-40B4-BE49-F238E27FC236}">
                <a16:creationId xmlns:a16="http://schemas.microsoft.com/office/drawing/2014/main" id="{0734F244-04F1-DD4D-958E-EB955178B67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1107" b="8263"/>
          <a:stretch>
            <a:fillRect/>
          </a:stretch>
        </p:blipFill>
        <p:spPr>
          <a:xfrm>
            <a:off x="20" y="1282"/>
            <a:ext cx="12191980" cy="6856718"/>
          </a:xfrm>
          <a:prstGeom prst="rect">
            <a:avLst/>
          </a:prstGeom>
        </p:spPr>
      </p:pic>
      <p:sp>
        <p:nvSpPr>
          <p:cNvPr id="2" name="Date Placeholder 1">
            <a:extLst>
              <a:ext uri="{FF2B5EF4-FFF2-40B4-BE49-F238E27FC236}">
                <a16:creationId xmlns:a16="http://schemas.microsoft.com/office/drawing/2014/main" id="{8B4FD1CF-01F2-6A4C-DE7C-1A51C973387F}"/>
              </a:ext>
            </a:extLst>
          </p:cNvPr>
          <p:cNvSpPr>
            <a:spLocks noGrp="1"/>
          </p:cNvSpPr>
          <p:nvPr>
            <p:ph type="dt" sz="half" idx="10"/>
          </p:nvPr>
        </p:nvSpPr>
        <p:spPr>
          <a:xfrm>
            <a:off x="838200" y="6356350"/>
            <a:ext cx="2743200" cy="365125"/>
          </a:xfrm>
        </p:spPr>
        <p:txBody>
          <a:bodyPr>
            <a:normAutofit/>
          </a:bodyPr>
          <a:lstStyle/>
          <a:p>
            <a:pPr>
              <a:spcAft>
                <a:spcPts val="600"/>
              </a:spcAft>
            </a:pPr>
            <a:r>
              <a:rPr lang="en-GB" sz="1100">
                <a:solidFill>
                  <a:srgbClr val="FFFFFF"/>
                </a:solidFill>
              </a:rPr>
              <a:t>BMAH4006 -  Skills for Academic Success</a:t>
            </a:r>
          </a:p>
        </p:txBody>
      </p:sp>
      <p:sp>
        <p:nvSpPr>
          <p:cNvPr id="3" name="Footer Placeholder 2">
            <a:extLst>
              <a:ext uri="{FF2B5EF4-FFF2-40B4-BE49-F238E27FC236}">
                <a16:creationId xmlns:a16="http://schemas.microsoft.com/office/drawing/2014/main" id="{96E7719B-0D5D-CD7A-6744-BE11EF79A8D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srgbClr val="FFFFFF"/>
                </a:solidFill>
              </a:rPr>
              <a:t>Dr Simona Ferraraccio</a:t>
            </a:r>
          </a:p>
        </p:txBody>
      </p:sp>
      <p:sp>
        <p:nvSpPr>
          <p:cNvPr id="4" name="Slide Number Placeholder 3">
            <a:extLst>
              <a:ext uri="{FF2B5EF4-FFF2-40B4-BE49-F238E27FC236}">
                <a16:creationId xmlns:a16="http://schemas.microsoft.com/office/drawing/2014/main" id="{0B8F838D-3F17-08C6-16D6-56CCF4A875A6}"/>
              </a:ext>
            </a:extLst>
          </p:cNvPr>
          <p:cNvSpPr>
            <a:spLocks noGrp="1"/>
          </p:cNvSpPr>
          <p:nvPr>
            <p:ph type="sldNum" sz="quarter" idx="12"/>
          </p:nvPr>
        </p:nvSpPr>
        <p:spPr>
          <a:xfrm>
            <a:off x="8610600" y="6356350"/>
            <a:ext cx="2743200" cy="365125"/>
          </a:xfrm>
        </p:spPr>
        <p:txBody>
          <a:bodyPr>
            <a:normAutofit/>
          </a:bodyPr>
          <a:lstStyle/>
          <a:p>
            <a:pPr>
              <a:spcAft>
                <a:spcPts val="600"/>
              </a:spcAft>
            </a:pPr>
            <a:fld id="{FA95ABA2-1875-4845-B9AD-34A7336EF8C5}" type="slidenum">
              <a:rPr lang="en-GB">
                <a:solidFill>
                  <a:srgbClr val="FFFFFF"/>
                </a:solidFill>
              </a:rPr>
              <a:pPr>
                <a:spcAft>
                  <a:spcPts val="600"/>
                </a:spcAft>
              </a:pPr>
              <a:t>38</a:t>
            </a:fld>
            <a:endParaRPr lang="en-GB">
              <a:solidFill>
                <a:srgbClr val="FFFFFF"/>
              </a:solidFill>
            </a:endParaRPr>
          </a:p>
        </p:txBody>
      </p:sp>
      <p:sp>
        <p:nvSpPr>
          <p:cNvPr id="9" name="TextBox 8">
            <a:extLst>
              <a:ext uri="{FF2B5EF4-FFF2-40B4-BE49-F238E27FC236}">
                <a16:creationId xmlns:a16="http://schemas.microsoft.com/office/drawing/2014/main" id="{41B7FA32-5B3A-A470-EC86-11923C85A9A1}"/>
              </a:ext>
            </a:extLst>
          </p:cNvPr>
          <p:cNvSpPr txBox="1"/>
          <p:nvPr/>
        </p:nvSpPr>
        <p:spPr>
          <a:xfrm>
            <a:off x="8074959" y="3075057"/>
            <a:ext cx="3814482" cy="707886"/>
          </a:xfrm>
          <a:prstGeom prst="rect">
            <a:avLst/>
          </a:prstGeom>
          <a:noFill/>
        </p:spPr>
        <p:txBody>
          <a:bodyPr wrap="square" rtlCol="0">
            <a:spAutoFit/>
          </a:bodyPr>
          <a:lstStyle/>
          <a:p>
            <a:pPr algn="ctr"/>
            <a:r>
              <a:rPr lang="en-GB" sz="4000" b="1" dirty="0">
                <a:solidFill>
                  <a:schemeClr val="bg1"/>
                </a:solidFill>
              </a:rPr>
              <a:t>15 mins</a:t>
            </a:r>
          </a:p>
        </p:txBody>
      </p:sp>
    </p:spTree>
    <p:extLst>
      <p:ext uri="{BB962C8B-B14F-4D97-AF65-F5344CB8AC3E}">
        <p14:creationId xmlns:p14="http://schemas.microsoft.com/office/powerpoint/2010/main" val="15892245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EC8E23B1-F63C-A5FA-32E3-CC5720CDB840}"/>
              </a:ext>
            </a:extLst>
          </p:cNvPr>
          <p:cNvSpPr txBox="1">
            <a:spLocks/>
          </p:cNvSpPr>
          <p:nvPr/>
        </p:nvSpPr>
        <p:spPr>
          <a:xfrm>
            <a:off x="761800" y="762001"/>
            <a:ext cx="5334197" cy="170824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2500" b="1" dirty="0"/>
              <a:t>Introduction to Higher Education (HE) </a:t>
            </a:r>
            <a:br>
              <a:rPr lang="en-US" sz="2500" b="1" dirty="0"/>
            </a:br>
            <a:r>
              <a:rPr lang="en-US" sz="2500" b="1" dirty="0"/>
              <a:t>and </a:t>
            </a:r>
            <a:br>
              <a:rPr lang="en-US" sz="2500" b="1" dirty="0"/>
            </a:br>
            <a:r>
              <a:rPr lang="en-US" sz="2500" b="1" dirty="0"/>
              <a:t>academic expectations</a:t>
            </a:r>
            <a:br>
              <a:rPr lang="en-US" sz="2500" b="1" dirty="0"/>
            </a:br>
            <a:endParaRPr lang="en-US" sz="2500" b="1" dirty="0"/>
          </a:p>
        </p:txBody>
      </p:sp>
      <p:sp>
        <p:nvSpPr>
          <p:cNvPr id="8" name="Content Placeholder 2">
            <a:extLst>
              <a:ext uri="{FF2B5EF4-FFF2-40B4-BE49-F238E27FC236}">
                <a16:creationId xmlns:a16="http://schemas.microsoft.com/office/drawing/2014/main" id="{93DE46A5-EF47-FDFA-8962-34ED3B9FBD7E}"/>
              </a:ext>
            </a:extLst>
          </p:cNvPr>
          <p:cNvSpPr txBox="1">
            <a:spLocks/>
          </p:cNvSpPr>
          <p:nvPr/>
        </p:nvSpPr>
        <p:spPr>
          <a:xfrm>
            <a:off x="134470" y="2470244"/>
            <a:ext cx="6723325" cy="3769835"/>
          </a:xfrm>
          <a:prstGeom prst="rect">
            <a:avLst/>
          </a:prstGeom>
        </p:spPr>
        <p:txBody>
          <a:bodyPr vert="horz" lIns="91440" tIns="45720" rIns="91440" bIns="45720" rtlCol="0"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b="1" dirty="0"/>
              <a:t>2. What are the marking criteria?</a:t>
            </a:r>
          </a:p>
          <a:p>
            <a:pPr marL="0" indent="0">
              <a:buNone/>
            </a:pPr>
            <a:endParaRPr lang="en-US" sz="2000" b="1" dirty="0"/>
          </a:p>
          <a:p>
            <a:pPr marL="0" indent="0">
              <a:buNone/>
            </a:pPr>
            <a:r>
              <a:rPr lang="en-US" sz="2000" b="1" dirty="0"/>
              <a:t>Marking criteria are the standards used to assess your work. </a:t>
            </a:r>
          </a:p>
          <a:p>
            <a:pPr marL="0" indent="0">
              <a:buNone/>
            </a:pPr>
            <a:endParaRPr lang="en-US" sz="1600" b="1" dirty="0"/>
          </a:p>
          <a:p>
            <a:pPr marL="0" indent="0">
              <a:buNone/>
            </a:pPr>
            <a:r>
              <a:rPr lang="en-US" sz="2000" dirty="0"/>
              <a:t>They tell you:</a:t>
            </a:r>
          </a:p>
          <a:p>
            <a:r>
              <a:rPr lang="en-US" sz="2000" dirty="0"/>
              <a:t>What lecturers are looking for</a:t>
            </a:r>
          </a:p>
          <a:p>
            <a:r>
              <a:rPr lang="en-US" sz="2000" dirty="0"/>
              <a:t>What good work looks like</a:t>
            </a:r>
          </a:p>
          <a:p>
            <a:r>
              <a:rPr lang="en-US" sz="2000" dirty="0"/>
              <a:t>How marks are awarded</a:t>
            </a:r>
          </a:p>
          <a:p>
            <a:r>
              <a:rPr lang="en-US" sz="2000" dirty="0"/>
              <a:t>What you need to do to achieve a higher grade</a:t>
            </a:r>
          </a:p>
          <a:p>
            <a:pPr marL="0"/>
            <a:endParaRPr lang="en-US" sz="2000" dirty="0"/>
          </a:p>
        </p:txBody>
      </p:sp>
      <p:sp>
        <p:nvSpPr>
          <p:cNvPr id="2" name="Date Placeholder 1">
            <a:extLst>
              <a:ext uri="{FF2B5EF4-FFF2-40B4-BE49-F238E27FC236}">
                <a16:creationId xmlns:a16="http://schemas.microsoft.com/office/drawing/2014/main" id="{59866729-95C1-63AB-E075-E7CCA84E9E6F}"/>
              </a:ext>
            </a:extLst>
          </p:cNvPr>
          <p:cNvSpPr>
            <a:spLocks noGrp="1"/>
          </p:cNvSpPr>
          <p:nvPr>
            <p:ph type="dt" sz="half" idx="10"/>
          </p:nvPr>
        </p:nvSpPr>
        <p:spPr>
          <a:xfrm>
            <a:off x="761800" y="6356350"/>
            <a:ext cx="2743200" cy="365125"/>
          </a:xfrm>
        </p:spPr>
        <p:txBody>
          <a:bodyPr vert="horz" lIns="91440" tIns="45720" rIns="91440" bIns="45720" rtlCol="0" anchor="ctr">
            <a:normAutofit/>
          </a:bodyPr>
          <a:lstStyle/>
          <a:p>
            <a:pPr>
              <a:spcAft>
                <a:spcPts val="600"/>
              </a:spcAft>
              <a:defRPr/>
            </a:pPr>
            <a:r>
              <a:rPr lang="en-US">
                <a:solidFill>
                  <a:schemeClr val="tx1"/>
                </a:solidFill>
                <a:latin typeface="Calibri" panose="020F0502020204030204"/>
              </a:rPr>
              <a:t>BMAH4006 -  Skills for Academic Success</a:t>
            </a:r>
          </a:p>
        </p:txBody>
      </p:sp>
      <p:sp>
        <p:nvSpPr>
          <p:cNvPr id="3" name="Footer Placeholder 2">
            <a:extLst>
              <a:ext uri="{FF2B5EF4-FFF2-40B4-BE49-F238E27FC236}">
                <a16:creationId xmlns:a16="http://schemas.microsoft.com/office/drawing/2014/main" id="{3504FC7E-0729-7903-4CDC-1090ACB6B339}"/>
              </a:ext>
            </a:extLst>
          </p:cNvPr>
          <p:cNvSpPr>
            <a:spLocks noGrp="1"/>
          </p:cNvSpPr>
          <p:nvPr>
            <p:ph type="ftr" sz="quarter" idx="11"/>
          </p:nvPr>
        </p:nvSpPr>
        <p:spPr>
          <a:xfrm>
            <a:off x="3131672" y="6356350"/>
            <a:ext cx="3293034" cy="365125"/>
          </a:xfrm>
        </p:spPr>
        <p:txBody>
          <a:bodyPr vert="horz" lIns="91440" tIns="45720" rIns="91440" bIns="45720" rtlCol="0" anchor="ctr">
            <a:normAutofit/>
          </a:bodyPr>
          <a:lstStyle/>
          <a:p>
            <a:pPr algn="r">
              <a:spcAft>
                <a:spcPts val="600"/>
              </a:spcAft>
              <a:defRPr/>
            </a:pPr>
            <a:r>
              <a:rPr lang="en-US" kern="1200">
                <a:solidFill>
                  <a:schemeClr val="tx1"/>
                </a:solidFill>
                <a:latin typeface="Calibri" panose="020F0502020204030204"/>
                <a:ea typeface="+mn-ea"/>
                <a:cs typeface="+mn-cs"/>
              </a:rPr>
              <a:t>Dr Simona Ferraraccio</a:t>
            </a:r>
          </a:p>
        </p:txBody>
      </p:sp>
      <p:pic>
        <p:nvPicPr>
          <p:cNvPr id="10" name="Picture 9" descr="Different colored organizers">
            <a:extLst>
              <a:ext uri="{FF2B5EF4-FFF2-40B4-BE49-F238E27FC236}">
                <a16:creationId xmlns:a16="http://schemas.microsoft.com/office/drawing/2014/main" id="{CE0CBEA5-F56A-6B64-7BD3-24C8C930D0E7}"/>
              </a:ext>
            </a:extLst>
          </p:cNvPr>
          <p:cNvPicPr>
            <a:picLocks noChangeAspect="1"/>
          </p:cNvPicPr>
          <p:nvPr/>
        </p:nvPicPr>
        <p:blipFill>
          <a:blip r:embed="rId2"/>
          <a:srcRect l="26561" r="26456"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Slide Number Placeholder 3">
            <a:extLst>
              <a:ext uri="{FF2B5EF4-FFF2-40B4-BE49-F238E27FC236}">
                <a16:creationId xmlns:a16="http://schemas.microsoft.com/office/drawing/2014/main" id="{A609DB54-7E54-079A-6289-A44EE6367D04}"/>
              </a:ext>
            </a:extLst>
          </p:cNvPr>
          <p:cNvSpPr>
            <a:spLocks noGrp="1"/>
          </p:cNvSpPr>
          <p:nvPr>
            <p:ph type="sldNum" sz="quarter" idx="12"/>
          </p:nvPr>
        </p:nvSpPr>
        <p:spPr>
          <a:xfrm>
            <a:off x="10167869" y="6356350"/>
            <a:ext cx="1768425" cy="365125"/>
          </a:xfrm>
        </p:spPr>
        <p:txBody>
          <a:bodyPr vert="horz" lIns="91440" tIns="45720" rIns="91440" bIns="45720" rtlCol="0" anchor="ctr">
            <a:normAutofit/>
          </a:bodyPr>
          <a:lstStyle/>
          <a:p>
            <a:pPr>
              <a:spcAft>
                <a:spcPts val="600"/>
              </a:spcAft>
              <a:defRPr/>
            </a:pPr>
            <a:fld id="{FA95ABA2-1875-4845-B9AD-34A7336EF8C5}" type="slidenum">
              <a:rPr lang="en-US">
                <a:solidFill>
                  <a:srgbClr val="FFFFFF"/>
                </a:solidFill>
                <a:latin typeface="Calibri" panose="020F0502020204030204"/>
              </a:rPr>
              <a:pPr>
                <a:spcAft>
                  <a:spcPts val="600"/>
                </a:spcAft>
                <a:defRPr/>
              </a:pPr>
              <a:t>39</a:t>
            </a:fld>
            <a:endParaRPr lang="en-US">
              <a:solidFill>
                <a:srgbClr val="FFFFFF"/>
              </a:solidFill>
              <a:latin typeface="Calibri" panose="020F0502020204030204"/>
            </a:endParaRPr>
          </a:p>
        </p:txBody>
      </p:sp>
    </p:spTree>
    <p:extLst>
      <p:ext uri="{BB962C8B-B14F-4D97-AF65-F5344CB8AC3E}">
        <p14:creationId xmlns:p14="http://schemas.microsoft.com/office/powerpoint/2010/main" val="35268457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E1A29501-146B-35F4-D091-6F03F840766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3523" b="14477"/>
          <a:stretch>
            <a:fillRect/>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useBgFill="1">
        <p:nvSpPr>
          <p:cNvPr id="15" name="Rectangle 14">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9BEB8C9-0A31-7671-D09A-96A442709BAC}"/>
              </a:ext>
            </a:extLst>
          </p:cNvPr>
          <p:cNvSpPr txBox="1"/>
          <p:nvPr/>
        </p:nvSpPr>
        <p:spPr>
          <a:xfrm>
            <a:off x="0" y="5566907"/>
            <a:ext cx="7015499" cy="85226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b="1" dirty="0">
                <a:latin typeface="+mj-lt"/>
                <a:ea typeface="+mj-ea"/>
                <a:cs typeface="+mj-cs"/>
              </a:rPr>
              <a:t>Why do we have marking criteria?</a:t>
            </a:r>
          </a:p>
        </p:txBody>
      </p:sp>
      <p:sp>
        <p:nvSpPr>
          <p:cNvPr id="4" name="Date Placeholder 3">
            <a:extLst>
              <a:ext uri="{FF2B5EF4-FFF2-40B4-BE49-F238E27FC236}">
                <a16:creationId xmlns:a16="http://schemas.microsoft.com/office/drawing/2014/main" id="{3746D2BE-E3C9-8808-89F7-28347D3FCBCC}"/>
              </a:ext>
            </a:extLst>
          </p:cNvPr>
          <p:cNvSpPr>
            <a:spLocks noGrp="1"/>
          </p:cNvSpPr>
          <p:nvPr>
            <p:ph type="dt" sz="half" idx="10"/>
          </p:nvPr>
        </p:nvSpPr>
        <p:spPr>
          <a:xfrm>
            <a:off x="589558" y="6463926"/>
            <a:ext cx="2743200" cy="365125"/>
          </a:xfrm>
        </p:spPr>
        <p:txBody>
          <a:bodyPr vert="horz" lIns="91440" tIns="45720" rIns="91440" bIns="45720" rtlCol="0" anchor="ctr">
            <a:normAutofit/>
          </a:bodyPr>
          <a:lstStyle/>
          <a:p>
            <a:pPr>
              <a:spcAft>
                <a:spcPts val="600"/>
              </a:spcAft>
              <a:defRPr/>
            </a:pPr>
            <a:r>
              <a:rPr lang="en-US" dirty="0">
                <a:solidFill>
                  <a:schemeClr val="tx1"/>
                </a:solidFill>
                <a:latin typeface="Calibri" panose="020F0502020204030204"/>
              </a:rPr>
              <a:t>BMAH4006 -  Skills for Academic Success</a:t>
            </a:r>
          </a:p>
        </p:txBody>
      </p:sp>
      <p:sp>
        <p:nvSpPr>
          <p:cNvPr id="5" name="Footer Placeholder 4">
            <a:extLst>
              <a:ext uri="{FF2B5EF4-FFF2-40B4-BE49-F238E27FC236}">
                <a16:creationId xmlns:a16="http://schemas.microsoft.com/office/drawing/2014/main" id="{5D024A3F-29CD-7B7D-62BC-1B99A27C0201}"/>
              </a:ext>
            </a:extLst>
          </p:cNvPr>
          <p:cNvSpPr>
            <a:spLocks noGrp="1"/>
          </p:cNvSpPr>
          <p:nvPr>
            <p:ph type="ftr" sz="quarter" idx="11"/>
          </p:nvPr>
        </p:nvSpPr>
        <p:spPr>
          <a:xfrm>
            <a:off x="4038600" y="6463926"/>
            <a:ext cx="4114800" cy="365125"/>
          </a:xfrm>
        </p:spPr>
        <p:txBody>
          <a:bodyPr vert="horz" lIns="91440" tIns="45720" rIns="91440" bIns="45720" rtlCol="0" anchor="ctr">
            <a:normAutofit/>
          </a:bodyPr>
          <a:lstStyle/>
          <a:p>
            <a:pPr>
              <a:spcAft>
                <a:spcPts val="600"/>
              </a:spcAft>
              <a:defRPr/>
            </a:pPr>
            <a:r>
              <a:rPr lang="en-US" kern="1200" dirty="0">
                <a:solidFill>
                  <a:schemeClr val="tx1"/>
                </a:solidFill>
                <a:latin typeface="Calibri" panose="020F0502020204030204"/>
                <a:ea typeface="+mn-ea"/>
                <a:cs typeface="+mn-cs"/>
              </a:rPr>
              <a:t>Dr Simona Ferraraccio</a:t>
            </a:r>
          </a:p>
        </p:txBody>
      </p:sp>
      <p:sp>
        <p:nvSpPr>
          <p:cNvPr id="6" name="Slide Number Placeholder 5">
            <a:extLst>
              <a:ext uri="{FF2B5EF4-FFF2-40B4-BE49-F238E27FC236}">
                <a16:creationId xmlns:a16="http://schemas.microsoft.com/office/drawing/2014/main" id="{8C4CAC09-0D9C-0811-1D07-C615E19E271B}"/>
              </a:ext>
            </a:extLst>
          </p:cNvPr>
          <p:cNvSpPr>
            <a:spLocks noGrp="1"/>
          </p:cNvSpPr>
          <p:nvPr>
            <p:ph type="sldNum" sz="quarter" idx="12"/>
          </p:nvPr>
        </p:nvSpPr>
        <p:spPr>
          <a:xfrm>
            <a:off x="8732520" y="6463926"/>
            <a:ext cx="3200400" cy="365125"/>
          </a:xfrm>
        </p:spPr>
        <p:txBody>
          <a:bodyPr vert="horz" lIns="91440" tIns="45720" rIns="91440" bIns="45720" rtlCol="0" anchor="ctr">
            <a:normAutofit/>
          </a:bodyPr>
          <a:lstStyle/>
          <a:p>
            <a:pPr>
              <a:spcAft>
                <a:spcPts val="600"/>
              </a:spcAft>
              <a:defRPr/>
            </a:pPr>
            <a:fld id="{FA95ABA2-1875-4845-B9AD-34A7336EF8C5}" type="slidenum">
              <a:rPr lang="en-US">
                <a:solidFill>
                  <a:schemeClr val="tx1"/>
                </a:solidFill>
                <a:latin typeface="Calibri" panose="020F0502020204030204"/>
              </a:rPr>
              <a:pPr>
                <a:spcAft>
                  <a:spcPts val="600"/>
                </a:spcAft>
                <a:defRPr/>
              </a:pPr>
              <a:t>40</a:t>
            </a:fld>
            <a:endParaRPr lang="en-US" dirty="0">
              <a:solidFill>
                <a:schemeClr val="tx1"/>
              </a:solidFill>
              <a:latin typeface="Calibri" panose="020F0502020204030204"/>
            </a:endParaRPr>
          </a:p>
        </p:txBody>
      </p:sp>
      <p:sp>
        <p:nvSpPr>
          <p:cNvPr id="9" name="TextBox 8">
            <a:extLst>
              <a:ext uri="{FF2B5EF4-FFF2-40B4-BE49-F238E27FC236}">
                <a16:creationId xmlns:a16="http://schemas.microsoft.com/office/drawing/2014/main" id="{FCFC88E1-3663-E643-7666-EFEBEB0CD153}"/>
              </a:ext>
            </a:extLst>
          </p:cNvPr>
          <p:cNvSpPr txBox="1"/>
          <p:nvPr/>
        </p:nvSpPr>
        <p:spPr>
          <a:xfrm>
            <a:off x="1060205" y="877549"/>
            <a:ext cx="739589" cy="3970318"/>
          </a:xfrm>
          <a:prstGeom prst="rect">
            <a:avLst/>
          </a:prstGeom>
          <a:noFill/>
        </p:spPr>
        <p:txBody>
          <a:bodyPr wrap="square" rtlCol="0">
            <a:spAutoFit/>
          </a:bodyPr>
          <a:lstStyle/>
          <a:p>
            <a:pPr algn="ctr"/>
            <a:r>
              <a:rPr lang="en-GB" sz="2800" b="1" dirty="0"/>
              <a:t>F</a:t>
            </a:r>
          </a:p>
          <a:p>
            <a:pPr algn="ctr"/>
            <a:r>
              <a:rPr lang="en-GB" sz="2800" b="1" dirty="0"/>
              <a:t>A</a:t>
            </a:r>
          </a:p>
          <a:p>
            <a:pPr algn="ctr"/>
            <a:r>
              <a:rPr lang="en-GB" sz="2800" b="1" dirty="0"/>
              <a:t>I</a:t>
            </a:r>
          </a:p>
          <a:p>
            <a:pPr algn="ctr"/>
            <a:r>
              <a:rPr lang="en-GB" sz="2800" b="1" dirty="0"/>
              <a:t>R</a:t>
            </a:r>
          </a:p>
          <a:p>
            <a:pPr algn="ctr"/>
            <a:r>
              <a:rPr lang="en-GB" sz="2800" b="1" dirty="0"/>
              <a:t>E</a:t>
            </a:r>
          </a:p>
          <a:p>
            <a:pPr algn="ctr"/>
            <a:r>
              <a:rPr lang="en-GB" sz="2800" b="1" dirty="0"/>
              <a:t>N</a:t>
            </a:r>
          </a:p>
          <a:p>
            <a:pPr algn="ctr"/>
            <a:r>
              <a:rPr lang="en-GB" sz="2800" b="1" dirty="0"/>
              <a:t>E</a:t>
            </a:r>
          </a:p>
          <a:p>
            <a:pPr algn="ctr"/>
            <a:r>
              <a:rPr lang="en-GB" sz="2800" b="1" dirty="0"/>
              <a:t>S</a:t>
            </a:r>
          </a:p>
          <a:p>
            <a:pPr algn="ctr"/>
            <a:r>
              <a:rPr lang="en-GB" sz="2800" b="1" dirty="0"/>
              <a:t>S</a:t>
            </a:r>
          </a:p>
        </p:txBody>
      </p:sp>
      <p:sp>
        <p:nvSpPr>
          <p:cNvPr id="11" name="TextBox 10">
            <a:extLst>
              <a:ext uri="{FF2B5EF4-FFF2-40B4-BE49-F238E27FC236}">
                <a16:creationId xmlns:a16="http://schemas.microsoft.com/office/drawing/2014/main" id="{EDFC2F66-A0C7-A7E8-EF27-262F7D438025}"/>
              </a:ext>
            </a:extLst>
          </p:cNvPr>
          <p:cNvSpPr txBox="1"/>
          <p:nvPr/>
        </p:nvSpPr>
        <p:spPr>
          <a:xfrm>
            <a:off x="4170959" y="445326"/>
            <a:ext cx="739589" cy="4832092"/>
          </a:xfrm>
          <a:prstGeom prst="rect">
            <a:avLst/>
          </a:prstGeom>
          <a:noFill/>
        </p:spPr>
        <p:txBody>
          <a:bodyPr wrap="square" rtlCol="0">
            <a:spAutoFit/>
          </a:bodyPr>
          <a:lstStyle/>
          <a:p>
            <a:pPr algn="ctr"/>
            <a:r>
              <a:rPr lang="en-GB" sz="2800" b="1" dirty="0"/>
              <a:t>C</a:t>
            </a:r>
          </a:p>
          <a:p>
            <a:pPr algn="ctr"/>
            <a:r>
              <a:rPr lang="en-GB" sz="2800" b="1" dirty="0"/>
              <a:t>O</a:t>
            </a:r>
          </a:p>
          <a:p>
            <a:pPr algn="ctr"/>
            <a:r>
              <a:rPr lang="en-GB" sz="2800" b="1" dirty="0"/>
              <a:t>N</a:t>
            </a:r>
          </a:p>
          <a:p>
            <a:pPr algn="ctr"/>
            <a:r>
              <a:rPr lang="en-GB" sz="2800" b="1" dirty="0"/>
              <a:t>S</a:t>
            </a:r>
          </a:p>
          <a:p>
            <a:pPr algn="ctr"/>
            <a:r>
              <a:rPr lang="en-GB" sz="2800" b="1" dirty="0"/>
              <a:t>I</a:t>
            </a:r>
          </a:p>
          <a:p>
            <a:pPr algn="ctr"/>
            <a:r>
              <a:rPr lang="en-GB" sz="2800" b="1" dirty="0"/>
              <a:t>S</a:t>
            </a:r>
          </a:p>
          <a:p>
            <a:pPr algn="ctr"/>
            <a:r>
              <a:rPr lang="en-GB" sz="2800" b="1" dirty="0"/>
              <a:t>T</a:t>
            </a:r>
          </a:p>
          <a:p>
            <a:pPr algn="ctr"/>
            <a:r>
              <a:rPr lang="en-GB" sz="2800" b="1" dirty="0"/>
              <a:t>E</a:t>
            </a:r>
          </a:p>
          <a:p>
            <a:pPr algn="ctr"/>
            <a:r>
              <a:rPr lang="en-GB" sz="2800" b="1" dirty="0"/>
              <a:t>N</a:t>
            </a:r>
          </a:p>
          <a:p>
            <a:pPr algn="ctr"/>
            <a:r>
              <a:rPr lang="en-GB" sz="2800" b="1" dirty="0"/>
              <a:t>C</a:t>
            </a:r>
          </a:p>
          <a:p>
            <a:pPr algn="ctr"/>
            <a:r>
              <a:rPr lang="en-GB" sz="2800" b="1" dirty="0"/>
              <a:t>Y</a:t>
            </a:r>
          </a:p>
        </p:txBody>
      </p:sp>
      <p:sp>
        <p:nvSpPr>
          <p:cNvPr id="19" name="TextBox 18">
            <a:extLst>
              <a:ext uri="{FF2B5EF4-FFF2-40B4-BE49-F238E27FC236}">
                <a16:creationId xmlns:a16="http://schemas.microsoft.com/office/drawing/2014/main" id="{64145833-A94F-5581-40E1-B8423465559C}"/>
              </a:ext>
            </a:extLst>
          </p:cNvPr>
          <p:cNvSpPr txBox="1"/>
          <p:nvPr/>
        </p:nvSpPr>
        <p:spPr>
          <a:xfrm>
            <a:off x="7281454" y="445326"/>
            <a:ext cx="739589" cy="4832092"/>
          </a:xfrm>
          <a:prstGeom prst="rect">
            <a:avLst/>
          </a:prstGeom>
          <a:noFill/>
        </p:spPr>
        <p:txBody>
          <a:bodyPr wrap="square" rtlCol="0">
            <a:spAutoFit/>
          </a:bodyPr>
          <a:lstStyle/>
          <a:p>
            <a:pPr algn="ctr"/>
            <a:r>
              <a:rPr lang="en-GB" sz="2800" b="1" dirty="0"/>
              <a:t>T</a:t>
            </a:r>
          </a:p>
          <a:p>
            <a:pPr algn="ctr"/>
            <a:r>
              <a:rPr lang="en-GB" sz="2800" b="1" dirty="0"/>
              <a:t>R</a:t>
            </a:r>
          </a:p>
          <a:p>
            <a:pPr algn="ctr"/>
            <a:r>
              <a:rPr lang="en-GB" sz="2800" b="1" dirty="0"/>
              <a:t>A</a:t>
            </a:r>
          </a:p>
          <a:p>
            <a:pPr algn="ctr"/>
            <a:r>
              <a:rPr lang="en-GB" sz="2800" b="1" dirty="0"/>
              <a:t>S</a:t>
            </a:r>
          </a:p>
          <a:p>
            <a:pPr algn="ctr"/>
            <a:r>
              <a:rPr lang="en-GB" sz="2800" b="1" dirty="0"/>
              <a:t>P</a:t>
            </a:r>
          </a:p>
          <a:p>
            <a:pPr algn="ctr"/>
            <a:r>
              <a:rPr lang="en-GB" sz="2800" b="1" dirty="0"/>
              <a:t>A</a:t>
            </a:r>
          </a:p>
          <a:p>
            <a:pPr algn="ctr"/>
            <a:r>
              <a:rPr lang="en-GB" sz="2800" b="1" dirty="0"/>
              <a:t>R</a:t>
            </a:r>
          </a:p>
          <a:p>
            <a:pPr algn="ctr"/>
            <a:r>
              <a:rPr lang="en-GB" sz="2800" b="1" dirty="0"/>
              <a:t>E</a:t>
            </a:r>
          </a:p>
          <a:p>
            <a:pPr algn="ctr"/>
            <a:r>
              <a:rPr lang="en-GB" sz="2800" b="1" dirty="0"/>
              <a:t>N</a:t>
            </a:r>
          </a:p>
          <a:p>
            <a:pPr algn="ctr"/>
            <a:r>
              <a:rPr lang="en-GB" sz="2800" b="1" dirty="0"/>
              <a:t>C</a:t>
            </a:r>
          </a:p>
          <a:p>
            <a:pPr algn="ctr"/>
            <a:r>
              <a:rPr lang="en-GB" sz="2800" b="1" dirty="0"/>
              <a:t>Y</a:t>
            </a:r>
          </a:p>
        </p:txBody>
      </p:sp>
      <p:sp>
        <p:nvSpPr>
          <p:cNvPr id="21" name="TextBox 20">
            <a:extLst>
              <a:ext uri="{FF2B5EF4-FFF2-40B4-BE49-F238E27FC236}">
                <a16:creationId xmlns:a16="http://schemas.microsoft.com/office/drawing/2014/main" id="{6DB031A5-E931-690B-9A3D-9E1160F22CD7}"/>
              </a:ext>
            </a:extLst>
          </p:cNvPr>
          <p:cNvSpPr txBox="1"/>
          <p:nvPr/>
        </p:nvSpPr>
        <p:spPr>
          <a:xfrm>
            <a:off x="10417884" y="230174"/>
            <a:ext cx="739589" cy="5262979"/>
          </a:xfrm>
          <a:prstGeom prst="rect">
            <a:avLst/>
          </a:prstGeom>
          <a:noFill/>
        </p:spPr>
        <p:txBody>
          <a:bodyPr wrap="square" rtlCol="0">
            <a:spAutoFit/>
          </a:bodyPr>
          <a:lstStyle/>
          <a:p>
            <a:pPr algn="ctr"/>
            <a:r>
              <a:rPr lang="en-GB" sz="2800" b="1" dirty="0"/>
              <a:t>E</a:t>
            </a:r>
          </a:p>
          <a:p>
            <a:pPr algn="ctr"/>
            <a:r>
              <a:rPr lang="en-GB" sz="2800" b="1" dirty="0"/>
              <a:t>X</a:t>
            </a:r>
          </a:p>
          <a:p>
            <a:pPr algn="ctr"/>
            <a:r>
              <a:rPr lang="en-GB" sz="2800" b="1" dirty="0"/>
              <a:t>P</a:t>
            </a:r>
          </a:p>
          <a:p>
            <a:pPr algn="ctr"/>
            <a:r>
              <a:rPr lang="en-GB" sz="2800" b="1" dirty="0"/>
              <a:t>E</a:t>
            </a:r>
          </a:p>
          <a:p>
            <a:pPr algn="ctr"/>
            <a:r>
              <a:rPr lang="en-GB" sz="2800" b="1" dirty="0"/>
              <a:t>C</a:t>
            </a:r>
          </a:p>
          <a:p>
            <a:pPr algn="ctr"/>
            <a:r>
              <a:rPr lang="en-GB" sz="2800" b="1" dirty="0"/>
              <a:t>T</a:t>
            </a:r>
          </a:p>
          <a:p>
            <a:pPr algn="ctr"/>
            <a:r>
              <a:rPr lang="en-GB" sz="2800" b="1" dirty="0"/>
              <a:t>A</a:t>
            </a:r>
          </a:p>
          <a:p>
            <a:pPr algn="ctr"/>
            <a:r>
              <a:rPr lang="en-GB" sz="2800" b="1" dirty="0"/>
              <a:t>T</a:t>
            </a:r>
          </a:p>
          <a:p>
            <a:pPr algn="ctr"/>
            <a:r>
              <a:rPr lang="en-GB" sz="2800" b="1" dirty="0"/>
              <a:t>I</a:t>
            </a:r>
          </a:p>
          <a:p>
            <a:pPr algn="ctr"/>
            <a:r>
              <a:rPr lang="en-GB" sz="2800" b="1" dirty="0"/>
              <a:t>O</a:t>
            </a:r>
          </a:p>
          <a:p>
            <a:pPr algn="ctr"/>
            <a:r>
              <a:rPr lang="en-GB" sz="2800" b="1" dirty="0"/>
              <a:t>N</a:t>
            </a:r>
          </a:p>
          <a:p>
            <a:pPr algn="ctr"/>
            <a:r>
              <a:rPr lang="en-GB" sz="2800" b="1" dirty="0"/>
              <a:t>S</a:t>
            </a:r>
          </a:p>
        </p:txBody>
      </p:sp>
      <p:sp>
        <p:nvSpPr>
          <p:cNvPr id="22" name="TextBox 21">
            <a:extLst>
              <a:ext uri="{FF2B5EF4-FFF2-40B4-BE49-F238E27FC236}">
                <a16:creationId xmlns:a16="http://schemas.microsoft.com/office/drawing/2014/main" id="{1D7F2FA4-168E-3E21-7362-381954E02A62}"/>
              </a:ext>
            </a:extLst>
          </p:cNvPr>
          <p:cNvSpPr txBox="1"/>
          <p:nvPr/>
        </p:nvSpPr>
        <p:spPr>
          <a:xfrm>
            <a:off x="5970494" y="5593801"/>
            <a:ext cx="6221505" cy="923330"/>
          </a:xfrm>
          <a:prstGeom prst="rect">
            <a:avLst/>
          </a:prstGeom>
          <a:noFill/>
        </p:spPr>
        <p:txBody>
          <a:bodyPr wrap="square" rtlCol="0">
            <a:spAutoFit/>
          </a:bodyPr>
          <a:lstStyle/>
          <a:p>
            <a:r>
              <a:rPr lang="en-GB" dirty="0"/>
              <a:t>They help students understand “What does good work actually look like?”</a:t>
            </a:r>
          </a:p>
          <a:p>
            <a:r>
              <a:rPr lang="en-GB" dirty="0"/>
              <a:t>Without marking criteria, grading would be based on opinions</a:t>
            </a:r>
          </a:p>
        </p:txBody>
      </p:sp>
    </p:spTree>
    <p:extLst>
      <p:ext uri="{BB962C8B-B14F-4D97-AF65-F5344CB8AC3E}">
        <p14:creationId xmlns:p14="http://schemas.microsoft.com/office/powerpoint/2010/main" val="41659118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1A2449DF-3A61-7E15-666F-D7582C57CC1C}"/>
              </a:ext>
            </a:extLst>
          </p:cNvPr>
          <p:cNvSpPr/>
          <p:nvPr/>
        </p:nvSpPr>
        <p:spPr>
          <a:xfrm>
            <a:off x="0" y="1"/>
            <a:ext cx="2381249" cy="6356350"/>
          </a:xfrm>
          <a:custGeom>
            <a:avLst/>
            <a:gdLst>
              <a:gd name="csX0" fmla="*/ 0 w 1587499"/>
              <a:gd name="csY0" fmla="*/ 158750 h 5418667"/>
              <a:gd name="csX1" fmla="*/ 158750 w 1587499"/>
              <a:gd name="csY1" fmla="*/ 0 h 5418667"/>
              <a:gd name="csX2" fmla="*/ 1428749 w 1587499"/>
              <a:gd name="csY2" fmla="*/ 0 h 5418667"/>
              <a:gd name="csX3" fmla="*/ 1587499 w 1587499"/>
              <a:gd name="csY3" fmla="*/ 158750 h 5418667"/>
              <a:gd name="csX4" fmla="*/ 1587499 w 1587499"/>
              <a:gd name="csY4" fmla="*/ 5259917 h 5418667"/>
              <a:gd name="csX5" fmla="*/ 1428749 w 1587499"/>
              <a:gd name="csY5" fmla="*/ 5418667 h 5418667"/>
              <a:gd name="csX6" fmla="*/ 158750 w 1587499"/>
              <a:gd name="csY6" fmla="*/ 5418667 h 5418667"/>
              <a:gd name="csX7" fmla="*/ 0 w 1587499"/>
              <a:gd name="csY7" fmla="*/ 5259917 h 5418667"/>
              <a:gd name="csX8" fmla="*/ 0 w 1587499"/>
              <a:gd name="csY8" fmla="*/ 158750 h 5418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87499" h="5418667">
                <a:moveTo>
                  <a:pt x="0" y="158750"/>
                </a:moveTo>
                <a:cubicBezTo>
                  <a:pt x="0" y="71075"/>
                  <a:pt x="71075" y="0"/>
                  <a:pt x="158750" y="0"/>
                </a:cubicBezTo>
                <a:lnTo>
                  <a:pt x="1428749" y="0"/>
                </a:lnTo>
                <a:cubicBezTo>
                  <a:pt x="1516424" y="0"/>
                  <a:pt x="1587499" y="71075"/>
                  <a:pt x="1587499" y="158750"/>
                </a:cubicBezTo>
                <a:lnTo>
                  <a:pt x="1587499" y="5259917"/>
                </a:lnTo>
                <a:cubicBezTo>
                  <a:pt x="1587499" y="5347592"/>
                  <a:pt x="1516424" y="5418667"/>
                  <a:pt x="1428749" y="5418667"/>
                </a:cubicBezTo>
                <a:lnTo>
                  <a:pt x="158750" y="5418667"/>
                </a:lnTo>
                <a:cubicBezTo>
                  <a:pt x="71075" y="5418667"/>
                  <a:pt x="0" y="5347592"/>
                  <a:pt x="0" y="5259917"/>
                </a:cubicBezTo>
                <a:lnTo>
                  <a:pt x="0" y="158750"/>
                </a:lnTo>
                <a:close/>
              </a:path>
            </a:pathLst>
          </a:custGeom>
          <a:solidFill>
            <a:schemeClr val="tx2">
              <a:lumMod val="10000"/>
              <a:lumOff val="90000"/>
            </a:schemeClr>
          </a:solidFill>
          <a:ln>
            <a:solidFill>
              <a:schemeClr val="tx2">
                <a:lumMod val="75000"/>
                <a:lumOff val="25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2281258" rIns="113792" bIns="1197527" numCol="1" spcCol="1270" anchor="ctr" anchorCtr="0">
            <a:noAutofit/>
          </a:bodyPr>
          <a:lstStyle/>
          <a:p>
            <a:pPr marL="0" lvl="0" indent="0" algn="ctr" defTabSz="711200">
              <a:lnSpc>
                <a:spcPct val="90000"/>
              </a:lnSpc>
              <a:spcBef>
                <a:spcPct val="0"/>
              </a:spcBef>
              <a:spcAft>
                <a:spcPct val="35000"/>
              </a:spcAft>
              <a:buNone/>
            </a:pPr>
            <a:r>
              <a:rPr lang="en-GB" sz="2800" b="1" kern="1200" dirty="0">
                <a:solidFill>
                  <a:schemeClr val="tx2">
                    <a:lumMod val="90000"/>
                    <a:lumOff val="10000"/>
                  </a:schemeClr>
                </a:solidFill>
              </a:rPr>
              <a:t>Engagement with literature</a:t>
            </a:r>
          </a:p>
        </p:txBody>
      </p:sp>
      <p:sp>
        <p:nvSpPr>
          <p:cNvPr id="20" name="Oval 19" descr="Badge 1 outline">
            <a:extLst>
              <a:ext uri="{FF2B5EF4-FFF2-40B4-BE49-F238E27FC236}">
                <a16:creationId xmlns:a16="http://schemas.microsoft.com/office/drawing/2014/main" id="{39DCBC8B-C2C0-36AD-DF0A-48D80AB65A0F}"/>
              </a:ext>
            </a:extLst>
          </p:cNvPr>
          <p:cNvSpPr/>
          <p:nvPr/>
        </p:nvSpPr>
        <p:spPr>
          <a:xfrm>
            <a:off x="71438" y="381382"/>
            <a:ext cx="2238374" cy="2116664"/>
          </a:xfrm>
          <a:prstGeom prst="ellipse">
            <a:avLst/>
          </a:prstGeom>
          <a:blipFill>
            <a:blip>
              <a:extLst>
                <a:ext uri="{96DAC541-7B7A-43D3-8B79-37D633B846F1}">
                  <asvg:svgBlip xmlns:asvg="http://schemas.microsoft.com/office/drawing/2016/SVG/main" r:embed="rId2"/>
                </a:ext>
              </a:extLst>
            </a:blip>
            <a:srcRect/>
            <a:stretch>
              <a:fillRect l="-10000" r="-1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21" name="Freeform: Shape 20">
            <a:extLst>
              <a:ext uri="{FF2B5EF4-FFF2-40B4-BE49-F238E27FC236}">
                <a16:creationId xmlns:a16="http://schemas.microsoft.com/office/drawing/2014/main" id="{05B970FA-D676-FFCA-F050-EF610180895A}"/>
              </a:ext>
            </a:extLst>
          </p:cNvPr>
          <p:cNvSpPr/>
          <p:nvPr/>
        </p:nvSpPr>
        <p:spPr>
          <a:xfrm>
            <a:off x="2452688" y="1"/>
            <a:ext cx="2381249" cy="6356350"/>
          </a:xfrm>
          <a:custGeom>
            <a:avLst/>
            <a:gdLst>
              <a:gd name="csX0" fmla="*/ 0 w 1587499"/>
              <a:gd name="csY0" fmla="*/ 158750 h 5418667"/>
              <a:gd name="csX1" fmla="*/ 158750 w 1587499"/>
              <a:gd name="csY1" fmla="*/ 0 h 5418667"/>
              <a:gd name="csX2" fmla="*/ 1428749 w 1587499"/>
              <a:gd name="csY2" fmla="*/ 0 h 5418667"/>
              <a:gd name="csX3" fmla="*/ 1587499 w 1587499"/>
              <a:gd name="csY3" fmla="*/ 158750 h 5418667"/>
              <a:gd name="csX4" fmla="*/ 1587499 w 1587499"/>
              <a:gd name="csY4" fmla="*/ 5259917 h 5418667"/>
              <a:gd name="csX5" fmla="*/ 1428749 w 1587499"/>
              <a:gd name="csY5" fmla="*/ 5418667 h 5418667"/>
              <a:gd name="csX6" fmla="*/ 158750 w 1587499"/>
              <a:gd name="csY6" fmla="*/ 5418667 h 5418667"/>
              <a:gd name="csX7" fmla="*/ 0 w 1587499"/>
              <a:gd name="csY7" fmla="*/ 5259917 h 5418667"/>
              <a:gd name="csX8" fmla="*/ 0 w 1587499"/>
              <a:gd name="csY8" fmla="*/ 158750 h 5418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87499" h="5418667">
                <a:moveTo>
                  <a:pt x="0" y="158750"/>
                </a:moveTo>
                <a:cubicBezTo>
                  <a:pt x="0" y="71075"/>
                  <a:pt x="71075" y="0"/>
                  <a:pt x="158750" y="0"/>
                </a:cubicBezTo>
                <a:lnTo>
                  <a:pt x="1428749" y="0"/>
                </a:lnTo>
                <a:cubicBezTo>
                  <a:pt x="1516424" y="0"/>
                  <a:pt x="1587499" y="71075"/>
                  <a:pt x="1587499" y="158750"/>
                </a:cubicBezTo>
                <a:lnTo>
                  <a:pt x="1587499" y="5259917"/>
                </a:lnTo>
                <a:cubicBezTo>
                  <a:pt x="1587499" y="5347592"/>
                  <a:pt x="1516424" y="5418667"/>
                  <a:pt x="1428749" y="5418667"/>
                </a:cubicBezTo>
                <a:lnTo>
                  <a:pt x="158750" y="5418667"/>
                </a:lnTo>
                <a:cubicBezTo>
                  <a:pt x="71075" y="5418667"/>
                  <a:pt x="0" y="5347592"/>
                  <a:pt x="0" y="5259917"/>
                </a:cubicBezTo>
                <a:lnTo>
                  <a:pt x="0" y="158750"/>
                </a:lnTo>
                <a:close/>
              </a:path>
            </a:pathLst>
          </a:custGeom>
          <a:solidFill>
            <a:schemeClr val="accent2">
              <a:lumMod val="20000"/>
              <a:lumOff val="80000"/>
            </a:schemeClr>
          </a:solidFill>
          <a:ln>
            <a:solidFill>
              <a:schemeClr val="accent2">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2281258" rIns="113792" bIns="1197527" numCol="1" spcCol="1270" anchor="ctr" anchorCtr="0">
            <a:noAutofit/>
          </a:bodyPr>
          <a:lstStyle/>
          <a:p>
            <a:pPr marL="0" lvl="0" indent="0" algn="ctr" defTabSz="711200">
              <a:lnSpc>
                <a:spcPct val="90000"/>
              </a:lnSpc>
              <a:spcBef>
                <a:spcPct val="0"/>
              </a:spcBef>
              <a:spcAft>
                <a:spcPct val="35000"/>
              </a:spcAft>
              <a:buNone/>
            </a:pPr>
            <a:r>
              <a:rPr lang="en-GB" sz="2500" b="1" kern="1200" dirty="0">
                <a:solidFill>
                  <a:schemeClr val="accent2">
                    <a:lumMod val="50000"/>
                  </a:schemeClr>
                </a:solidFill>
              </a:rPr>
              <a:t>Knowledge</a:t>
            </a:r>
          </a:p>
          <a:p>
            <a:pPr marL="0" lvl="0" indent="0" algn="ctr" defTabSz="711200">
              <a:lnSpc>
                <a:spcPct val="90000"/>
              </a:lnSpc>
              <a:spcBef>
                <a:spcPct val="0"/>
              </a:spcBef>
              <a:spcAft>
                <a:spcPct val="35000"/>
              </a:spcAft>
              <a:buNone/>
            </a:pPr>
            <a:r>
              <a:rPr lang="en-GB" sz="2500" b="1" kern="1200" dirty="0">
                <a:solidFill>
                  <a:schemeClr val="accent2">
                    <a:lumMod val="50000"/>
                  </a:schemeClr>
                </a:solidFill>
              </a:rPr>
              <a:t> and Understanding</a:t>
            </a:r>
          </a:p>
        </p:txBody>
      </p:sp>
      <p:sp>
        <p:nvSpPr>
          <p:cNvPr id="22" name="Oval 21" descr="Badge outline">
            <a:extLst>
              <a:ext uri="{FF2B5EF4-FFF2-40B4-BE49-F238E27FC236}">
                <a16:creationId xmlns:a16="http://schemas.microsoft.com/office/drawing/2014/main" id="{67CF7025-A52F-8439-18AA-006BB38DBB41}"/>
              </a:ext>
            </a:extLst>
          </p:cNvPr>
          <p:cNvSpPr/>
          <p:nvPr/>
        </p:nvSpPr>
        <p:spPr>
          <a:xfrm>
            <a:off x="2524125" y="381382"/>
            <a:ext cx="2238374" cy="2116664"/>
          </a:xfrm>
          <a:prstGeom prst="ellipse">
            <a:avLst/>
          </a:prstGeom>
          <a:blipFill>
            <a:blip>
              <a:extLst>
                <a:ext uri="{96DAC541-7B7A-43D3-8B79-37D633B846F1}">
                  <asvg:svgBlip xmlns:asvg="http://schemas.microsoft.com/office/drawing/2016/SVG/main" r:embed="rId3"/>
                </a:ext>
              </a:extLst>
            </a:blip>
            <a:srcRect/>
            <a:stretch>
              <a:fillRect l="-10000" r="-1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23" name="Freeform: Shape 22">
            <a:extLst>
              <a:ext uri="{FF2B5EF4-FFF2-40B4-BE49-F238E27FC236}">
                <a16:creationId xmlns:a16="http://schemas.microsoft.com/office/drawing/2014/main" id="{97D0B128-87F3-CC68-E861-448033435DF5}"/>
              </a:ext>
            </a:extLst>
          </p:cNvPr>
          <p:cNvSpPr/>
          <p:nvPr/>
        </p:nvSpPr>
        <p:spPr>
          <a:xfrm>
            <a:off x="4905376" y="1"/>
            <a:ext cx="2381249" cy="6356350"/>
          </a:xfrm>
          <a:custGeom>
            <a:avLst/>
            <a:gdLst>
              <a:gd name="csX0" fmla="*/ 0 w 1587499"/>
              <a:gd name="csY0" fmla="*/ 158750 h 5418667"/>
              <a:gd name="csX1" fmla="*/ 158750 w 1587499"/>
              <a:gd name="csY1" fmla="*/ 0 h 5418667"/>
              <a:gd name="csX2" fmla="*/ 1428749 w 1587499"/>
              <a:gd name="csY2" fmla="*/ 0 h 5418667"/>
              <a:gd name="csX3" fmla="*/ 1587499 w 1587499"/>
              <a:gd name="csY3" fmla="*/ 158750 h 5418667"/>
              <a:gd name="csX4" fmla="*/ 1587499 w 1587499"/>
              <a:gd name="csY4" fmla="*/ 5259917 h 5418667"/>
              <a:gd name="csX5" fmla="*/ 1428749 w 1587499"/>
              <a:gd name="csY5" fmla="*/ 5418667 h 5418667"/>
              <a:gd name="csX6" fmla="*/ 158750 w 1587499"/>
              <a:gd name="csY6" fmla="*/ 5418667 h 5418667"/>
              <a:gd name="csX7" fmla="*/ 0 w 1587499"/>
              <a:gd name="csY7" fmla="*/ 5259917 h 5418667"/>
              <a:gd name="csX8" fmla="*/ 0 w 1587499"/>
              <a:gd name="csY8" fmla="*/ 158750 h 5418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87499" h="5418667">
                <a:moveTo>
                  <a:pt x="0" y="158750"/>
                </a:moveTo>
                <a:cubicBezTo>
                  <a:pt x="0" y="71075"/>
                  <a:pt x="71075" y="0"/>
                  <a:pt x="158750" y="0"/>
                </a:cubicBezTo>
                <a:lnTo>
                  <a:pt x="1428749" y="0"/>
                </a:lnTo>
                <a:cubicBezTo>
                  <a:pt x="1516424" y="0"/>
                  <a:pt x="1587499" y="71075"/>
                  <a:pt x="1587499" y="158750"/>
                </a:cubicBezTo>
                <a:lnTo>
                  <a:pt x="1587499" y="5259917"/>
                </a:lnTo>
                <a:cubicBezTo>
                  <a:pt x="1587499" y="5347592"/>
                  <a:pt x="1516424" y="5418667"/>
                  <a:pt x="1428749" y="5418667"/>
                </a:cubicBezTo>
                <a:lnTo>
                  <a:pt x="158750" y="5418667"/>
                </a:lnTo>
                <a:cubicBezTo>
                  <a:pt x="71075" y="5418667"/>
                  <a:pt x="0" y="5347592"/>
                  <a:pt x="0" y="5259917"/>
                </a:cubicBezTo>
                <a:lnTo>
                  <a:pt x="0" y="158750"/>
                </a:lnTo>
                <a:close/>
              </a:path>
            </a:pathLst>
          </a:custGeom>
          <a:solidFill>
            <a:schemeClr val="accent6">
              <a:lumMod val="20000"/>
              <a:lumOff val="80000"/>
            </a:schemeClr>
          </a:solidFill>
          <a:ln>
            <a:solidFill>
              <a:schemeClr val="accent6">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2281258" rIns="113792" bIns="1197527" numCol="1" spcCol="1270" anchor="ctr" anchorCtr="0">
            <a:noAutofit/>
          </a:bodyPr>
          <a:lstStyle/>
          <a:p>
            <a:pPr marL="0" lvl="0" indent="0" algn="ctr" defTabSz="711200">
              <a:lnSpc>
                <a:spcPct val="90000"/>
              </a:lnSpc>
              <a:spcBef>
                <a:spcPct val="0"/>
              </a:spcBef>
              <a:spcAft>
                <a:spcPct val="35000"/>
              </a:spcAft>
              <a:buNone/>
            </a:pPr>
            <a:r>
              <a:rPr lang="en-GB" sz="3200" b="1" kern="1200" dirty="0">
                <a:solidFill>
                  <a:schemeClr val="accent6">
                    <a:lumMod val="50000"/>
                  </a:schemeClr>
                </a:solidFill>
              </a:rPr>
              <a:t>Cognitive and Intellectual skills</a:t>
            </a:r>
          </a:p>
        </p:txBody>
      </p:sp>
      <p:sp>
        <p:nvSpPr>
          <p:cNvPr id="24" name="Oval 23" descr="Badge 3 outline">
            <a:extLst>
              <a:ext uri="{FF2B5EF4-FFF2-40B4-BE49-F238E27FC236}">
                <a16:creationId xmlns:a16="http://schemas.microsoft.com/office/drawing/2014/main" id="{478237BF-20F8-5EF9-61DF-042CAAB1B450}"/>
              </a:ext>
            </a:extLst>
          </p:cNvPr>
          <p:cNvSpPr/>
          <p:nvPr/>
        </p:nvSpPr>
        <p:spPr>
          <a:xfrm>
            <a:off x="4976812" y="381382"/>
            <a:ext cx="2238374" cy="2116664"/>
          </a:xfrm>
          <a:prstGeom prst="ellipse">
            <a:avLst/>
          </a:prstGeom>
          <a:blipFill>
            <a:blip>
              <a:extLst>
                <a:ext uri="{96DAC541-7B7A-43D3-8B79-37D633B846F1}">
                  <asvg:svgBlip xmlns:asvg="http://schemas.microsoft.com/office/drawing/2016/SVG/main" r:embed="rId4"/>
                </a:ext>
              </a:extLst>
            </a:blip>
            <a:srcRect/>
            <a:stretch>
              <a:fillRect l="-10000" r="-1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25" name="Freeform: Shape 24">
            <a:extLst>
              <a:ext uri="{FF2B5EF4-FFF2-40B4-BE49-F238E27FC236}">
                <a16:creationId xmlns:a16="http://schemas.microsoft.com/office/drawing/2014/main" id="{C59A2D1B-3313-CE7E-92C3-7E5EFA5B2D57}"/>
              </a:ext>
            </a:extLst>
          </p:cNvPr>
          <p:cNvSpPr/>
          <p:nvPr/>
        </p:nvSpPr>
        <p:spPr>
          <a:xfrm>
            <a:off x="7358064" y="1"/>
            <a:ext cx="2381249" cy="6356350"/>
          </a:xfrm>
          <a:custGeom>
            <a:avLst/>
            <a:gdLst>
              <a:gd name="csX0" fmla="*/ 0 w 1587499"/>
              <a:gd name="csY0" fmla="*/ 158750 h 5418667"/>
              <a:gd name="csX1" fmla="*/ 158750 w 1587499"/>
              <a:gd name="csY1" fmla="*/ 0 h 5418667"/>
              <a:gd name="csX2" fmla="*/ 1428749 w 1587499"/>
              <a:gd name="csY2" fmla="*/ 0 h 5418667"/>
              <a:gd name="csX3" fmla="*/ 1587499 w 1587499"/>
              <a:gd name="csY3" fmla="*/ 158750 h 5418667"/>
              <a:gd name="csX4" fmla="*/ 1587499 w 1587499"/>
              <a:gd name="csY4" fmla="*/ 5259917 h 5418667"/>
              <a:gd name="csX5" fmla="*/ 1428749 w 1587499"/>
              <a:gd name="csY5" fmla="*/ 5418667 h 5418667"/>
              <a:gd name="csX6" fmla="*/ 158750 w 1587499"/>
              <a:gd name="csY6" fmla="*/ 5418667 h 5418667"/>
              <a:gd name="csX7" fmla="*/ 0 w 1587499"/>
              <a:gd name="csY7" fmla="*/ 5259917 h 5418667"/>
              <a:gd name="csX8" fmla="*/ 0 w 1587499"/>
              <a:gd name="csY8" fmla="*/ 158750 h 5418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87499" h="5418667">
                <a:moveTo>
                  <a:pt x="0" y="158750"/>
                </a:moveTo>
                <a:cubicBezTo>
                  <a:pt x="0" y="71075"/>
                  <a:pt x="71075" y="0"/>
                  <a:pt x="158750" y="0"/>
                </a:cubicBezTo>
                <a:lnTo>
                  <a:pt x="1428749" y="0"/>
                </a:lnTo>
                <a:cubicBezTo>
                  <a:pt x="1516424" y="0"/>
                  <a:pt x="1587499" y="71075"/>
                  <a:pt x="1587499" y="158750"/>
                </a:cubicBezTo>
                <a:lnTo>
                  <a:pt x="1587499" y="5259917"/>
                </a:lnTo>
                <a:cubicBezTo>
                  <a:pt x="1587499" y="5347592"/>
                  <a:pt x="1516424" y="5418667"/>
                  <a:pt x="1428749" y="5418667"/>
                </a:cubicBezTo>
                <a:lnTo>
                  <a:pt x="158750" y="5418667"/>
                </a:lnTo>
                <a:cubicBezTo>
                  <a:pt x="71075" y="5418667"/>
                  <a:pt x="0" y="5347592"/>
                  <a:pt x="0" y="5259917"/>
                </a:cubicBezTo>
                <a:lnTo>
                  <a:pt x="0" y="158750"/>
                </a:lnTo>
                <a:close/>
              </a:path>
            </a:pathLst>
          </a:custGeom>
          <a:solidFill>
            <a:schemeClr val="accent5">
              <a:lumMod val="20000"/>
              <a:lumOff val="80000"/>
            </a:schemeClr>
          </a:solidFill>
          <a:ln>
            <a:solidFill>
              <a:schemeClr val="accent5">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2281258" rIns="113792" bIns="1197527" numCol="1" spcCol="1270" anchor="ctr" anchorCtr="0">
            <a:noAutofit/>
          </a:bodyPr>
          <a:lstStyle/>
          <a:p>
            <a:pPr marL="0" lvl="0" indent="0" algn="ctr" defTabSz="711200">
              <a:lnSpc>
                <a:spcPct val="90000"/>
              </a:lnSpc>
              <a:spcBef>
                <a:spcPct val="0"/>
              </a:spcBef>
              <a:spcAft>
                <a:spcPct val="35000"/>
              </a:spcAft>
              <a:buNone/>
            </a:pPr>
            <a:r>
              <a:rPr lang="en-GB" sz="2800" b="1" kern="1200" dirty="0">
                <a:solidFill>
                  <a:schemeClr val="accent5">
                    <a:lumMod val="50000"/>
                  </a:schemeClr>
                </a:solidFill>
              </a:rPr>
              <a:t>Practical Skills</a:t>
            </a:r>
          </a:p>
        </p:txBody>
      </p:sp>
      <p:sp>
        <p:nvSpPr>
          <p:cNvPr id="26" name="Oval 25" descr="Badge 4 outline">
            <a:extLst>
              <a:ext uri="{FF2B5EF4-FFF2-40B4-BE49-F238E27FC236}">
                <a16:creationId xmlns:a16="http://schemas.microsoft.com/office/drawing/2014/main" id="{E93C1E43-BE4E-4322-5FBC-660C0B59FC37}"/>
              </a:ext>
            </a:extLst>
          </p:cNvPr>
          <p:cNvSpPr/>
          <p:nvPr/>
        </p:nvSpPr>
        <p:spPr>
          <a:xfrm>
            <a:off x="7429500" y="381382"/>
            <a:ext cx="2238374" cy="2116664"/>
          </a:xfrm>
          <a:prstGeom prst="ellipse">
            <a:avLst/>
          </a:prstGeom>
          <a:blipFill>
            <a:blip>
              <a:extLst>
                <a:ext uri="{96DAC541-7B7A-43D3-8B79-37D633B846F1}">
                  <asvg:svgBlip xmlns:asvg="http://schemas.microsoft.com/office/drawing/2016/SVG/main" r:embed="rId5"/>
                </a:ext>
              </a:extLst>
            </a:blip>
            <a:srcRect/>
            <a:stretch>
              <a:fillRect l="-10000" r="-1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27" name="Freeform: Shape 26">
            <a:extLst>
              <a:ext uri="{FF2B5EF4-FFF2-40B4-BE49-F238E27FC236}">
                <a16:creationId xmlns:a16="http://schemas.microsoft.com/office/drawing/2014/main" id="{22C05BD7-0E9D-15D9-3465-A465C5DDEB88}"/>
              </a:ext>
            </a:extLst>
          </p:cNvPr>
          <p:cNvSpPr/>
          <p:nvPr/>
        </p:nvSpPr>
        <p:spPr>
          <a:xfrm>
            <a:off x="9810750" y="1"/>
            <a:ext cx="2381249" cy="6356350"/>
          </a:xfrm>
          <a:custGeom>
            <a:avLst/>
            <a:gdLst>
              <a:gd name="csX0" fmla="*/ 0 w 1587499"/>
              <a:gd name="csY0" fmla="*/ 158750 h 5418667"/>
              <a:gd name="csX1" fmla="*/ 158750 w 1587499"/>
              <a:gd name="csY1" fmla="*/ 0 h 5418667"/>
              <a:gd name="csX2" fmla="*/ 1428749 w 1587499"/>
              <a:gd name="csY2" fmla="*/ 0 h 5418667"/>
              <a:gd name="csX3" fmla="*/ 1587499 w 1587499"/>
              <a:gd name="csY3" fmla="*/ 158750 h 5418667"/>
              <a:gd name="csX4" fmla="*/ 1587499 w 1587499"/>
              <a:gd name="csY4" fmla="*/ 5259917 h 5418667"/>
              <a:gd name="csX5" fmla="*/ 1428749 w 1587499"/>
              <a:gd name="csY5" fmla="*/ 5418667 h 5418667"/>
              <a:gd name="csX6" fmla="*/ 158750 w 1587499"/>
              <a:gd name="csY6" fmla="*/ 5418667 h 5418667"/>
              <a:gd name="csX7" fmla="*/ 0 w 1587499"/>
              <a:gd name="csY7" fmla="*/ 5259917 h 5418667"/>
              <a:gd name="csX8" fmla="*/ 0 w 1587499"/>
              <a:gd name="csY8" fmla="*/ 158750 h 5418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87499" h="5418667">
                <a:moveTo>
                  <a:pt x="0" y="158750"/>
                </a:moveTo>
                <a:cubicBezTo>
                  <a:pt x="0" y="71075"/>
                  <a:pt x="71075" y="0"/>
                  <a:pt x="158750" y="0"/>
                </a:cubicBezTo>
                <a:lnTo>
                  <a:pt x="1428749" y="0"/>
                </a:lnTo>
                <a:cubicBezTo>
                  <a:pt x="1516424" y="0"/>
                  <a:pt x="1587499" y="71075"/>
                  <a:pt x="1587499" y="158750"/>
                </a:cubicBezTo>
                <a:lnTo>
                  <a:pt x="1587499" y="5259917"/>
                </a:lnTo>
                <a:cubicBezTo>
                  <a:pt x="1587499" y="5347592"/>
                  <a:pt x="1516424" y="5418667"/>
                  <a:pt x="1428749" y="5418667"/>
                </a:cubicBezTo>
                <a:lnTo>
                  <a:pt x="158750" y="5418667"/>
                </a:lnTo>
                <a:cubicBezTo>
                  <a:pt x="71075" y="5418667"/>
                  <a:pt x="0" y="5347592"/>
                  <a:pt x="0" y="5259917"/>
                </a:cubicBezTo>
                <a:lnTo>
                  <a:pt x="0" y="158750"/>
                </a:lnTo>
                <a:close/>
              </a:path>
            </a:pathLst>
          </a:custGeom>
          <a:solidFill>
            <a:schemeClr val="bg2">
              <a:lumMod val="90000"/>
            </a:schemeClr>
          </a:solidFill>
          <a:ln>
            <a:solidFill>
              <a:schemeClr val="tx1">
                <a:lumMod val="95000"/>
                <a:lumOff val="5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2281258" rIns="113792" bIns="1197527" numCol="1" spcCol="1270" anchor="ctr" anchorCtr="0">
            <a:noAutofit/>
          </a:bodyPr>
          <a:lstStyle/>
          <a:p>
            <a:pPr marL="0" lvl="0" indent="0" algn="ctr" defTabSz="711200">
              <a:lnSpc>
                <a:spcPct val="90000"/>
              </a:lnSpc>
              <a:spcBef>
                <a:spcPct val="0"/>
              </a:spcBef>
              <a:spcAft>
                <a:spcPct val="35000"/>
              </a:spcAft>
              <a:buNone/>
            </a:pPr>
            <a:r>
              <a:rPr lang="en-GB" sz="2800" b="1" kern="1200" dirty="0">
                <a:solidFill>
                  <a:schemeClr val="tx1">
                    <a:lumMod val="95000"/>
                    <a:lumOff val="5000"/>
                  </a:schemeClr>
                </a:solidFill>
              </a:rPr>
              <a:t>Transferable skills </a:t>
            </a:r>
          </a:p>
        </p:txBody>
      </p:sp>
      <p:sp>
        <p:nvSpPr>
          <p:cNvPr id="28" name="Oval 27" descr="Badge 5 outline">
            <a:extLst>
              <a:ext uri="{FF2B5EF4-FFF2-40B4-BE49-F238E27FC236}">
                <a16:creationId xmlns:a16="http://schemas.microsoft.com/office/drawing/2014/main" id="{F6E286B9-F613-C85D-7966-E8A870647941}"/>
              </a:ext>
            </a:extLst>
          </p:cNvPr>
          <p:cNvSpPr/>
          <p:nvPr/>
        </p:nvSpPr>
        <p:spPr>
          <a:xfrm>
            <a:off x="9882188" y="381382"/>
            <a:ext cx="2238374" cy="2116664"/>
          </a:xfrm>
          <a:prstGeom prst="ellipse">
            <a:avLst/>
          </a:prstGeom>
          <a:blipFill>
            <a:blip>
              <a:extLst>
                <a:ext uri="{96DAC541-7B7A-43D3-8B79-37D633B846F1}">
                  <asvg:svgBlip xmlns:asvg="http://schemas.microsoft.com/office/drawing/2016/SVG/main" r:embed="rId6"/>
                </a:ext>
              </a:extLst>
            </a:blip>
            <a:srcRect/>
            <a:stretch>
              <a:fillRect l="-10000" r="-1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29" name="Arrow: Left-Right 28">
            <a:extLst>
              <a:ext uri="{FF2B5EF4-FFF2-40B4-BE49-F238E27FC236}">
                <a16:creationId xmlns:a16="http://schemas.microsoft.com/office/drawing/2014/main" id="{D0EC2023-4092-1348-9D2B-0BD7CF9536E7}"/>
              </a:ext>
            </a:extLst>
          </p:cNvPr>
          <p:cNvSpPr/>
          <p:nvPr/>
        </p:nvSpPr>
        <p:spPr>
          <a:xfrm>
            <a:off x="487679" y="5421255"/>
            <a:ext cx="11216642" cy="953452"/>
          </a:xfrm>
          <a:prstGeom prst="leftRightArrow">
            <a:avLst/>
          </a:pr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 name="Title 1">
            <a:extLst>
              <a:ext uri="{FF2B5EF4-FFF2-40B4-BE49-F238E27FC236}">
                <a16:creationId xmlns:a16="http://schemas.microsoft.com/office/drawing/2014/main" id="{D02AD182-3E0C-C190-C337-50C5F55C0F12}"/>
              </a:ext>
            </a:extLst>
          </p:cNvPr>
          <p:cNvSpPr>
            <a:spLocks noGrp="1"/>
          </p:cNvSpPr>
          <p:nvPr>
            <p:ph type="title"/>
          </p:nvPr>
        </p:nvSpPr>
        <p:spPr>
          <a:xfrm>
            <a:off x="1188721" y="5715418"/>
            <a:ext cx="10515600" cy="365126"/>
          </a:xfrm>
        </p:spPr>
        <p:txBody>
          <a:bodyPr>
            <a:normAutofit fontScale="90000"/>
          </a:bodyPr>
          <a:lstStyle/>
          <a:p>
            <a:pPr algn="ctr"/>
            <a:r>
              <a:rPr lang="en-GB" sz="2800" b="1" dirty="0"/>
              <a:t>Meet your 5 assessment criteria</a:t>
            </a:r>
          </a:p>
        </p:txBody>
      </p:sp>
      <p:sp>
        <p:nvSpPr>
          <p:cNvPr id="4" name="Date Placeholder 3">
            <a:extLst>
              <a:ext uri="{FF2B5EF4-FFF2-40B4-BE49-F238E27FC236}">
                <a16:creationId xmlns:a16="http://schemas.microsoft.com/office/drawing/2014/main" id="{7EA9D576-A76D-8389-E370-7EC56FFFD554}"/>
              </a:ext>
            </a:extLst>
          </p:cNvPr>
          <p:cNvSpPr>
            <a:spLocks noGrp="1"/>
          </p:cNvSpPr>
          <p:nvPr>
            <p:ph type="dt" sz="half" idx="10"/>
          </p:nvPr>
        </p:nvSpPr>
        <p:spPr>
          <a:xfrm>
            <a:off x="107576" y="6490820"/>
            <a:ext cx="3473824" cy="365125"/>
          </a:xfrm>
        </p:spPr>
        <p:txBody>
          <a:bodyPr/>
          <a:lstStyle/>
          <a:p>
            <a:r>
              <a:rPr lang="en-GB" dirty="0"/>
              <a:t>BMAH4006 -  Skills for Academic Success</a:t>
            </a:r>
          </a:p>
        </p:txBody>
      </p:sp>
      <p:sp>
        <p:nvSpPr>
          <p:cNvPr id="5" name="Footer Placeholder 4">
            <a:extLst>
              <a:ext uri="{FF2B5EF4-FFF2-40B4-BE49-F238E27FC236}">
                <a16:creationId xmlns:a16="http://schemas.microsoft.com/office/drawing/2014/main" id="{84810A52-D3A4-0DB2-D645-2E37766CE6AA}"/>
              </a:ext>
            </a:extLst>
          </p:cNvPr>
          <p:cNvSpPr>
            <a:spLocks noGrp="1"/>
          </p:cNvSpPr>
          <p:nvPr>
            <p:ph type="ftr" sz="quarter" idx="11"/>
          </p:nvPr>
        </p:nvSpPr>
        <p:spPr>
          <a:xfrm>
            <a:off x="4038600" y="6490820"/>
            <a:ext cx="4114800" cy="365125"/>
          </a:xfrm>
        </p:spPr>
        <p:txBody>
          <a:bodyPr/>
          <a:lstStyle/>
          <a:p>
            <a:r>
              <a:rPr lang="en-GB"/>
              <a:t>Dr Simona Ferraraccio</a:t>
            </a:r>
          </a:p>
        </p:txBody>
      </p:sp>
      <p:sp>
        <p:nvSpPr>
          <p:cNvPr id="6" name="Slide Number Placeholder 5">
            <a:extLst>
              <a:ext uri="{FF2B5EF4-FFF2-40B4-BE49-F238E27FC236}">
                <a16:creationId xmlns:a16="http://schemas.microsoft.com/office/drawing/2014/main" id="{8433DC02-6B4A-07DE-5189-7C9883C06D9B}"/>
              </a:ext>
            </a:extLst>
          </p:cNvPr>
          <p:cNvSpPr>
            <a:spLocks noGrp="1"/>
          </p:cNvSpPr>
          <p:nvPr>
            <p:ph type="sldNum" sz="quarter" idx="12"/>
          </p:nvPr>
        </p:nvSpPr>
        <p:spPr>
          <a:xfrm>
            <a:off x="8610600" y="6490820"/>
            <a:ext cx="2743200" cy="365125"/>
          </a:xfrm>
        </p:spPr>
        <p:txBody>
          <a:bodyPr/>
          <a:lstStyle/>
          <a:p>
            <a:fld id="{FA95ABA2-1875-4845-B9AD-34A7336EF8C5}" type="slidenum">
              <a:rPr lang="en-GB" smtClean="0"/>
              <a:t>41</a:t>
            </a:fld>
            <a:endParaRPr lang="en-GB"/>
          </a:p>
        </p:txBody>
      </p:sp>
      <p:sp>
        <p:nvSpPr>
          <p:cNvPr id="30" name="TextBox 29">
            <a:extLst>
              <a:ext uri="{FF2B5EF4-FFF2-40B4-BE49-F238E27FC236}">
                <a16:creationId xmlns:a16="http://schemas.microsoft.com/office/drawing/2014/main" id="{A7CFB9EB-DF3B-5C1F-79D2-4DC12BD4ED9B}"/>
              </a:ext>
            </a:extLst>
          </p:cNvPr>
          <p:cNvSpPr txBox="1"/>
          <p:nvPr/>
        </p:nvSpPr>
        <p:spPr>
          <a:xfrm>
            <a:off x="107576" y="4693024"/>
            <a:ext cx="2202236" cy="646331"/>
          </a:xfrm>
          <a:prstGeom prst="rect">
            <a:avLst/>
          </a:prstGeom>
          <a:noFill/>
        </p:spPr>
        <p:txBody>
          <a:bodyPr wrap="square" rtlCol="0">
            <a:spAutoFit/>
          </a:bodyPr>
          <a:lstStyle/>
          <a:p>
            <a:r>
              <a:rPr lang="en-GB" dirty="0"/>
              <a:t>Can you find, use, and cite evidence?</a:t>
            </a:r>
          </a:p>
        </p:txBody>
      </p:sp>
      <p:sp>
        <p:nvSpPr>
          <p:cNvPr id="32" name="TextBox 31">
            <a:extLst>
              <a:ext uri="{FF2B5EF4-FFF2-40B4-BE49-F238E27FC236}">
                <a16:creationId xmlns:a16="http://schemas.microsoft.com/office/drawing/2014/main" id="{34EC1E20-8B6E-D544-22D4-A4E79B927841}"/>
              </a:ext>
            </a:extLst>
          </p:cNvPr>
          <p:cNvSpPr txBox="1"/>
          <p:nvPr/>
        </p:nvSpPr>
        <p:spPr>
          <a:xfrm>
            <a:off x="2488825" y="4707689"/>
            <a:ext cx="2345112" cy="923330"/>
          </a:xfrm>
          <a:prstGeom prst="rect">
            <a:avLst/>
          </a:prstGeom>
          <a:noFill/>
        </p:spPr>
        <p:txBody>
          <a:bodyPr wrap="square" rtlCol="0">
            <a:spAutoFit/>
          </a:bodyPr>
          <a:lstStyle/>
          <a:p>
            <a:r>
              <a:rPr lang="en-GB" dirty="0"/>
              <a:t>Do you understand the topic and the theory behind?</a:t>
            </a:r>
          </a:p>
        </p:txBody>
      </p:sp>
      <p:sp>
        <p:nvSpPr>
          <p:cNvPr id="34" name="TextBox 33">
            <a:extLst>
              <a:ext uri="{FF2B5EF4-FFF2-40B4-BE49-F238E27FC236}">
                <a16:creationId xmlns:a16="http://schemas.microsoft.com/office/drawing/2014/main" id="{6022AF2F-3637-6F89-E96C-1CAD68576524}"/>
              </a:ext>
            </a:extLst>
          </p:cNvPr>
          <p:cNvSpPr txBox="1"/>
          <p:nvPr/>
        </p:nvSpPr>
        <p:spPr>
          <a:xfrm>
            <a:off x="4923444" y="4784335"/>
            <a:ext cx="2345112" cy="646331"/>
          </a:xfrm>
          <a:prstGeom prst="rect">
            <a:avLst/>
          </a:prstGeom>
          <a:noFill/>
        </p:spPr>
        <p:txBody>
          <a:bodyPr wrap="square" rtlCol="0">
            <a:spAutoFit/>
          </a:bodyPr>
          <a:lstStyle/>
          <a:p>
            <a:r>
              <a:rPr lang="en-GB" dirty="0"/>
              <a:t>Can you think and write critically?</a:t>
            </a:r>
          </a:p>
        </p:txBody>
      </p:sp>
      <p:sp>
        <p:nvSpPr>
          <p:cNvPr id="36" name="TextBox 35">
            <a:extLst>
              <a:ext uri="{FF2B5EF4-FFF2-40B4-BE49-F238E27FC236}">
                <a16:creationId xmlns:a16="http://schemas.microsoft.com/office/drawing/2014/main" id="{E5F25117-B6FD-C49F-F86E-E9118F3EC6FC}"/>
              </a:ext>
            </a:extLst>
          </p:cNvPr>
          <p:cNvSpPr txBox="1"/>
          <p:nvPr/>
        </p:nvSpPr>
        <p:spPr>
          <a:xfrm>
            <a:off x="7343354" y="4720354"/>
            <a:ext cx="2485464" cy="923330"/>
          </a:xfrm>
          <a:prstGeom prst="rect">
            <a:avLst/>
          </a:prstGeom>
          <a:noFill/>
        </p:spPr>
        <p:txBody>
          <a:bodyPr wrap="square" rtlCol="0">
            <a:spAutoFit/>
          </a:bodyPr>
          <a:lstStyle/>
          <a:p>
            <a:r>
              <a:rPr lang="en-GB" dirty="0"/>
              <a:t>Can you show that theory works in the real world?</a:t>
            </a:r>
          </a:p>
        </p:txBody>
      </p:sp>
      <p:sp>
        <p:nvSpPr>
          <p:cNvPr id="38" name="TextBox 37">
            <a:extLst>
              <a:ext uri="{FF2B5EF4-FFF2-40B4-BE49-F238E27FC236}">
                <a16:creationId xmlns:a16="http://schemas.microsoft.com/office/drawing/2014/main" id="{BB0DE718-CAD1-97C8-88BF-3FDCA89A66A5}"/>
              </a:ext>
            </a:extLst>
          </p:cNvPr>
          <p:cNvSpPr txBox="1"/>
          <p:nvPr/>
        </p:nvSpPr>
        <p:spPr>
          <a:xfrm>
            <a:off x="9828818" y="4750841"/>
            <a:ext cx="2434618" cy="923330"/>
          </a:xfrm>
          <a:prstGeom prst="rect">
            <a:avLst/>
          </a:prstGeom>
          <a:noFill/>
        </p:spPr>
        <p:txBody>
          <a:bodyPr wrap="square" rtlCol="0">
            <a:spAutoFit/>
          </a:bodyPr>
          <a:lstStyle/>
          <a:p>
            <a:r>
              <a:rPr lang="en-GB" dirty="0"/>
              <a:t>Is your work clear, professional, and easy to follow?</a:t>
            </a:r>
          </a:p>
        </p:txBody>
      </p:sp>
    </p:spTree>
    <p:extLst>
      <p:ext uri="{BB962C8B-B14F-4D97-AF65-F5344CB8AC3E}">
        <p14:creationId xmlns:p14="http://schemas.microsoft.com/office/powerpoint/2010/main" val="35001546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063D6-8066-81B5-AC7D-388450AAF650}"/>
              </a:ext>
            </a:extLst>
          </p:cNvPr>
          <p:cNvSpPr>
            <a:spLocks noGrp="1"/>
          </p:cNvSpPr>
          <p:nvPr>
            <p:ph type="title"/>
          </p:nvPr>
        </p:nvSpPr>
        <p:spPr>
          <a:xfrm>
            <a:off x="143235" y="381002"/>
            <a:ext cx="5334197" cy="1708242"/>
          </a:xfrm>
        </p:spPr>
        <p:txBody>
          <a:bodyPr anchor="ctr">
            <a:normAutofit/>
          </a:bodyPr>
          <a:lstStyle/>
          <a:p>
            <a:r>
              <a:rPr lang="en-GB" sz="4000" b="1" dirty="0"/>
              <a:t>Work in two groups</a:t>
            </a:r>
          </a:p>
        </p:txBody>
      </p:sp>
      <p:sp>
        <p:nvSpPr>
          <p:cNvPr id="3" name="Content Placeholder 2">
            <a:extLst>
              <a:ext uri="{FF2B5EF4-FFF2-40B4-BE49-F238E27FC236}">
                <a16:creationId xmlns:a16="http://schemas.microsoft.com/office/drawing/2014/main" id="{D44726EB-E59C-4353-8DA9-AAFF8E82297A}"/>
              </a:ext>
            </a:extLst>
          </p:cNvPr>
          <p:cNvSpPr>
            <a:spLocks noGrp="1"/>
          </p:cNvSpPr>
          <p:nvPr>
            <p:ph idx="1"/>
          </p:nvPr>
        </p:nvSpPr>
        <p:spPr>
          <a:xfrm>
            <a:off x="0" y="2470245"/>
            <a:ext cx="6857796" cy="2962368"/>
          </a:xfrm>
        </p:spPr>
        <p:txBody>
          <a:bodyPr anchor="ctr">
            <a:normAutofit/>
          </a:bodyPr>
          <a:lstStyle/>
          <a:p>
            <a:pPr marL="0" indent="0">
              <a:buNone/>
            </a:pPr>
            <a:r>
              <a:rPr lang="en-GB" sz="2000" b="1" dirty="0"/>
              <a:t>Group 1</a:t>
            </a:r>
            <a:r>
              <a:rPr lang="en-GB" sz="2000" dirty="0"/>
              <a:t>: read the guidance for assignment 1and identify the key points for each criteria.</a:t>
            </a:r>
          </a:p>
          <a:p>
            <a:pPr marL="0" indent="0">
              <a:buNone/>
            </a:pPr>
            <a:endParaRPr lang="en-GB" sz="2000" dirty="0"/>
          </a:p>
          <a:p>
            <a:pPr marL="0" indent="0">
              <a:buNone/>
            </a:pPr>
            <a:r>
              <a:rPr lang="en-GB" sz="2000" b="1" dirty="0"/>
              <a:t>Group 2</a:t>
            </a:r>
            <a:r>
              <a:rPr lang="en-GB" sz="2000" dirty="0"/>
              <a:t>: read the guidance for assignment 2 and identify the key points for each criteria. </a:t>
            </a:r>
          </a:p>
        </p:txBody>
      </p:sp>
      <p:sp>
        <p:nvSpPr>
          <p:cNvPr id="4" name="Date Placeholder 3">
            <a:extLst>
              <a:ext uri="{FF2B5EF4-FFF2-40B4-BE49-F238E27FC236}">
                <a16:creationId xmlns:a16="http://schemas.microsoft.com/office/drawing/2014/main" id="{A55C85C3-889D-2945-01E9-378673933BC3}"/>
              </a:ext>
            </a:extLst>
          </p:cNvPr>
          <p:cNvSpPr>
            <a:spLocks noGrp="1"/>
          </p:cNvSpPr>
          <p:nvPr>
            <p:ph type="dt" sz="half" idx="10"/>
          </p:nvPr>
        </p:nvSpPr>
        <p:spPr>
          <a:xfrm>
            <a:off x="761800" y="6356350"/>
            <a:ext cx="2743200" cy="365125"/>
          </a:xfrm>
        </p:spPr>
        <p:txBody>
          <a:bodyPr>
            <a:normAutofit/>
          </a:bodyPr>
          <a:lstStyle/>
          <a:p>
            <a:pPr>
              <a:spcAft>
                <a:spcPts val="600"/>
              </a:spcAft>
            </a:pPr>
            <a:r>
              <a:rPr lang="en-GB" sz="1100">
                <a:solidFill>
                  <a:schemeClr val="tx1"/>
                </a:solidFill>
              </a:rPr>
              <a:t>BMAH4006 -  Skills for Academic Success</a:t>
            </a:r>
          </a:p>
        </p:txBody>
      </p:sp>
      <p:sp>
        <p:nvSpPr>
          <p:cNvPr id="5" name="Footer Placeholder 4">
            <a:extLst>
              <a:ext uri="{FF2B5EF4-FFF2-40B4-BE49-F238E27FC236}">
                <a16:creationId xmlns:a16="http://schemas.microsoft.com/office/drawing/2014/main" id="{7FDF9AAA-79B7-9006-676B-89B9326A5614}"/>
              </a:ext>
            </a:extLst>
          </p:cNvPr>
          <p:cNvSpPr>
            <a:spLocks noGrp="1"/>
          </p:cNvSpPr>
          <p:nvPr>
            <p:ph type="ftr" sz="quarter" idx="11"/>
          </p:nvPr>
        </p:nvSpPr>
        <p:spPr>
          <a:xfrm>
            <a:off x="3131672" y="6356350"/>
            <a:ext cx="3293034" cy="365125"/>
          </a:xfrm>
        </p:spPr>
        <p:txBody>
          <a:bodyPr>
            <a:normAutofit/>
          </a:bodyPr>
          <a:lstStyle/>
          <a:p>
            <a:pPr algn="r">
              <a:spcAft>
                <a:spcPts val="600"/>
              </a:spcAft>
            </a:pPr>
            <a:r>
              <a:rPr lang="en-GB">
                <a:solidFill>
                  <a:schemeClr val="tx1"/>
                </a:solidFill>
              </a:rPr>
              <a:t>Dr Simona Ferraraccio</a:t>
            </a:r>
          </a:p>
        </p:txBody>
      </p:sp>
      <p:pic>
        <p:nvPicPr>
          <p:cNvPr id="8" name="Picture 7" descr="Drawings on colorful paper">
            <a:extLst>
              <a:ext uri="{FF2B5EF4-FFF2-40B4-BE49-F238E27FC236}">
                <a16:creationId xmlns:a16="http://schemas.microsoft.com/office/drawing/2014/main" id="{07FA58AD-6216-2F98-750D-3C6AD04F06B9}"/>
              </a:ext>
            </a:extLst>
          </p:cNvPr>
          <p:cNvPicPr>
            <a:picLocks noChangeAspect="1"/>
          </p:cNvPicPr>
          <p:nvPr/>
        </p:nvPicPr>
        <p:blipFill>
          <a:blip r:embed="rId2"/>
          <a:srcRect l="13953" r="34210"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6" name="Slide Number Placeholder 5">
            <a:extLst>
              <a:ext uri="{FF2B5EF4-FFF2-40B4-BE49-F238E27FC236}">
                <a16:creationId xmlns:a16="http://schemas.microsoft.com/office/drawing/2014/main" id="{881FD810-CEB4-0A4F-C2B9-14CB1091F367}"/>
              </a:ext>
            </a:extLst>
          </p:cNvPr>
          <p:cNvSpPr>
            <a:spLocks noGrp="1"/>
          </p:cNvSpPr>
          <p:nvPr>
            <p:ph type="sldNum" sz="quarter" idx="12"/>
          </p:nvPr>
        </p:nvSpPr>
        <p:spPr>
          <a:xfrm>
            <a:off x="10167869" y="6356350"/>
            <a:ext cx="1768425" cy="365125"/>
          </a:xfrm>
        </p:spPr>
        <p:txBody>
          <a:bodyPr>
            <a:normAutofit/>
          </a:bodyPr>
          <a:lstStyle/>
          <a:p>
            <a:pPr>
              <a:spcAft>
                <a:spcPts val="600"/>
              </a:spcAft>
            </a:pPr>
            <a:fld id="{FA95ABA2-1875-4845-B9AD-34A7336EF8C5}" type="slidenum">
              <a:rPr lang="en-GB">
                <a:solidFill>
                  <a:srgbClr val="FFFFFF"/>
                </a:solidFill>
              </a:rPr>
              <a:pPr>
                <a:spcAft>
                  <a:spcPts val="600"/>
                </a:spcAft>
              </a:pPr>
              <a:t>42</a:t>
            </a:fld>
            <a:endParaRPr lang="en-GB">
              <a:solidFill>
                <a:srgbClr val="FFFFFF"/>
              </a:solidFill>
            </a:endParaRPr>
          </a:p>
        </p:txBody>
      </p:sp>
      <p:sp>
        <p:nvSpPr>
          <p:cNvPr id="7" name="TextBox 6">
            <a:extLst>
              <a:ext uri="{FF2B5EF4-FFF2-40B4-BE49-F238E27FC236}">
                <a16:creationId xmlns:a16="http://schemas.microsoft.com/office/drawing/2014/main" id="{0461BF06-6193-1251-0D11-4DD342A01569}"/>
              </a:ext>
            </a:extLst>
          </p:cNvPr>
          <p:cNvSpPr txBox="1"/>
          <p:nvPr/>
        </p:nvSpPr>
        <p:spPr>
          <a:xfrm>
            <a:off x="5087264" y="190893"/>
            <a:ext cx="1646517" cy="369332"/>
          </a:xfrm>
          <a:prstGeom prst="rect">
            <a:avLst/>
          </a:prstGeom>
          <a:noFill/>
        </p:spPr>
        <p:txBody>
          <a:bodyPr wrap="square" rtlCol="0">
            <a:spAutoFit/>
          </a:bodyPr>
          <a:lstStyle/>
          <a:p>
            <a:r>
              <a:rPr lang="en-GB" b="1" dirty="0"/>
              <a:t>15 mins</a:t>
            </a:r>
          </a:p>
        </p:txBody>
      </p:sp>
    </p:spTree>
    <p:extLst>
      <p:ext uri="{BB962C8B-B14F-4D97-AF65-F5344CB8AC3E}">
        <p14:creationId xmlns:p14="http://schemas.microsoft.com/office/powerpoint/2010/main" val="42514626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43009F8-FC23-F258-587F-5EFC14118708}"/>
              </a:ext>
            </a:extLst>
          </p:cNvPr>
          <p:cNvSpPr>
            <a:spLocks noGrp="1"/>
          </p:cNvSpPr>
          <p:nvPr>
            <p:ph type="dt" sz="half" idx="10"/>
          </p:nvPr>
        </p:nvSpPr>
        <p:spPr>
          <a:xfrm>
            <a:off x="215153" y="6356350"/>
            <a:ext cx="3366247" cy="365125"/>
          </a:xfrm>
        </p:spPr>
        <p:txBody>
          <a:bodyPr/>
          <a:lstStyle/>
          <a:p>
            <a:r>
              <a:rPr lang="en-GB"/>
              <a:t>BMAH4006 -  Skills for Academic Success</a:t>
            </a:r>
          </a:p>
        </p:txBody>
      </p:sp>
      <p:sp>
        <p:nvSpPr>
          <p:cNvPr id="5" name="Footer Placeholder 4">
            <a:extLst>
              <a:ext uri="{FF2B5EF4-FFF2-40B4-BE49-F238E27FC236}">
                <a16:creationId xmlns:a16="http://schemas.microsoft.com/office/drawing/2014/main" id="{6A406914-9C8F-B50B-59FE-04A04687FB7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972FFBB-C392-32E7-4D18-6782F51108A6}"/>
              </a:ext>
            </a:extLst>
          </p:cNvPr>
          <p:cNvSpPr>
            <a:spLocks noGrp="1"/>
          </p:cNvSpPr>
          <p:nvPr>
            <p:ph type="sldNum" sz="quarter" idx="12"/>
          </p:nvPr>
        </p:nvSpPr>
        <p:spPr/>
        <p:txBody>
          <a:bodyPr/>
          <a:lstStyle/>
          <a:p>
            <a:fld id="{FA95ABA2-1875-4845-B9AD-34A7336EF8C5}" type="slidenum">
              <a:rPr lang="en-GB" smtClean="0"/>
              <a:t>43</a:t>
            </a:fld>
            <a:endParaRPr lang="en-GB"/>
          </a:p>
        </p:txBody>
      </p:sp>
      <p:sp>
        <p:nvSpPr>
          <p:cNvPr id="7" name="Freeform: Shape 6">
            <a:extLst>
              <a:ext uri="{FF2B5EF4-FFF2-40B4-BE49-F238E27FC236}">
                <a16:creationId xmlns:a16="http://schemas.microsoft.com/office/drawing/2014/main" id="{F228BA99-8CEE-CA4C-FF2B-A87EAC6F1E5E}"/>
              </a:ext>
            </a:extLst>
          </p:cNvPr>
          <p:cNvSpPr/>
          <p:nvPr/>
        </p:nvSpPr>
        <p:spPr>
          <a:xfrm>
            <a:off x="0" y="1"/>
            <a:ext cx="2381249" cy="6356350"/>
          </a:xfrm>
          <a:custGeom>
            <a:avLst/>
            <a:gdLst>
              <a:gd name="csX0" fmla="*/ 0 w 1587499"/>
              <a:gd name="csY0" fmla="*/ 158750 h 5418667"/>
              <a:gd name="csX1" fmla="*/ 158750 w 1587499"/>
              <a:gd name="csY1" fmla="*/ 0 h 5418667"/>
              <a:gd name="csX2" fmla="*/ 1428749 w 1587499"/>
              <a:gd name="csY2" fmla="*/ 0 h 5418667"/>
              <a:gd name="csX3" fmla="*/ 1587499 w 1587499"/>
              <a:gd name="csY3" fmla="*/ 158750 h 5418667"/>
              <a:gd name="csX4" fmla="*/ 1587499 w 1587499"/>
              <a:gd name="csY4" fmla="*/ 5259917 h 5418667"/>
              <a:gd name="csX5" fmla="*/ 1428749 w 1587499"/>
              <a:gd name="csY5" fmla="*/ 5418667 h 5418667"/>
              <a:gd name="csX6" fmla="*/ 158750 w 1587499"/>
              <a:gd name="csY6" fmla="*/ 5418667 h 5418667"/>
              <a:gd name="csX7" fmla="*/ 0 w 1587499"/>
              <a:gd name="csY7" fmla="*/ 5259917 h 5418667"/>
              <a:gd name="csX8" fmla="*/ 0 w 1587499"/>
              <a:gd name="csY8" fmla="*/ 158750 h 5418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87499" h="5418667">
                <a:moveTo>
                  <a:pt x="0" y="158750"/>
                </a:moveTo>
                <a:cubicBezTo>
                  <a:pt x="0" y="71075"/>
                  <a:pt x="71075" y="0"/>
                  <a:pt x="158750" y="0"/>
                </a:cubicBezTo>
                <a:lnTo>
                  <a:pt x="1428749" y="0"/>
                </a:lnTo>
                <a:cubicBezTo>
                  <a:pt x="1516424" y="0"/>
                  <a:pt x="1587499" y="71075"/>
                  <a:pt x="1587499" y="158750"/>
                </a:cubicBezTo>
                <a:lnTo>
                  <a:pt x="1587499" y="5259917"/>
                </a:lnTo>
                <a:cubicBezTo>
                  <a:pt x="1587499" y="5347592"/>
                  <a:pt x="1516424" y="5418667"/>
                  <a:pt x="1428749" y="5418667"/>
                </a:cubicBezTo>
                <a:lnTo>
                  <a:pt x="158750" y="5418667"/>
                </a:lnTo>
                <a:cubicBezTo>
                  <a:pt x="71075" y="5418667"/>
                  <a:pt x="0" y="5347592"/>
                  <a:pt x="0" y="5259917"/>
                </a:cubicBezTo>
                <a:lnTo>
                  <a:pt x="0" y="158750"/>
                </a:lnTo>
                <a:close/>
              </a:path>
            </a:pathLst>
          </a:custGeom>
          <a:solidFill>
            <a:schemeClr val="tx2">
              <a:lumMod val="10000"/>
              <a:lumOff val="90000"/>
            </a:schemeClr>
          </a:solidFill>
          <a:ln>
            <a:solidFill>
              <a:schemeClr val="tx2">
                <a:lumMod val="75000"/>
                <a:lumOff val="25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2281258" rIns="113792" bIns="1197527" numCol="1" spcCol="1270" anchor="ctr" anchorCtr="0">
            <a:noAutofit/>
          </a:bodyPr>
          <a:lstStyle/>
          <a:p>
            <a:pPr marL="0" lvl="0" indent="0" algn="ctr" defTabSz="711200">
              <a:lnSpc>
                <a:spcPct val="90000"/>
              </a:lnSpc>
              <a:spcBef>
                <a:spcPct val="0"/>
              </a:spcBef>
              <a:spcAft>
                <a:spcPct val="35000"/>
              </a:spcAft>
              <a:buNone/>
            </a:pPr>
            <a:r>
              <a:rPr lang="en-GB" sz="2000" b="1" kern="1200" dirty="0">
                <a:solidFill>
                  <a:schemeClr val="tx2">
                    <a:lumMod val="90000"/>
                    <a:lumOff val="10000"/>
                  </a:schemeClr>
                </a:solidFill>
              </a:rPr>
              <a:t>Engagement with literature</a:t>
            </a:r>
          </a:p>
          <a:p>
            <a:pPr marL="0" lvl="0" indent="0" defTabSz="711200">
              <a:lnSpc>
                <a:spcPct val="90000"/>
              </a:lnSpc>
              <a:spcBef>
                <a:spcPct val="0"/>
              </a:spcBef>
              <a:spcAft>
                <a:spcPct val="35000"/>
              </a:spcAft>
              <a:buNone/>
            </a:pPr>
            <a:r>
              <a:rPr lang="en-GB" sz="1600" dirty="0">
                <a:solidFill>
                  <a:schemeClr val="tx2">
                    <a:lumMod val="90000"/>
                    <a:lumOff val="10000"/>
                  </a:schemeClr>
                </a:solidFill>
              </a:rPr>
              <a:t>We want to see that you have:</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tx2">
                    <a:lumMod val="90000"/>
                    <a:lumOff val="10000"/>
                  </a:schemeClr>
                </a:solidFill>
              </a:rPr>
              <a:t>Read relevant academic sources</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tx2">
                    <a:lumMod val="90000"/>
                    <a:lumOff val="10000"/>
                  </a:schemeClr>
                </a:solidFill>
              </a:rPr>
              <a:t>Used credible evidence to support your points</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tx2">
                    <a:lumMod val="90000"/>
                    <a:lumOff val="10000"/>
                  </a:schemeClr>
                </a:solidFill>
              </a:rPr>
              <a:t>Referenced correctly using Harvard</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tx2">
                    <a:lumMod val="90000"/>
                    <a:lumOff val="10000"/>
                  </a:schemeClr>
                </a:solidFill>
              </a:rPr>
              <a:t>Gon beyond personal opinion</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tx2">
                    <a:lumMod val="90000"/>
                    <a:lumOff val="10000"/>
                  </a:schemeClr>
                </a:solidFill>
              </a:rPr>
              <a:t>Academic integrity</a:t>
            </a:r>
          </a:p>
          <a:p>
            <a:pPr lvl="0" defTabSz="711200">
              <a:lnSpc>
                <a:spcPct val="90000"/>
              </a:lnSpc>
              <a:spcBef>
                <a:spcPct val="0"/>
              </a:spcBef>
              <a:spcAft>
                <a:spcPct val="35000"/>
              </a:spcAft>
            </a:pPr>
            <a:endParaRPr lang="en-GB" sz="1600" kern="1200" dirty="0">
              <a:solidFill>
                <a:schemeClr val="tx2">
                  <a:lumMod val="90000"/>
                  <a:lumOff val="10000"/>
                </a:schemeClr>
              </a:solidFill>
            </a:endParaRPr>
          </a:p>
        </p:txBody>
      </p:sp>
      <p:sp>
        <p:nvSpPr>
          <p:cNvPr id="8" name="Oval 7" descr="Badge 1 outline">
            <a:extLst>
              <a:ext uri="{FF2B5EF4-FFF2-40B4-BE49-F238E27FC236}">
                <a16:creationId xmlns:a16="http://schemas.microsoft.com/office/drawing/2014/main" id="{5F8776D8-0D68-4340-08F5-D9D41272784D}"/>
              </a:ext>
            </a:extLst>
          </p:cNvPr>
          <p:cNvSpPr/>
          <p:nvPr/>
        </p:nvSpPr>
        <p:spPr>
          <a:xfrm>
            <a:off x="680954" y="35395"/>
            <a:ext cx="1015533" cy="1175125"/>
          </a:xfrm>
          <a:prstGeom prst="ellipse">
            <a:avLst/>
          </a:prstGeom>
          <a:blipFill>
            <a:blip>
              <a:extLst>
                <a:ext uri="{96DAC541-7B7A-43D3-8B79-37D633B846F1}">
                  <asvg:svgBlip xmlns:asvg="http://schemas.microsoft.com/office/drawing/2016/SVG/main" r:embed="rId2"/>
                </a:ext>
              </a:extLst>
            </a:blip>
            <a:srcRect/>
            <a:stretch>
              <a:fillRect l="-10000" r="-1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13AC60FA-CD0C-66D9-85ED-83EA40FEE752}"/>
              </a:ext>
            </a:extLst>
          </p:cNvPr>
          <p:cNvSpPr/>
          <p:nvPr/>
        </p:nvSpPr>
        <p:spPr>
          <a:xfrm>
            <a:off x="2495762" y="-1"/>
            <a:ext cx="2381249" cy="6356350"/>
          </a:xfrm>
          <a:custGeom>
            <a:avLst/>
            <a:gdLst>
              <a:gd name="csX0" fmla="*/ 0 w 1587499"/>
              <a:gd name="csY0" fmla="*/ 158750 h 5418667"/>
              <a:gd name="csX1" fmla="*/ 158750 w 1587499"/>
              <a:gd name="csY1" fmla="*/ 0 h 5418667"/>
              <a:gd name="csX2" fmla="*/ 1428749 w 1587499"/>
              <a:gd name="csY2" fmla="*/ 0 h 5418667"/>
              <a:gd name="csX3" fmla="*/ 1587499 w 1587499"/>
              <a:gd name="csY3" fmla="*/ 158750 h 5418667"/>
              <a:gd name="csX4" fmla="*/ 1587499 w 1587499"/>
              <a:gd name="csY4" fmla="*/ 5259917 h 5418667"/>
              <a:gd name="csX5" fmla="*/ 1428749 w 1587499"/>
              <a:gd name="csY5" fmla="*/ 5418667 h 5418667"/>
              <a:gd name="csX6" fmla="*/ 158750 w 1587499"/>
              <a:gd name="csY6" fmla="*/ 5418667 h 5418667"/>
              <a:gd name="csX7" fmla="*/ 0 w 1587499"/>
              <a:gd name="csY7" fmla="*/ 5259917 h 5418667"/>
              <a:gd name="csX8" fmla="*/ 0 w 1587499"/>
              <a:gd name="csY8" fmla="*/ 158750 h 5418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87499" h="5418667">
                <a:moveTo>
                  <a:pt x="0" y="158750"/>
                </a:moveTo>
                <a:cubicBezTo>
                  <a:pt x="0" y="71075"/>
                  <a:pt x="71075" y="0"/>
                  <a:pt x="158750" y="0"/>
                </a:cubicBezTo>
                <a:lnTo>
                  <a:pt x="1428749" y="0"/>
                </a:lnTo>
                <a:cubicBezTo>
                  <a:pt x="1516424" y="0"/>
                  <a:pt x="1587499" y="71075"/>
                  <a:pt x="1587499" y="158750"/>
                </a:cubicBezTo>
                <a:lnTo>
                  <a:pt x="1587499" y="5259917"/>
                </a:lnTo>
                <a:cubicBezTo>
                  <a:pt x="1587499" y="5347592"/>
                  <a:pt x="1516424" y="5418667"/>
                  <a:pt x="1428749" y="5418667"/>
                </a:cubicBezTo>
                <a:lnTo>
                  <a:pt x="158750" y="5418667"/>
                </a:lnTo>
                <a:cubicBezTo>
                  <a:pt x="71075" y="5418667"/>
                  <a:pt x="0" y="5347592"/>
                  <a:pt x="0" y="5259917"/>
                </a:cubicBezTo>
                <a:lnTo>
                  <a:pt x="0" y="158750"/>
                </a:lnTo>
                <a:close/>
              </a:path>
            </a:pathLst>
          </a:custGeom>
          <a:solidFill>
            <a:schemeClr val="accent2">
              <a:lumMod val="20000"/>
              <a:lumOff val="80000"/>
            </a:schemeClr>
          </a:solidFill>
          <a:ln>
            <a:solidFill>
              <a:schemeClr val="accent2">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2281258" rIns="113792" bIns="1197527" numCol="1" spcCol="1270" anchor="ctr" anchorCtr="0">
            <a:noAutofit/>
          </a:bodyPr>
          <a:lstStyle/>
          <a:p>
            <a:pPr marL="0" lvl="0" indent="0" algn="ctr" defTabSz="711200">
              <a:lnSpc>
                <a:spcPct val="90000"/>
              </a:lnSpc>
              <a:spcBef>
                <a:spcPct val="0"/>
              </a:spcBef>
              <a:spcAft>
                <a:spcPct val="35000"/>
              </a:spcAft>
              <a:buNone/>
            </a:pPr>
            <a:r>
              <a:rPr lang="en-GB" b="1" kern="1200" dirty="0">
                <a:solidFill>
                  <a:schemeClr val="accent2">
                    <a:lumMod val="50000"/>
                  </a:schemeClr>
                </a:solidFill>
              </a:rPr>
              <a:t>Knowledge</a:t>
            </a:r>
          </a:p>
          <a:p>
            <a:pPr marL="0" lvl="0" indent="0" algn="ctr" defTabSz="711200">
              <a:lnSpc>
                <a:spcPct val="90000"/>
              </a:lnSpc>
              <a:spcBef>
                <a:spcPct val="0"/>
              </a:spcBef>
              <a:spcAft>
                <a:spcPct val="35000"/>
              </a:spcAft>
              <a:buNone/>
            </a:pPr>
            <a:r>
              <a:rPr lang="en-GB" b="1" kern="1200" dirty="0">
                <a:solidFill>
                  <a:schemeClr val="accent2">
                    <a:lumMod val="50000"/>
                  </a:schemeClr>
                </a:solidFill>
              </a:rPr>
              <a:t> and Understanding</a:t>
            </a:r>
          </a:p>
          <a:p>
            <a:pPr marL="0" lvl="0" indent="0" defTabSz="711200">
              <a:lnSpc>
                <a:spcPct val="90000"/>
              </a:lnSpc>
              <a:spcBef>
                <a:spcPct val="0"/>
              </a:spcBef>
              <a:spcAft>
                <a:spcPct val="35000"/>
              </a:spcAft>
              <a:buNone/>
            </a:pPr>
            <a:r>
              <a:rPr lang="en-GB" sz="1600" dirty="0">
                <a:solidFill>
                  <a:schemeClr val="accent2">
                    <a:lumMod val="50000"/>
                  </a:schemeClr>
                </a:solidFill>
              </a:rPr>
              <a:t>We want to see that you understand key concepts and can explain them accurately.</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accent2">
                    <a:lumMod val="50000"/>
                  </a:schemeClr>
                </a:solidFill>
              </a:rPr>
              <a:t>Academic integrity</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2">
                    <a:lumMod val="50000"/>
                  </a:schemeClr>
                </a:solidFill>
              </a:rPr>
              <a:t>Referencing</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accent2">
                    <a:lumMod val="50000"/>
                  </a:schemeClr>
                </a:solidFill>
              </a:rPr>
              <a:t>Generative AI</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2">
                    <a:lumMod val="50000"/>
                  </a:schemeClr>
                </a:solidFill>
              </a:rPr>
              <a:t>Ethical use of AI</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accent2">
                    <a:lumMod val="50000"/>
                  </a:schemeClr>
                </a:solidFill>
              </a:rPr>
              <a:t>Responsible versus inappropriate AI use</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2">
                    <a:lumMod val="50000"/>
                  </a:schemeClr>
                </a:solidFill>
              </a:rPr>
              <a:t>Benefits and risks of AI in education</a:t>
            </a:r>
          </a:p>
          <a:p>
            <a:pPr marL="285750" lvl="0" indent="-285750" defTabSz="711200">
              <a:lnSpc>
                <a:spcPct val="90000"/>
              </a:lnSpc>
              <a:spcBef>
                <a:spcPct val="0"/>
              </a:spcBef>
              <a:spcAft>
                <a:spcPct val="35000"/>
              </a:spcAft>
              <a:buFont typeface="Arial" panose="020B0604020202020204" pitchFamily="34" charset="0"/>
              <a:buChar char="•"/>
            </a:pPr>
            <a:endParaRPr lang="en-GB" sz="1600" kern="1200" dirty="0">
              <a:solidFill>
                <a:schemeClr val="accent2">
                  <a:lumMod val="50000"/>
                </a:schemeClr>
              </a:solidFill>
            </a:endParaRPr>
          </a:p>
        </p:txBody>
      </p:sp>
      <p:sp>
        <p:nvSpPr>
          <p:cNvPr id="10" name="Oval 9" descr="Badge outline">
            <a:extLst>
              <a:ext uri="{FF2B5EF4-FFF2-40B4-BE49-F238E27FC236}">
                <a16:creationId xmlns:a16="http://schemas.microsoft.com/office/drawing/2014/main" id="{2AC6FE69-3374-B709-4154-EE0C7CAD09BB}"/>
              </a:ext>
            </a:extLst>
          </p:cNvPr>
          <p:cNvSpPr/>
          <p:nvPr/>
        </p:nvSpPr>
        <p:spPr>
          <a:xfrm>
            <a:off x="3159499" y="35396"/>
            <a:ext cx="1053774" cy="1177597"/>
          </a:xfrm>
          <a:prstGeom prst="ellipse">
            <a:avLst/>
          </a:prstGeom>
          <a:blipFill>
            <a:blip>
              <a:extLst>
                <a:ext uri="{96DAC541-7B7A-43D3-8B79-37D633B846F1}">
                  <asvg:svgBlip xmlns:asvg="http://schemas.microsoft.com/office/drawing/2016/SVG/main" r:embed="rId3"/>
                </a:ext>
              </a:extLst>
            </a:blip>
            <a:srcRect/>
            <a:stretch>
              <a:fillRect l="-10000" r="-1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53880721-1A55-AB85-075C-CB6D2B3C58EE}"/>
              </a:ext>
            </a:extLst>
          </p:cNvPr>
          <p:cNvSpPr/>
          <p:nvPr/>
        </p:nvSpPr>
        <p:spPr>
          <a:xfrm>
            <a:off x="4905376" y="1"/>
            <a:ext cx="2381249" cy="6356350"/>
          </a:xfrm>
          <a:custGeom>
            <a:avLst/>
            <a:gdLst>
              <a:gd name="csX0" fmla="*/ 0 w 1587499"/>
              <a:gd name="csY0" fmla="*/ 158750 h 5418667"/>
              <a:gd name="csX1" fmla="*/ 158750 w 1587499"/>
              <a:gd name="csY1" fmla="*/ 0 h 5418667"/>
              <a:gd name="csX2" fmla="*/ 1428749 w 1587499"/>
              <a:gd name="csY2" fmla="*/ 0 h 5418667"/>
              <a:gd name="csX3" fmla="*/ 1587499 w 1587499"/>
              <a:gd name="csY3" fmla="*/ 158750 h 5418667"/>
              <a:gd name="csX4" fmla="*/ 1587499 w 1587499"/>
              <a:gd name="csY4" fmla="*/ 5259917 h 5418667"/>
              <a:gd name="csX5" fmla="*/ 1428749 w 1587499"/>
              <a:gd name="csY5" fmla="*/ 5418667 h 5418667"/>
              <a:gd name="csX6" fmla="*/ 158750 w 1587499"/>
              <a:gd name="csY6" fmla="*/ 5418667 h 5418667"/>
              <a:gd name="csX7" fmla="*/ 0 w 1587499"/>
              <a:gd name="csY7" fmla="*/ 5259917 h 5418667"/>
              <a:gd name="csX8" fmla="*/ 0 w 1587499"/>
              <a:gd name="csY8" fmla="*/ 158750 h 5418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87499" h="5418667">
                <a:moveTo>
                  <a:pt x="0" y="158750"/>
                </a:moveTo>
                <a:cubicBezTo>
                  <a:pt x="0" y="71075"/>
                  <a:pt x="71075" y="0"/>
                  <a:pt x="158750" y="0"/>
                </a:cubicBezTo>
                <a:lnTo>
                  <a:pt x="1428749" y="0"/>
                </a:lnTo>
                <a:cubicBezTo>
                  <a:pt x="1516424" y="0"/>
                  <a:pt x="1587499" y="71075"/>
                  <a:pt x="1587499" y="158750"/>
                </a:cubicBezTo>
                <a:lnTo>
                  <a:pt x="1587499" y="5259917"/>
                </a:lnTo>
                <a:cubicBezTo>
                  <a:pt x="1587499" y="5347592"/>
                  <a:pt x="1516424" y="5418667"/>
                  <a:pt x="1428749" y="5418667"/>
                </a:cubicBezTo>
                <a:lnTo>
                  <a:pt x="158750" y="5418667"/>
                </a:lnTo>
                <a:cubicBezTo>
                  <a:pt x="71075" y="5418667"/>
                  <a:pt x="0" y="5347592"/>
                  <a:pt x="0" y="5259917"/>
                </a:cubicBezTo>
                <a:lnTo>
                  <a:pt x="0" y="158750"/>
                </a:lnTo>
                <a:close/>
              </a:path>
            </a:pathLst>
          </a:custGeom>
          <a:solidFill>
            <a:schemeClr val="accent6">
              <a:lumMod val="20000"/>
              <a:lumOff val="80000"/>
            </a:schemeClr>
          </a:solidFill>
          <a:ln>
            <a:solidFill>
              <a:schemeClr val="accent6">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2281258" rIns="113792" bIns="1197527" numCol="1" spcCol="1270" anchor="ctr" anchorCtr="0">
            <a:noAutofit/>
          </a:bodyPr>
          <a:lstStyle/>
          <a:p>
            <a:pPr marL="0" lvl="0" indent="0" algn="ctr" defTabSz="711200">
              <a:lnSpc>
                <a:spcPct val="90000"/>
              </a:lnSpc>
              <a:spcBef>
                <a:spcPct val="0"/>
              </a:spcBef>
              <a:spcAft>
                <a:spcPct val="35000"/>
              </a:spcAft>
              <a:buNone/>
            </a:pPr>
            <a:r>
              <a:rPr lang="en-GB" sz="2000" b="1" kern="1200" dirty="0">
                <a:solidFill>
                  <a:schemeClr val="accent6">
                    <a:lumMod val="50000"/>
                  </a:schemeClr>
                </a:solidFill>
              </a:rPr>
              <a:t>Cognitive and Intellectual skills</a:t>
            </a:r>
          </a:p>
          <a:p>
            <a:pPr marL="0" lvl="0" indent="0" defTabSz="711200">
              <a:lnSpc>
                <a:spcPct val="90000"/>
              </a:lnSpc>
              <a:spcBef>
                <a:spcPct val="0"/>
              </a:spcBef>
              <a:spcAft>
                <a:spcPct val="35000"/>
              </a:spcAft>
              <a:buNone/>
            </a:pPr>
            <a:r>
              <a:rPr lang="en-GB" sz="1600" dirty="0">
                <a:solidFill>
                  <a:schemeClr val="accent6">
                    <a:lumMod val="50000"/>
                  </a:schemeClr>
                </a:solidFill>
              </a:rPr>
              <a:t>This is often the criterion that separates a Pass from a Distinction. We want you to do more than describe. We want you to critically evaluate:</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accent6">
                    <a:lumMod val="50000"/>
                  </a:schemeClr>
                </a:solidFill>
              </a:rPr>
              <a:t>The accuracy of AI output</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6">
                    <a:lumMod val="50000"/>
                  </a:schemeClr>
                </a:solidFill>
              </a:rPr>
              <a:t>The reliability of the information</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accent6">
                    <a:lumMod val="50000"/>
                  </a:schemeClr>
                </a:solidFill>
              </a:rPr>
              <a:t>The quality of the arguments</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6">
                    <a:lumMod val="50000"/>
                  </a:schemeClr>
                </a:solidFill>
              </a:rPr>
              <a:t>The strengths and weaknesses</a:t>
            </a:r>
          </a:p>
          <a:p>
            <a:pPr lvl="0" defTabSz="711200">
              <a:lnSpc>
                <a:spcPct val="90000"/>
              </a:lnSpc>
              <a:spcBef>
                <a:spcPct val="0"/>
              </a:spcBef>
              <a:spcAft>
                <a:spcPct val="35000"/>
              </a:spcAft>
            </a:pPr>
            <a:endParaRPr lang="en-GB" sz="1600" dirty="0">
              <a:solidFill>
                <a:schemeClr val="accent6">
                  <a:lumMod val="50000"/>
                </a:schemeClr>
              </a:solidFill>
            </a:endParaRPr>
          </a:p>
          <a:p>
            <a:pPr lvl="0" defTabSz="711200">
              <a:lnSpc>
                <a:spcPct val="90000"/>
              </a:lnSpc>
              <a:spcBef>
                <a:spcPct val="0"/>
              </a:spcBef>
              <a:spcAft>
                <a:spcPct val="35000"/>
              </a:spcAft>
            </a:pPr>
            <a:endParaRPr lang="en-GB" sz="1600" kern="1200" dirty="0">
              <a:solidFill>
                <a:schemeClr val="accent6">
                  <a:lumMod val="50000"/>
                </a:schemeClr>
              </a:solidFill>
            </a:endParaRPr>
          </a:p>
        </p:txBody>
      </p:sp>
      <p:sp>
        <p:nvSpPr>
          <p:cNvPr id="12" name="Oval 11" descr="Badge 3 outline">
            <a:extLst>
              <a:ext uri="{FF2B5EF4-FFF2-40B4-BE49-F238E27FC236}">
                <a16:creationId xmlns:a16="http://schemas.microsoft.com/office/drawing/2014/main" id="{902E53A4-3AD1-0BEE-60F2-EFEEF8580295}"/>
              </a:ext>
            </a:extLst>
          </p:cNvPr>
          <p:cNvSpPr/>
          <p:nvPr/>
        </p:nvSpPr>
        <p:spPr>
          <a:xfrm>
            <a:off x="5558467" y="35395"/>
            <a:ext cx="1075066" cy="1177598"/>
          </a:xfrm>
          <a:prstGeom prst="ellipse">
            <a:avLst/>
          </a:prstGeom>
          <a:blipFill>
            <a:blip>
              <a:extLst>
                <a:ext uri="{96DAC541-7B7A-43D3-8B79-37D633B846F1}">
                  <asvg:svgBlip xmlns:asvg="http://schemas.microsoft.com/office/drawing/2016/SVG/main" r:embed="rId4"/>
                </a:ext>
              </a:extLst>
            </a:blip>
            <a:srcRect/>
            <a:stretch>
              <a:fillRect l="-10000" r="-1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EC24F898-7AEA-1FFD-31DF-CC3ED845BDEC}"/>
              </a:ext>
            </a:extLst>
          </p:cNvPr>
          <p:cNvSpPr/>
          <p:nvPr/>
        </p:nvSpPr>
        <p:spPr>
          <a:xfrm>
            <a:off x="7358064" y="1"/>
            <a:ext cx="2381249" cy="6356350"/>
          </a:xfrm>
          <a:custGeom>
            <a:avLst/>
            <a:gdLst>
              <a:gd name="csX0" fmla="*/ 0 w 1587499"/>
              <a:gd name="csY0" fmla="*/ 158750 h 5418667"/>
              <a:gd name="csX1" fmla="*/ 158750 w 1587499"/>
              <a:gd name="csY1" fmla="*/ 0 h 5418667"/>
              <a:gd name="csX2" fmla="*/ 1428749 w 1587499"/>
              <a:gd name="csY2" fmla="*/ 0 h 5418667"/>
              <a:gd name="csX3" fmla="*/ 1587499 w 1587499"/>
              <a:gd name="csY3" fmla="*/ 158750 h 5418667"/>
              <a:gd name="csX4" fmla="*/ 1587499 w 1587499"/>
              <a:gd name="csY4" fmla="*/ 5259917 h 5418667"/>
              <a:gd name="csX5" fmla="*/ 1428749 w 1587499"/>
              <a:gd name="csY5" fmla="*/ 5418667 h 5418667"/>
              <a:gd name="csX6" fmla="*/ 158750 w 1587499"/>
              <a:gd name="csY6" fmla="*/ 5418667 h 5418667"/>
              <a:gd name="csX7" fmla="*/ 0 w 1587499"/>
              <a:gd name="csY7" fmla="*/ 5259917 h 5418667"/>
              <a:gd name="csX8" fmla="*/ 0 w 1587499"/>
              <a:gd name="csY8" fmla="*/ 158750 h 5418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87499" h="5418667">
                <a:moveTo>
                  <a:pt x="0" y="158750"/>
                </a:moveTo>
                <a:cubicBezTo>
                  <a:pt x="0" y="71075"/>
                  <a:pt x="71075" y="0"/>
                  <a:pt x="158750" y="0"/>
                </a:cubicBezTo>
                <a:lnTo>
                  <a:pt x="1428749" y="0"/>
                </a:lnTo>
                <a:cubicBezTo>
                  <a:pt x="1516424" y="0"/>
                  <a:pt x="1587499" y="71075"/>
                  <a:pt x="1587499" y="158750"/>
                </a:cubicBezTo>
                <a:lnTo>
                  <a:pt x="1587499" y="5259917"/>
                </a:lnTo>
                <a:cubicBezTo>
                  <a:pt x="1587499" y="5347592"/>
                  <a:pt x="1516424" y="5418667"/>
                  <a:pt x="1428749" y="5418667"/>
                </a:cubicBezTo>
                <a:lnTo>
                  <a:pt x="158750" y="5418667"/>
                </a:lnTo>
                <a:cubicBezTo>
                  <a:pt x="71075" y="5418667"/>
                  <a:pt x="0" y="5347592"/>
                  <a:pt x="0" y="5259917"/>
                </a:cubicBezTo>
                <a:lnTo>
                  <a:pt x="0" y="158750"/>
                </a:lnTo>
                <a:close/>
              </a:path>
            </a:pathLst>
          </a:custGeom>
          <a:solidFill>
            <a:schemeClr val="accent5">
              <a:lumMod val="20000"/>
              <a:lumOff val="80000"/>
            </a:schemeClr>
          </a:solidFill>
          <a:ln>
            <a:solidFill>
              <a:schemeClr val="accent5">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2281258" rIns="113792" bIns="1197527" numCol="1" spcCol="1270" anchor="ctr" anchorCtr="0">
            <a:noAutofit/>
          </a:bodyPr>
          <a:lstStyle/>
          <a:p>
            <a:pPr marL="0" lvl="0" indent="0" algn="ctr" defTabSz="711200">
              <a:lnSpc>
                <a:spcPct val="90000"/>
              </a:lnSpc>
              <a:spcBef>
                <a:spcPct val="0"/>
              </a:spcBef>
              <a:spcAft>
                <a:spcPct val="35000"/>
              </a:spcAft>
              <a:buNone/>
            </a:pPr>
            <a:r>
              <a:rPr lang="en-GB" sz="2000" b="1" kern="1200" dirty="0">
                <a:solidFill>
                  <a:schemeClr val="accent5">
                    <a:lumMod val="50000"/>
                  </a:schemeClr>
                </a:solidFill>
              </a:rPr>
              <a:t>Practical Skills</a:t>
            </a:r>
          </a:p>
          <a:p>
            <a:pPr marL="0" lvl="0" indent="0" defTabSz="711200">
              <a:lnSpc>
                <a:spcPct val="90000"/>
              </a:lnSpc>
              <a:spcBef>
                <a:spcPct val="0"/>
              </a:spcBef>
              <a:spcAft>
                <a:spcPct val="35000"/>
              </a:spcAft>
              <a:buNone/>
            </a:pPr>
            <a:r>
              <a:rPr lang="en-GB" sz="1600" dirty="0">
                <a:solidFill>
                  <a:schemeClr val="accent5">
                    <a:lumMod val="50000"/>
                  </a:schemeClr>
                </a:solidFill>
              </a:rPr>
              <a:t>We want to see that you put academic ideas into practice. </a:t>
            </a:r>
          </a:p>
          <a:p>
            <a:pPr marL="0" lvl="0" indent="0" defTabSz="711200">
              <a:lnSpc>
                <a:spcPct val="90000"/>
              </a:lnSpc>
              <a:spcBef>
                <a:spcPct val="0"/>
              </a:spcBef>
              <a:spcAft>
                <a:spcPct val="35000"/>
              </a:spcAft>
              <a:buNone/>
            </a:pPr>
            <a:r>
              <a:rPr lang="en-GB" sz="1600" kern="1200" dirty="0">
                <a:solidFill>
                  <a:schemeClr val="accent5">
                    <a:lumMod val="50000"/>
                  </a:schemeClr>
                </a:solidFill>
              </a:rPr>
              <a:t>Can you demonstrate:</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accent5">
                    <a:lumMod val="50000"/>
                  </a:schemeClr>
                </a:solidFill>
              </a:rPr>
              <a:t>How you used AI</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5">
                    <a:lumMod val="50000"/>
                  </a:schemeClr>
                </a:solidFill>
              </a:rPr>
              <a:t>What happened when you used it</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accent5">
                    <a:lumMod val="50000"/>
                  </a:schemeClr>
                </a:solidFill>
              </a:rPr>
              <a:t>The limitations you discovered</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5">
                    <a:lumMod val="50000"/>
                  </a:schemeClr>
                </a:solidFill>
              </a:rPr>
              <a:t>How you checked the information</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accent5">
                    <a:lumMod val="50000"/>
                  </a:schemeClr>
                </a:solidFill>
              </a:rPr>
              <a:t>How academic integrity can be maintained</a:t>
            </a:r>
          </a:p>
          <a:p>
            <a:pPr lvl="0" defTabSz="711200">
              <a:lnSpc>
                <a:spcPct val="90000"/>
              </a:lnSpc>
              <a:spcBef>
                <a:spcPct val="0"/>
              </a:spcBef>
              <a:spcAft>
                <a:spcPct val="35000"/>
              </a:spcAft>
            </a:pPr>
            <a:endParaRPr lang="en-GB" sz="1600" kern="1200" dirty="0">
              <a:solidFill>
                <a:schemeClr val="accent5">
                  <a:lumMod val="50000"/>
                </a:schemeClr>
              </a:solidFill>
            </a:endParaRPr>
          </a:p>
        </p:txBody>
      </p:sp>
      <p:sp>
        <p:nvSpPr>
          <p:cNvPr id="14" name="Oval 13" descr="Badge 4 outline">
            <a:extLst>
              <a:ext uri="{FF2B5EF4-FFF2-40B4-BE49-F238E27FC236}">
                <a16:creationId xmlns:a16="http://schemas.microsoft.com/office/drawing/2014/main" id="{3704AE99-B95D-CFB2-2A3D-A16288F3C906}"/>
              </a:ext>
            </a:extLst>
          </p:cNvPr>
          <p:cNvSpPr/>
          <p:nvPr/>
        </p:nvSpPr>
        <p:spPr>
          <a:xfrm>
            <a:off x="7939716" y="-1"/>
            <a:ext cx="1181100" cy="1205371"/>
          </a:xfrm>
          <a:prstGeom prst="ellipse">
            <a:avLst/>
          </a:prstGeom>
          <a:blipFill>
            <a:blip>
              <a:extLst>
                <a:ext uri="{96DAC541-7B7A-43D3-8B79-37D633B846F1}">
                  <asvg:svgBlip xmlns:asvg="http://schemas.microsoft.com/office/drawing/2016/SVG/main" r:embed="rId5"/>
                </a:ext>
              </a:extLst>
            </a:blip>
            <a:srcRect/>
            <a:stretch>
              <a:fillRect l="-10000" r="-1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17BD903B-B980-9000-2AFF-344CFC603D3F}"/>
              </a:ext>
            </a:extLst>
          </p:cNvPr>
          <p:cNvSpPr/>
          <p:nvPr/>
        </p:nvSpPr>
        <p:spPr>
          <a:xfrm>
            <a:off x="9810750" y="1"/>
            <a:ext cx="2381249" cy="6356350"/>
          </a:xfrm>
          <a:custGeom>
            <a:avLst/>
            <a:gdLst>
              <a:gd name="csX0" fmla="*/ 0 w 1587499"/>
              <a:gd name="csY0" fmla="*/ 158750 h 5418667"/>
              <a:gd name="csX1" fmla="*/ 158750 w 1587499"/>
              <a:gd name="csY1" fmla="*/ 0 h 5418667"/>
              <a:gd name="csX2" fmla="*/ 1428749 w 1587499"/>
              <a:gd name="csY2" fmla="*/ 0 h 5418667"/>
              <a:gd name="csX3" fmla="*/ 1587499 w 1587499"/>
              <a:gd name="csY3" fmla="*/ 158750 h 5418667"/>
              <a:gd name="csX4" fmla="*/ 1587499 w 1587499"/>
              <a:gd name="csY4" fmla="*/ 5259917 h 5418667"/>
              <a:gd name="csX5" fmla="*/ 1428749 w 1587499"/>
              <a:gd name="csY5" fmla="*/ 5418667 h 5418667"/>
              <a:gd name="csX6" fmla="*/ 158750 w 1587499"/>
              <a:gd name="csY6" fmla="*/ 5418667 h 5418667"/>
              <a:gd name="csX7" fmla="*/ 0 w 1587499"/>
              <a:gd name="csY7" fmla="*/ 5259917 h 5418667"/>
              <a:gd name="csX8" fmla="*/ 0 w 1587499"/>
              <a:gd name="csY8" fmla="*/ 158750 h 5418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87499" h="5418667">
                <a:moveTo>
                  <a:pt x="0" y="158750"/>
                </a:moveTo>
                <a:cubicBezTo>
                  <a:pt x="0" y="71075"/>
                  <a:pt x="71075" y="0"/>
                  <a:pt x="158750" y="0"/>
                </a:cubicBezTo>
                <a:lnTo>
                  <a:pt x="1428749" y="0"/>
                </a:lnTo>
                <a:cubicBezTo>
                  <a:pt x="1516424" y="0"/>
                  <a:pt x="1587499" y="71075"/>
                  <a:pt x="1587499" y="158750"/>
                </a:cubicBezTo>
                <a:lnTo>
                  <a:pt x="1587499" y="5259917"/>
                </a:lnTo>
                <a:cubicBezTo>
                  <a:pt x="1587499" y="5347592"/>
                  <a:pt x="1516424" y="5418667"/>
                  <a:pt x="1428749" y="5418667"/>
                </a:cubicBezTo>
                <a:lnTo>
                  <a:pt x="158750" y="5418667"/>
                </a:lnTo>
                <a:cubicBezTo>
                  <a:pt x="71075" y="5418667"/>
                  <a:pt x="0" y="5347592"/>
                  <a:pt x="0" y="5259917"/>
                </a:cubicBezTo>
                <a:lnTo>
                  <a:pt x="0" y="158750"/>
                </a:lnTo>
                <a:close/>
              </a:path>
            </a:pathLst>
          </a:custGeom>
          <a:solidFill>
            <a:schemeClr val="bg2">
              <a:lumMod val="90000"/>
            </a:schemeClr>
          </a:solidFill>
          <a:ln>
            <a:solidFill>
              <a:schemeClr val="tx1">
                <a:lumMod val="95000"/>
                <a:lumOff val="5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2281258" rIns="113792" bIns="1197527" numCol="1" spcCol="1270" anchor="ctr" anchorCtr="0">
            <a:noAutofit/>
          </a:bodyPr>
          <a:lstStyle/>
          <a:p>
            <a:pPr marL="0" lvl="0" indent="0" algn="ctr" defTabSz="711200">
              <a:lnSpc>
                <a:spcPct val="90000"/>
              </a:lnSpc>
              <a:spcBef>
                <a:spcPct val="0"/>
              </a:spcBef>
              <a:spcAft>
                <a:spcPct val="35000"/>
              </a:spcAft>
              <a:buNone/>
            </a:pPr>
            <a:r>
              <a:rPr lang="en-GB" sz="2000" b="1" kern="1200" dirty="0">
                <a:solidFill>
                  <a:schemeClr val="tx1">
                    <a:lumMod val="95000"/>
                    <a:lumOff val="5000"/>
                  </a:schemeClr>
                </a:solidFill>
              </a:rPr>
              <a:t>Transferable skills</a:t>
            </a:r>
          </a:p>
          <a:p>
            <a:pPr marL="0" lvl="0" indent="0" defTabSz="711200">
              <a:lnSpc>
                <a:spcPct val="90000"/>
              </a:lnSpc>
              <a:spcBef>
                <a:spcPct val="0"/>
              </a:spcBef>
              <a:spcAft>
                <a:spcPct val="35000"/>
              </a:spcAft>
              <a:buNone/>
            </a:pPr>
            <a:r>
              <a:rPr lang="en-GB" sz="1600" dirty="0">
                <a:solidFill>
                  <a:schemeClr val="tx1">
                    <a:lumMod val="95000"/>
                    <a:lumOff val="5000"/>
                  </a:schemeClr>
                </a:solidFill>
              </a:rPr>
              <a:t>This criterion focuses on skills you’ll use throughout university and your career. </a:t>
            </a:r>
          </a:p>
          <a:p>
            <a:pPr marL="0" lvl="0" indent="0" defTabSz="711200">
              <a:lnSpc>
                <a:spcPct val="90000"/>
              </a:lnSpc>
              <a:spcBef>
                <a:spcPct val="0"/>
              </a:spcBef>
              <a:spcAft>
                <a:spcPct val="35000"/>
              </a:spcAft>
              <a:buNone/>
            </a:pPr>
            <a:r>
              <a:rPr lang="en-GB" sz="1600" kern="1200" dirty="0">
                <a:solidFill>
                  <a:schemeClr val="tx1">
                    <a:lumMod val="95000"/>
                    <a:lumOff val="5000"/>
                  </a:schemeClr>
                </a:solidFill>
              </a:rPr>
              <a:t>We want to see:</a:t>
            </a:r>
            <a:r>
              <a:rPr lang="en-GB" sz="2000" kern="1200" dirty="0">
                <a:solidFill>
                  <a:schemeClr val="tx1">
                    <a:lumMod val="95000"/>
                    <a:lumOff val="5000"/>
                  </a:schemeClr>
                </a:solidFill>
              </a:rPr>
              <a:t> </a:t>
            </a:r>
          </a:p>
          <a:p>
            <a:pPr marL="342900" lvl="0" indent="-342900" defTabSz="711200">
              <a:lnSpc>
                <a:spcPct val="90000"/>
              </a:lnSpc>
              <a:spcBef>
                <a:spcPct val="0"/>
              </a:spcBef>
              <a:spcAft>
                <a:spcPct val="35000"/>
              </a:spcAft>
              <a:buFont typeface="Arial" panose="020B0604020202020204" pitchFamily="34" charset="0"/>
              <a:buChar char="•"/>
            </a:pPr>
            <a:r>
              <a:rPr lang="en-GB" sz="1600" kern="1200" dirty="0">
                <a:solidFill>
                  <a:schemeClr val="tx1">
                    <a:lumMod val="95000"/>
                    <a:lumOff val="5000"/>
                  </a:schemeClr>
                </a:solidFill>
              </a:rPr>
              <a:t>Clear organisation</a:t>
            </a:r>
          </a:p>
          <a:p>
            <a:pPr marL="342900" lvl="0" indent="-342900" defTabSz="711200">
              <a:lnSpc>
                <a:spcPct val="90000"/>
              </a:lnSpc>
              <a:spcBef>
                <a:spcPct val="0"/>
              </a:spcBef>
              <a:spcAft>
                <a:spcPct val="35000"/>
              </a:spcAft>
              <a:buFont typeface="Arial" panose="020B0604020202020204" pitchFamily="34" charset="0"/>
              <a:buChar char="•"/>
            </a:pPr>
            <a:r>
              <a:rPr lang="en-GB" sz="1600" dirty="0">
                <a:solidFill>
                  <a:schemeClr val="tx1">
                    <a:lumMod val="95000"/>
                    <a:lumOff val="5000"/>
                  </a:schemeClr>
                </a:solidFill>
              </a:rPr>
              <a:t>Logical structure</a:t>
            </a:r>
          </a:p>
          <a:p>
            <a:pPr marL="342900" lvl="0" indent="-342900" defTabSz="711200">
              <a:lnSpc>
                <a:spcPct val="90000"/>
              </a:lnSpc>
              <a:spcBef>
                <a:spcPct val="0"/>
              </a:spcBef>
              <a:spcAft>
                <a:spcPct val="35000"/>
              </a:spcAft>
              <a:buFont typeface="Arial" panose="020B0604020202020204" pitchFamily="34" charset="0"/>
              <a:buChar char="•"/>
            </a:pPr>
            <a:r>
              <a:rPr lang="en-GB" sz="1600" kern="1200" dirty="0">
                <a:solidFill>
                  <a:schemeClr val="tx1">
                    <a:lumMod val="95000"/>
                    <a:lumOff val="5000"/>
                  </a:schemeClr>
                </a:solidFill>
              </a:rPr>
              <a:t>Academic writing</a:t>
            </a:r>
          </a:p>
          <a:p>
            <a:pPr marL="342900" lvl="0" indent="-342900" defTabSz="711200">
              <a:lnSpc>
                <a:spcPct val="90000"/>
              </a:lnSpc>
              <a:spcBef>
                <a:spcPct val="0"/>
              </a:spcBef>
              <a:spcAft>
                <a:spcPct val="35000"/>
              </a:spcAft>
              <a:buFont typeface="Arial" panose="020B0604020202020204" pitchFamily="34" charset="0"/>
              <a:buChar char="•"/>
            </a:pPr>
            <a:r>
              <a:rPr lang="en-GB" sz="1600" dirty="0">
                <a:solidFill>
                  <a:schemeClr val="tx1">
                    <a:lumMod val="95000"/>
                    <a:lumOff val="5000"/>
                  </a:schemeClr>
                </a:solidFill>
              </a:rPr>
              <a:t>Correct grammar and spelling</a:t>
            </a:r>
          </a:p>
          <a:p>
            <a:pPr marL="342900" lvl="0" indent="-342900" defTabSz="711200">
              <a:lnSpc>
                <a:spcPct val="90000"/>
              </a:lnSpc>
              <a:spcBef>
                <a:spcPct val="0"/>
              </a:spcBef>
              <a:spcAft>
                <a:spcPct val="35000"/>
              </a:spcAft>
              <a:buFont typeface="Arial" panose="020B0604020202020204" pitchFamily="34" charset="0"/>
              <a:buChar char="•"/>
            </a:pPr>
            <a:r>
              <a:rPr lang="en-GB" sz="1600" kern="1200" dirty="0">
                <a:solidFill>
                  <a:schemeClr val="tx1">
                    <a:lumMod val="95000"/>
                    <a:lumOff val="5000"/>
                  </a:schemeClr>
                </a:solidFill>
              </a:rPr>
              <a:t>Professional presentation</a:t>
            </a:r>
          </a:p>
          <a:p>
            <a:pPr marL="342900" lvl="0" indent="-342900" defTabSz="711200">
              <a:lnSpc>
                <a:spcPct val="90000"/>
              </a:lnSpc>
              <a:spcBef>
                <a:spcPct val="0"/>
              </a:spcBef>
              <a:spcAft>
                <a:spcPct val="35000"/>
              </a:spcAft>
              <a:buFont typeface="Arial" panose="020B0604020202020204" pitchFamily="34" charset="0"/>
              <a:buChar char="•"/>
            </a:pPr>
            <a:r>
              <a:rPr lang="en-GB" sz="1600" dirty="0">
                <a:solidFill>
                  <a:schemeClr val="tx1">
                    <a:lumMod val="95000"/>
                    <a:lumOff val="5000"/>
                  </a:schemeClr>
                </a:solidFill>
              </a:rPr>
              <a:t>Balanced arguments</a:t>
            </a:r>
          </a:p>
          <a:p>
            <a:pPr lvl="0" defTabSz="711200">
              <a:lnSpc>
                <a:spcPct val="90000"/>
              </a:lnSpc>
              <a:spcBef>
                <a:spcPct val="0"/>
              </a:spcBef>
              <a:spcAft>
                <a:spcPct val="35000"/>
              </a:spcAft>
            </a:pPr>
            <a:endParaRPr lang="en-GB" sz="1600" kern="1200" dirty="0">
              <a:solidFill>
                <a:schemeClr val="tx1">
                  <a:lumMod val="95000"/>
                  <a:lumOff val="5000"/>
                </a:schemeClr>
              </a:solidFill>
            </a:endParaRPr>
          </a:p>
        </p:txBody>
      </p:sp>
      <p:sp>
        <p:nvSpPr>
          <p:cNvPr id="16" name="Oval 15" descr="Badge 5 outline">
            <a:extLst>
              <a:ext uri="{FF2B5EF4-FFF2-40B4-BE49-F238E27FC236}">
                <a16:creationId xmlns:a16="http://schemas.microsoft.com/office/drawing/2014/main" id="{4645435C-C2C7-67DE-7DCB-844C0AC9C314}"/>
              </a:ext>
            </a:extLst>
          </p:cNvPr>
          <p:cNvSpPr/>
          <p:nvPr/>
        </p:nvSpPr>
        <p:spPr>
          <a:xfrm>
            <a:off x="10355215" y="0"/>
            <a:ext cx="1181100" cy="1183830"/>
          </a:xfrm>
          <a:prstGeom prst="ellipse">
            <a:avLst/>
          </a:prstGeom>
          <a:blipFill>
            <a:blip>
              <a:extLst>
                <a:ext uri="{96DAC541-7B7A-43D3-8B79-37D633B846F1}">
                  <asvg:svgBlip xmlns:asvg="http://schemas.microsoft.com/office/drawing/2016/SVG/main" r:embed="rId6"/>
                </a:ext>
              </a:extLst>
            </a:blip>
            <a:srcRect/>
            <a:stretch>
              <a:fillRect l="-10000" r="-1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dirty="0"/>
          </a:p>
        </p:txBody>
      </p:sp>
      <p:sp>
        <p:nvSpPr>
          <p:cNvPr id="17" name="Arrow: Left-Right 16">
            <a:extLst>
              <a:ext uri="{FF2B5EF4-FFF2-40B4-BE49-F238E27FC236}">
                <a16:creationId xmlns:a16="http://schemas.microsoft.com/office/drawing/2014/main" id="{052B1566-7A10-4C8B-1DFB-F5A452839705}"/>
              </a:ext>
            </a:extLst>
          </p:cNvPr>
          <p:cNvSpPr/>
          <p:nvPr/>
        </p:nvSpPr>
        <p:spPr>
          <a:xfrm>
            <a:off x="487679" y="5421255"/>
            <a:ext cx="11216642" cy="953452"/>
          </a:xfrm>
          <a:prstGeom prst="leftRightArrow">
            <a:avLst/>
          </a:pr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8" name="Title 1">
            <a:extLst>
              <a:ext uri="{FF2B5EF4-FFF2-40B4-BE49-F238E27FC236}">
                <a16:creationId xmlns:a16="http://schemas.microsoft.com/office/drawing/2014/main" id="{B75C6522-9098-EDDC-BF18-8DEDE763E8EA}"/>
              </a:ext>
            </a:extLst>
          </p:cNvPr>
          <p:cNvSpPr txBox="1">
            <a:spLocks/>
          </p:cNvSpPr>
          <p:nvPr/>
        </p:nvSpPr>
        <p:spPr>
          <a:xfrm>
            <a:off x="1188721" y="5715418"/>
            <a:ext cx="10515600" cy="365126"/>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t>Assignment 1 criteria</a:t>
            </a:r>
          </a:p>
        </p:txBody>
      </p:sp>
    </p:spTree>
    <p:extLst>
      <p:ext uri="{BB962C8B-B14F-4D97-AF65-F5344CB8AC3E}">
        <p14:creationId xmlns:p14="http://schemas.microsoft.com/office/powerpoint/2010/main" val="28847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9">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7" end="7"/>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1">
                                            <p:txEl>
                                              <p:pRg st="1" end="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1">
                                            <p:txEl>
                                              <p:pRg st="2" end="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1">
                                            <p:txEl>
                                              <p:pRg st="3" end="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1">
                                            <p:txEl>
                                              <p:pRg st="4" end="4"/>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13">
                                            <p:txEl>
                                              <p:pRg st="1" end="1"/>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3">
                                            <p:txEl>
                                              <p:pRg st="2" end="2"/>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3">
                                            <p:txEl>
                                              <p:pRg st="3" end="3"/>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3">
                                            <p:txEl>
                                              <p:pRg st="4" end="4"/>
                                            </p:txEl>
                                          </p:spTgt>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3">
                                            <p:txEl>
                                              <p:pRg st="5" end="5"/>
                                            </p:txEl>
                                          </p:spTgt>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13">
                                            <p:txEl>
                                              <p:pRg st="6" end="6"/>
                                            </p:txEl>
                                          </p:spTgt>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13">
                                            <p:txEl>
                                              <p:pRg st="7" end="7"/>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15">
                                            <p:txEl>
                                              <p:pRg st="1" end="1"/>
                                            </p:txEl>
                                          </p:spTgt>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5">
                                            <p:txEl>
                                              <p:pRg st="2" end="2"/>
                                            </p:txEl>
                                          </p:spTgt>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15">
                                            <p:txEl>
                                              <p:pRg st="3" end="3"/>
                                            </p:txEl>
                                          </p:spTgt>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15">
                                            <p:txEl>
                                              <p:pRg st="4" end="4"/>
                                            </p:txEl>
                                          </p:spTgt>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15">
                                            <p:txEl>
                                              <p:pRg st="5" end="5"/>
                                            </p:txEl>
                                          </p:spTgt>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15">
                                            <p:txEl>
                                              <p:pRg st="6" end="6"/>
                                            </p:txEl>
                                          </p:spTgt>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15">
                                            <p:txEl>
                                              <p:pRg st="7" end="7"/>
                                            </p:txEl>
                                          </p:spTgt>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1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FA348B9-6FC0-B6C8-F6F7-2B169A191E0D}"/>
              </a:ext>
            </a:extLst>
          </p:cNvPr>
          <p:cNvSpPr>
            <a:spLocks noGrp="1"/>
          </p:cNvSpPr>
          <p:nvPr>
            <p:ph type="dt" sz="half" idx="10"/>
          </p:nvPr>
        </p:nvSpPr>
        <p:spPr>
          <a:xfrm>
            <a:off x="121024" y="6423585"/>
            <a:ext cx="3460376" cy="365125"/>
          </a:xfrm>
        </p:spPr>
        <p:txBody>
          <a:bodyPr/>
          <a:lstStyle/>
          <a:p>
            <a:r>
              <a:rPr lang="en-GB"/>
              <a:t>BMAH4006 -  Skills for Academic Success</a:t>
            </a:r>
          </a:p>
        </p:txBody>
      </p:sp>
      <p:sp>
        <p:nvSpPr>
          <p:cNvPr id="5" name="Footer Placeholder 4">
            <a:extLst>
              <a:ext uri="{FF2B5EF4-FFF2-40B4-BE49-F238E27FC236}">
                <a16:creationId xmlns:a16="http://schemas.microsoft.com/office/drawing/2014/main" id="{5CCC0079-F00E-E072-F06A-0B634DEFAEC9}"/>
              </a:ext>
            </a:extLst>
          </p:cNvPr>
          <p:cNvSpPr>
            <a:spLocks noGrp="1"/>
          </p:cNvSpPr>
          <p:nvPr>
            <p:ph type="ftr" sz="quarter" idx="11"/>
          </p:nvPr>
        </p:nvSpPr>
        <p:spPr>
          <a:xfrm>
            <a:off x="4038600" y="6434978"/>
            <a:ext cx="4114800" cy="365125"/>
          </a:xfrm>
        </p:spPr>
        <p:txBody>
          <a:bodyPr/>
          <a:lstStyle/>
          <a:p>
            <a:r>
              <a:rPr lang="en-GB"/>
              <a:t>Dr Simona Ferraraccio</a:t>
            </a:r>
          </a:p>
        </p:txBody>
      </p:sp>
      <p:sp>
        <p:nvSpPr>
          <p:cNvPr id="6" name="Slide Number Placeholder 5">
            <a:extLst>
              <a:ext uri="{FF2B5EF4-FFF2-40B4-BE49-F238E27FC236}">
                <a16:creationId xmlns:a16="http://schemas.microsoft.com/office/drawing/2014/main" id="{E9B33119-A67C-41FF-AD37-2B1562F1A9F4}"/>
              </a:ext>
            </a:extLst>
          </p:cNvPr>
          <p:cNvSpPr>
            <a:spLocks noGrp="1"/>
          </p:cNvSpPr>
          <p:nvPr>
            <p:ph type="sldNum" sz="quarter" idx="12"/>
          </p:nvPr>
        </p:nvSpPr>
        <p:spPr/>
        <p:txBody>
          <a:bodyPr/>
          <a:lstStyle/>
          <a:p>
            <a:fld id="{FA95ABA2-1875-4845-B9AD-34A7336EF8C5}" type="slidenum">
              <a:rPr lang="en-GB" smtClean="0"/>
              <a:t>44</a:t>
            </a:fld>
            <a:endParaRPr lang="en-GB"/>
          </a:p>
        </p:txBody>
      </p:sp>
      <p:sp>
        <p:nvSpPr>
          <p:cNvPr id="7" name="Freeform: Shape 6">
            <a:extLst>
              <a:ext uri="{FF2B5EF4-FFF2-40B4-BE49-F238E27FC236}">
                <a16:creationId xmlns:a16="http://schemas.microsoft.com/office/drawing/2014/main" id="{F2ECD10F-62E7-537D-5A78-5F6780F2384D}"/>
              </a:ext>
            </a:extLst>
          </p:cNvPr>
          <p:cNvSpPr/>
          <p:nvPr/>
        </p:nvSpPr>
        <p:spPr>
          <a:xfrm>
            <a:off x="0" y="1"/>
            <a:ext cx="2381249" cy="6356350"/>
          </a:xfrm>
          <a:custGeom>
            <a:avLst/>
            <a:gdLst>
              <a:gd name="csX0" fmla="*/ 0 w 1587499"/>
              <a:gd name="csY0" fmla="*/ 158750 h 5418667"/>
              <a:gd name="csX1" fmla="*/ 158750 w 1587499"/>
              <a:gd name="csY1" fmla="*/ 0 h 5418667"/>
              <a:gd name="csX2" fmla="*/ 1428749 w 1587499"/>
              <a:gd name="csY2" fmla="*/ 0 h 5418667"/>
              <a:gd name="csX3" fmla="*/ 1587499 w 1587499"/>
              <a:gd name="csY3" fmla="*/ 158750 h 5418667"/>
              <a:gd name="csX4" fmla="*/ 1587499 w 1587499"/>
              <a:gd name="csY4" fmla="*/ 5259917 h 5418667"/>
              <a:gd name="csX5" fmla="*/ 1428749 w 1587499"/>
              <a:gd name="csY5" fmla="*/ 5418667 h 5418667"/>
              <a:gd name="csX6" fmla="*/ 158750 w 1587499"/>
              <a:gd name="csY6" fmla="*/ 5418667 h 5418667"/>
              <a:gd name="csX7" fmla="*/ 0 w 1587499"/>
              <a:gd name="csY7" fmla="*/ 5259917 h 5418667"/>
              <a:gd name="csX8" fmla="*/ 0 w 1587499"/>
              <a:gd name="csY8" fmla="*/ 158750 h 5418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87499" h="5418667">
                <a:moveTo>
                  <a:pt x="0" y="158750"/>
                </a:moveTo>
                <a:cubicBezTo>
                  <a:pt x="0" y="71075"/>
                  <a:pt x="71075" y="0"/>
                  <a:pt x="158750" y="0"/>
                </a:cubicBezTo>
                <a:lnTo>
                  <a:pt x="1428749" y="0"/>
                </a:lnTo>
                <a:cubicBezTo>
                  <a:pt x="1516424" y="0"/>
                  <a:pt x="1587499" y="71075"/>
                  <a:pt x="1587499" y="158750"/>
                </a:cubicBezTo>
                <a:lnTo>
                  <a:pt x="1587499" y="5259917"/>
                </a:lnTo>
                <a:cubicBezTo>
                  <a:pt x="1587499" y="5347592"/>
                  <a:pt x="1516424" y="5418667"/>
                  <a:pt x="1428749" y="5418667"/>
                </a:cubicBezTo>
                <a:lnTo>
                  <a:pt x="158750" y="5418667"/>
                </a:lnTo>
                <a:cubicBezTo>
                  <a:pt x="71075" y="5418667"/>
                  <a:pt x="0" y="5347592"/>
                  <a:pt x="0" y="5259917"/>
                </a:cubicBezTo>
                <a:lnTo>
                  <a:pt x="0" y="158750"/>
                </a:lnTo>
                <a:close/>
              </a:path>
            </a:pathLst>
          </a:custGeom>
          <a:solidFill>
            <a:schemeClr val="tx2">
              <a:lumMod val="10000"/>
              <a:lumOff val="90000"/>
            </a:schemeClr>
          </a:solidFill>
          <a:ln>
            <a:solidFill>
              <a:schemeClr val="tx2">
                <a:lumMod val="75000"/>
                <a:lumOff val="25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2281258" rIns="113792" bIns="1197527" numCol="1" spcCol="1270" anchor="ctr" anchorCtr="0">
            <a:noAutofit/>
          </a:bodyPr>
          <a:lstStyle/>
          <a:p>
            <a:pPr marL="0" lvl="0" indent="0" algn="ctr" defTabSz="711200">
              <a:lnSpc>
                <a:spcPct val="90000"/>
              </a:lnSpc>
              <a:spcBef>
                <a:spcPct val="0"/>
              </a:spcBef>
              <a:spcAft>
                <a:spcPct val="35000"/>
              </a:spcAft>
              <a:buNone/>
            </a:pPr>
            <a:r>
              <a:rPr lang="en-GB" sz="2000" b="1" kern="1200" dirty="0">
                <a:solidFill>
                  <a:schemeClr val="tx2">
                    <a:lumMod val="90000"/>
                    <a:lumOff val="10000"/>
                  </a:schemeClr>
                </a:solidFill>
              </a:rPr>
              <a:t>Engagement with literature</a:t>
            </a:r>
          </a:p>
          <a:p>
            <a:pPr marL="0" lvl="0" indent="0" defTabSz="711200">
              <a:lnSpc>
                <a:spcPct val="90000"/>
              </a:lnSpc>
              <a:spcBef>
                <a:spcPct val="0"/>
              </a:spcBef>
              <a:spcAft>
                <a:spcPct val="35000"/>
              </a:spcAft>
              <a:buNone/>
            </a:pPr>
            <a:r>
              <a:rPr lang="en-GB" sz="1600" kern="1200" dirty="0">
                <a:solidFill>
                  <a:schemeClr val="tx2">
                    <a:lumMod val="90000"/>
                    <a:lumOff val="10000"/>
                  </a:schemeClr>
                </a:solidFill>
              </a:rPr>
              <a:t>Can you discuss:</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tx2">
                    <a:lumMod val="90000"/>
                    <a:lumOff val="10000"/>
                  </a:schemeClr>
                </a:solidFill>
              </a:rPr>
              <a:t>Academic integrity</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tx2">
                    <a:lumMod val="90000"/>
                    <a:lumOff val="10000"/>
                  </a:schemeClr>
                </a:solidFill>
              </a:rPr>
              <a:t>Referencing requirements</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tx2">
                    <a:lumMod val="90000"/>
                    <a:lumOff val="10000"/>
                  </a:schemeClr>
                </a:solidFill>
              </a:rPr>
              <a:t>Assessment expectations</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tx2">
                    <a:lumMod val="90000"/>
                    <a:lumOff val="10000"/>
                  </a:schemeClr>
                </a:solidFill>
              </a:rPr>
              <a:t>Responsible use of AI</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tx2">
                    <a:lumMod val="90000"/>
                    <a:lumOff val="10000"/>
                  </a:schemeClr>
                </a:solidFill>
              </a:rPr>
              <a:t>Feedback and feedforward</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tx2">
                    <a:lumMod val="90000"/>
                    <a:lumOff val="10000"/>
                  </a:schemeClr>
                </a:solidFill>
              </a:rPr>
              <a:t>Marking criteria and rubrics</a:t>
            </a:r>
            <a:endParaRPr lang="en-GB" sz="1600" kern="1200" dirty="0">
              <a:solidFill>
                <a:schemeClr val="tx2">
                  <a:lumMod val="90000"/>
                  <a:lumOff val="10000"/>
                </a:schemeClr>
              </a:solidFill>
            </a:endParaRPr>
          </a:p>
          <a:p>
            <a:pPr marL="285750" lvl="0" indent="-285750" defTabSz="711200">
              <a:lnSpc>
                <a:spcPct val="90000"/>
              </a:lnSpc>
              <a:spcBef>
                <a:spcPct val="0"/>
              </a:spcBef>
              <a:spcAft>
                <a:spcPct val="35000"/>
              </a:spcAft>
              <a:buFont typeface="Arial" panose="020B0604020202020204" pitchFamily="34" charset="0"/>
              <a:buChar char="•"/>
            </a:pPr>
            <a:endParaRPr lang="en-GB" sz="1600" kern="1200" dirty="0">
              <a:solidFill>
                <a:schemeClr val="tx2">
                  <a:lumMod val="90000"/>
                  <a:lumOff val="10000"/>
                </a:schemeClr>
              </a:solidFill>
            </a:endParaRPr>
          </a:p>
          <a:p>
            <a:pPr lvl="0" defTabSz="711200">
              <a:lnSpc>
                <a:spcPct val="90000"/>
              </a:lnSpc>
              <a:spcBef>
                <a:spcPct val="0"/>
              </a:spcBef>
              <a:spcAft>
                <a:spcPct val="35000"/>
              </a:spcAft>
            </a:pPr>
            <a:endParaRPr lang="en-GB" sz="1600" kern="1200" dirty="0">
              <a:solidFill>
                <a:schemeClr val="tx2">
                  <a:lumMod val="90000"/>
                  <a:lumOff val="10000"/>
                </a:schemeClr>
              </a:solidFill>
            </a:endParaRPr>
          </a:p>
        </p:txBody>
      </p:sp>
      <p:sp>
        <p:nvSpPr>
          <p:cNvPr id="8" name="Oval 7" descr="Badge 1 outline">
            <a:extLst>
              <a:ext uri="{FF2B5EF4-FFF2-40B4-BE49-F238E27FC236}">
                <a16:creationId xmlns:a16="http://schemas.microsoft.com/office/drawing/2014/main" id="{8E746CE4-1E99-70C0-6133-9D1879FF0CE2}"/>
              </a:ext>
            </a:extLst>
          </p:cNvPr>
          <p:cNvSpPr/>
          <p:nvPr/>
        </p:nvSpPr>
        <p:spPr>
          <a:xfrm>
            <a:off x="680954" y="35395"/>
            <a:ext cx="1015533" cy="1175125"/>
          </a:xfrm>
          <a:prstGeom prst="ellipse">
            <a:avLst/>
          </a:prstGeom>
          <a:blipFill>
            <a:blip>
              <a:extLst>
                <a:ext uri="{96DAC541-7B7A-43D3-8B79-37D633B846F1}">
                  <asvg:svgBlip xmlns:asvg="http://schemas.microsoft.com/office/drawing/2016/SVG/main" r:embed="rId2"/>
                </a:ext>
              </a:extLst>
            </a:blip>
            <a:srcRect/>
            <a:stretch>
              <a:fillRect l="-10000" r="-1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E3F0AD15-E70E-EA0C-E1DB-541619C5F164}"/>
              </a:ext>
            </a:extLst>
          </p:cNvPr>
          <p:cNvSpPr/>
          <p:nvPr/>
        </p:nvSpPr>
        <p:spPr>
          <a:xfrm>
            <a:off x="2495762" y="-1"/>
            <a:ext cx="2381249" cy="6356350"/>
          </a:xfrm>
          <a:custGeom>
            <a:avLst/>
            <a:gdLst>
              <a:gd name="csX0" fmla="*/ 0 w 1587499"/>
              <a:gd name="csY0" fmla="*/ 158750 h 5418667"/>
              <a:gd name="csX1" fmla="*/ 158750 w 1587499"/>
              <a:gd name="csY1" fmla="*/ 0 h 5418667"/>
              <a:gd name="csX2" fmla="*/ 1428749 w 1587499"/>
              <a:gd name="csY2" fmla="*/ 0 h 5418667"/>
              <a:gd name="csX3" fmla="*/ 1587499 w 1587499"/>
              <a:gd name="csY3" fmla="*/ 158750 h 5418667"/>
              <a:gd name="csX4" fmla="*/ 1587499 w 1587499"/>
              <a:gd name="csY4" fmla="*/ 5259917 h 5418667"/>
              <a:gd name="csX5" fmla="*/ 1428749 w 1587499"/>
              <a:gd name="csY5" fmla="*/ 5418667 h 5418667"/>
              <a:gd name="csX6" fmla="*/ 158750 w 1587499"/>
              <a:gd name="csY6" fmla="*/ 5418667 h 5418667"/>
              <a:gd name="csX7" fmla="*/ 0 w 1587499"/>
              <a:gd name="csY7" fmla="*/ 5259917 h 5418667"/>
              <a:gd name="csX8" fmla="*/ 0 w 1587499"/>
              <a:gd name="csY8" fmla="*/ 158750 h 5418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87499" h="5418667">
                <a:moveTo>
                  <a:pt x="0" y="158750"/>
                </a:moveTo>
                <a:cubicBezTo>
                  <a:pt x="0" y="71075"/>
                  <a:pt x="71075" y="0"/>
                  <a:pt x="158750" y="0"/>
                </a:cubicBezTo>
                <a:lnTo>
                  <a:pt x="1428749" y="0"/>
                </a:lnTo>
                <a:cubicBezTo>
                  <a:pt x="1516424" y="0"/>
                  <a:pt x="1587499" y="71075"/>
                  <a:pt x="1587499" y="158750"/>
                </a:cubicBezTo>
                <a:lnTo>
                  <a:pt x="1587499" y="5259917"/>
                </a:lnTo>
                <a:cubicBezTo>
                  <a:pt x="1587499" y="5347592"/>
                  <a:pt x="1516424" y="5418667"/>
                  <a:pt x="1428749" y="5418667"/>
                </a:cubicBezTo>
                <a:lnTo>
                  <a:pt x="158750" y="5418667"/>
                </a:lnTo>
                <a:cubicBezTo>
                  <a:pt x="71075" y="5418667"/>
                  <a:pt x="0" y="5347592"/>
                  <a:pt x="0" y="5259917"/>
                </a:cubicBezTo>
                <a:lnTo>
                  <a:pt x="0" y="158750"/>
                </a:lnTo>
                <a:close/>
              </a:path>
            </a:pathLst>
          </a:custGeom>
          <a:solidFill>
            <a:schemeClr val="accent2">
              <a:lumMod val="20000"/>
              <a:lumOff val="80000"/>
            </a:schemeClr>
          </a:solidFill>
          <a:ln>
            <a:solidFill>
              <a:schemeClr val="accent2">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2281258" rIns="113792" bIns="1197527" numCol="1" spcCol="1270" anchor="ctr" anchorCtr="0">
            <a:noAutofit/>
          </a:bodyPr>
          <a:lstStyle/>
          <a:p>
            <a:pPr marL="0" lvl="0" indent="0" algn="ctr" defTabSz="711200">
              <a:lnSpc>
                <a:spcPct val="90000"/>
              </a:lnSpc>
              <a:spcBef>
                <a:spcPct val="0"/>
              </a:spcBef>
              <a:spcAft>
                <a:spcPct val="35000"/>
              </a:spcAft>
              <a:buNone/>
            </a:pPr>
            <a:r>
              <a:rPr lang="en-GB" b="1" kern="1200" dirty="0">
                <a:solidFill>
                  <a:schemeClr val="accent2">
                    <a:lumMod val="50000"/>
                  </a:schemeClr>
                </a:solidFill>
              </a:rPr>
              <a:t>Knowledge</a:t>
            </a:r>
          </a:p>
          <a:p>
            <a:pPr marL="0" lvl="0" indent="0" algn="ctr" defTabSz="711200">
              <a:lnSpc>
                <a:spcPct val="90000"/>
              </a:lnSpc>
              <a:spcBef>
                <a:spcPct val="0"/>
              </a:spcBef>
              <a:spcAft>
                <a:spcPct val="35000"/>
              </a:spcAft>
              <a:buNone/>
            </a:pPr>
            <a:r>
              <a:rPr lang="en-GB" b="1" kern="1200" dirty="0">
                <a:solidFill>
                  <a:schemeClr val="accent2">
                    <a:lumMod val="50000"/>
                  </a:schemeClr>
                </a:solidFill>
              </a:rPr>
              <a:t> and Understanding</a:t>
            </a:r>
          </a:p>
          <a:p>
            <a:pPr marL="0" lvl="0" indent="0" defTabSz="711200">
              <a:lnSpc>
                <a:spcPct val="90000"/>
              </a:lnSpc>
              <a:spcBef>
                <a:spcPct val="0"/>
              </a:spcBef>
              <a:spcAft>
                <a:spcPct val="35000"/>
              </a:spcAft>
              <a:buNone/>
            </a:pPr>
            <a:r>
              <a:rPr lang="en-GB" sz="1600" dirty="0">
                <a:solidFill>
                  <a:schemeClr val="accent2">
                    <a:lumMod val="50000"/>
                  </a:schemeClr>
                </a:solidFill>
              </a:rPr>
              <a:t>We want to see that you understand:</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accent2">
                    <a:lumMod val="50000"/>
                  </a:schemeClr>
                </a:solidFill>
              </a:rPr>
              <a:t>Academic integrity</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2">
                    <a:lumMod val="50000"/>
                  </a:schemeClr>
                </a:solidFill>
              </a:rPr>
              <a:t>Referencing expectations</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accent2">
                    <a:lumMod val="50000"/>
                  </a:schemeClr>
                </a:solidFill>
              </a:rPr>
              <a:t>The role of feedback and feedforward</a:t>
            </a:r>
          </a:p>
          <a:p>
            <a:pPr lvl="0" defTabSz="711200">
              <a:lnSpc>
                <a:spcPct val="90000"/>
              </a:lnSpc>
              <a:spcBef>
                <a:spcPct val="0"/>
              </a:spcBef>
              <a:spcAft>
                <a:spcPct val="35000"/>
              </a:spcAft>
            </a:pPr>
            <a:r>
              <a:rPr lang="en-GB" sz="1600" kern="1200" dirty="0">
                <a:solidFill>
                  <a:schemeClr val="accent2">
                    <a:lumMod val="50000"/>
                  </a:schemeClr>
                </a:solidFill>
              </a:rPr>
              <a:t>Can you explain:</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2">
                    <a:lumMod val="50000"/>
                  </a:schemeClr>
                </a:solidFill>
              </a:rPr>
              <a:t>What you were expected to do?</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2">
                    <a:lumMod val="50000"/>
                  </a:schemeClr>
                </a:solidFill>
              </a:rPr>
              <a:t>How AI should be used responsibly?</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accent2">
                    <a:lumMod val="50000"/>
                  </a:schemeClr>
                </a:solidFill>
              </a:rPr>
              <a:t>What will you do to improve in the future?</a:t>
            </a:r>
          </a:p>
          <a:p>
            <a:pPr marL="285750" lvl="0" indent="-285750" defTabSz="711200">
              <a:lnSpc>
                <a:spcPct val="90000"/>
              </a:lnSpc>
              <a:spcBef>
                <a:spcPct val="0"/>
              </a:spcBef>
              <a:spcAft>
                <a:spcPct val="35000"/>
              </a:spcAft>
              <a:buFont typeface="Arial" panose="020B0604020202020204" pitchFamily="34" charset="0"/>
              <a:buChar char="•"/>
            </a:pPr>
            <a:endParaRPr lang="en-GB" sz="1600" dirty="0">
              <a:solidFill>
                <a:schemeClr val="accent2">
                  <a:lumMod val="50000"/>
                </a:schemeClr>
              </a:solidFill>
            </a:endParaRPr>
          </a:p>
          <a:p>
            <a:pPr lvl="0" defTabSz="711200">
              <a:lnSpc>
                <a:spcPct val="90000"/>
              </a:lnSpc>
              <a:spcBef>
                <a:spcPct val="0"/>
              </a:spcBef>
              <a:spcAft>
                <a:spcPct val="35000"/>
              </a:spcAft>
            </a:pPr>
            <a:endParaRPr lang="en-GB" sz="1600" kern="1200" dirty="0">
              <a:solidFill>
                <a:schemeClr val="accent2">
                  <a:lumMod val="50000"/>
                </a:schemeClr>
              </a:solidFill>
            </a:endParaRPr>
          </a:p>
        </p:txBody>
      </p:sp>
      <p:sp>
        <p:nvSpPr>
          <p:cNvPr id="10" name="Oval 9" descr="Badge outline">
            <a:extLst>
              <a:ext uri="{FF2B5EF4-FFF2-40B4-BE49-F238E27FC236}">
                <a16:creationId xmlns:a16="http://schemas.microsoft.com/office/drawing/2014/main" id="{663BC6C0-51E7-4839-03ED-4E1198358C40}"/>
              </a:ext>
            </a:extLst>
          </p:cNvPr>
          <p:cNvSpPr/>
          <p:nvPr/>
        </p:nvSpPr>
        <p:spPr>
          <a:xfrm>
            <a:off x="3159499" y="35396"/>
            <a:ext cx="1053774" cy="1177597"/>
          </a:xfrm>
          <a:prstGeom prst="ellipse">
            <a:avLst/>
          </a:prstGeom>
          <a:blipFill>
            <a:blip>
              <a:extLst>
                <a:ext uri="{96DAC541-7B7A-43D3-8B79-37D633B846F1}">
                  <asvg:svgBlip xmlns:asvg="http://schemas.microsoft.com/office/drawing/2016/SVG/main" r:embed="rId3"/>
                </a:ext>
              </a:extLst>
            </a:blip>
            <a:srcRect/>
            <a:stretch>
              <a:fillRect l="-10000" r="-1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698666F6-CCDE-FDFF-54CC-58B01E8EBC3D}"/>
              </a:ext>
            </a:extLst>
          </p:cNvPr>
          <p:cNvSpPr/>
          <p:nvPr/>
        </p:nvSpPr>
        <p:spPr>
          <a:xfrm>
            <a:off x="4905376" y="1"/>
            <a:ext cx="2381249" cy="6356350"/>
          </a:xfrm>
          <a:custGeom>
            <a:avLst/>
            <a:gdLst>
              <a:gd name="csX0" fmla="*/ 0 w 1587499"/>
              <a:gd name="csY0" fmla="*/ 158750 h 5418667"/>
              <a:gd name="csX1" fmla="*/ 158750 w 1587499"/>
              <a:gd name="csY1" fmla="*/ 0 h 5418667"/>
              <a:gd name="csX2" fmla="*/ 1428749 w 1587499"/>
              <a:gd name="csY2" fmla="*/ 0 h 5418667"/>
              <a:gd name="csX3" fmla="*/ 1587499 w 1587499"/>
              <a:gd name="csY3" fmla="*/ 158750 h 5418667"/>
              <a:gd name="csX4" fmla="*/ 1587499 w 1587499"/>
              <a:gd name="csY4" fmla="*/ 5259917 h 5418667"/>
              <a:gd name="csX5" fmla="*/ 1428749 w 1587499"/>
              <a:gd name="csY5" fmla="*/ 5418667 h 5418667"/>
              <a:gd name="csX6" fmla="*/ 158750 w 1587499"/>
              <a:gd name="csY6" fmla="*/ 5418667 h 5418667"/>
              <a:gd name="csX7" fmla="*/ 0 w 1587499"/>
              <a:gd name="csY7" fmla="*/ 5259917 h 5418667"/>
              <a:gd name="csX8" fmla="*/ 0 w 1587499"/>
              <a:gd name="csY8" fmla="*/ 158750 h 5418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87499" h="5418667">
                <a:moveTo>
                  <a:pt x="0" y="158750"/>
                </a:moveTo>
                <a:cubicBezTo>
                  <a:pt x="0" y="71075"/>
                  <a:pt x="71075" y="0"/>
                  <a:pt x="158750" y="0"/>
                </a:cubicBezTo>
                <a:lnTo>
                  <a:pt x="1428749" y="0"/>
                </a:lnTo>
                <a:cubicBezTo>
                  <a:pt x="1516424" y="0"/>
                  <a:pt x="1587499" y="71075"/>
                  <a:pt x="1587499" y="158750"/>
                </a:cubicBezTo>
                <a:lnTo>
                  <a:pt x="1587499" y="5259917"/>
                </a:lnTo>
                <a:cubicBezTo>
                  <a:pt x="1587499" y="5347592"/>
                  <a:pt x="1516424" y="5418667"/>
                  <a:pt x="1428749" y="5418667"/>
                </a:cubicBezTo>
                <a:lnTo>
                  <a:pt x="158750" y="5418667"/>
                </a:lnTo>
                <a:cubicBezTo>
                  <a:pt x="71075" y="5418667"/>
                  <a:pt x="0" y="5347592"/>
                  <a:pt x="0" y="5259917"/>
                </a:cubicBezTo>
                <a:lnTo>
                  <a:pt x="0" y="158750"/>
                </a:lnTo>
                <a:close/>
              </a:path>
            </a:pathLst>
          </a:custGeom>
          <a:solidFill>
            <a:schemeClr val="accent6">
              <a:lumMod val="20000"/>
              <a:lumOff val="80000"/>
            </a:schemeClr>
          </a:solidFill>
          <a:ln>
            <a:solidFill>
              <a:schemeClr val="accent6">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2281258" rIns="113792" bIns="1197527" numCol="1" spcCol="1270" anchor="ctr" anchorCtr="0">
            <a:noAutofit/>
          </a:bodyPr>
          <a:lstStyle/>
          <a:p>
            <a:pPr marL="0" lvl="0" indent="0" algn="ctr" defTabSz="711200">
              <a:lnSpc>
                <a:spcPct val="90000"/>
              </a:lnSpc>
              <a:spcBef>
                <a:spcPct val="0"/>
              </a:spcBef>
              <a:spcAft>
                <a:spcPct val="35000"/>
              </a:spcAft>
              <a:buNone/>
            </a:pPr>
            <a:r>
              <a:rPr lang="en-GB" b="1" kern="1200" dirty="0">
                <a:solidFill>
                  <a:schemeClr val="accent6">
                    <a:lumMod val="50000"/>
                  </a:schemeClr>
                </a:solidFill>
              </a:rPr>
              <a:t>Cognitive and Intellectual skills</a:t>
            </a:r>
          </a:p>
          <a:p>
            <a:pPr marL="0" lvl="0" indent="0" defTabSz="711200">
              <a:lnSpc>
                <a:spcPct val="90000"/>
              </a:lnSpc>
              <a:spcBef>
                <a:spcPct val="0"/>
              </a:spcBef>
              <a:spcAft>
                <a:spcPct val="35000"/>
              </a:spcAft>
              <a:buNone/>
            </a:pPr>
            <a:r>
              <a:rPr lang="en-GB" sz="1600" dirty="0">
                <a:solidFill>
                  <a:schemeClr val="accent6">
                    <a:lumMod val="50000"/>
                  </a:schemeClr>
                </a:solidFill>
              </a:rPr>
              <a:t>We don’t want just to hear what you did, we want to hear what you learned:</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6">
                    <a:lumMod val="50000"/>
                  </a:schemeClr>
                </a:solidFill>
              </a:rPr>
              <a:t>Evaluate your strengths</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6">
                    <a:lumMod val="50000"/>
                  </a:schemeClr>
                </a:solidFill>
              </a:rPr>
              <a:t>Identify weaknesses</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6">
                    <a:lumMod val="50000"/>
                  </a:schemeClr>
                </a:solidFill>
              </a:rPr>
              <a:t>Explain lessons learned</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6">
                    <a:lumMod val="50000"/>
                  </a:schemeClr>
                </a:solidFill>
              </a:rPr>
              <a:t>Discuss how you will improve </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6">
                    <a:lumMod val="50000"/>
                  </a:schemeClr>
                </a:solidFill>
              </a:rPr>
              <a:t>Reflect on your use of AI and academic resources</a:t>
            </a:r>
          </a:p>
          <a:p>
            <a:pPr lvl="0" defTabSz="711200">
              <a:lnSpc>
                <a:spcPct val="90000"/>
              </a:lnSpc>
              <a:spcBef>
                <a:spcPct val="0"/>
              </a:spcBef>
              <a:spcAft>
                <a:spcPct val="35000"/>
              </a:spcAft>
            </a:pPr>
            <a:endParaRPr lang="en-GB" sz="1600" dirty="0">
              <a:solidFill>
                <a:schemeClr val="accent6">
                  <a:lumMod val="50000"/>
                </a:schemeClr>
              </a:solidFill>
            </a:endParaRPr>
          </a:p>
          <a:p>
            <a:pPr lvl="0" defTabSz="711200">
              <a:lnSpc>
                <a:spcPct val="90000"/>
              </a:lnSpc>
              <a:spcBef>
                <a:spcPct val="0"/>
              </a:spcBef>
              <a:spcAft>
                <a:spcPct val="35000"/>
              </a:spcAft>
            </a:pPr>
            <a:endParaRPr lang="en-GB" sz="1600" kern="1200" dirty="0">
              <a:solidFill>
                <a:schemeClr val="accent6">
                  <a:lumMod val="50000"/>
                </a:schemeClr>
              </a:solidFill>
            </a:endParaRPr>
          </a:p>
        </p:txBody>
      </p:sp>
      <p:sp>
        <p:nvSpPr>
          <p:cNvPr id="12" name="Oval 11" descr="Badge 3 outline">
            <a:extLst>
              <a:ext uri="{FF2B5EF4-FFF2-40B4-BE49-F238E27FC236}">
                <a16:creationId xmlns:a16="http://schemas.microsoft.com/office/drawing/2014/main" id="{FACCFDA3-4E41-9775-C525-DA9B6A03A946}"/>
              </a:ext>
            </a:extLst>
          </p:cNvPr>
          <p:cNvSpPr/>
          <p:nvPr/>
        </p:nvSpPr>
        <p:spPr>
          <a:xfrm>
            <a:off x="5558467" y="35395"/>
            <a:ext cx="1075066" cy="1177598"/>
          </a:xfrm>
          <a:prstGeom prst="ellipse">
            <a:avLst/>
          </a:prstGeom>
          <a:blipFill>
            <a:blip>
              <a:extLst>
                <a:ext uri="{96DAC541-7B7A-43D3-8B79-37D633B846F1}">
                  <asvg:svgBlip xmlns:asvg="http://schemas.microsoft.com/office/drawing/2016/SVG/main" r:embed="rId4"/>
                </a:ext>
              </a:extLst>
            </a:blip>
            <a:srcRect/>
            <a:stretch>
              <a:fillRect l="-10000" r="-1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EE93AD5C-8E6C-9E92-EFC5-39938E6626AF}"/>
              </a:ext>
            </a:extLst>
          </p:cNvPr>
          <p:cNvSpPr/>
          <p:nvPr/>
        </p:nvSpPr>
        <p:spPr>
          <a:xfrm>
            <a:off x="7358064" y="1"/>
            <a:ext cx="2381249" cy="6356350"/>
          </a:xfrm>
          <a:custGeom>
            <a:avLst/>
            <a:gdLst>
              <a:gd name="csX0" fmla="*/ 0 w 1587499"/>
              <a:gd name="csY0" fmla="*/ 158750 h 5418667"/>
              <a:gd name="csX1" fmla="*/ 158750 w 1587499"/>
              <a:gd name="csY1" fmla="*/ 0 h 5418667"/>
              <a:gd name="csX2" fmla="*/ 1428749 w 1587499"/>
              <a:gd name="csY2" fmla="*/ 0 h 5418667"/>
              <a:gd name="csX3" fmla="*/ 1587499 w 1587499"/>
              <a:gd name="csY3" fmla="*/ 158750 h 5418667"/>
              <a:gd name="csX4" fmla="*/ 1587499 w 1587499"/>
              <a:gd name="csY4" fmla="*/ 5259917 h 5418667"/>
              <a:gd name="csX5" fmla="*/ 1428749 w 1587499"/>
              <a:gd name="csY5" fmla="*/ 5418667 h 5418667"/>
              <a:gd name="csX6" fmla="*/ 158750 w 1587499"/>
              <a:gd name="csY6" fmla="*/ 5418667 h 5418667"/>
              <a:gd name="csX7" fmla="*/ 0 w 1587499"/>
              <a:gd name="csY7" fmla="*/ 5259917 h 5418667"/>
              <a:gd name="csX8" fmla="*/ 0 w 1587499"/>
              <a:gd name="csY8" fmla="*/ 158750 h 5418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87499" h="5418667">
                <a:moveTo>
                  <a:pt x="0" y="158750"/>
                </a:moveTo>
                <a:cubicBezTo>
                  <a:pt x="0" y="71075"/>
                  <a:pt x="71075" y="0"/>
                  <a:pt x="158750" y="0"/>
                </a:cubicBezTo>
                <a:lnTo>
                  <a:pt x="1428749" y="0"/>
                </a:lnTo>
                <a:cubicBezTo>
                  <a:pt x="1516424" y="0"/>
                  <a:pt x="1587499" y="71075"/>
                  <a:pt x="1587499" y="158750"/>
                </a:cubicBezTo>
                <a:lnTo>
                  <a:pt x="1587499" y="5259917"/>
                </a:lnTo>
                <a:cubicBezTo>
                  <a:pt x="1587499" y="5347592"/>
                  <a:pt x="1516424" y="5418667"/>
                  <a:pt x="1428749" y="5418667"/>
                </a:cubicBezTo>
                <a:lnTo>
                  <a:pt x="158750" y="5418667"/>
                </a:lnTo>
                <a:cubicBezTo>
                  <a:pt x="71075" y="5418667"/>
                  <a:pt x="0" y="5347592"/>
                  <a:pt x="0" y="5259917"/>
                </a:cubicBezTo>
                <a:lnTo>
                  <a:pt x="0" y="158750"/>
                </a:lnTo>
                <a:close/>
              </a:path>
            </a:pathLst>
          </a:custGeom>
          <a:solidFill>
            <a:schemeClr val="accent5">
              <a:lumMod val="20000"/>
              <a:lumOff val="80000"/>
            </a:schemeClr>
          </a:solidFill>
          <a:ln>
            <a:solidFill>
              <a:schemeClr val="accent5">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2281258" rIns="113792" bIns="1197527" numCol="1" spcCol="1270" anchor="ctr" anchorCtr="0">
            <a:noAutofit/>
          </a:bodyPr>
          <a:lstStyle/>
          <a:p>
            <a:pPr marL="0" lvl="0" indent="0" algn="ctr" defTabSz="711200">
              <a:lnSpc>
                <a:spcPct val="90000"/>
              </a:lnSpc>
              <a:spcBef>
                <a:spcPct val="0"/>
              </a:spcBef>
              <a:spcAft>
                <a:spcPct val="35000"/>
              </a:spcAft>
              <a:buNone/>
            </a:pPr>
            <a:r>
              <a:rPr lang="en-GB" sz="2000" b="1" kern="1200" dirty="0">
                <a:solidFill>
                  <a:schemeClr val="accent5">
                    <a:lumMod val="50000"/>
                  </a:schemeClr>
                </a:solidFill>
              </a:rPr>
              <a:t>Practical Skills</a:t>
            </a:r>
          </a:p>
          <a:p>
            <a:pPr marL="0" lvl="0" indent="0" defTabSz="711200">
              <a:lnSpc>
                <a:spcPct val="90000"/>
              </a:lnSpc>
              <a:spcBef>
                <a:spcPct val="0"/>
              </a:spcBef>
              <a:spcAft>
                <a:spcPct val="35000"/>
              </a:spcAft>
              <a:buNone/>
            </a:pPr>
            <a:r>
              <a:rPr lang="en-GB" sz="1600" dirty="0">
                <a:solidFill>
                  <a:schemeClr val="accent5">
                    <a:lumMod val="50000"/>
                  </a:schemeClr>
                </a:solidFill>
              </a:rPr>
              <a:t>This focuses on improvement, anyone can read feedback, but stronger students can use feedback to improve future performance. Can you explain how you will:</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accent5">
                    <a:lumMod val="50000"/>
                  </a:schemeClr>
                </a:solidFill>
              </a:rPr>
              <a:t>Improve time management</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5">
                    <a:lumMod val="50000"/>
                  </a:schemeClr>
                </a:solidFill>
              </a:rPr>
              <a:t>Develop research skills</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accent5">
                    <a:lumMod val="50000"/>
                  </a:schemeClr>
                </a:solidFill>
              </a:rPr>
              <a:t>Improve referencing</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accent5">
                    <a:lumMod val="50000"/>
                  </a:schemeClr>
                </a:solidFill>
              </a:rPr>
              <a:t>Strengthen critical writing</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accent5">
                    <a:lumMod val="50000"/>
                  </a:schemeClr>
                </a:solidFill>
              </a:rPr>
              <a:t>Use feedback more effectively</a:t>
            </a:r>
          </a:p>
          <a:p>
            <a:pPr lvl="0" defTabSz="711200">
              <a:lnSpc>
                <a:spcPct val="90000"/>
              </a:lnSpc>
              <a:spcBef>
                <a:spcPct val="0"/>
              </a:spcBef>
              <a:spcAft>
                <a:spcPct val="35000"/>
              </a:spcAft>
            </a:pPr>
            <a:endParaRPr lang="en-GB" sz="1600" kern="1200" dirty="0">
              <a:solidFill>
                <a:schemeClr val="accent5">
                  <a:lumMod val="50000"/>
                </a:schemeClr>
              </a:solidFill>
            </a:endParaRPr>
          </a:p>
          <a:p>
            <a:pPr lvl="0" defTabSz="711200">
              <a:lnSpc>
                <a:spcPct val="90000"/>
              </a:lnSpc>
              <a:spcBef>
                <a:spcPct val="0"/>
              </a:spcBef>
              <a:spcAft>
                <a:spcPct val="35000"/>
              </a:spcAft>
            </a:pPr>
            <a:endParaRPr lang="en-GB" sz="1600" kern="1200" dirty="0">
              <a:solidFill>
                <a:schemeClr val="accent5">
                  <a:lumMod val="50000"/>
                </a:schemeClr>
              </a:solidFill>
            </a:endParaRPr>
          </a:p>
        </p:txBody>
      </p:sp>
      <p:sp>
        <p:nvSpPr>
          <p:cNvPr id="14" name="Oval 13" descr="Badge 4 outline">
            <a:extLst>
              <a:ext uri="{FF2B5EF4-FFF2-40B4-BE49-F238E27FC236}">
                <a16:creationId xmlns:a16="http://schemas.microsoft.com/office/drawing/2014/main" id="{B8C32551-F614-7685-2CB4-7AD0DE3DEA58}"/>
              </a:ext>
            </a:extLst>
          </p:cNvPr>
          <p:cNvSpPr/>
          <p:nvPr/>
        </p:nvSpPr>
        <p:spPr>
          <a:xfrm>
            <a:off x="7939716" y="0"/>
            <a:ext cx="1181100" cy="1183830"/>
          </a:xfrm>
          <a:prstGeom prst="ellipse">
            <a:avLst/>
          </a:prstGeom>
          <a:blipFill>
            <a:blip>
              <a:extLst>
                <a:ext uri="{96DAC541-7B7A-43D3-8B79-37D633B846F1}">
                  <asvg:svgBlip xmlns:asvg="http://schemas.microsoft.com/office/drawing/2016/SVG/main" r:embed="rId5"/>
                </a:ext>
              </a:extLst>
            </a:blip>
            <a:srcRect/>
            <a:stretch>
              <a:fillRect l="-10000" r="-1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71F123D7-3664-9E39-FEAC-5FCF62AA96A5}"/>
              </a:ext>
            </a:extLst>
          </p:cNvPr>
          <p:cNvSpPr/>
          <p:nvPr/>
        </p:nvSpPr>
        <p:spPr>
          <a:xfrm>
            <a:off x="9810750" y="1"/>
            <a:ext cx="2381249" cy="6356350"/>
          </a:xfrm>
          <a:custGeom>
            <a:avLst/>
            <a:gdLst>
              <a:gd name="csX0" fmla="*/ 0 w 1587499"/>
              <a:gd name="csY0" fmla="*/ 158750 h 5418667"/>
              <a:gd name="csX1" fmla="*/ 158750 w 1587499"/>
              <a:gd name="csY1" fmla="*/ 0 h 5418667"/>
              <a:gd name="csX2" fmla="*/ 1428749 w 1587499"/>
              <a:gd name="csY2" fmla="*/ 0 h 5418667"/>
              <a:gd name="csX3" fmla="*/ 1587499 w 1587499"/>
              <a:gd name="csY3" fmla="*/ 158750 h 5418667"/>
              <a:gd name="csX4" fmla="*/ 1587499 w 1587499"/>
              <a:gd name="csY4" fmla="*/ 5259917 h 5418667"/>
              <a:gd name="csX5" fmla="*/ 1428749 w 1587499"/>
              <a:gd name="csY5" fmla="*/ 5418667 h 5418667"/>
              <a:gd name="csX6" fmla="*/ 158750 w 1587499"/>
              <a:gd name="csY6" fmla="*/ 5418667 h 5418667"/>
              <a:gd name="csX7" fmla="*/ 0 w 1587499"/>
              <a:gd name="csY7" fmla="*/ 5259917 h 5418667"/>
              <a:gd name="csX8" fmla="*/ 0 w 1587499"/>
              <a:gd name="csY8" fmla="*/ 158750 h 5418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87499" h="5418667">
                <a:moveTo>
                  <a:pt x="0" y="158750"/>
                </a:moveTo>
                <a:cubicBezTo>
                  <a:pt x="0" y="71075"/>
                  <a:pt x="71075" y="0"/>
                  <a:pt x="158750" y="0"/>
                </a:cubicBezTo>
                <a:lnTo>
                  <a:pt x="1428749" y="0"/>
                </a:lnTo>
                <a:cubicBezTo>
                  <a:pt x="1516424" y="0"/>
                  <a:pt x="1587499" y="71075"/>
                  <a:pt x="1587499" y="158750"/>
                </a:cubicBezTo>
                <a:lnTo>
                  <a:pt x="1587499" y="5259917"/>
                </a:lnTo>
                <a:cubicBezTo>
                  <a:pt x="1587499" y="5347592"/>
                  <a:pt x="1516424" y="5418667"/>
                  <a:pt x="1428749" y="5418667"/>
                </a:cubicBezTo>
                <a:lnTo>
                  <a:pt x="158750" y="5418667"/>
                </a:lnTo>
                <a:cubicBezTo>
                  <a:pt x="71075" y="5418667"/>
                  <a:pt x="0" y="5347592"/>
                  <a:pt x="0" y="5259917"/>
                </a:cubicBezTo>
                <a:lnTo>
                  <a:pt x="0" y="158750"/>
                </a:lnTo>
                <a:close/>
              </a:path>
            </a:pathLst>
          </a:custGeom>
          <a:solidFill>
            <a:schemeClr val="bg2">
              <a:lumMod val="90000"/>
            </a:schemeClr>
          </a:solidFill>
          <a:ln>
            <a:solidFill>
              <a:schemeClr val="tx1">
                <a:lumMod val="95000"/>
                <a:lumOff val="5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792" tIns="2281258" rIns="113792" bIns="1197527" numCol="1" spcCol="1270" anchor="ctr" anchorCtr="0">
            <a:noAutofit/>
          </a:bodyPr>
          <a:lstStyle/>
          <a:p>
            <a:pPr marL="0" lvl="0" indent="0" algn="ctr" defTabSz="711200">
              <a:lnSpc>
                <a:spcPct val="90000"/>
              </a:lnSpc>
              <a:spcBef>
                <a:spcPct val="0"/>
              </a:spcBef>
              <a:spcAft>
                <a:spcPct val="35000"/>
              </a:spcAft>
              <a:buNone/>
            </a:pPr>
            <a:r>
              <a:rPr lang="en-GB" sz="2000" b="1" kern="1200" dirty="0">
                <a:solidFill>
                  <a:schemeClr val="tx1">
                    <a:lumMod val="95000"/>
                    <a:lumOff val="5000"/>
                  </a:schemeClr>
                </a:solidFill>
              </a:rPr>
              <a:t>Transferable skills</a:t>
            </a:r>
          </a:p>
          <a:p>
            <a:pPr lvl="0" defTabSz="711200">
              <a:lnSpc>
                <a:spcPct val="90000"/>
              </a:lnSpc>
              <a:spcBef>
                <a:spcPct val="0"/>
              </a:spcBef>
              <a:spcAft>
                <a:spcPct val="35000"/>
              </a:spcAft>
            </a:pPr>
            <a:r>
              <a:rPr lang="en-GB" sz="1600" kern="1200" dirty="0">
                <a:solidFill>
                  <a:schemeClr val="tx1">
                    <a:lumMod val="95000"/>
                    <a:lumOff val="5000"/>
                  </a:schemeClr>
                </a:solidFill>
              </a:rPr>
              <a:t>The interview assesses important skills you will use throughout university and employment.</a:t>
            </a:r>
          </a:p>
          <a:p>
            <a:pPr lvl="0" defTabSz="711200">
              <a:lnSpc>
                <a:spcPct val="90000"/>
              </a:lnSpc>
              <a:spcBef>
                <a:spcPct val="0"/>
              </a:spcBef>
              <a:spcAft>
                <a:spcPct val="35000"/>
              </a:spcAft>
            </a:pPr>
            <a:r>
              <a:rPr lang="en-GB" sz="1600" dirty="0">
                <a:solidFill>
                  <a:schemeClr val="tx1">
                    <a:lumMod val="95000"/>
                    <a:lumOff val="5000"/>
                  </a:schemeClr>
                </a:solidFill>
              </a:rPr>
              <a:t>We are looking for:</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tx1">
                    <a:lumMod val="95000"/>
                    <a:lumOff val="5000"/>
                  </a:schemeClr>
                </a:solidFill>
              </a:rPr>
              <a:t>Clear communication</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tx1">
                    <a:lumMod val="95000"/>
                    <a:lumOff val="5000"/>
                  </a:schemeClr>
                </a:solidFill>
              </a:rPr>
              <a:t>Professional discussion</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tx1">
                    <a:lumMod val="95000"/>
                    <a:lumOff val="5000"/>
                  </a:schemeClr>
                </a:solidFill>
              </a:rPr>
              <a:t>Structured responses</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tx1">
                    <a:lumMod val="95000"/>
                    <a:lumOff val="5000"/>
                  </a:schemeClr>
                </a:solidFill>
              </a:rPr>
              <a:t>Confidence</a:t>
            </a:r>
          </a:p>
          <a:p>
            <a:pPr marL="285750" lvl="0" indent="-285750" defTabSz="711200">
              <a:lnSpc>
                <a:spcPct val="90000"/>
              </a:lnSpc>
              <a:spcBef>
                <a:spcPct val="0"/>
              </a:spcBef>
              <a:spcAft>
                <a:spcPct val="35000"/>
              </a:spcAft>
              <a:buFont typeface="Arial" panose="020B0604020202020204" pitchFamily="34" charset="0"/>
              <a:buChar char="•"/>
            </a:pPr>
            <a:r>
              <a:rPr lang="en-GB" sz="1600" kern="1200" dirty="0">
                <a:solidFill>
                  <a:schemeClr val="tx1">
                    <a:lumMod val="95000"/>
                    <a:lumOff val="5000"/>
                  </a:schemeClr>
                </a:solidFill>
              </a:rPr>
              <a:t>Willingness to learn </a:t>
            </a:r>
          </a:p>
          <a:p>
            <a:pPr marL="285750" lvl="0" indent="-285750" defTabSz="711200">
              <a:lnSpc>
                <a:spcPct val="90000"/>
              </a:lnSpc>
              <a:spcBef>
                <a:spcPct val="0"/>
              </a:spcBef>
              <a:spcAft>
                <a:spcPct val="35000"/>
              </a:spcAft>
              <a:buFont typeface="Arial" panose="020B0604020202020204" pitchFamily="34" charset="0"/>
              <a:buChar char="•"/>
            </a:pPr>
            <a:r>
              <a:rPr lang="en-GB" sz="1600" dirty="0">
                <a:solidFill>
                  <a:schemeClr val="tx1">
                    <a:lumMod val="95000"/>
                    <a:lumOff val="5000"/>
                  </a:schemeClr>
                </a:solidFill>
              </a:rPr>
              <a:t>Honest reflection</a:t>
            </a:r>
          </a:p>
          <a:p>
            <a:pPr lvl="0" defTabSz="711200">
              <a:lnSpc>
                <a:spcPct val="90000"/>
              </a:lnSpc>
              <a:spcBef>
                <a:spcPct val="0"/>
              </a:spcBef>
              <a:spcAft>
                <a:spcPct val="35000"/>
              </a:spcAft>
            </a:pPr>
            <a:endParaRPr lang="en-GB" sz="1600" dirty="0">
              <a:solidFill>
                <a:schemeClr val="tx1">
                  <a:lumMod val="95000"/>
                  <a:lumOff val="5000"/>
                </a:schemeClr>
              </a:solidFill>
            </a:endParaRPr>
          </a:p>
          <a:p>
            <a:pPr lvl="0" defTabSz="711200">
              <a:lnSpc>
                <a:spcPct val="90000"/>
              </a:lnSpc>
              <a:spcBef>
                <a:spcPct val="0"/>
              </a:spcBef>
              <a:spcAft>
                <a:spcPct val="35000"/>
              </a:spcAft>
            </a:pPr>
            <a:endParaRPr lang="en-GB" sz="1600" kern="1200" dirty="0">
              <a:solidFill>
                <a:schemeClr val="tx1">
                  <a:lumMod val="95000"/>
                  <a:lumOff val="5000"/>
                </a:schemeClr>
              </a:solidFill>
            </a:endParaRPr>
          </a:p>
        </p:txBody>
      </p:sp>
      <p:sp>
        <p:nvSpPr>
          <p:cNvPr id="16" name="Oval 15" descr="Badge 5 outline">
            <a:extLst>
              <a:ext uri="{FF2B5EF4-FFF2-40B4-BE49-F238E27FC236}">
                <a16:creationId xmlns:a16="http://schemas.microsoft.com/office/drawing/2014/main" id="{01A74419-8D2C-6597-90B9-A1BBB85A6AEE}"/>
              </a:ext>
            </a:extLst>
          </p:cNvPr>
          <p:cNvSpPr/>
          <p:nvPr/>
        </p:nvSpPr>
        <p:spPr>
          <a:xfrm>
            <a:off x="10355215" y="0"/>
            <a:ext cx="1181100" cy="1183830"/>
          </a:xfrm>
          <a:prstGeom prst="ellipse">
            <a:avLst/>
          </a:prstGeom>
          <a:blipFill>
            <a:blip>
              <a:extLst>
                <a:ext uri="{96DAC541-7B7A-43D3-8B79-37D633B846F1}">
                  <asvg:svgBlip xmlns:asvg="http://schemas.microsoft.com/office/drawing/2016/SVG/main" r:embed="rId6"/>
                </a:ext>
              </a:extLst>
            </a:blip>
            <a:srcRect/>
            <a:stretch>
              <a:fillRect l="-10000" r="-1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dirty="0"/>
          </a:p>
        </p:txBody>
      </p:sp>
      <p:sp>
        <p:nvSpPr>
          <p:cNvPr id="17" name="Arrow: Left-Right 16">
            <a:extLst>
              <a:ext uri="{FF2B5EF4-FFF2-40B4-BE49-F238E27FC236}">
                <a16:creationId xmlns:a16="http://schemas.microsoft.com/office/drawing/2014/main" id="{9C4E5B68-0151-A3C9-386A-107D0FBD359B}"/>
              </a:ext>
            </a:extLst>
          </p:cNvPr>
          <p:cNvSpPr/>
          <p:nvPr/>
        </p:nvSpPr>
        <p:spPr>
          <a:xfrm>
            <a:off x="487679" y="5488490"/>
            <a:ext cx="11216642" cy="953452"/>
          </a:xfrm>
          <a:prstGeom prst="leftRightArrow">
            <a:avLst/>
          </a:pr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8" name="Title 1">
            <a:extLst>
              <a:ext uri="{FF2B5EF4-FFF2-40B4-BE49-F238E27FC236}">
                <a16:creationId xmlns:a16="http://schemas.microsoft.com/office/drawing/2014/main" id="{1774F875-E21F-8602-24C3-4ADF14D7E585}"/>
              </a:ext>
            </a:extLst>
          </p:cNvPr>
          <p:cNvSpPr txBox="1">
            <a:spLocks/>
          </p:cNvSpPr>
          <p:nvPr/>
        </p:nvSpPr>
        <p:spPr>
          <a:xfrm>
            <a:off x="1188721" y="5782653"/>
            <a:ext cx="10515600" cy="365126"/>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t>Assignment 2 criteria</a:t>
            </a:r>
          </a:p>
        </p:txBody>
      </p:sp>
    </p:spTree>
    <p:extLst>
      <p:ext uri="{BB962C8B-B14F-4D97-AF65-F5344CB8AC3E}">
        <p14:creationId xmlns:p14="http://schemas.microsoft.com/office/powerpoint/2010/main" val="3911960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5" end="5"/>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9">
                                            <p:txEl>
                                              <p:pRg st="7" end="7"/>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9">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1">
                                            <p:txEl>
                                              <p:pRg st="1" end="1"/>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1">
                                            <p:txEl>
                                              <p:pRg st="2" end="2"/>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1">
                                            <p:txEl>
                                              <p:pRg st="3" end="3"/>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1">
                                            <p:txEl>
                                              <p:pRg st="4" end="4"/>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1">
                                            <p:txEl>
                                              <p:pRg st="5" end="5"/>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1">
                                            <p:txEl>
                                              <p:pRg st="6" end="6"/>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3">
                                            <p:txEl>
                                              <p:pRg st="1" end="1"/>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3">
                                            <p:txEl>
                                              <p:pRg st="2" end="2"/>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3">
                                            <p:txEl>
                                              <p:pRg st="3" end="3"/>
                                            </p:txEl>
                                          </p:spTgt>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3">
                                            <p:txEl>
                                              <p:pRg st="4" end="4"/>
                                            </p:txEl>
                                          </p:spTgt>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13">
                                            <p:txEl>
                                              <p:pRg st="5" end="5"/>
                                            </p:txEl>
                                          </p:spTgt>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E59737B-584A-1E52-3968-3D72DA709E0C}"/>
              </a:ext>
            </a:extLst>
          </p:cNvPr>
          <p:cNvSpPr>
            <a:spLocks noGrp="1"/>
          </p:cNvSpPr>
          <p:nvPr>
            <p:ph type="dt" sz="half" idx="10"/>
          </p:nvPr>
        </p:nvSpPr>
        <p:spPr>
          <a:xfrm>
            <a:off x="94129" y="6423585"/>
            <a:ext cx="3487271" cy="365125"/>
          </a:xfrm>
        </p:spPr>
        <p:txBody>
          <a:bodyPr/>
          <a:lstStyle/>
          <a:p>
            <a:r>
              <a:rPr lang="en-GB" dirty="0"/>
              <a:t>BMAH4006 -  Skills for Academic Success</a:t>
            </a:r>
          </a:p>
        </p:txBody>
      </p:sp>
      <p:sp>
        <p:nvSpPr>
          <p:cNvPr id="5" name="Footer Placeholder 4">
            <a:extLst>
              <a:ext uri="{FF2B5EF4-FFF2-40B4-BE49-F238E27FC236}">
                <a16:creationId xmlns:a16="http://schemas.microsoft.com/office/drawing/2014/main" id="{E6521B20-8D6E-A263-E9A3-3F71D2957B51}"/>
              </a:ext>
            </a:extLst>
          </p:cNvPr>
          <p:cNvSpPr>
            <a:spLocks noGrp="1"/>
          </p:cNvSpPr>
          <p:nvPr>
            <p:ph type="ftr" sz="quarter" idx="11"/>
          </p:nvPr>
        </p:nvSpPr>
        <p:spPr>
          <a:xfrm>
            <a:off x="4038600" y="6423585"/>
            <a:ext cx="4114800" cy="365125"/>
          </a:xfrm>
        </p:spPr>
        <p:txBody>
          <a:bodyPr/>
          <a:lstStyle/>
          <a:p>
            <a:r>
              <a:rPr lang="en-GB"/>
              <a:t>Dr Simona Ferraraccio</a:t>
            </a:r>
          </a:p>
        </p:txBody>
      </p:sp>
      <p:sp>
        <p:nvSpPr>
          <p:cNvPr id="6" name="Slide Number Placeholder 5">
            <a:extLst>
              <a:ext uri="{FF2B5EF4-FFF2-40B4-BE49-F238E27FC236}">
                <a16:creationId xmlns:a16="http://schemas.microsoft.com/office/drawing/2014/main" id="{02377B3A-A287-69A7-6B37-186069F90029}"/>
              </a:ext>
            </a:extLst>
          </p:cNvPr>
          <p:cNvSpPr>
            <a:spLocks noGrp="1"/>
          </p:cNvSpPr>
          <p:nvPr>
            <p:ph type="sldNum" sz="quarter" idx="12"/>
          </p:nvPr>
        </p:nvSpPr>
        <p:spPr/>
        <p:txBody>
          <a:bodyPr/>
          <a:lstStyle/>
          <a:p>
            <a:fld id="{FA95ABA2-1875-4845-B9AD-34A7336EF8C5}" type="slidenum">
              <a:rPr lang="en-GB" smtClean="0"/>
              <a:t>45</a:t>
            </a:fld>
            <a:endParaRPr lang="en-GB"/>
          </a:p>
        </p:txBody>
      </p:sp>
      <p:pic>
        <p:nvPicPr>
          <p:cNvPr id="9" name="Picture 8">
            <a:extLst>
              <a:ext uri="{FF2B5EF4-FFF2-40B4-BE49-F238E27FC236}">
                <a16:creationId xmlns:a16="http://schemas.microsoft.com/office/drawing/2014/main" id="{E07274DF-3B3A-8EF9-94A1-FEC749873763}"/>
              </a:ext>
            </a:extLst>
          </p:cNvPr>
          <p:cNvPicPr>
            <a:picLocks noChangeAspect="1"/>
          </p:cNvPicPr>
          <p:nvPr/>
        </p:nvPicPr>
        <p:blipFill>
          <a:blip r:embed="rId2"/>
          <a:srcRect l="6140" t="21353" r="84535" b="14182"/>
          <a:stretch>
            <a:fillRect/>
          </a:stretch>
        </p:blipFill>
        <p:spPr>
          <a:xfrm>
            <a:off x="1248332" y="25026"/>
            <a:ext cx="4558553" cy="6331324"/>
          </a:xfrm>
          <a:prstGeom prst="rect">
            <a:avLst/>
          </a:prstGeom>
        </p:spPr>
      </p:pic>
      <p:pic>
        <p:nvPicPr>
          <p:cNvPr id="11" name="Picture 10">
            <a:extLst>
              <a:ext uri="{FF2B5EF4-FFF2-40B4-BE49-F238E27FC236}">
                <a16:creationId xmlns:a16="http://schemas.microsoft.com/office/drawing/2014/main" id="{3D796CF5-9C7F-C0AB-484E-383184249416}"/>
              </a:ext>
            </a:extLst>
          </p:cNvPr>
          <p:cNvPicPr>
            <a:picLocks noChangeAspect="1"/>
          </p:cNvPicPr>
          <p:nvPr/>
        </p:nvPicPr>
        <p:blipFill>
          <a:blip r:embed="rId3"/>
          <a:srcRect l="6102" t="22090" r="84475" b="13758"/>
          <a:stretch>
            <a:fillRect/>
          </a:stretch>
        </p:blipFill>
        <p:spPr>
          <a:xfrm>
            <a:off x="7245726" y="0"/>
            <a:ext cx="4666130" cy="6356350"/>
          </a:xfrm>
          <a:prstGeom prst="rect">
            <a:avLst/>
          </a:prstGeom>
        </p:spPr>
      </p:pic>
      <p:pic>
        <p:nvPicPr>
          <p:cNvPr id="13" name="Graphic 12" descr="Badge with solid fill">
            <a:extLst>
              <a:ext uri="{FF2B5EF4-FFF2-40B4-BE49-F238E27FC236}">
                <a16:creationId xmlns:a16="http://schemas.microsoft.com/office/drawing/2014/main" id="{69EDB690-A4AB-0162-5A54-5D6A2909586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85114" y="2971800"/>
            <a:ext cx="914400" cy="914400"/>
          </a:xfrm>
          <a:prstGeom prst="rect">
            <a:avLst/>
          </a:prstGeom>
        </p:spPr>
      </p:pic>
      <p:pic>
        <p:nvPicPr>
          <p:cNvPr id="15" name="Graphic 14" descr="Badge 1 with solid fill">
            <a:extLst>
              <a:ext uri="{FF2B5EF4-FFF2-40B4-BE49-F238E27FC236}">
                <a16:creationId xmlns:a16="http://schemas.microsoft.com/office/drawing/2014/main" id="{4B28A064-D843-EA93-82DD-BB3CA974B78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80144" y="2971800"/>
            <a:ext cx="914400" cy="914400"/>
          </a:xfrm>
          <a:prstGeom prst="rect">
            <a:avLst/>
          </a:prstGeom>
        </p:spPr>
      </p:pic>
    </p:spTree>
    <p:extLst>
      <p:ext uri="{BB962C8B-B14F-4D97-AF65-F5344CB8AC3E}">
        <p14:creationId xmlns:p14="http://schemas.microsoft.com/office/powerpoint/2010/main" val="7404632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8BBF59F-CADB-D00E-92ED-586DF78B11E7}"/>
              </a:ext>
            </a:extLst>
          </p:cNvPr>
          <p:cNvSpPr txBox="1">
            <a:spLocks/>
          </p:cNvSpPr>
          <p:nvPr/>
        </p:nvSpPr>
        <p:spPr>
          <a:xfrm>
            <a:off x="1028700" y="1967266"/>
            <a:ext cx="2628900" cy="2547257"/>
          </a:xfrm>
          <a:prstGeom prst="rect">
            <a:avLst/>
          </a:prstGeom>
          <a:no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3600" b="1" kern="1200">
                <a:solidFill>
                  <a:srgbClr val="FFFFFF"/>
                </a:solidFill>
                <a:latin typeface="+mj-lt"/>
                <a:ea typeface="+mj-ea"/>
                <a:cs typeface="+mj-cs"/>
              </a:rPr>
              <a:t>Questions?</a:t>
            </a:r>
          </a:p>
        </p:txBody>
      </p:sp>
      <p:pic>
        <p:nvPicPr>
          <p:cNvPr id="9" name="Picture 8" descr="On the Importance of Questions in an Investigation | Chris Sanders">
            <a:extLst>
              <a:ext uri="{FF2B5EF4-FFF2-40B4-BE49-F238E27FC236}">
                <a16:creationId xmlns:a16="http://schemas.microsoft.com/office/drawing/2014/main" id="{0F675522-3937-95B4-289B-838010DE49FF}"/>
              </a:ext>
            </a:extLst>
          </p:cNvPr>
          <p:cNvPicPr>
            <a:picLocks noChangeAspect="1"/>
          </p:cNvPicPr>
          <p:nvPr/>
        </p:nvPicPr>
        <p:blipFill>
          <a:blip r:embed="rId2"/>
          <a:stretch>
            <a:fillRect/>
          </a:stretch>
        </p:blipFill>
        <p:spPr>
          <a:xfrm>
            <a:off x="5494180" y="15434"/>
            <a:ext cx="6106308" cy="6238336"/>
          </a:xfrm>
          <a:prstGeom prst="rect">
            <a:avLst/>
          </a:prstGeom>
        </p:spPr>
      </p:pic>
      <p:sp>
        <p:nvSpPr>
          <p:cNvPr id="5" name="Footer Placeholder 4">
            <a:extLst>
              <a:ext uri="{FF2B5EF4-FFF2-40B4-BE49-F238E27FC236}">
                <a16:creationId xmlns:a16="http://schemas.microsoft.com/office/drawing/2014/main" id="{469C913F-6E0A-487B-00C9-45183EB7C2AB}"/>
              </a:ext>
            </a:extLst>
          </p:cNvPr>
          <p:cNvSpPr>
            <a:spLocks noGrp="1"/>
          </p:cNvSpPr>
          <p:nvPr>
            <p:ph type="ftr" sz="quarter" idx="11"/>
          </p:nvPr>
        </p:nvSpPr>
        <p:spPr>
          <a:xfrm>
            <a:off x="2990850" y="6265443"/>
            <a:ext cx="6210300" cy="365125"/>
          </a:xfrm>
        </p:spPr>
        <p:txBody>
          <a:bodyPr vert="horz" lIns="91440" tIns="45720" rIns="91440" bIns="45720" rtlCol="0" anchor="ctr">
            <a:normAutofit/>
          </a:bodyPr>
          <a:lstStyle/>
          <a:p>
            <a:pPr>
              <a:spcAft>
                <a:spcPts val="600"/>
              </a:spcAft>
            </a:pPr>
            <a:r>
              <a:rPr lang="en-US" kern="1200" dirty="0">
                <a:solidFill>
                  <a:schemeClr val="tx1">
                    <a:alpha val="80000"/>
                  </a:schemeClr>
                </a:solidFill>
                <a:latin typeface="+mn-lt"/>
                <a:ea typeface="+mn-ea"/>
                <a:cs typeface="+mn-cs"/>
              </a:rPr>
              <a:t>Dr Simona Ferraraccio</a:t>
            </a:r>
          </a:p>
        </p:txBody>
      </p:sp>
      <p:sp>
        <p:nvSpPr>
          <p:cNvPr id="4" name="Date Placeholder 3">
            <a:extLst>
              <a:ext uri="{FF2B5EF4-FFF2-40B4-BE49-F238E27FC236}">
                <a16:creationId xmlns:a16="http://schemas.microsoft.com/office/drawing/2014/main" id="{BA6E83E5-9173-E3E6-57AF-5491C75BC010}"/>
              </a:ext>
            </a:extLst>
          </p:cNvPr>
          <p:cNvSpPr>
            <a:spLocks noGrp="1"/>
          </p:cNvSpPr>
          <p:nvPr>
            <p:ph type="dt" sz="half" idx="10"/>
          </p:nvPr>
        </p:nvSpPr>
        <p:spPr>
          <a:xfrm>
            <a:off x="177386" y="6305507"/>
            <a:ext cx="2659331" cy="365125"/>
          </a:xfrm>
        </p:spPr>
        <p:txBody>
          <a:bodyPr vert="horz" lIns="91440" tIns="45720" rIns="91440" bIns="45720" rtlCol="0" anchor="ctr">
            <a:normAutofit/>
          </a:bodyPr>
          <a:lstStyle/>
          <a:p>
            <a:pPr algn="r">
              <a:lnSpc>
                <a:spcPct val="90000"/>
              </a:lnSpc>
              <a:spcAft>
                <a:spcPts val="600"/>
              </a:spcAft>
            </a:pPr>
            <a:r>
              <a:rPr lang="en-US" sz="900" dirty="0">
                <a:solidFill>
                  <a:schemeClr val="tx1">
                    <a:alpha val="80000"/>
                  </a:schemeClr>
                </a:solidFill>
              </a:rPr>
              <a:t>BMAH4006 -  Skills for Academic Success</a:t>
            </a:r>
          </a:p>
        </p:txBody>
      </p:sp>
      <p:sp>
        <p:nvSpPr>
          <p:cNvPr id="6" name="Slide Number Placeholder 5">
            <a:extLst>
              <a:ext uri="{FF2B5EF4-FFF2-40B4-BE49-F238E27FC236}">
                <a16:creationId xmlns:a16="http://schemas.microsoft.com/office/drawing/2014/main" id="{874D53CB-4F87-7D80-D865-C4ECA9FCC593}"/>
              </a:ext>
            </a:extLst>
          </p:cNvPr>
          <p:cNvSpPr>
            <a:spLocks noGrp="1"/>
          </p:cNvSpPr>
          <p:nvPr>
            <p:ph type="sldNum" sz="quarter" idx="12"/>
          </p:nvPr>
        </p:nvSpPr>
        <p:spPr>
          <a:xfrm>
            <a:off x="11034184" y="6356350"/>
            <a:ext cx="514349" cy="365125"/>
          </a:xfrm>
        </p:spPr>
        <p:txBody>
          <a:bodyPr vert="horz" lIns="91440" tIns="45720" rIns="91440" bIns="45720" rtlCol="0" anchor="ctr">
            <a:normAutofit/>
          </a:bodyPr>
          <a:lstStyle/>
          <a:p>
            <a:pPr>
              <a:spcAft>
                <a:spcPts val="600"/>
              </a:spcAft>
            </a:pPr>
            <a:fld id="{FA95ABA2-1875-4845-B9AD-34A7336EF8C5}" type="slidenum">
              <a:rPr lang="en-US">
                <a:solidFill>
                  <a:schemeClr val="tx1">
                    <a:alpha val="80000"/>
                  </a:schemeClr>
                </a:solidFill>
              </a:rPr>
              <a:pPr>
                <a:spcAft>
                  <a:spcPts val="600"/>
                </a:spcAft>
              </a:pPr>
              <a:t>46</a:t>
            </a:fld>
            <a:endParaRPr lang="en-US">
              <a:solidFill>
                <a:schemeClr val="tx1">
                  <a:alpha val="80000"/>
                </a:schemeClr>
              </a:solidFill>
            </a:endParaRPr>
          </a:p>
        </p:txBody>
      </p:sp>
    </p:spTree>
    <p:extLst>
      <p:ext uri="{BB962C8B-B14F-4D97-AF65-F5344CB8AC3E}">
        <p14:creationId xmlns:p14="http://schemas.microsoft.com/office/powerpoint/2010/main" val="32079337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3155</Words>
  <Application>Microsoft Office PowerPoint</Application>
  <PresentationFormat>Widescreen</PresentationFormat>
  <Paragraphs>697</Paragraphs>
  <Slides>46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Aptos</vt:lpstr>
      <vt:lpstr>Aptos Display</vt:lpstr>
      <vt:lpstr>Arial</vt:lpstr>
      <vt:lpstr>Calibri</vt:lpstr>
      <vt:lpstr>Wingdings</vt:lpstr>
      <vt:lpstr>Office Theme</vt:lpstr>
      <vt:lpstr>Skills for Academic Success BMAH4006</vt:lpstr>
      <vt:lpstr>Contents</vt:lpstr>
      <vt:lpstr>Scheme of work</vt:lpstr>
      <vt:lpstr>PowerPoint Presentation</vt:lpstr>
      <vt:lpstr>PowerPoint Presentation</vt:lpstr>
      <vt:lpstr>PowerPoint Presentation</vt:lpstr>
      <vt:lpstr>Module overview </vt:lpstr>
      <vt:lpstr>PowerPoint Presentation</vt:lpstr>
      <vt:lpstr>PowerPoint Presentation</vt:lpstr>
      <vt:lpstr>PowerPoint Presentation</vt:lpstr>
      <vt:lpstr>Introduction to Higher Education (HE)  and  academic expectations </vt:lpstr>
      <vt:lpstr>Read the Assignment 1 Brief</vt:lpstr>
      <vt:lpstr>BMAH4006-AC1:</vt:lpstr>
      <vt:lpstr>BMAH4006-AC1:</vt:lpstr>
      <vt:lpstr>BMAH4006-AC1:</vt:lpstr>
      <vt:lpstr>PowerPoint Presentation</vt:lpstr>
      <vt:lpstr>PowerPoint Presentation</vt:lpstr>
      <vt:lpstr>What evidence should you include?</vt:lpstr>
      <vt:lpstr>What a strong assignment looks like</vt:lpstr>
      <vt:lpstr>PowerPoint Presentation</vt:lpstr>
      <vt:lpstr>Group work</vt:lpstr>
      <vt:lpstr>What do you think the main purpose of this assessment is?</vt:lpstr>
      <vt:lpstr>Questions?</vt:lpstr>
      <vt:lpstr>PowerPoint Presentation</vt:lpstr>
      <vt:lpstr>BMAH4006-AC2:</vt:lpstr>
      <vt:lpstr>What are we assessing?</vt:lpstr>
      <vt:lpstr>PowerPoint Presentation</vt:lpstr>
      <vt:lpstr>PowerPoint Presentation</vt:lpstr>
      <vt:lpstr>PowerPoint Presentation</vt:lpstr>
      <vt:lpstr>BMAH4006-AC1:</vt:lpstr>
      <vt:lpstr>What a strong interview looks like</vt:lpstr>
      <vt:lpstr>What a weak assignment loos like</vt:lpstr>
      <vt:lpstr>Group work</vt:lpstr>
      <vt:lpstr>PowerPoint Presentation</vt:lpstr>
      <vt:lpstr>Questions?</vt:lpstr>
      <vt:lpstr>PowerPoint Presentation</vt:lpstr>
      <vt:lpstr>PowerPoint Presentation</vt:lpstr>
      <vt:lpstr>PowerPoint Presentation</vt:lpstr>
      <vt:lpstr>PowerPoint Presentation</vt:lpstr>
      <vt:lpstr>PowerPoint Presentation</vt:lpstr>
      <vt:lpstr>Meet your 5 assessment criteria</vt:lpstr>
      <vt:lpstr>Work in two groups</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2026-08-20T14:30:49Z</dcterms:created>
  <dcterms:modified xsi:type="dcterms:W3CDTF">2026-09-25T13:24:34Z</dcterms:modified>
</cp:coreProperties>
</file>