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316C4-352C-5058-F9FA-8BDEDB7B8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E8FC0F-16F0-7387-96E2-A479E330A7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96E50F-5532-03C5-79C0-716B8787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139D-A456-476A-8947-77AF091F36C8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46B497-9F40-CA05-8AD2-FC9299A43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4116C9-142D-907A-3F87-279F14B0B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41E2-05E3-4B2D-9864-2C9A4264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179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27455-50B0-5DD6-4591-970DF2421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242126-8A3B-3458-0865-4891AC6A9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72EEE7-FAC9-3F00-A5C4-1EFF5B7B49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139D-A456-476A-8947-77AF091F36C8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1AFBE-A247-8096-D8F0-A0ED61B942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293EE8-5809-1291-8659-E498CBFF0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41E2-05E3-4B2D-9864-2C9A4264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9585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059C6-2A4C-D367-9673-D381EAD7E5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6C3F4B-10A7-1D06-246A-CD04796C70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223AD-09DD-CD9F-86A8-3043E80D97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139D-A456-476A-8947-77AF091F36C8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84E7C6-00FB-0023-8BFE-94AD6F5859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1CBB4C-2F95-6A9F-D1B0-A25E74255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41E2-05E3-4B2D-9864-2C9A4264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555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14DBE-63E6-E63E-A573-0B7E466049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E818E4-4D52-B543-ACB2-7331E44480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CA6271-5F32-A922-321C-2A8A22C98A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F3E6A3-D162-D3B4-2697-56F638668B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139D-A456-476A-8947-77AF091F36C8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B9FB4F-6BCC-54E4-E7ED-D07D86D12E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01EB8C-2770-E0BE-6203-68286BA76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41E2-05E3-4B2D-9864-2C9A4264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5562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4C90D9-EC17-68C1-BE0D-50762509F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E5CDFB-7F14-9546-9EA8-D162A0C549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D6C39A-133E-8B35-5791-6994624BC6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624E2D8-31F2-FCFD-CD63-8A63D01470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C3DC8A9-B7C5-11F6-CE90-6275F39A58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7684E9B-6D77-9B69-EDB3-D012E972D1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139D-A456-476A-8947-77AF091F36C8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3668E3-323B-0ED0-EFDB-80DE9DD18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7F3F17-89CD-3CAA-36D3-48FD23482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41E2-05E3-4B2D-9864-2C9A4264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92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744C5-80A9-C247-1971-44F8E9499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D7E892-65FD-5004-910C-9741F4C0D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139D-A456-476A-8947-77AF091F36C8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6AFADD-003B-260D-266B-4AC212818D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0814BD-6913-B151-919F-3818D1B66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41E2-05E3-4B2D-9864-2C9A4264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471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4B77B5-F0E8-89DD-384E-0FE7A6462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139D-A456-476A-8947-77AF091F36C8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E340AC-AFAE-40D3-129F-C0389F4AA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9EB5EB-3FC4-F9E1-941B-FBA57BB71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41E2-05E3-4B2D-9864-2C9A4264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519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5BF9C-D6A5-6165-F092-7C9468899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05D71-CB72-43F0-06BF-54A70E54E1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98E6D6-D289-31AA-7317-724F4E3A6C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9B7CB9-6A22-112F-F051-63BCFE28A9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139D-A456-476A-8947-77AF091F36C8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AA195-0EC9-6051-7D5E-C60DE60F0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715511-C997-8553-1641-E165519D3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41E2-05E3-4B2D-9864-2C9A4264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9679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61679-CE87-A8E9-3563-E4DCEE3D9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823E14-B540-C173-B5DC-59E6B8D2B0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AA5897-68D6-64E1-CA6F-2B223122BD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244344-9F57-63DC-7A7B-DE9B57483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139D-A456-476A-8947-77AF091F36C8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8CE379-9381-6DAC-8937-7AFB7E8EA1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189945-6703-F362-C6F5-DC0D84607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41E2-05E3-4B2D-9864-2C9A4264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147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C802C-CB0A-CB5F-66A8-7D4D1FC2B1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4F8A4-AFF4-6E25-C3D2-1182A9CF51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37A1D0-6D4E-85E6-C872-058B939961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139D-A456-476A-8947-77AF091F36C8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B57542-5497-87E4-57B7-424A29350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7AFCA0-5057-264A-1684-8A794B1884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41E2-05E3-4B2D-9864-2C9A4264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56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109B5B-0525-2705-43C3-0A784EF319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D259B2-3B66-7032-7A68-CB5FCD36E5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D224C-6E80-D66E-6972-D39DD4A06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4139D-A456-476A-8947-77AF091F36C8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1A1DB4-90FB-697E-1F81-31075DB22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5C4AF-267B-62FD-251E-649105A8D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A41E2-05E3-4B2D-9864-2C9A4264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704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A0BC92-8ECE-4ECA-8286-75B5D88DB8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EFF96D-C67C-6628-34B4-F6EC350890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63175D-2A15-C629-E6E8-1BB083DC8A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A4139D-A456-476A-8947-77AF091F36C8}" type="datetimeFigureOut">
              <a:rPr lang="en-GB" smtClean="0"/>
              <a:t>23/11/2025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0E319A-DB5D-05D7-B438-CFEF33607C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268D3-5D04-9662-4866-8E77A0655A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AAA41E2-05E3-4B2D-9864-2C9A42646A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776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tel.com/insights/media-and-content-producers/impact-of-influencer-marketing-on-consumers-purchasing-journey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igitalmarketinginstitute.com/blog/20-influencer-marketing-statistics-that-will-surprise-you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AB4B83-A86D-0FBA-51CC-5570DA4D97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2"/>
            <a:ext cx="5500810" cy="1434250"/>
          </a:xfrm>
        </p:spPr>
        <p:txBody>
          <a:bodyPr anchor="b">
            <a:normAutofit/>
          </a:bodyPr>
          <a:lstStyle/>
          <a:p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Arial Black" panose="020B0A04020102020204" pitchFamily="34" charset="0"/>
              </a:rPr>
              <a:t>Why Influencers Matter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85DF66-D44B-7704-B2EC-06AD5DA198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2" y="2533476"/>
            <a:ext cx="5500811" cy="3447832"/>
          </a:xfrm>
        </p:spPr>
        <p:txBody>
          <a:bodyPr anchor="t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Social media influencers assist brands in reaching a younger digital audience 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Rachmad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They influence consumer trends and behaviors in the online context </a:t>
            </a:r>
            <a:r>
              <a:rPr lang="en-US" sz="1400">
                <a:latin typeface="Arial" panose="020B0604020202020204" pitchFamily="34" charset="0"/>
                <a:cs typeface="Arial" panose="020B0604020202020204" pitchFamily="34" charset="0"/>
              </a:rPr>
              <a:t>(Karakas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&amp; Zovko, 2024).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Using stronger narrative techniques makes brand-related messages more interesting (Zhou et al., 2021).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Influencers help bridge the gap between brands and consumers 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Rachmad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Brands now have relationships with influencers as part of their contemporary marketing strategies 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Karakaš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&amp; Zovko, 2024).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More authentic storytelling leads to stronger interest from the audience (Zhou et al., 2021).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33DCB5C-552B-0B03-ACCD-6721E875BE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939" r="2" b="2"/>
          <a:stretch>
            <a:fillRect/>
          </a:stretch>
        </p:blipFill>
        <p:spPr>
          <a:xfrm>
            <a:off x="7406072" y="-15447"/>
            <a:ext cx="4666226" cy="34478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B634BB5-1611-7853-57B9-57644C41982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587" r="16334"/>
          <a:stretch>
            <a:fillRect/>
          </a:stretch>
        </p:blipFill>
        <p:spPr>
          <a:xfrm>
            <a:off x="7406072" y="3429000"/>
            <a:ext cx="4668846" cy="3429000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9E2F459E-8EB3-985C-3049-33F6B920D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1AB682-1CAC-7672-C637-B014B86EBC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D193956D-B33D-633F-BDBE-3353AA9466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27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828363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698F7DB-50DA-4359-AB57-E3DA492A0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2"/>
            <a:ext cx="12188952" cy="68579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40B2599-8958-480A-B5BB-A76A74D70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2584DC-74BD-04B6-2300-3B996717E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6650303" cy="1330518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2">
                    <a:lumMod val="50000"/>
                  </a:schemeClr>
                </a:solidFill>
                <a:latin typeface="Arial Black" panose="020B0A04020102020204" pitchFamily="34" charset="0"/>
              </a:rPr>
              <a:t>Challenges and Consumer Reactions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82585-7270-41A8-B1C6-ED95257EB0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8" y="2648607"/>
            <a:ext cx="5301599" cy="3454081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Generation Z frequently steers clear of influencers whom they view as disingenuous (Pradhan et al., 2023).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Inauthenticity and overtly commercial content damage trust (Zhou et al., 2021).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Misunderstandings due to insufficient sponsorship disclosure may cause a negative reaction (Zhou et al., 2021).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Generation Z has an aversion to influencers promoting products they do not even use (Pradhan et al., 2023).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Inconsistency and disconnect between the influencer and brand diminishes credibility (Pradhan et al., 2023).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Too much advertising will fatigue the audience 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Karakaš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&amp; Zovko, 2024).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DC603E-3295-23B4-8205-46A5D583B4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4" b="162"/>
          <a:stretch>
            <a:fillRect/>
          </a:stretch>
        </p:blipFill>
        <p:spPr>
          <a:xfrm>
            <a:off x="7315200" y="10"/>
            <a:ext cx="4876801" cy="2285990"/>
          </a:xfrm>
          <a:custGeom>
            <a:avLst/>
            <a:gdLst/>
            <a:ahLst/>
            <a:cxnLst/>
            <a:rect l="l" t="t" r="r" b="b"/>
            <a:pathLst>
              <a:path w="3440934" h="2286000">
                <a:moveTo>
                  <a:pt x="172481" y="2232285"/>
                </a:moveTo>
                <a:lnTo>
                  <a:pt x="172531" y="2232737"/>
                </a:lnTo>
                <a:lnTo>
                  <a:pt x="172407" y="2233032"/>
                </a:lnTo>
                <a:cubicBezTo>
                  <a:pt x="172452" y="2232834"/>
                  <a:pt x="172808" y="2231800"/>
                  <a:pt x="172481" y="2232285"/>
                </a:cubicBezTo>
                <a:close/>
                <a:moveTo>
                  <a:pt x="18615" y="0"/>
                </a:moveTo>
                <a:lnTo>
                  <a:pt x="3440934" y="0"/>
                </a:lnTo>
                <a:lnTo>
                  <a:pt x="3440934" y="2286000"/>
                </a:lnTo>
                <a:lnTo>
                  <a:pt x="178765" y="2286000"/>
                </a:lnTo>
                <a:lnTo>
                  <a:pt x="174444" y="2250010"/>
                </a:lnTo>
                <a:lnTo>
                  <a:pt x="172531" y="2232737"/>
                </a:lnTo>
                <a:lnTo>
                  <a:pt x="174201" y="2228764"/>
                </a:lnTo>
                <a:cubicBezTo>
                  <a:pt x="177345" y="2221109"/>
                  <a:pt x="195223" y="2193427"/>
                  <a:pt x="191343" y="2186356"/>
                </a:cubicBezTo>
                <a:cubicBezTo>
                  <a:pt x="178219" y="2152642"/>
                  <a:pt x="168572" y="2171498"/>
                  <a:pt x="164067" y="2142065"/>
                </a:cubicBezTo>
                <a:cubicBezTo>
                  <a:pt x="160133" y="2108680"/>
                  <a:pt x="159859" y="2130285"/>
                  <a:pt x="146664" y="2089229"/>
                </a:cubicBezTo>
                <a:cubicBezTo>
                  <a:pt x="150478" y="2084435"/>
                  <a:pt x="154800" y="2063293"/>
                  <a:pt x="152113" y="2054485"/>
                </a:cubicBezTo>
                <a:cubicBezTo>
                  <a:pt x="150513" y="2038242"/>
                  <a:pt x="152449" y="2036605"/>
                  <a:pt x="144880" y="2020593"/>
                </a:cubicBezTo>
                <a:cubicBezTo>
                  <a:pt x="150732" y="2023165"/>
                  <a:pt x="151291" y="1972155"/>
                  <a:pt x="157720" y="1979286"/>
                </a:cubicBezTo>
                <a:cubicBezTo>
                  <a:pt x="162030" y="1968351"/>
                  <a:pt x="153186" y="1963668"/>
                  <a:pt x="156833" y="1952854"/>
                </a:cubicBezTo>
                <a:cubicBezTo>
                  <a:pt x="156957" y="1940918"/>
                  <a:pt x="151341" y="1960059"/>
                  <a:pt x="149917" y="1946946"/>
                </a:cubicBezTo>
                <a:lnTo>
                  <a:pt x="153743" y="1875565"/>
                </a:lnTo>
                <a:cubicBezTo>
                  <a:pt x="149772" y="1866223"/>
                  <a:pt x="150846" y="1858473"/>
                  <a:pt x="153507" y="1850807"/>
                </a:cubicBezTo>
                <a:cubicBezTo>
                  <a:pt x="151112" y="1828667"/>
                  <a:pt x="173586" y="1811973"/>
                  <a:pt x="173799" y="1786925"/>
                </a:cubicBezTo>
                <a:cubicBezTo>
                  <a:pt x="168188" y="1760165"/>
                  <a:pt x="157236" y="1742030"/>
                  <a:pt x="157426" y="1715265"/>
                </a:cubicBezTo>
                <a:cubicBezTo>
                  <a:pt x="147202" y="1689354"/>
                  <a:pt x="168916" y="1697216"/>
                  <a:pt x="167109" y="1674793"/>
                </a:cubicBezTo>
                <a:cubicBezTo>
                  <a:pt x="157138" y="1638671"/>
                  <a:pt x="174193" y="1675326"/>
                  <a:pt x="168434" y="1619050"/>
                </a:cubicBezTo>
                <a:cubicBezTo>
                  <a:pt x="166922" y="1615926"/>
                  <a:pt x="156527" y="1609033"/>
                  <a:pt x="158412" y="1609679"/>
                </a:cubicBezTo>
                <a:cubicBezTo>
                  <a:pt x="157079" y="1597353"/>
                  <a:pt x="177090" y="1561235"/>
                  <a:pt x="173964" y="1543700"/>
                </a:cubicBezTo>
                <a:cubicBezTo>
                  <a:pt x="177333" y="1508983"/>
                  <a:pt x="167634" y="1492719"/>
                  <a:pt x="167811" y="1467670"/>
                </a:cubicBezTo>
                <a:cubicBezTo>
                  <a:pt x="172477" y="1438484"/>
                  <a:pt x="177359" y="1421247"/>
                  <a:pt x="188428" y="1369969"/>
                </a:cubicBezTo>
                <a:lnTo>
                  <a:pt x="217496" y="1196801"/>
                </a:lnTo>
                <a:cubicBezTo>
                  <a:pt x="245293" y="1130831"/>
                  <a:pt x="218387" y="1051919"/>
                  <a:pt x="216976" y="1013447"/>
                </a:cubicBezTo>
                <a:cubicBezTo>
                  <a:pt x="205168" y="998657"/>
                  <a:pt x="215132" y="984657"/>
                  <a:pt x="209028" y="965967"/>
                </a:cubicBezTo>
                <a:cubicBezTo>
                  <a:pt x="202413" y="923668"/>
                  <a:pt x="186505" y="882644"/>
                  <a:pt x="188665" y="826635"/>
                </a:cubicBezTo>
                <a:cubicBezTo>
                  <a:pt x="154241" y="805031"/>
                  <a:pt x="166790" y="738356"/>
                  <a:pt x="143158" y="687408"/>
                </a:cubicBezTo>
                <a:cubicBezTo>
                  <a:pt x="136288" y="657129"/>
                  <a:pt x="147156" y="607330"/>
                  <a:pt x="128870" y="598473"/>
                </a:cubicBezTo>
                <a:cubicBezTo>
                  <a:pt x="137949" y="583359"/>
                  <a:pt x="119601" y="571975"/>
                  <a:pt x="116513" y="556793"/>
                </a:cubicBezTo>
                <a:cubicBezTo>
                  <a:pt x="121944" y="543862"/>
                  <a:pt x="115534" y="538383"/>
                  <a:pt x="113103" y="527393"/>
                </a:cubicBezTo>
                <a:cubicBezTo>
                  <a:pt x="116712" y="521931"/>
                  <a:pt x="115528" y="512540"/>
                  <a:pt x="110358" y="509836"/>
                </a:cubicBezTo>
                <a:cubicBezTo>
                  <a:pt x="99665" y="515528"/>
                  <a:pt x="101869" y="482263"/>
                  <a:pt x="93922" y="480624"/>
                </a:cubicBezTo>
                <a:cubicBezTo>
                  <a:pt x="90364" y="461815"/>
                  <a:pt x="91658" y="378414"/>
                  <a:pt x="77901" y="365726"/>
                </a:cubicBezTo>
                <a:cubicBezTo>
                  <a:pt x="68104" y="327965"/>
                  <a:pt x="82000" y="270503"/>
                  <a:pt x="79978" y="254235"/>
                </a:cubicBezTo>
                <a:cubicBezTo>
                  <a:pt x="100822" y="235742"/>
                  <a:pt x="33401" y="163109"/>
                  <a:pt x="25016" y="94011"/>
                </a:cubicBezTo>
                <a:cubicBezTo>
                  <a:pt x="26229" y="84459"/>
                  <a:pt x="25686" y="79476"/>
                  <a:pt x="20299" y="77502"/>
                </a:cubicBezTo>
                <a:cubicBezTo>
                  <a:pt x="17891" y="68655"/>
                  <a:pt x="14563" y="55480"/>
                  <a:pt x="10477" y="39898"/>
                </a:cubicBezTo>
                <a:lnTo>
                  <a:pt x="0" y="1915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2E98138-90BD-675C-0CA0-BDE14A140C9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776" r="1569" b="-1"/>
          <a:stretch>
            <a:fillRect/>
          </a:stretch>
        </p:blipFill>
        <p:spPr>
          <a:xfrm>
            <a:off x="7195382" y="2286000"/>
            <a:ext cx="4996619" cy="2286000"/>
          </a:xfrm>
          <a:custGeom>
            <a:avLst/>
            <a:gdLst/>
            <a:ahLst/>
            <a:cxnLst/>
            <a:rect l="l" t="t" r="r" b="b"/>
            <a:pathLst>
              <a:path w="3496503" h="2286000">
                <a:moveTo>
                  <a:pt x="234334" y="0"/>
                </a:moveTo>
                <a:lnTo>
                  <a:pt x="3496503" y="0"/>
                </a:lnTo>
                <a:lnTo>
                  <a:pt x="3496503" y="2286000"/>
                </a:lnTo>
                <a:lnTo>
                  <a:pt x="3613" y="2286000"/>
                </a:lnTo>
                <a:lnTo>
                  <a:pt x="4396" y="2270265"/>
                </a:lnTo>
                <a:cubicBezTo>
                  <a:pt x="4106" y="2264862"/>
                  <a:pt x="2924" y="2261078"/>
                  <a:pt x="0" y="2260767"/>
                </a:cubicBezTo>
                <a:lnTo>
                  <a:pt x="6766" y="2236182"/>
                </a:lnTo>
                <a:lnTo>
                  <a:pt x="20683" y="2223768"/>
                </a:lnTo>
                <a:cubicBezTo>
                  <a:pt x="21224" y="2219117"/>
                  <a:pt x="9918" y="2214114"/>
                  <a:pt x="9373" y="2208586"/>
                </a:cubicBezTo>
                <a:cubicBezTo>
                  <a:pt x="4738" y="2194984"/>
                  <a:pt x="10418" y="2173804"/>
                  <a:pt x="10075" y="2154649"/>
                </a:cubicBezTo>
                <a:lnTo>
                  <a:pt x="16259" y="2145853"/>
                </a:lnTo>
                <a:lnTo>
                  <a:pt x="11033" y="2117141"/>
                </a:lnTo>
                <a:lnTo>
                  <a:pt x="11986" y="2053936"/>
                </a:lnTo>
                <a:lnTo>
                  <a:pt x="10583" y="2045434"/>
                </a:lnTo>
                <a:cubicBezTo>
                  <a:pt x="11282" y="2042276"/>
                  <a:pt x="181" y="2038711"/>
                  <a:pt x="937" y="2034990"/>
                </a:cubicBezTo>
                <a:lnTo>
                  <a:pt x="15114" y="2023110"/>
                </a:lnTo>
                <a:cubicBezTo>
                  <a:pt x="15743" y="2013526"/>
                  <a:pt x="19078" y="1985878"/>
                  <a:pt x="19941" y="1977488"/>
                </a:cubicBezTo>
                <a:cubicBezTo>
                  <a:pt x="20060" y="1975917"/>
                  <a:pt x="20179" y="1974346"/>
                  <a:pt x="20296" y="1972774"/>
                </a:cubicBezTo>
                <a:lnTo>
                  <a:pt x="31316" y="1942643"/>
                </a:lnTo>
                <a:cubicBezTo>
                  <a:pt x="37425" y="1919203"/>
                  <a:pt x="50453" y="1862289"/>
                  <a:pt x="56947" y="1832134"/>
                </a:cubicBezTo>
                <a:cubicBezTo>
                  <a:pt x="52894" y="1805090"/>
                  <a:pt x="69291" y="1783336"/>
                  <a:pt x="66473" y="1761713"/>
                </a:cubicBezTo>
                <a:cubicBezTo>
                  <a:pt x="70558" y="1734434"/>
                  <a:pt x="77296" y="1712419"/>
                  <a:pt x="81460" y="1694779"/>
                </a:cubicBezTo>
                <a:cubicBezTo>
                  <a:pt x="83201" y="1691851"/>
                  <a:pt x="90092" y="1659258"/>
                  <a:pt x="91453" y="1655871"/>
                </a:cubicBezTo>
                <a:cubicBezTo>
                  <a:pt x="95191" y="1636504"/>
                  <a:pt x="95447" y="1644218"/>
                  <a:pt x="101271" y="1611464"/>
                </a:cubicBezTo>
                <a:cubicBezTo>
                  <a:pt x="107232" y="1583980"/>
                  <a:pt x="109653" y="1555768"/>
                  <a:pt x="115918" y="1525131"/>
                </a:cubicBezTo>
                <a:cubicBezTo>
                  <a:pt x="124353" y="1492600"/>
                  <a:pt x="122211" y="1473342"/>
                  <a:pt x="125775" y="1460539"/>
                </a:cubicBezTo>
                <a:cubicBezTo>
                  <a:pt x="136106" y="1433637"/>
                  <a:pt x="127852" y="1425291"/>
                  <a:pt x="126873" y="1384274"/>
                </a:cubicBezTo>
                <a:cubicBezTo>
                  <a:pt x="133737" y="1352753"/>
                  <a:pt x="131247" y="1319027"/>
                  <a:pt x="144248" y="1294980"/>
                </a:cubicBezTo>
                <a:cubicBezTo>
                  <a:pt x="143106" y="1291836"/>
                  <a:pt x="142383" y="1288469"/>
                  <a:pt x="141961" y="1284960"/>
                </a:cubicBezTo>
                <a:cubicBezTo>
                  <a:pt x="141807" y="1281537"/>
                  <a:pt x="141652" y="1278114"/>
                  <a:pt x="141497" y="1274692"/>
                </a:cubicBezTo>
                <a:lnTo>
                  <a:pt x="142074" y="1273742"/>
                </a:lnTo>
                <a:cubicBezTo>
                  <a:pt x="142731" y="1263061"/>
                  <a:pt x="144799" y="1221141"/>
                  <a:pt x="145443" y="1210604"/>
                </a:cubicBezTo>
                <a:lnTo>
                  <a:pt x="145939" y="1210516"/>
                </a:lnTo>
                <a:cubicBezTo>
                  <a:pt x="147057" y="1207748"/>
                  <a:pt x="148708" y="1200510"/>
                  <a:pt x="152146" y="1193997"/>
                </a:cubicBezTo>
                <a:cubicBezTo>
                  <a:pt x="155856" y="1183479"/>
                  <a:pt x="164871" y="1159395"/>
                  <a:pt x="168198" y="1147411"/>
                </a:cubicBezTo>
                <a:lnTo>
                  <a:pt x="183535" y="1125901"/>
                </a:lnTo>
                <a:lnTo>
                  <a:pt x="179302" y="1105015"/>
                </a:lnTo>
                <a:cubicBezTo>
                  <a:pt x="177427" y="1088995"/>
                  <a:pt x="183476" y="1087934"/>
                  <a:pt x="188150" y="1068360"/>
                </a:cubicBezTo>
                <a:cubicBezTo>
                  <a:pt x="185665" y="1058736"/>
                  <a:pt x="176420" y="1052359"/>
                  <a:pt x="180132" y="1046638"/>
                </a:cubicBezTo>
                <a:cubicBezTo>
                  <a:pt x="181056" y="1026408"/>
                  <a:pt x="198829" y="1009747"/>
                  <a:pt x="202718" y="987934"/>
                </a:cubicBezTo>
                <a:cubicBezTo>
                  <a:pt x="201197" y="962487"/>
                  <a:pt x="211172" y="952942"/>
                  <a:pt x="215291" y="929621"/>
                </a:cubicBezTo>
                <a:cubicBezTo>
                  <a:pt x="209930" y="906521"/>
                  <a:pt x="224528" y="915000"/>
                  <a:pt x="229290" y="903908"/>
                </a:cubicBezTo>
                <a:lnTo>
                  <a:pt x="230029" y="900578"/>
                </a:lnTo>
                <a:lnTo>
                  <a:pt x="228646" y="854063"/>
                </a:lnTo>
                <a:cubicBezTo>
                  <a:pt x="234851" y="848408"/>
                  <a:pt x="228954" y="820026"/>
                  <a:pt x="240038" y="824287"/>
                </a:cubicBezTo>
                <a:cubicBezTo>
                  <a:pt x="242249" y="809308"/>
                  <a:pt x="241673" y="775478"/>
                  <a:pt x="241912" y="764190"/>
                </a:cubicBezTo>
                <a:cubicBezTo>
                  <a:pt x="241766" y="761646"/>
                  <a:pt x="241619" y="759103"/>
                  <a:pt x="241473" y="756558"/>
                </a:cubicBezTo>
                <a:lnTo>
                  <a:pt x="240145" y="754270"/>
                </a:lnTo>
                <a:cubicBezTo>
                  <a:pt x="239378" y="751871"/>
                  <a:pt x="239144" y="748528"/>
                  <a:pt x="240106" y="743071"/>
                </a:cubicBezTo>
                <a:lnTo>
                  <a:pt x="240556" y="741834"/>
                </a:lnTo>
                <a:cubicBezTo>
                  <a:pt x="239764" y="738704"/>
                  <a:pt x="237828" y="696921"/>
                  <a:pt x="237972" y="678244"/>
                </a:cubicBezTo>
                <a:cubicBezTo>
                  <a:pt x="247782" y="647903"/>
                  <a:pt x="227131" y="663568"/>
                  <a:pt x="229993" y="629773"/>
                </a:cubicBezTo>
                <a:cubicBezTo>
                  <a:pt x="229544" y="591552"/>
                  <a:pt x="239252" y="564992"/>
                  <a:pt x="239462" y="539841"/>
                </a:cubicBezTo>
                <a:cubicBezTo>
                  <a:pt x="238623" y="528031"/>
                  <a:pt x="238173" y="441859"/>
                  <a:pt x="242683" y="448956"/>
                </a:cubicBezTo>
                <a:cubicBezTo>
                  <a:pt x="243255" y="418452"/>
                  <a:pt x="244219" y="373783"/>
                  <a:pt x="242896" y="356821"/>
                </a:cubicBezTo>
                <a:cubicBezTo>
                  <a:pt x="242719" y="353610"/>
                  <a:pt x="234923" y="350399"/>
                  <a:pt x="234747" y="347187"/>
                </a:cubicBezTo>
                <a:cubicBezTo>
                  <a:pt x="244704" y="325468"/>
                  <a:pt x="242593" y="337207"/>
                  <a:pt x="243310" y="314607"/>
                </a:cubicBezTo>
                <a:cubicBezTo>
                  <a:pt x="241669" y="297647"/>
                  <a:pt x="250872" y="309332"/>
                  <a:pt x="249229" y="292372"/>
                </a:cubicBezTo>
                <a:cubicBezTo>
                  <a:pt x="220320" y="258295"/>
                  <a:pt x="245189" y="235217"/>
                  <a:pt x="233505" y="189449"/>
                </a:cubicBezTo>
                <a:lnTo>
                  <a:pt x="232734" y="119205"/>
                </a:lnTo>
                <a:cubicBezTo>
                  <a:pt x="232883" y="113125"/>
                  <a:pt x="230979" y="106701"/>
                  <a:pt x="234365" y="102821"/>
                </a:cubicBezTo>
                <a:cubicBezTo>
                  <a:pt x="235226" y="89557"/>
                  <a:pt x="237218" y="59178"/>
                  <a:pt x="237903" y="39622"/>
                </a:cubicBezTo>
                <a:cubicBezTo>
                  <a:pt x="237508" y="29839"/>
                  <a:pt x="236214" y="16537"/>
                  <a:pt x="234680" y="2881"/>
                </a:cubicBez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9EA35B5-9FF0-E0F8-8719-D5005BBD0FA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9808" r="1" b="27934"/>
          <a:stretch>
            <a:fillRect/>
          </a:stretch>
        </p:blipFill>
        <p:spPr>
          <a:xfrm>
            <a:off x="7195382" y="4572000"/>
            <a:ext cx="4996619" cy="2286000"/>
          </a:xfrm>
          <a:custGeom>
            <a:avLst/>
            <a:gdLst/>
            <a:ahLst/>
            <a:cxnLst/>
            <a:rect l="l" t="t" r="r" b="b"/>
            <a:pathLst>
              <a:path w="3502979" h="2286000">
                <a:moveTo>
                  <a:pt x="10089" y="0"/>
                </a:moveTo>
                <a:lnTo>
                  <a:pt x="3502979" y="0"/>
                </a:lnTo>
                <a:lnTo>
                  <a:pt x="3502979" y="2286000"/>
                </a:lnTo>
                <a:lnTo>
                  <a:pt x="154969" y="2286000"/>
                </a:lnTo>
                <a:lnTo>
                  <a:pt x="154933" y="2285999"/>
                </a:lnTo>
                <a:cubicBezTo>
                  <a:pt x="154939" y="2285919"/>
                  <a:pt x="154948" y="2285839"/>
                  <a:pt x="154956" y="2285759"/>
                </a:cubicBezTo>
                <a:lnTo>
                  <a:pt x="157817" y="2280128"/>
                </a:lnTo>
                <a:lnTo>
                  <a:pt x="152413" y="2258335"/>
                </a:lnTo>
                <a:cubicBezTo>
                  <a:pt x="150528" y="2247599"/>
                  <a:pt x="149279" y="2236301"/>
                  <a:pt x="148708" y="2224706"/>
                </a:cubicBezTo>
                <a:cubicBezTo>
                  <a:pt x="152516" y="2222105"/>
                  <a:pt x="147106" y="2213005"/>
                  <a:pt x="146036" y="2208724"/>
                </a:cubicBezTo>
                <a:cubicBezTo>
                  <a:pt x="148522" y="2208679"/>
                  <a:pt x="149715" y="2199194"/>
                  <a:pt x="147657" y="2195828"/>
                </a:cubicBezTo>
                <a:cubicBezTo>
                  <a:pt x="138768" y="2125090"/>
                  <a:pt x="161998" y="2164893"/>
                  <a:pt x="148068" y="2122444"/>
                </a:cubicBezTo>
                <a:cubicBezTo>
                  <a:pt x="147343" y="2115342"/>
                  <a:pt x="148590" y="2110013"/>
                  <a:pt x="150648" y="2105568"/>
                </a:cubicBezTo>
                <a:lnTo>
                  <a:pt x="155787" y="2097570"/>
                </a:lnTo>
                <a:lnTo>
                  <a:pt x="153954" y="2091304"/>
                </a:lnTo>
                <a:cubicBezTo>
                  <a:pt x="153810" y="2067650"/>
                  <a:pt x="159078" y="2060678"/>
                  <a:pt x="153772" y="2046915"/>
                </a:cubicBezTo>
                <a:cubicBezTo>
                  <a:pt x="164801" y="2026580"/>
                  <a:pt x="154871" y="2033427"/>
                  <a:pt x="153183" y="2017960"/>
                </a:cubicBezTo>
                <a:cubicBezTo>
                  <a:pt x="150985" y="2005758"/>
                  <a:pt x="146752" y="2028159"/>
                  <a:pt x="146128" y="2016200"/>
                </a:cubicBezTo>
                <a:cubicBezTo>
                  <a:pt x="148976" y="2003262"/>
                  <a:pt x="140132" y="2003871"/>
                  <a:pt x="143614" y="1990415"/>
                </a:cubicBezTo>
                <a:cubicBezTo>
                  <a:pt x="150276" y="1993685"/>
                  <a:pt x="142322" y="1963865"/>
                  <a:pt x="148142" y="1962939"/>
                </a:cubicBezTo>
                <a:cubicBezTo>
                  <a:pt x="139821" y="1951510"/>
                  <a:pt x="150073" y="1945769"/>
                  <a:pt x="147508" y="1930552"/>
                </a:cubicBezTo>
                <a:cubicBezTo>
                  <a:pt x="144359" y="1923385"/>
                  <a:pt x="143818" y="1918215"/>
                  <a:pt x="147206" y="1911172"/>
                </a:cubicBezTo>
                <a:cubicBezTo>
                  <a:pt x="131877" y="1878161"/>
                  <a:pt x="146519" y="1891201"/>
                  <a:pt x="140623" y="1860308"/>
                </a:cubicBezTo>
                <a:cubicBezTo>
                  <a:pt x="134425" y="1833694"/>
                  <a:pt x="130403" y="1803523"/>
                  <a:pt x="115600" y="1777782"/>
                </a:cubicBezTo>
                <a:cubicBezTo>
                  <a:pt x="111409" y="1773057"/>
                  <a:pt x="109821" y="1761456"/>
                  <a:pt x="112056" y="1751872"/>
                </a:cubicBezTo>
                <a:cubicBezTo>
                  <a:pt x="112440" y="1750225"/>
                  <a:pt x="112926" y="1748698"/>
                  <a:pt x="113499" y="1747342"/>
                </a:cubicBezTo>
                <a:cubicBezTo>
                  <a:pt x="111234" y="1725088"/>
                  <a:pt x="101120" y="1643694"/>
                  <a:pt x="98470" y="1618347"/>
                </a:cubicBezTo>
                <a:cubicBezTo>
                  <a:pt x="103856" y="1616296"/>
                  <a:pt x="94136" y="1603478"/>
                  <a:pt x="97590" y="1595269"/>
                </a:cubicBezTo>
                <a:cubicBezTo>
                  <a:pt x="100620" y="1589389"/>
                  <a:pt x="98377" y="1584128"/>
                  <a:pt x="98140" y="1577986"/>
                </a:cubicBezTo>
                <a:cubicBezTo>
                  <a:pt x="100521" y="1569894"/>
                  <a:pt x="96220" y="1543501"/>
                  <a:pt x="93133" y="1536621"/>
                </a:cubicBezTo>
                <a:cubicBezTo>
                  <a:pt x="82411" y="1520178"/>
                  <a:pt x="90374" y="1482816"/>
                  <a:pt x="82158" y="1469154"/>
                </a:cubicBezTo>
                <a:cubicBezTo>
                  <a:pt x="80954" y="1464197"/>
                  <a:pt x="80466" y="1459348"/>
                  <a:pt x="80424" y="1454586"/>
                </a:cubicBezTo>
                <a:lnTo>
                  <a:pt x="81328" y="1441264"/>
                </a:lnTo>
                <a:lnTo>
                  <a:pt x="83625" y="1437478"/>
                </a:lnTo>
                <a:cubicBezTo>
                  <a:pt x="83435" y="1434764"/>
                  <a:pt x="83246" y="1432049"/>
                  <a:pt x="83056" y="1429335"/>
                </a:cubicBezTo>
                <a:cubicBezTo>
                  <a:pt x="83172" y="1428557"/>
                  <a:pt x="83291" y="1427781"/>
                  <a:pt x="83407" y="1427003"/>
                </a:cubicBezTo>
                <a:cubicBezTo>
                  <a:pt x="84084" y="1422546"/>
                  <a:pt x="84674" y="1418148"/>
                  <a:pt x="84906" y="1413794"/>
                </a:cubicBezTo>
                <a:cubicBezTo>
                  <a:pt x="73390" y="1419520"/>
                  <a:pt x="84992" y="1377705"/>
                  <a:pt x="75678" y="1389757"/>
                </a:cubicBezTo>
                <a:cubicBezTo>
                  <a:pt x="74957" y="1366832"/>
                  <a:pt x="66282" y="1384318"/>
                  <a:pt x="74551" y="1356760"/>
                </a:cubicBezTo>
                <a:cubicBezTo>
                  <a:pt x="72160" y="1327675"/>
                  <a:pt x="66061" y="1251589"/>
                  <a:pt x="61331" y="1215246"/>
                </a:cubicBezTo>
                <a:cubicBezTo>
                  <a:pt x="48696" y="1178057"/>
                  <a:pt x="52517" y="1164292"/>
                  <a:pt x="46176" y="1138699"/>
                </a:cubicBezTo>
                <a:cubicBezTo>
                  <a:pt x="43091" y="1088911"/>
                  <a:pt x="27949" y="1091674"/>
                  <a:pt x="39077" y="1069753"/>
                </a:cubicBezTo>
                <a:cubicBezTo>
                  <a:pt x="36360" y="1036358"/>
                  <a:pt x="22533" y="1065337"/>
                  <a:pt x="27015" y="1030325"/>
                </a:cubicBezTo>
                <a:cubicBezTo>
                  <a:pt x="25199" y="1029239"/>
                  <a:pt x="7014" y="1004953"/>
                  <a:pt x="5711" y="1002694"/>
                </a:cubicBezTo>
                <a:lnTo>
                  <a:pt x="4782" y="959024"/>
                </a:lnTo>
                <a:lnTo>
                  <a:pt x="4956" y="955844"/>
                </a:lnTo>
                <a:lnTo>
                  <a:pt x="0" y="935724"/>
                </a:lnTo>
                <a:lnTo>
                  <a:pt x="396" y="935045"/>
                </a:lnTo>
                <a:cubicBezTo>
                  <a:pt x="1170" y="933065"/>
                  <a:pt x="1530" y="930734"/>
                  <a:pt x="1027" y="927619"/>
                </a:cubicBezTo>
                <a:cubicBezTo>
                  <a:pt x="2171" y="918238"/>
                  <a:pt x="7071" y="890403"/>
                  <a:pt x="7257" y="878755"/>
                </a:cubicBezTo>
                <a:cubicBezTo>
                  <a:pt x="5425" y="872157"/>
                  <a:pt x="3693" y="865113"/>
                  <a:pt x="2142" y="857732"/>
                </a:cubicBezTo>
                <a:lnTo>
                  <a:pt x="1365" y="798432"/>
                </a:lnTo>
                <a:lnTo>
                  <a:pt x="10445" y="736329"/>
                </a:lnTo>
                <a:cubicBezTo>
                  <a:pt x="10644" y="713358"/>
                  <a:pt x="14017" y="693468"/>
                  <a:pt x="11638" y="674025"/>
                </a:cubicBezTo>
                <a:cubicBezTo>
                  <a:pt x="14263" y="666128"/>
                  <a:pt x="7702" y="658684"/>
                  <a:pt x="3774" y="651467"/>
                </a:cubicBezTo>
                <a:cubicBezTo>
                  <a:pt x="5085" y="630031"/>
                  <a:pt x="18313" y="624842"/>
                  <a:pt x="13938" y="611257"/>
                </a:cubicBezTo>
                <a:cubicBezTo>
                  <a:pt x="23010" y="599213"/>
                  <a:pt x="19548" y="598502"/>
                  <a:pt x="16950" y="592841"/>
                </a:cubicBezTo>
                <a:cubicBezTo>
                  <a:pt x="16888" y="592573"/>
                  <a:pt x="16826" y="592303"/>
                  <a:pt x="16764" y="592034"/>
                </a:cubicBezTo>
                <a:lnTo>
                  <a:pt x="18062" y="590387"/>
                </a:lnTo>
                <a:lnTo>
                  <a:pt x="18662" y="586980"/>
                </a:lnTo>
                <a:cubicBezTo>
                  <a:pt x="18533" y="583880"/>
                  <a:pt x="18403" y="580781"/>
                  <a:pt x="18274" y="577681"/>
                </a:cubicBezTo>
                <a:cubicBezTo>
                  <a:pt x="18115" y="576515"/>
                  <a:pt x="17955" y="575348"/>
                  <a:pt x="17796" y="574183"/>
                </a:cubicBezTo>
                <a:cubicBezTo>
                  <a:pt x="17589" y="571773"/>
                  <a:pt x="17612" y="570172"/>
                  <a:pt x="17805" y="569065"/>
                </a:cubicBezTo>
                <a:lnTo>
                  <a:pt x="17912" y="568936"/>
                </a:lnTo>
                <a:cubicBezTo>
                  <a:pt x="17845" y="567338"/>
                  <a:pt x="29209" y="573362"/>
                  <a:pt x="29143" y="571763"/>
                </a:cubicBezTo>
                <a:cubicBezTo>
                  <a:pt x="28562" y="563674"/>
                  <a:pt x="16337" y="548181"/>
                  <a:pt x="15392" y="540689"/>
                </a:cubicBezTo>
                <a:cubicBezTo>
                  <a:pt x="21346" y="534352"/>
                  <a:pt x="14313" y="506665"/>
                  <a:pt x="25536" y="509696"/>
                </a:cubicBezTo>
                <a:cubicBezTo>
                  <a:pt x="24595" y="499588"/>
                  <a:pt x="19934" y="493475"/>
                  <a:pt x="27295" y="496878"/>
                </a:cubicBezTo>
                <a:cubicBezTo>
                  <a:pt x="27196" y="493551"/>
                  <a:pt x="27823" y="491500"/>
                  <a:pt x="28803" y="490032"/>
                </a:cubicBezTo>
                <a:lnTo>
                  <a:pt x="29265" y="489607"/>
                </a:lnTo>
                <a:cubicBezTo>
                  <a:pt x="28500" y="481587"/>
                  <a:pt x="25372" y="452075"/>
                  <a:pt x="24211" y="441905"/>
                </a:cubicBezTo>
                <a:cubicBezTo>
                  <a:pt x="23574" y="437467"/>
                  <a:pt x="22937" y="433030"/>
                  <a:pt x="22300" y="428592"/>
                </a:cubicBezTo>
                <a:lnTo>
                  <a:pt x="22699" y="427306"/>
                </a:lnTo>
                <a:lnTo>
                  <a:pt x="28219" y="418090"/>
                </a:lnTo>
                <a:cubicBezTo>
                  <a:pt x="27250" y="415121"/>
                  <a:pt x="18397" y="412494"/>
                  <a:pt x="16799" y="410365"/>
                </a:cubicBezTo>
                <a:cubicBezTo>
                  <a:pt x="25342" y="378983"/>
                  <a:pt x="17525" y="349373"/>
                  <a:pt x="19002" y="315310"/>
                </a:cubicBezTo>
                <a:cubicBezTo>
                  <a:pt x="15978" y="276813"/>
                  <a:pt x="16726" y="257569"/>
                  <a:pt x="14356" y="235298"/>
                </a:cubicBezTo>
                <a:cubicBezTo>
                  <a:pt x="14223" y="231626"/>
                  <a:pt x="13137" y="201873"/>
                  <a:pt x="17876" y="207989"/>
                </a:cubicBezTo>
                <a:cubicBezTo>
                  <a:pt x="17051" y="174826"/>
                  <a:pt x="20805" y="126304"/>
                  <a:pt x="19885" y="92237"/>
                </a:cubicBezTo>
                <a:cubicBezTo>
                  <a:pt x="31141" y="70340"/>
                  <a:pt x="10251" y="49317"/>
                  <a:pt x="12357" y="26606"/>
                </a:cubicBezTo>
                <a:cubicBezTo>
                  <a:pt x="7176" y="29713"/>
                  <a:pt x="8629" y="17064"/>
                  <a:pt x="9916" y="348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32599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9C509D2-0C1A-47B8-89C1-D3AB17D452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128329-E418-5D7C-7CAB-8B6C7EB89A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264" y="556994"/>
            <a:ext cx="5588687" cy="1744772"/>
          </a:xfrm>
        </p:spPr>
        <p:txBody>
          <a:bodyPr>
            <a:noAutofit/>
          </a:bodyPr>
          <a:lstStyle/>
          <a:p>
            <a:r>
              <a:rPr lang="en-US" sz="2400" dirty="0">
                <a:solidFill>
                  <a:schemeClr val="accent2">
                    <a:lumMod val="50000"/>
                  </a:schemeClr>
                </a:solidFill>
                <a:latin typeface="Arial Black" panose="020B0A04020102020204" pitchFamily="34" charset="0"/>
              </a:rPr>
              <a:t>What Makes Influencer Marketing Effective</a:t>
            </a:r>
            <a:endParaRPr lang="en-GB" sz="2400" dirty="0">
              <a:solidFill>
                <a:schemeClr val="accent2">
                  <a:lumMod val="50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5" name="Picture 4" descr="A person taking a selfie&#10;&#10;AI-generated content may be incorrect.">
            <a:extLst>
              <a:ext uri="{FF2B5EF4-FFF2-40B4-BE49-F238E27FC236}">
                <a16:creationId xmlns:a16="http://schemas.microsoft.com/office/drawing/2014/main" id="{2395927F-1793-C816-8CD7-601BEC4F4A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124" r="9470" b="1"/>
          <a:stretch>
            <a:fillRect/>
          </a:stretch>
        </p:blipFill>
        <p:spPr>
          <a:xfrm>
            <a:off x="-4642" y="10"/>
            <a:ext cx="3006061" cy="3339639"/>
          </a:xfrm>
          <a:prstGeom prst="rect">
            <a:avLst/>
          </a:prstGeom>
        </p:spPr>
      </p:pic>
      <p:pic>
        <p:nvPicPr>
          <p:cNvPr id="4" name="Picture 3" descr="A person holding a light up in front of a computer&#10;&#10;AI-generated content may be incorrect.">
            <a:extLst>
              <a:ext uri="{FF2B5EF4-FFF2-40B4-BE49-F238E27FC236}">
                <a16:creationId xmlns:a16="http://schemas.microsoft.com/office/drawing/2014/main" id="{DB676537-25A6-53A7-7A11-77912A665F8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127" r="29219"/>
          <a:stretch>
            <a:fillRect/>
          </a:stretch>
        </p:blipFill>
        <p:spPr>
          <a:xfrm>
            <a:off x="3198068" y="10"/>
            <a:ext cx="2991088" cy="3339639"/>
          </a:xfrm>
          <a:prstGeom prst="rect">
            <a:avLst/>
          </a:prstGeom>
        </p:spPr>
      </p:pic>
      <p:pic>
        <p:nvPicPr>
          <p:cNvPr id="6" name="Picture 5" descr="A person standing in front of several spotlights&#10;&#10;AI-generated content may be incorrect.">
            <a:extLst>
              <a:ext uri="{FF2B5EF4-FFF2-40B4-BE49-F238E27FC236}">
                <a16:creationId xmlns:a16="http://schemas.microsoft.com/office/drawing/2014/main" id="{7E940671-D881-A794-60BD-314ED6F885F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535" b="4195"/>
          <a:stretch>
            <a:fillRect/>
          </a:stretch>
        </p:blipFill>
        <p:spPr>
          <a:xfrm>
            <a:off x="-2" y="3518351"/>
            <a:ext cx="6189158" cy="33396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2C6EEE-4E0C-52F2-C6AA-6FD6643895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0265" y="2413645"/>
            <a:ext cx="4753534" cy="3694734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Genuine content creates closer connections (Zhou et al., 2021).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Awareness of culture creates more propensity to accept messages (Zhou et al., 2021).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Influencers should show the same values as their followers (Pradhan et al., 2023).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Brands should use influencers that have experienced the product honestly (Pradhan et al., 2023).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Communicating consistently builds trust over time 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Rachmad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2024).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Influencers are still a relevant channel for companies evolving into the digital market 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Karakaš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&amp; Zovko, 2024).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9638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541DB91-0B10-46D9-B34B-7BFF9602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7EB272-E6B1-499B-15DB-61A1120B4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76486" y="365125"/>
            <a:ext cx="5577313" cy="1433433"/>
          </a:xfrm>
        </p:spPr>
        <p:txBody>
          <a:bodyPr anchor="b">
            <a:normAutofit/>
          </a:bodyPr>
          <a:lstStyle/>
          <a:p>
            <a:r>
              <a:rPr lang="en-GB" sz="3200" dirty="0">
                <a:solidFill>
                  <a:schemeClr val="accent2">
                    <a:lumMod val="50000"/>
                  </a:schemeClr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pic>
        <p:nvPicPr>
          <p:cNvPr id="4" name="Picture 3" descr="A group of people running with a lightbulb&#10;&#10;AI-generated content may be incorrect.">
            <a:extLst>
              <a:ext uri="{FF2B5EF4-FFF2-40B4-BE49-F238E27FC236}">
                <a16:creationId xmlns:a16="http://schemas.microsoft.com/office/drawing/2014/main" id="{A746C9DA-845D-71DD-2965-95F4CFB4F2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594" y="2421583"/>
            <a:ext cx="4755405" cy="271166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9B0B6-4090-4747-30CB-D6E91F241D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7128" y="2062130"/>
            <a:ext cx="6987278" cy="4114832"/>
          </a:xfrm>
        </p:spPr>
        <p:txBody>
          <a:bodyPr anchor="t">
            <a:no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Karakas, D. and Zovko, H. (2024). Influencers and influencer marketing. Indispensable part of the business of modern companies.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Mednarodno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Inovativno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Poslovanje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Innovative Business and Management,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16(1), pp. 1–8.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Pradhan, D., Kuanr, A., Pahi, S.A. and Akram, M.S. (2023). Influencer marketing. When and why Gen Z consumers avoid influencers and endorsed brands.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Psychology and Marketing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40(1), pp. 27–47.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Rachmad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Y.E. (2024).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Role of Influencers in Modern Marketing Campaigns.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Yoesoep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Edhie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Rachmad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Publication.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Xu,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Ximan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(2023). Influencer Marketing with Social Platforms: Increasing Brand Awareness and User Engagement.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Education, Humanities and Social Sciences.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19. 228-234. 10.54097/ehss.v19i.11039.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Zhou, S., Blazquez, M., McCormick, H. and Barnes, L. (2021). What social media influencers narrative strategies benefit cultivating influencer marketing. Tackling issues of cultural barriers, commercialised content, and sponsorship disclosure.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Research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134, pp. 122–142.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https://www.mintel.com/insights/media-and-content-producers/impact-of-influencer-marketing-on-consumers-purchasing-journey/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https://digitalmarketinginstitute.com/blog/20-influencer-marketing-statistics-that-will-surprise-you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021409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543</Words>
  <PresentationFormat>Widescreen</PresentationFormat>
  <Paragraphs>29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Aptos</vt:lpstr>
      <vt:lpstr>Aptos Display</vt:lpstr>
      <vt:lpstr>Arial</vt:lpstr>
      <vt:lpstr>Arial Black</vt:lpstr>
      <vt:lpstr>Office Theme</vt:lpstr>
      <vt:lpstr>Why Influencers Matter Today</vt:lpstr>
      <vt:lpstr>Challenges and Consumer Reactions</vt:lpstr>
      <vt:lpstr>What Makes Influencer Marketing Effective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2025-11-21T06:18:33Z</dcterms:created>
  <dcterms:modified xsi:type="dcterms:W3CDTF">2025-11-23T23:37:41Z</dcterms:modified>
</cp:coreProperties>
</file>