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1pPr>
    <a:lvl2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2pPr>
    <a:lvl3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3pPr>
    <a:lvl4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4pPr>
    <a:lvl5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5pPr>
    <a:lvl6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6pPr>
    <a:lvl7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7pPr>
    <a:lvl8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8pPr>
    <a:lvl9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D5E6"/>
          </a:solidFill>
        </a:fill>
      </a:tcStyle>
    </a:wholeTbl>
    <a:band2H>
      <a:tcTxStyle b="def" i="def"/>
      <a:tcStyle>
        <a:tcBdr/>
        <a:fill>
          <a:solidFill>
            <a:srgbClr val="E6EBF3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BE4CA"/>
          </a:solidFill>
        </a:fill>
      </a:tcStyle>
    </a:wholeTbl>
    <a:band2H>
      <a:tcTxStyle b="def" i="def"/>
      <a:tcStyle>
        <a:tcBdr/>
        <a:fill>
          <a:solidFill>
            <a:srgbClr val="E7F2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ECCBD6"/>
          </a:solidFill>
        </a:fill>
      </a:tcStyle>
    </a:wholeTbl>
    <a:band2H>
      <a:tcTxStyle b="def" i="def"/>
      <a:tcStyle>
        <a:tcBdr/>
        <a:fill>
          <a:solidFill>
            <a:srgbClr val="F6E7EC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000000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19250" y="673100"/>
            <a:ext cx="9758017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8917"/>
            <a:ext cx="5334002" cy="821690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028700" indent="-342900">
              <a:spcBef>
                <a:spcPts val="3200"/>
              </a:spcBef>
              <a:defRPr sz="2800"/>
            </a:lvl3pPr>
            <a:lvl4pPr marL="1371600" indent="-342900">
              <a:spcBef>
                <a:spcPts val="3200"/>
              </a:spcBef>
              <a:defRPr sz="2800"/>
            </a:lvl4pPr>
            <a:lvl5pPr marL="1714500" indent="-342900">
              <a:spcBef>
                <a:spcPts val="3200"/>
              </a:spcBef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Body Level One…"/>
          <p:cNvSpPr txBox="1"/>
          <p:nvPr>
            <p:ph type="body" sz="quarter" idx="1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i="1" sz="2400"/>
            </a:lvl1pPr>
            <a:lvl2pPr marL="777875" indent="-333375" algn="ctr">
              <a:spcBef>
                <a:spcPts val="0"/>
              </a:spcBef>
              <a:defRPr i="1" sz="2400"/>
            </a:lvl2pPr>
            <a:lvl3pPr marL="1222375" indent="-333375" algn="ctr">
              <a:spcBef>
                <a:spcPts val="0"/>
              </a:spcBef>
              <a:defRPr i="1" sz="2400"/>
            </a:lvl3pPr>
            <a:lvl4pPr marL="1666875" indent="-333375" algn="ctr">
              <a:spcBef>
                <a:spcPts val="0"/>
              </a:spcBef>
              <a:defRPr i="1" sz="2400"/>
            </a:lvl4pPr>
            <a:lvl5pPr marL="2111375" indent="-333375" algn="ctr">
              <a:spcBef>
                <a:spcPts val="0"/>
              </a:spcBef>
              <a:defRPr i="1" sz="2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“Type a quote here.”"/>
          <p:cNvSpPr txBox="1"/>
          <p:nvPr>
            <p:ph type="body" sz="quarter" idx="13"/>
          </p:nvPr>
        </p:nvSpPr>
        <p:spPr>
          <a:xfrm>
            <a:off x="1270000" y="4308599"/>
            <a:ext cx="10464800" cy="609779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6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hyperlink" Target="https://www.youtube.com/watch?time_continue=2&amp;v=SRB357OirJ8" TargetMode="External"/><Relationship Id="rId3" Type="http://schemas.openxmlformats.org/officeDocument/2006/relationships/image" Target="../media/image4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pn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Relationship Id="rId3" Type="http://schemas.openxmlformats.org/officeDocument/2006/relationships/image" Target="../media/image11.pn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.png"/><Relationship Id="rId3" Type="http://schemas.openxmlformats.org/officeDocument/2006/relationships/image" Target="../media/image12.pn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png"/><Relationship Id="rId3" Type="http://schemas.openxmlformats.org/officeDocument/2006/relationships/image" Target="../media/image14.pn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pn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hyperlink" Target="https://tokit.io/" TargetMode="External"/><Relationship Id="rId3" Type="http://schemas.openxmlformats.org/officeDocument/2006/relationships/hyperlink" Target="https://news.bitcoin.com/singulardtv-raises-7-5m-creative-output/" TargetMode="External"/><Relationship Id="rId4" Type="http://schemas.openxmlformats.org/officeDocument/2006/relationships/hyperlink" Target="https://www.crunchbase.com/funding_round/singulardtv-equity-crowdfunding--fbd7a559" TargetMode="External"/><Relationship Id="rId5" Type="http://schemas.openxmlformats.org/officeDocument/2006/relationships/hyperlink" Target="https://medium.com/singulardtv/singulardtv-2018-strategic-priorities-329c9e89e11d" TargetMode="External"/><Relationship Id="rId6" Type="http://schemas.openxmlformats.org/officeDocument/2006/relationships/hyperlink" Target="https://tokit.io/guides" TargetMode="External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hyperlink" Target="https://medium.com/singulardtv/tokit-is-here-the-evolution-in-entertainment-begins-1d3e9eaff348" TargetMode="External"/><Relationship Id="rId3" Type="http://schemas.openxmlformats.org/officeDocument/2006/relationships/hyperlink" Target="https://medium.com/singulardtv/tokit-vs-kickstarter-d0344af8b373" TargetMode="External"/><Relationship Id="rId4" Type="http://schemas.openxmlformats.org/officeDocument/2006/relationships/hyperlink" Target="https://www.prnewswire.com/news-releases/tokit-ethereums-first-blockchain-application-launches-300549801.html" TargetMode="External"/><Relationship Id="rId5" Type="http://schemas.openxmlformats.org/officeDocument/2006/relationships/hyperlink" Target="https://www.crunchbase.com/organization/singulardtv/current_employees/current_employees_image_list" TargetMode="Externa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emuulen Khorloo…"/>
          <p:cNvSpPr txBox="1"/>
          <p:nvPr/>
        </p:nvSpPr>
        <p:spPr>
          <a:xfrm>
            <a:off x="2414090" y="2496197"/>
            <a:ext cx="8176617" cy="47612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b="1" sz="38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Temuulen Khorloo</a:t>
            </a:r>
          </a:p>
          <a:p>
            <a:pPr>
              <a:defRPr b="1" sz="38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Student ID: 1706450 </a:t>
            </a:r>
          </a:p>
          <a:p>
            <a:pPr>
              <a:defRPr b="1" sz="38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LEVEL 7 SEMESTER 2</a:t>
            </a:r>
          </a:p>
          <a:p>
            <a:pPr>
              <a:defRPr b="1" sz="38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MODULE CODE: SBTY7004</a:t>
            </a:r>
          </a:p>
          <a:p>
            <a:pPr>
              <a:defRPr b="1" sz="38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Presentation</a:t>
            </a:r>
          </a:p>
          <a:p>
            <a:pPr>
              <a:defRPr b="1" sz="38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New Technology in Music and </a:t>
            </a:r>
          </a:p>
          <a:p>
            <a:pPr>
              <a:defRPr b="1" sz="38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Creative Entertainment</a:t>
            </a:r>
          </a:p>
          <a:p>
            <a:pPr>
              <a:defRPr b="1" sz="38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MODULE TUTOR: JOHN ZOZZARO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okit"/>
          <p:cNvSpPr txBox="1"/>
          <p:nvPr>
            <p:ph type="ctrTitle"/>
          </p:nvPr>
        </p:nvSpPr>
        <p:spPr>
          <a:xfrm>
            <a:off x="1269999" y="497208"/>
            <a:ext cx="10464801" cy="3302006"/>
          </a:xfrm>
          <a:prstGeom prst="rect">
            <a:avLst/>
          </a:prstGeom>
        </p:spPr>
        <p:txBody>
          <a:bodyPr/>
          <a:lstStyle/>
          <a:p>
            <a:pPr/>
            <a:r>
              <a:t>Tokit</a:t>
            </a:r>
          </a:p>
        </p:txBody>
      </p:sp>
      <p:sp>
        <p:nvSpPr>
          <p:cNvPr id="122" name="The first blockchain entertainment crowdfunding platform"/>
          <p:cNvSpPr txBox="1"/>
          <p:nvPr>
            <p:ph type="subTitle" sz="quarter" idx="1"/>
          </p:nvPr>
        </p:nvSpPr>
        <p:spPr>
          <a:xfrm>
            <a:off x="1270000" y="5205795"/>
            <a:ext cx="10464800" cy="2126740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</a:lstStyle>
          <a:p>
            <a:pPr/>
            <a:r>
              <a:t>The first blockchain entertainment crowdfunding platform</a:t>
            </a:r>
          </a:p>
        </p:txBody>
      </p:sp>
      <p:grpSp>
        <p:nvGrpSpPr>
          <p:cNvPr id="125" name="Screen Shot 2018-05-09 at 11.24.40.png"/>
          <p:cNvGrpSpPr/>
          <p:nvPr/>
        </p:nvGrpSpPr>
        <p:grpSpPr>
          <a:xfrm>
            <a:off x="1679106" y="192975"/>
            <a:ext cx="9646589" cy="4759974"/>
            <a:chOff x="0" y="0"/>
            <a:chExt cx="9646587" cy="4759973"/>
          </a:xfrm>
        </p:grpSpPr>
        <p:pic>
          <p:nvPicPr>
            <p:cNvPr id="123" name="Screen Shot 2018-05-09 at 11.24.40.png" descr="Screen Shot 2018-05-09 at 11.24.40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203200" y="203199"/>
              <a:ext cx="9240188" cy="431547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24" name="Screen Shot 2018-05-09 at 11.24.40.png" descr="Screen Shot 2018-05-09 at 11.24.40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-1" y="-1"/>
              <a:ext cx="9646589" cy="475997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Introducing Tokit.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Introducing Tokit.</a:t>
            </a:r>
          </a:p>
        </p:txBody>
      </p:sp>
      <p:sp>
        <p:nvSpPr>
          <p:cNvPr id="128" name="Tokit / &quot;Tokenise it&quot; is the first decentralised multi-smart contract token based crowdfunding application launched as part of SingularDTV and Ethereum on the blockchain.…"/>
          <p:cNvSpPr txBox="1"/>
          <p:nvPr>
            <p:ph type="body" idx="1"/>
          </p:nvPr>
        </p:nvSpPr>
        <p:spPr>
          <a:xfrm>
            <a:off x="952498" y="3353296"/>
            <a:ext cx="11099805" cy="6286504"/>
          </a:xfrm>
          <a:prstGeom prst="rect">
            <a:avLst/>
          </a:prstGeom>
        </p:spPr>
        <p:txBody>
          <a:bodyPr/>
          <a:lstStyle/>
          <a:p>
            <a:pPr/>
            <a:r>
              <a:t>Tokit / "Tokenise it" is the first decentralised multi-smart contract token based crowdfunding application launched as part of SingularDTV and Ethereum on the blockchain. </a:t>
            </a:r>
          </a:p>
          <a:p>
            <a:pPr/>
            <a:r>
              <a:t>A part of three main applications designed for entertainment industry to create a new type of entertainment industry economy utilising the blockchain technology. (SingularDTV 2018)</a:t>
            </a:r>
          </a:p>
        </p:txBody>
      </p:sp>
      <p:grpSp>
        <p:nvGrpSpPr>
          <p:cNvPr id="131" name="Screen Shot 2018-05-09 at 11.24.40.png"/>
          <p:cNvGrpSpPr/>
          <p:nvPr/>
        </p:nvGrpSpPr>
        <p:grpSpPr>
          <a:xfrm>
            <a:off x="2311023" y="171449"/>
            <a:ext cx="8585956" cy="4264624"/>
            <a:chOff x="0" y="0"/>
            <a:chExt cx="8585955" cy="4264623"/>
          </a:xfrm>
        </p:grpSpPr>
        <p:pic>
          <p:nvPicPr>
            <p:cNvPr id="129" name="Screen Shot 2018-05-09 at 11.24.40.png" descr="Screen Shot 2018-05-09 at 11.24.40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203200" y="203200"/>
              <a:ext cx="8179556" cy="382012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30" name="Screen Shot 2018-05-09 at 11.24.40.png" descr="Screen Shot 2018-05-09 at 11.24.40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8585956" cy="426462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okit Introduction Video.…"/>
          <p:cNvSpPr txBox="1"/>
          <p:nvPr/>
        </p:nvSpPr>
        <p:spPr>
          <a:xfrm>
            <a:off x="1843835" y="6695815"/>
            <a:ext cx="10002927" cy="1197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Tokit Introduction Video.</a:t>
            </a:r>
          </a:p>
          <a:p>
            <a:pPr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>
              <a:defRPr b="1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+mn-lt"/>
                <a:ea typeface="+mn-ea"/>
                <a:cs typeface="+mn-cs"/>
                <a:sym typeface="Helvetica Neue"/>
              </a:defRPr>
            </a:pPr>
            <a:r>
              <a:rPr>
                <a:hlinkClick r:id="rId2" invalidUrl="" action="" tgtFrame="" tooltip="" history="1" highlightClick="0" endSnd="0"/>
              </a:rPr>
              <a:t>https://www.youtube.com/watch?time_continue=2&amp;v=SRB357OirJ8</a:t>
            </a:r>
            <a:r>
              <a:rPr u="none">
                <a:solidFill>
                  <a:srgbClr val="FFFFFF"/>
                </a:solidFill>
                <a:uFillTx/>
              </a:rPr>
              <a:t> </a:t>
            </a:r>
          </a:p>
        </p:txBody>
      </p:sp>
      <p:pic>
        <p:nvPicPr>
          <p:cNvPr id="134" name="Screen Shot 2018-05-09 at 11.21.16.png" descr="Screen Shot 2018-05-09 at 11.21.16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3" y="135245"/>
            <a:ext cx="13004805" cy="621139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3 Applications designed to leverage artist creation.…"/>
          <p:cNvSpPr txBox="1"/>
          <p:nvPr/>
        </p:nvSpPr>
        <p:spPr>
          <a:xfrm>
            <a:off x="1636364" y="1475993"/>
            <a:ext cx="9732072" cy="76594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444500" indent="-444500" algn="l">
              <a:spcBef>
                <a:spcPts val="4200"/>
              </a:spcBef>
              <a:buSzPct val="145000"/>
              <a:buChar char="•"/>
              <a:defRPr b="1" i="1"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algn="l">
              <a:spcBef>
                <a:spcPts val="4200"/>
              </a:spcBef>
              <a:defRPr b="1" i="1"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3 Applications designed to leverage artist creations. Those are:</a:t>
            </a:r>
          </a:p>
          <a:p>
            <a:pPr marL="444500" indent="-444500" algn="l">
              <a:spcBef>
                <a:spcPts val="4200"/>
              </a:spcBef>
              <a:buSzPct val="145000"/>
              <a:buChar char="•"/>
              <a:defRPr b="1" i="1"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Tokit: It is an IP rights management gateway. </a:t>
            </a:r>
          </a:p>
          <a:p>
            <a:pPr marL="444500" indent="-444500" algn="l">
              <a:spcBef>
                <a:spcPts val="4200"/>
              </a:spcBef>
              <a:buSzPct val="145000"/>
              <a:buChar char="•"/>
              <a:defRPr b="1" i="1"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SingularX:</a:t>
            </a:r>
            <a:r>
              <a:rPr b="0" i="0"/>
              <a:t> a peer to peer content and value exchange application. </a:t>
            </a:r>
          </a:p>
          <a:p>
            <a:pPr marL="444500" indent="-444500" algn="l">
              <a:spcBef>
                <a:spcPts val="4200"/>
              </a:spcBef>
              <a:buSzPct val="145000"/>
              <a:buChar char="•"/>
              <a:defRPr b="1" i="1"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EtherVision:</a:t>
            </a:r>
            <a:r>
              <a:rPr b="0" i="0"/>
              <a:t> a distribution application. </a:t>
            </a:r>
          </a:p>
          <a:p>
            <a:pPr marL="444500" indent="-444500" algn="l">
              <a:spcBef>
                <a:spcPts val="4200"/>
              </a:spcBef>
              <a:buSzPct val="145000"/>
              <a:buChar char="•"/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This is a first step towards implementing blockchain technology in the Music Industry. (SingularDTV 2018)</a:t>
            </a:r>
          </a:p>
        </p:txBody>
      </p:sp>
      <p:grpSp>
        <p:nvGrpSpPr>
          <p:cNvPr id="139" name="Screen Shot 2018-05-09 at 11.22.00.png"/>
          <p:cNvGrpSpPr/>
          <p:nvPr/>
        </p:nvGrpSpPr>
        <p:grpSpPr>
          <a:xfrm>
            <a:off x="3866975" y="-102169"/>
            <a:ext cx="5270851" cy="2789987"/>
            <a:chOff x="0" y="0"/>
            <a:chExt cx="5270849" cy="2789985"/>
          </a:xfrm>
        </p:grpSpPr>
        <p:pic>
          <p:nvPicPr>
            <p:cNvPr id="137" name="Screen Shot 2018-05-09 at 11.22.00.png" descr="Screen Shot 2018-05-09 at 11.22.00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203200" y="203200"/>
              <a:ext cx="4864449" cy="234548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38" name="Screen Shot 2018-05-09 at 11.22.00.png" descr="Screen Shot 2018-05-09 at 11.22.00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-1" y="-1"/>
              <a:ext cx="5270851" cy="278998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3 applications are in essence designed to implement 3 categories: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buSzTx/>
              <a:buNone/>
              <a:defRPr b="1" i="1"/>
            </a:pPr>
            <a:r>
              <a:t>These 3 applications are in essence designed to implement 3 categories:</a:t>
            </a:r>
          </a:p>
          <a:p>
            <a:pPr/>
            <a:r>
              <a:t>Development / Tokit</a:t>
            </a:r>
          </a:p>
          <a:p>
            <a:pPr/>
            <a:r>
              <a:t>Production / SingularX</a:t>
            </a:r>
          </a:p>
          <a:p>
            <a:pPr/>
            <a:r>
              <a:t>Distribution / EtherVision</a:t>
            </a:r>
          </a:p>
          <a:p>
            <a:pPr/>
            <a:r>
              <a:t>Used all 3 applications together to empower artists to build their own ecosystem economies. </a:t>
            </a:r>
          </a:p>
          <a:p>
            <a:pPr/>
            <a:r>
              <a:t>A new type of entertainment industry without the gatekeepers and intermediaries. (SingularDTV 2018)</a:t>
            </a:r>
          </a:p>
        </p:txBody>
      </p:sp>
      <p:pic>
        <p:nvPicPr>
          <p:cNvPr id="142" name="Screen Shot 2018-05-09 at 11.22.00.png" descr="Screen Shot 2018-05-09 at 11.22.0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57833" y="2211851"/>
            <a:ext cx="6301045" cy="303816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An alternative industry: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73201">
              <a:spcBef>
                <a:spcPts val="3400"/>
              </a:spcBef>
              <a:defRPr b="1" i="1" sz="7700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pPr/>
            <a:r>
              <a:t>An alternative industry:</a:t>
            </a:r>
          </a:p>
        </p:txBody>
      </p:sp>
      <p:sp>
        <p:nvSpPr>
          <p:cNvPr id="145" name="transparent…"/>
          <p:cNvSpPr txBox="1"/>
          <p:nvPr>
            <p:ph type="body" idx="1"/>
          </p:nvPr>
        </p:nvSpPr>
        <p:spPr>
          <a:xfrm>
            <a:off x="952500" y="2597150"/>
            <a:ext cx="11099800" cy="6286500"/>
          </a:xfrm>
          <a:prstGeom prst="rect">
            <a:avLst/>
          </a:prstGeom>
        </p:spPr>
        <p:txBody>
          <a:bodyPr/>
          <a:lstStyle/>
          <a:p>
            <a:pPr marL="446165" indent="-446165" defTabSz="257047">
              <a:spcBef>
                <a:spcPts val="1800"/>
              </a:spcBef>
            </a:pPr>
            <a:r>
              <a:t>transparent </a:t>
            </a:r>
          </a:p>
          <a:p>
            <a:pPr marL="446165" indent="-446165" defTabSz="257047">
              <a:spcBef>
                <a:spcPts val="1800"/>
              </a:spcBef>
            </a:pPr>
            <a:r>
              <a:t>uncensored </a:t>
            </a:r>
          </a:p>
          <a:p>
            <a:pPr marL="446165" indent="-446165" defTabSz="257047">
              <a:spcBef>
                <a:spcPts val="1800"/>
              </a:spcBef>
            </a:pPr>
            <a:r>
              <a:t>peer to peer </a:t>
            </a:r>
          </a:p>
          <a:p>
            <a:pPr marL="0" indent="0" defTabSz="257047">
              <a:spcBef>
                <a:spcPts val="1800"/>
              </a:spcBef>
              <a:buSzTx/>
              <a:buNone/>
              <a:defRPr b="1" i="1"/>
            </a:pPr>
            <a:r>
              <a:t>Generates instantaneous </a:t>
            </a:r>
          </a:p>
          <a:p>
            <a:pPr marL="446165" indent="-446165" defTabSz="257047">
              <a:spcBef>
                <a:spcPts val="1800"/>
              </a:spcBef>
            </a:pPr>
            <a:r>
              <a:t>revenue </a:t>
            </a:r>
          </a:p>
          <a:p>
            <a:pPr marL="446165" indent="-446165" defTabSz="257047">
              <a:spcBef>
                <a:spcPts val="1800"/>
              </a:spcBef>
            </a:pPr>
            <a:r>
              <a:t>rewards and </a:t>
            </a:r>
          </a:p>
          <a:p>
            <a:pPr marL="446165" indent="-446165" defTabSz="257047">
              <a:spcBef>
                <a:spcPts val="1800"/>
              </a:spcBef>
            </a:pPr>
            <a:r>
              <a:t>results in real time. </a:t>
            </a:r>
          </a:p>
          <a:p>
            <a:pPr marL="0" indent="0" algn="ctr" defTabSz="257047">
              <a:spcBef>
                <a:spcPts val="1800"/>
              </a:spcBef>
              <a:buSzTx/>
              <a:buNone/>
            </a:pPr>
            <a:r>
              <a:t>It is for anyone who got a creative idea to start their very own tokenised ecosystem project campaign within minutes.</a:t>
            </a:r>
          </a:p>
        </p:txBody>
      </p:sp>
      <p:pic>
        <p:nvPicPr>
          <p:cNvPr id="146" name="Screen Shot 2018-05-09 at 11.28.42.png" descr="Screen Shot 2018-05-09 at 11.28.4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533112" y="2986067"/>
            <a:ext cx="6074028" cy="301511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Tokens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Tokens</a:t>
            </a:r>
          </a:p>
        </p:txBody>
      </p:sp>
      <p:sp>
        <p:nvSpPr>
          <p:cNvPr id="149" name="Represent artist's IP:…"/>
          <p:cNvSpPr txBox="1"/>
          <p:nvPr>
            <p:ph type="body" idx="1"/>
          </p:nvPr>
        </p:nvSpPr>
        <p:spPr>
          <a:xfrm>
            <a:off x="561942" y="-295043"/>
            <a:ext cx="11880916" cy="9610453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None/>
            </a:pPr>
          </a:p>
          <a:p>
            <a:pPr marL="0" indent="0">
              <a:lnSpc>
                <a:spcPct val="20000"/>
              </a:lnSpc>
              <a:buSzTx/>
              <a:buNone/>
              <a:defRPr b="1" i="1" sz="3500"/>
            </a:pPr>
            <a:r>
              <a:t>Represent artist's IP: </a:t>
            </a:r>
          </a:p>
          <a:p>
            <a:pPr marL="444498" indent="-444498">
              <a:lnSpc>
                <a:spcPct val="20000"/>
              </a:lnSpc>
              <a:defRPr sz="3500"/>
            </a:pPr>
            <a:r>
              <a:t>It </a:t>
            </a:r>
            <a:r>
              <a:rPr b="1" i="1"/>
              <a:t>Embeds their IP rights:</a:t>
            </a:r>
            <a:r>
              <a:t> </a:t>
            </a:r>
          </a:p>
          <a:p>
            <a:pPr marL="444498" indent="-444498">
              <a:lnSpc>
                <a:spcPct val="20000"/>
              </a:lnSpc>
              <a:defRPr sz="3500"/>
            </a:pPr>
            <a:r>
              <a:t>Revenue </a:t>
            </a:r>
          </a:p>
          <a:p>
            <a:pPr marL="444498" indent="-444498">
              <a:lnSpc>
                <a:spcPct val="20000"/>
              </a:lnSpc>
              <a:defRPr sz="3500"/>
            </a:pPr>
            <a:r>
              <a:t>Royalties </a:t>
            </a:r>
          </a:p>
          <a:p>
            <a:pPr marL="0" indent="0">
              <a:lnSpc>
                <a:spcPct val="20000"/>
              </a:lnSpc>
              <a:buSzTx/>
              <a:buNone/>
              <a:defRPr sz="3500"/>
            </a:pPr>
            <a:r>
              <a:t>into the programmable tokens. </a:t>
            </a:r>
          </a:p>
          <a:p>
            <a:pPr marL="0" indent="0">
              <a:lnSpc>
                <a:spcPct val="20000"/>
              </a:lnSpc>
              <a:buSzTx/>
              <a:buNone/>
              <a:defRPr sz="3500"/>
            </a:pPr>
            <a:r>
              <a:t>It is made possible by the blockchain's </a:t>
            </a:r>
          </a:p>
          <a:p>
            <a:pPr marL="486171" indent="-486171">
              <a:lnSpc>
                <a:spcPct val="20000"/>
              </a:lnSpc>
              <a:defRPr sz="3500"/>
            </a:pPr>
            <a:r>
              <a:t>data-network convergence and consensus algorithm. </a:t>
            </a:r>
          </a:p>
          <a:p>
            <a:pPr marL="0" indent="0">
              <a:lnSpc>
                <a:spcPct val="20000"/>
              </a:lnSpc>
              <a:buSzTx/>
              <a:buNone/>
              <a:defRPr b="1" i="1" sz="3500"/>
            </a:pPr>
            <a:r>
              <a:t>These applications together provide users:</a:t>
            </a:r>
          </a:p>
          <a:p>
            <a:pPr marL="444498" indent="-444498">
              <a:lnSpc>
                <a:spcPct val="20000"/>
              </a:lnSpc>
              <a:defRPr sz="3500"/>
            </a:pPr>
            <a:r>
              <a:t> unprecedented control over exploitation of their art. </a:t>
            </a:r>
          </a:p>
        </p:txBody>
      </p:sp>
      <p:pic>
        <p:nvPicPr>
          <p:cNvPr id="150" name="Screen Shot 2018-05-09 at 11.30.20.png" descr="Screen Shot 2018-05-09 at 11.30.2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005353" y="1895218"/>
            <a:ext cx="5646147" cy="322636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A New lifelong Super-fans:"/>
          <p:cNvSpPr txBox="1"/>
          <p:nvPr>
            <p:ph type="title"/>
          </p:nvPr>
        </p:nvSpPr>
        <p:spPr>
          <a:xfrm>
            <a:off x="952500" y="-58442"/>
            <a:ext cx="11099800" cy="2159001"/>
          </a:xfrm>
          <a:prstGeom prst="rect">
            <a:avLst/>
          </a:prstGeom>
        </p:spPr>
        <p:txBody>
          <a:bodyPr/>
          <a:lstStyle>
            <a:lvl1pPr defTabSz="484886">
              <a:defRPr sz="6600"/>
            </a:lvl1pPr>
          </a:lstStyle>
          <a:p>
            <a:pPr/>
            <a:r>
              <a:t>A New lifelong Super-fans:</a:t>
            </a:r>
          </a:p>
        </p:txBody>
      </p:sp>
      <p:sp>
        <p:nvSpPr>
          <p:cNvPr id="153" name="The platform provides an opportunity for fans to buy into their favourite artist's tokens enabling them to become a part of the creative work process.…"/>
          <p:cNvSpPr txBox="1"/>
          <p:nvPr>
            <p:ph type="body" idx="1"/>
          </p:nvPr>
        </p:nvSpPr>
        <p:spPr>
          <a:xfrm>
            <a:off x="991252" y="3846912"/>
            <a:ext cx="11099804" cy="6286505"/>
          </a:xfrm>
          <a:prstGeom prst="rect">
            <a:avLst/>
          </a:prstGeom>
        </p:spPr>
        <p:txBody>
          <a:bodyPr/>
          <a:lstStyle/>
          <a:p>
            <a:pPr/>
            <a:r>
              <a:t>The platform provides an opportunity for fans to buy into their favourite artist's tokens enabling them to become a part of the creative work process. </a:t>
            </a:r>
          </a:p>
          <a:p>
            <a:pPr/>
            <a:r>
              <a:t>By purchasing the project tokens, </a:t>
            </a:r>
          </a:p>
          <a:p>
            <a:pPr/>
            <a:r>
              <a:t>Fans are not only helping their artists to complete their projects without financial tires but also get to have a chance to invest in their favourite artists. </a:t>
            </a:r>
          </a:p>
        </p:txBody>
      </p:sp>
      <p:pic>
        <p:nvPicPr>
          <p:cNvPr id="154" name="Screen Shot 2018-05-09 at 11.34.58.png" descr="Screen Shot 2018-05-09 at 11.34.58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945018" y="1695917"/>
            <a:ext cx="5114767" cy="295384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Fans enjoy rewards and royalties as the tokens start to generate revenues and rewards.…"/>
          <p:cNvSpPr txBox="1"/>
          <p:nvPr/>
        </p:nvSpPr>
        <p:spPr>
          <a:xfrm>
            <a:off x="1502321" y="641631"/>
            <a:ext cx="10000158" cy="84703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500062" indent="-500062" algn="l">
              <a:buSzPct val="145000"/>
              <a:buChar char="•"/>
              <a:defRPr b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marL="500062" indent="-500062" algn="l">
              <a:buSzPct val="145000"/>
              <a:buChar char="•"/>
              <a:defRPr b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marL="500062" indent="-500062" algn="l">
              <a:buSzPct val="145000"/>
              <a:buChar char="•"/>
              <a:defRPr b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Fans enjoy rewards and royalties as the tokens start to generate revenues and rewards.</a:t>
            </a:r>
          </a:p>
          <a:p>
            <a:pPr algn="l">
              <a:defRPr b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marL="500062" indent="-500062" algn="l">
              <a:buSzPct val="145000"/>
              <a:buChar char="•"/>
              <a:defRPr b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 Word-of-mouth marketing will have a real value.</a:t>
            </a:r>
          </a:p>
          <a:p>
            <a:pPr algn="l">
              <a:defRPr b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algn="l">
              <a:defRPr b="1" i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This interaction help build a lifelong Super-fan base</a:t>
            </a:r>
          </a:p>
          <a:p>
            <a:pPr marL="500062" indent="-500062" algn="l">
              <a:buSzPct val="145000"/>
              <a:buChar char="•"/>
              <a:defRPr b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marL="500062" indent="-500062" algn="l">
              <a:buSzPct val="145000"/>
              <a:buChar char="•"/>
              <a:defRPr b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Sustainable and extensive as the reciprocal bond created between the fan and artist is robust.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What are the main competitors and why choose us?"/>
          <p:cNvSpPr txBox="1"/>
          <p:nvPr>
            <p:ph type="title"/>
          </p:nvPr>
        </p:nvSpPr>
        <p:spPr>
          <a:xfrm>
            <a:off x="952500" y="77402"/>
            <a:ext cx="11099800" cy="2159001"/>
          </a:xfrm>
          <a:prstGeom prst="rect">
            <a:avLst/>
          </a:prstGeom>
        </p:spPr>
        <p:txBody>
          <a:bodyPr/>
          <a:lstStyle>
            <a:lvl1pPr defTabSz="321308">
              <a:defRPr sz="4400"/>
            </a:lvl1pPr>
          </a:lstStyle>
          <a:p>
            <a:pPr/>
            <a:r>
              <a:t>What are the main competitors and why choose us?</a:t>
            </a:r>
          </a:p>
        </p:txBody>
      </p:sp>
      <p:sp>
        <p:nvSpPr>
          <p:cNvPr id="159" name="Kickstarter…"/>
          <p:cNvSpPr txBox="1"/>
          <p:nvPr>
            <p:ph type="body" idx="1"/>
          </p:nvPr>
        </p:nvSpPr>
        <p:spPr>
          <a:xfrm>
            <a:off x="952497" y="519416"/>
            <a:ext cx="11099804" cy="9110679"/>
          </a:xfrm>
          <a:prstGeom prst="rect">
            <a:avLst/>
          </a:prstGeom>
        </p:spPr>
        <p:txBody>
          <a:bodyPr/>
          <a:lstStyle/>
          <a:p>
            <a:pPr marL="413384" indent="-413384" defTabSz="560830">
              <a:spcBef>
                <a:spcPts val="0"/>
              </a:spcBef>
              <a:defRPr b="1" sz="2900"/>
            </a:pPr>
          </a:p>
          <a:p>
            <a:pPr marL="413384" indent="-413384" defTabSz="560830">
              <a:spcBef>
                <a:spcPts val="0"/>
              </a:spcBef>
              <a:defRPr b="1" sz="2900"/>
            </a:pPr>
            <a:r>
              <a:t>Kickstarter </a:t>
            </a:r>
          </a:p>
          <a:p>
            <a:pPr marL="413384" indent="-413384" defTabSz="560830">
              <a:spcBef>
                <a:spcPts val="0"/>
              </a:spcBef>
              <a:defRPr b="1" sz="2900"/>
            </a:pPr>
            <a:r>
              <a:t>Patreon </a:t>
            </a:r>
          </a:p>
          <a:p>
            <a:pPr marL="413384" indent="-413384" defTabSz="560830">
              <a:spcBef>
                <a:spcPts val="0"/>
              </a:spcBef>
              <a:defRPr b="1" sz="2900"/>
            </a:pPr>
            <a:r>
              <a:t>Indiegogo </a:t>
            </a:r>
          </a:p>
          <a:p>
            <a:pPr marL="0" indent="0" defTabSz="560830">
              <a:spcBef>
                <a:spcPts val="0"/>
              </a:spcBef>
              <a:buSzTx/>
              <a:buNone/>
              <a:defRPr b="1" sz="2900"/>
            </a:pPr>
          </a:p>
          <a:p>
            <a:pPr marL="0" indent="0" defTabSz="560830">
              <a:spcBef>
                <a:spcPts val="0"/>
              </a:spcBef>
              <a:buSzTx/>
              <a:buNone/>
              <a:defRPr b="1" sz="2900"/>
            </a:pPr>
            <a:r>
              <a:t>The key differentiator</a:t>
            </a:r>
            <a:r>
              <a:rPr i="1"/>
              <a:t>: These are a “one-way” crowdfunding platforms</a:t>
            </a:r>
            <a:r>
              <a:t>. </a:t>
            </a:r>
          </a:p>
          <a:p>
            <a:pPr marL="0" indent="0" defTabSz="560830">
              <a:spcBef>
                <a:spcPts val="0"/>
              </a:spcBef>
              <a:buSzTx/>
              <a:buNone/>
              <a:defRPr b="1" sz="2900"/>
            </a:pPr>
          </a:p>
          <a:p>
            <a:pPr marL="0" indent="0" defTabSz="560830">
              <a:spcBef>
                <a:spcPts val="0"/>
              </a:spcBef>
              <a:buSzTx/>
              <a:buNone/>
              <a:defRPr b="1" i="1" sz="3600"/>
            </a:pPr>
            <a:r>
              <a:t>Tokit</a:t>
            </a:r>
            <a:r>
              <a:rPr i="0" sz="2900"/>
              <a:t>  </a:t>
            </a:r>
            <a:endParaRPr sz="2900"/>
          </a:p>
          <a:p>
            <a:pPr marL="0" indent="0" defTabSz="560830">
              <a:spcBef>
                <a:spcPts val="0"/>
              </a:spcBef>
              <a:buSzTx/>
              <a:buNone/>
              <a:defRPr b="1" sz="2900"/>
            </a:pPr>
          </a:p>
          <a:p>
            <a:pPr marL="413384" indent="-413384" defTabSz="560830">
              <a:spcBef>
                <a:spcPts val="0"/>
              </a:spcBef>
              <a:defRPr b="1" sz="2900"/>
            </a:pPr>
            <a:r>
              <a:t>A new type of token-based crowdfunding. </a:t>
            </a:r>
          </a:p>
          <a:p>
            <a:pPr marL="413384" indent="-413384" defTabSz="560830">
              <a:spcBef>
                <a:spcPts val="0"/>
              </a:spcBef>
              <a:defRPr b="1" sz="2900"/>
            </a:pPr>
            <a:r>
              <a:t>The Tokens represent IP rights </a:t>
            </a:r>
          </a:p>
          <a:p>
            <a:pPr marL="413384" indent="-413384" defTabSz="560830">
              <a:spcBef>
                <a:spcPts val="0"/>
              </a:spcBef>
              <a:defRPr b="1" sz="2900"/>
            </a:pPr>
            <a:r>
              <a:t>Linked with the revenue streams </a:t>
            </a:r>
          </a:p>
          <a:p>
            <a:pPr marL="0" indent="0" defTabSz="560830">
              <a:spcBef>
                <a:spcPts val="0"/>
              </a:spcBef>
              <a:buSzTx/>
              <a:buNone/>
              <a:defRPr b="1" sz="2900"/>
            </a:pPr>
          </a:p>
          <a:p>
            <a:pPr marL="0" indent="0" defTabSz="560830">
              <a:spcBef>
                <a:spcPts val="0"/>
              </a:spcBef>
              <a:buSzTx/>
              <a:buNone/>
              <a:defRPr b="1" i="1" sz="3100"/>
            </a:pPr>
            <a:r>
              <a:t>By offering a portion of their tokens</a:t>
            </a:r>
            <a:r>
              <a:rPr i="0" sz="2900"/>
              <a:t> </a:t>
            </a:r>
            <a:endParaRPr sz="2900"/>
          </a:p>
          <a:p>
            <a:pPr marL="0" indent="0" defTabSz="560830">
              <a:spcBef>
                <a:spcPts val="0"/>
              </a:spcBef>
              <a:buSzTx/>
              <a:buNone/>
              <a:defRPr b="1" sz="2900"/>
            </a:pPr>
          </a:p>
          <a:p>
            <a:pPr marL="413384" indent="-413384" defTabSz="560830">
              <a:spcBef>
                <a:spcPts val="0"/>
              </a:spcBef>
              <a:defRPr b="1" sz="2900"/>
            </a:pPr>
            <a:r>
              <a:t>Ownership portion of their art to the public. </a:t>
            </a:r>
          </a:p>
          <a:p>
            <a:pPr marL="413384" indent="-413384" defTabSz="560830">
              <a:spcBef>
                <a:spcPts val="0"/>
              </a:spcBef>
              <a:defRPr b="1" sz="2900"/>
            </a:pPr>
            <a:r>
              <a:t>Mutually beneficial relationship between fans and artists. </a:t>
            </a:r>
          </a:p>
          <a:p>
            <a:pPr marL="0" indent="0" defTabSz="560830">
              <a:spcBef>
                <a:spcPts val="0"/>
              </a:spcBef>
              <a:buSzTx/>
              <a:buNone/>
              <a:defRPr b="1" sz="2900"/>
            </a:pPr>
            <a:r>
              <a:t>               (SingularDTV 2017)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Tokenised Ecosystem: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84886">
              <a:defRPr sz="6600"/>
            </a:lvl1pPr>
          </a:lstStyle>
          <a:p>
            <a:pPr/>
            <a:r>
              <a:t>Tokenised Ecosystem:</a:t>
            </a:r>
          </a:p>
        </p:txBody>
      </p:sp>
      <p:sp>
        <p:nvSpPr>
          <p:cNvPr id="162" name="In the centralised world businesses…"/>
          <p:cNvSpPr txBox="1"/>
          <p:nvPr>
            <p:ph type="body" idx="1"/>
          </p:nvPr>
        </p:nvSpPr>
        <p:spPr>
          <a:xfrm>
            <a:off x="952500" y="1542466"/>
            <a:ext cx="11099800" cy="8359979"/>
          </a:xfrm>
          <a:prstGeom prst="rect">
            <a:avLst/>
          </a:prstGeom>
        </p:spPr>
        <p:txBody>
          <a:bodyPr/>
          <a:lstStyle/>
          <a:p>
            <a:pPr marL="0" indent="0" defTabSz="484886">
              <a:spcBef>
                <a:spcPts val="3400"/>
              </a:spcBef>
              <a:buSzTx/>
              <a:buNone/>
              <a:defRPr b="1" i="1" sz="3300"/>
            </a:pPr>
            <a:r>
              <a:t>In the centralised world businesses </a:t>
            </a:r>
          </a:p>
          <a:p>
            <a:pPr marL="0" indent="0" defTabSz="484886">
              <a:spcBef>
                <a:spcPts val="3400"/>
              </a:spcBef>
              <a:buSzTx/>
              <a:buNone/>
              <a:defRPr b="1" i="1" sz="3300"/>
            </a:pPr>
            <a:r>
              <a:t>run by:</a:t>
            </a:r>
            <a:r>
              <a:rPr b="0" i="0"/>
              <a:t> </a:t>
            </a:r>
          </a:p>
          <a:p>
            <a:pPr marL="461168" indent="-461168" defTabSz="484886">
              <a:spcBef>
                <a:spcPts val="3400"/>
              </a:spcBef>
              <a:defRPr sz="3300"/>
            </a:pPr>
            <a:r>
              <a:t>Corporations </a:t>
            </a:r>
          </a:p>
          <a:p>
            <a:pPr marL="461168" indent="-461168" defTabSz="484886">
              <a:spcBef>
                <a:spcPts val="3400"/>
              </a:spcBef>
              <a:defRPr sz="3300"/>
            </a:pPr>
            <a:r>
              <a:t>Banks </a:t>
            </a:r>
          </a:p>
          <a:p>
            <a:pPr marL="461168" indent="-461168" defTabSz="484886">
              <a:spcBef>
                <a:spcPts val="3400"/>
              </a:spcBef>
              <a:defRPr sz="3300"/>
            </a:pPr>
            <a:r>
              <a:t>Other intermediary companies… </a:t>
            </a:r>
          </a:p>
          <a:p>
            <a:pPr marL="0" indent="0" defTabSz="484886">
              <a:spcBef>
                <a:spcPts val="3400"/>
              </a:spcBef>
              <a:buSzTx/>
              <a:buNone/>
              <a:defRPr b="1" i="1" sz="3300"/>
            </a:pPr>
            <a:r>
              <a:t>In the digital world of blockchain technology of Ethereum and SingularDTV:</a:t>
            </a:r>
            <a:r>
              <a:rPr b="0" i="0"/>
              <a:t> </a:t>
            </a:r>
          </a:p>
          <a:p>
            <a:pPr marL="461168" indent="-461168" defTabSz="484886">
              <a:spcBef>
                <a:spcPts val="3400"/>
              </a:spcBef>
              <a:defRPr sz="3300"/>
            </a:pPr>
            <a:r>
              <a:t>The business model is created by a new decentralise tokenised ecosystem. The tokens are programmable with different features and it is approved by the smart contracts. </a:t>
            </a:r>
          </a:p>
        </p:txBody>
      </p:sp>
      <p:pic>
        <p:nvPicPr>
          <p:cNvPr id="163" name="Screen Shot 2018-05-09 at 11.38.55.png" descr="Screen Shot 2018-05-09 at 11.38.55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175173" y="1830991"/>
            <a:ext cx="4698118" cy="353858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ingularDTV: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84886">
              <a:defRPr sz="6600"/>
            </a:lvl1pPr>
          </a:lstStyle>
          <a:p>
            <a:pPr/>
            <a:r>
              <a:t>SingularDTV:</a:t>
            </a:r>
          </a:p>
        </p:txBody>
      </p:sp>
      <p:sp>
        <p:nvSpPr>
          <p:cNvPr id="166" name="An EnTech (entertainment technology) company employing blockchain technology by creating a token based entertainment economy to empower creators and their fans.…"/>
          <p:cNvSpPr txBox="1"/>
          <p:nvPr>
            <p:ph type="body" idx="1"/>
          </p:nvPr>
        </p:nvSpPr>
        <p:spPr>
          <a:xfrm>
            <a:off x="952497" y="1897994"/>
            <a:ext cx="11099804" cy="10080530"/>
          </a:xfrm>
          <a:prstGeom prst="rect">
            <a:avLst/>
          </a:prstGeom>
        </p:spPr>
        <p:txBody>
          <a:bodyPr/>
          <a:lstStyle/>
          <a:p>
            <a:pPr/>
            <a:r>
              <a:t>An EnTech (entertainment technology) company employing blockchain technology by creating a token based entertainment economy to empower creators and their fans. </a:t>
            </a:r>
          </a:p>
          <a:p>
            <a:pPr/>
            <a:r>
              <a:t>It solely designed for the entertainment industry to implement blockchain technology.</a:t>
            </a:r>
          </a:p>
        </p:txBody>
      </p:sp>
      <p:grpSp>
        <p:nvGrpSpPr>
          <p:cNvPr id="169" name="Screen Shot 2018-05-09 at 11.22.00.png"/>
          <p:cNvGrpSpPr/>
          <p:nvPr/>
        </p:nvGrpSpPr>
        <p:grpSpPr>
          <a:xfrm>
            <a:off x="2392503" y="173714"/>
            <a:ext cx="8219795" cy="4211873"/>
            <a:chOff x="0" y="0"/>
            <a:chExt cx="8219794" cy="4211872"/>
          </a:xfrm>
        </p:grpSpPr>
        <p:pic>
          <p:nvPicPr>
            <p:cNvPr id="167" name="Screen Shot 2018-05-09 at 11.22.00.png" descr="Screen Shot 2018-05-09 at 11.22.00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203200" y="203200"/>
              <a:ext cx="7813395" cy="376737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68" name="Screen Shot 2018-05-09 at 11.22.00.png" descr="Screen Shot 2018-05-09 at 11.22.00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8219795" cy="421187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ingularDTV presents:…"/>
          <p:cNvSpPr txBox="1"/>
          <p:nvPr/>
        </p:nvSpPr>
        <p:spPr>
          <a:xfrm>
            <a:off x="96636" y="165148"/>
            <a:ext cx="12901549" cy="94232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b="1" i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SingularDTV presents:</a:t>
            </a:r>
          </a:p>
          <a:p>
            <a:pPr algn="l">
              <a:defRPr b="1" i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algn="l">
              <a:defRPr b="1" i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Content creators:</a:t>
            </a:r>
          </a:p>
          <a:p>
            <a:pPr algn="l">
              <a:defRPr b="1" i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marL="430608" indent="-430608" algn="l">
              <a:buSzPct val="145000"/>
              <a:buChar char="•"/>
              <a:defRPr i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Filmmaker</a:t>
            </a:r>
          </a:p>
          <a:p>
            <a:pPr marL="430608" indent="-430608" algn="l">
              <a:buSzPct val="145000"/>
              <a:buChar char="•"/>
              <a:defRPr i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Composers</a:t>
            </a:r>
          </a:p>
          <a:p>
            <a:pPr marL="430608" indent="-430608" algn="l">
              <a:buSzPct val="145000"/>
              <a:buChar char="•"/>
              <a:defRPr i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Music producers </a:t>
            </a:r>
          </a:p>
          <a:p>
            <a:pPr marL="430608" indent="-430608" algn="l">
              <a:buSzPct val="145000"/>
              <a:buChar char="•"/>
              <a:defRPr i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All content creators</a:t>
            </a:r>
          </a:p>
          <a:p>
            <a:pPr algn="l">
              <a:defRPr i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By creating direct connection between fans and artists, producers and consumers by facilitating decentralised transparent world where results happen instantaneously by utilising blockchain technology: </a:t>
            </a:r>
          </a:p>
          <a:p>
            <a:pPr algn="l">
              <a:defRPr i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Help content creators:</a:t>
            </a:r>
          </a:p>
          <a:p>
            <a:pPr marL="652858" indent="-652858" algn="l">
              <a:buSzPct val="145000"/>
              <a:buChar char="•"/>
              <a:defRPr i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Fund</a:t>
            </a:r>
          </a:p>
          <a:p>
            <a:pPr marL="652858" indent="-652858" algn="l">
              <a:buSzPct val="145000"/>
              <a:buChar char="•"/>
              <a:defRPr i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Distribute </a:t>
            </a:r>
          </a:p>
          <a:p>
            <a:pPr marL="652858" indent="-652858" algn="l">
              <a:buSzPct val="145000"/>
              <a:buChar char="•"/>
              <a:defRPr i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Market </a:t>
            </a:r>
          </a:p>
          <a:p>
            <a:pPr algn="l">
              <a:defRPr i="1" sz="36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their work without the middlemen companies. </a:t>
            </a:r>
          </a:p>
        </p:txBody>
      </p:sp>
      <p:grpSp>
        <p:nvGrpSpPr>
          <p:cNvPr id="174" name="Screen Shot 2018-05-09 at 11.22.00.png"/>
          <p:cNvGrpSpPr/>
          <p:nvPr/>
        </p:nvGrpSpPr>
        <p:grpSpPr>
          <a:xfrm>
            <a:off x="4903826" y="724588"/>
            <a:ext cx="7372442" cy="3803310"/>
            <a:chOff x="0" y="0"/>
            <a:chExt cx="7372440" cy="3803308"/>
          </a:xfrm>
        </p:grpSpPr>
        <p:pic>
          <p:nvPicPr>
            <p:cNvPr id="172" name="Screen Shot 2018-05-09 at 11.22.00.png" descr="Screen Shot 2018-05-09 at 11.22.00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203199" y="203200"/>
              <a:ext cx="6966042" cy="335880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73" name="Screen Shot 2018-05-09 at 11.22.00.png" descr="Screen Shot 2018-05-09 at 11.22.00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-1" y="-1"/>
              <a:ext cx="7372442" cy="380331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he blockchain is revolutionary for two main reasons:…"/>
          <p:cNvSpPr txBox="1"/>
          <p:nvPr>
            <p:ph type="body" idx="1"/>
          </p:nvPr>
        </p:nvSpPr>
        <p:spPr>
          <a:xfrm>
            <a:off x="952500" y="2928975"/>
            <a:ext cx="11099800" cy="6286506"/>
          </a:xfrm>
          <a:prstGeom prst="rect">
            <a:avLst/>
          </a:prstGeom>
        </p:spPr>
        <p:txBody>
          <a:bodyPr/>
          <a:lstStyle/>
          <a:p>
            <a:pPr marL="0" indent="0" defTabSz="554990">
              <a:spcBef>
                <a:spcPts val="3900"/>
              </a:spcBef>
              <a:buSzTx/>
              <a:buNone/>
              <a:defRPr b="1" i="1" sz="3800"/>
            </a:pPr>
            <a:r>
              <a:t>The blockchain is revolutionary for two main reasons:</a:t>
            </a:r>
          </a:p>
          <a:p>
            <a:pPr marL="422273" indent="-422273" defTabSz="554990">
              <a:spcBef>
                <a:spcPts val="3900"/>
              </a:spcBef>
              <a:defRPr sz="3800"/>
            </a:pPr>
            <a:r>
              <a:t>1. It convergence data and network for the first time</a:t>
            </a:r>
          </a:p>
          <a:p>
            <a:pPr marL="422273" indent="-422273" defTabSz="554990">
              <a:spcBef>
                <a:spcPts val="3900"/>
              </a:spcBef>
              <a:defRPr sz="3800"/>
            </a:pPr>
            <a:r>
              <a:t>2. Consensus algorithm that provides every user with the same transparency thanks to its permanent digital records. (SingularDTV 2018)</a:t>
            </a:r>
          </a:p>
        </p:txBody>
      </p:sp>
      <p:grpSp>
        <p:nvGrpSpPr>
          <p:cNvPr id="179" name="Screen Shot 2018-05-09 at 11.43.31.png"/>
          <p:cNvGrpSpPr/>
          <p:nvPr/>
        </p:nvGrpSpPr>
        <p:grpSpPr>
          <a:xfrm>
            <a:off x="2535295" y="44609"/>
            <a:ext cx="7666166" cy="3111354"/>
            <a:chOff x="0" y="0"/>
            <a:chExt cx="7666165" cy="3111353"/>
          </a:xfrm>
        </p:grpSpPr>
        <p:pic>
          <p:nvPicPr>
            <p:cNvPr id="177" name="Screen Shot 2018-05-09 at 11.43.31.png" descr="Screen Shot 2018-05-09 at 11.43.31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203200" y="203200"/>
              <a:ext cx="7259766" cy="26668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78" name="Screen Shot 2018-05-09 at 11.43.31.png" descr="Screen Shot 2018-05-09 at 11.43.31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7666166" cy="31113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A blockchain protocol designed:…"/>
          <p:cNvSpPr txBox="1"/>
          <p:nvPr>
            <p:ph type="body" idx="1"/>
          </p:nvPr>
        </p:nvSpPr>
        <p:spPr>
          <a:xfrm>
            <a:off x="952500" y="2996897"/>
            <a:ext cx="11099800" cy="6286506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None/>
              <a:defRPr i="1" sz="4200"/>
            </a:pPr>
            <a:r>
              <a:t>A blockchain protocol designed:</a:t>
            </a:r>
            <a:r>
              <a:rPr i="0"/>
              <a:t> </a:t>
            </a:r>
          </a:p>
          <a:p>
            <a:pPr marL="583406" indent="-583406">
              <a:defRPr sz="4200"/>
            </a:pPr>
            <a:r>
              <a:t>Support new complex applications softwares by utilising the blockchain's data network convergence and consensus algorithm. </a:t>
            </a:r>
          </a:p>
          <a:p>
            <a:pPr>
              <a:defRPr sz="4200"/>
            </a:pPr>
            <a:r>
              <a:t>Launched in 2015. (SingularDTV 2018)</a:t>
            </a:r>
          </a:p>
        </p:txBody>
      </p:sp>
      <p:grpSp>
        <p:nvGrpSpPr>
          <p:cNvPr id="184" name="Screen Shot 2018-05-09 at 11.45.32.png"/>
          <p:cNvGrpSpPr/>
          <p:nvPr/>
        </p:nvGrpSpPr>
        <p:grpSpPr>
          <a:xfrm>
            <a:off x="3390989" y="196850"/>
            <a:ext cx="6222822" cy="3110360"/>
            <a:chOff x="0" y="0"/>
            <a:chExt cx="6222821" cy="3110359"/>
          </a:xfrm>
        </p:grpSpPr>
        <p:pic>
          <p:nvPicPr>
            <p:cNvPr id="182" name="Screen Shot 2018-05-09 at 11.45.32.png" descr="Screen Shot 2018-05-09 at 11.45.32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203200" y="203200"/>
              <a:ext cx="5816422" cy="26658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83" name="Screen Shot 2018-05-09 at 11.45.32.png" descr="Screen Shot 2018-05-09 at 11.45.32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6222822" cy="31103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The projects created in the SingularDTV blockchain system aims:…"/>
          <p:cNvSpPr txBox="1"/>
          <p:nvPr>
            <p:ph type="body" idx="1"/>
          </p:nvPr>
        </p:nvSpPr>
        <p:spPr>
          <a:xfrm>
            <a:off x="952500" y="2794564"/>
            <a:ext cx="11099800" cy="6286506"/>
          </a:xfrm>
          <a:prstGeom prst="rect">
            <a:avLst/>
          </a:prstGeom>
        </p:spPr>
        <p:txBody>
          <a:bodyPr/>
          <a:lstStyle/>
          <a:p>
            <a:pPr marL="0" indent="0" defTabSz="368045">
              <a:spcBef>
                <a:spcPts val="2600"/>
              </a:spcBef>
              <a:buSzTx/>
              <a:buNone/>
              <a:defRPr i="1" sz="3400"/>
            </a:pPr>
            <a:r>
              <a:t>The projects created in the SingularDTV blockchain system aims:</a:t>
            </a:r>
            <a:r>
              <a:rPr i="0"/>
              <a:t> </a:t>
            </a:r>
          </a:p>
          <a:p>
            <a:pPr marL="280033" indent="-280033" defTabSz="368045">
              <a:spcBef>
                <a:spcPts val="2600"/>
              </a:spcBef>
              <a:defRPr sz="3400"/>
            </a:pPr>
            <a:r>
              <a:t>Generate revenue. They added to “EtherVision” a distribution platform of the SingularDTV’s blockchain. </a:t>
            </a:r>
          </a:p>
          <a:p>
            <a:pPr marL="280033" indent="-280033" defTabSz="368045">
              <a:spcBef>
                <a:spcPts val="2600"/>
              </a:spcBef>
              <a:defRPr sz="3400"/>
            </a:pPr>
            <a:r>
              <a:t>All the revenue generated are added into the project tokens. </a:t>
            </a:r>
          </a:p>
          <a:p>
            <a:pPr marL="280033" indent="-280033" defTabSz="368045">
              <a:spcBef>
                <a:spcPts val="2600"/>
              </a:spcBef>
              <a:defRPr sz="3400"/>
            </a:pPr>
            <a:r>
              <a:t>The embedded royalty percentages distributed to the token shareholders automatically and the revenue generated in the tokens can be withdrawn in the form of ETH.  </a:t>
            </a:r>
          </a:p>
        </p:txBody>
      </p:sp>
      <p:grpSp>
        <p:nvGrpSpPr>
          <p:cNvPr id="189" name="Screen Shot 2018-05-09 at 11.42.22.png"/>
          <p:cNvGrpSpPr/>
          <p:nvPr/>
        </p:nvGrpSpPr>
        <p:grpSpPr>
          <a:xfrm>
            <a:off x="3765944" y="-32069"/>
            <a:ext cx="5472913" cy="2894595"/>
            <a:chOff x="0" y="0"/>
            <a:chExt cx="5472912" cy="2894594"/>
          </a:xfrm>
        </p:grpSpPr>
        <p:pic>
          <p:nvPicPr>
            <p:cNvPr id="187" name="Screen Shot 2018-05-09 at 11.42.22.png" descr="Screen Shot 2018-05-09 at 11.42.22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203199" y="203200"/>
              <a:ext cx="5066513" cy="24500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88" name="Screen Shot 2018-05-09 at 11.42.22.png" descr="Screen Shot 2018-05-09 at 11.42.22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-1" y="0"/>
              <a:ext cx="5472913" cy="289459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Upon creating project a content creator is asked to make a one off payment equivalent of:…"/>
          <p:cNvSpPr txBox="1"/>
          <p:nvPr/>
        </p:nvSpPr>
        <p:spPr>
          <a:xfrm>
            <a:off x="430240" y="151573"/>
            <a:ext cx="12144320" cy="94504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b="1" i="1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Upon creating project a content creator is asked to make a one off payment equivalent of: </a:t>
            </a:r>
          </a:p>
          <a:p>
            <a:pPr>
              <a:defRPr b="1" sz="28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marL="333374" indent="-333374" algn="l">
              <a:buSzPct val="145000"/>
              <a:buChar char="•"/>
              <a:defRPr b="1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$75 by SNGLS (SingularDTV token)</a:t>
            </a:r>
          </a:p>
          <a:p>
            <a:pPr marL="333374" indent="-333374" algn="l">
              <a:buSzPct val="145000"/>
              <a:buChar char="•"/>
              <a:defRPr b="1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$100 by ETH. </a:t>
            </a:r>
          </a:p>
          <a:p>
            <a:pPr algn="l">
              <a:defRPr b="1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   (Zach LeBeau 2018)</a:t>
            </a:r>
          </a:p>
          <a:p>
            <a:pPr algn="l">
              <a:defRPr b="1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algn="l">
              <a:defRPr b="1" i="1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Tokens are </a:t>
            </a:r>
          </a:p>
          <a:p>
            <a:pPr marL="388936" indent="-388936" algn="l">
              <a:buSzPct val="145000"/>
              <a:buChar char="•"/>
              <a:defRPr b="1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ERC20 standard tokens and they possess several properties derived from the Ethereum blockchain standard:</a:t>
            </a:r>
          </a:p>
          <a:p>
            <a:pPr algn="l">
              <a:defRPr b="1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algn="l">
              <a:defRPr b="1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T</a:t>
            </a:r>
            <a:r>
              <a:rPr i="1"/>
              <a:t>hey are</a:t>
            </a:r>
            <a:r>
              <a:t> </a:t>
            </a:r>
          </a:p>
          <a:p>
            <a:pPr marL="388936" indent="-388936" algn="l">
              <a:buSzPct val="145000"/>
              <a:buChar char="•"/>
              <a:defRPr b="1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Transferable</a:t>
            </a:r>
          </a:p>
          <a:p>
            <a:pPr marL="333374" indent="-333374" algn="l">
              <a:buSzPct val="145000"/>
              <a:buChar char="•"/>
              <a:defRPr b="1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Based on Ethereum smart contracts</a:t>
            </a:r>
          </a:p>
          <a:p>
            <a:pPr marL="333374" indent="-333374" algn="l">
              <a:buSzPct val="145000"/>
              <a:buChar char="•"/>
              <a:defRPr b="1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With specific rewards. </a:t>
            </a:r>
          </a:p>
          <a:p>
            <a:pPr algn="l">
              <a:defRPr b="1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algn="l">
              <a:defRPr b="1" i="1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Programmed:</a:t>
            </a:r>
            <a:r>
              <a:rPr i="0"/>
              <a:t> </a:t>
            </a:r>
          </a:p>
          <a:p>
            <a:pPr marL="388936" indent="-388936" algn="l">
              <a:buSzPct val="145000"/>
              <a:buChar char="•"/>
              <a:defRPr b="1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Reward share properties </a:t>
            </a:r>
          </a:p>
          <a:p>
            <a:pPr marL="388936" indent="-388936" algn="l">
              <a:buSzPct val="145000"/>
              <a:buChar char="•"/>
              <a:defRPr b="1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Claimed by token holders pro-rata, with no middleman involved.” (SingularDTV 2018)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Distribution platform created for artists on SingularDTV blockchain entertainment economy: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 defTabSz="473201">
              <a:spcBef>
                <a:spcPts val="3400"/>
              </a:spcBef>
              <a:buSzTx/>
              <a:buNone/>
              <a:defRPr i="1"/>
            </a:pPr>
            <a:r>
              <a:t>Distribution platform created for artists on SingularDTV blockchain entertainment economy:</a:t>
            </a:r>
            <a:r>
              <a:rPr i="0"/>
              <a:t> </a:t>
            </a:r>
            <a:endParaRPr i="0"/>
          </a:p>
          <a:p>
            <a:pPr marL="360044" indent="-360044" defTabSz="473201">
              <a:spcBef>
                <a:spcPts val="3400"/>
              </a:spcBef>
            </a:pPr>
            <a:r>
              <a:t>Find their audience </a:t>
            </a:r>
          </a:p>
          <a:p>
            <a:pPr marL="360044" indent="-360044" defTabSz="473201">
              <a:spcBef>
                <a:spcPts val="3400"/>
              </a:spcBef>
            </a:pPr>
            <a:r>
              <a:t>Decentralised distribution portal. </a:t>
            </a:r>
          </a:p>
          <a:p>
            <a:pPr marL="360044" indent="-360044" defTabSz="473201">
              <a:spcBef>
                <a:spcPts val="3400"/>
              </a:spcBef>
            </a:pPr>
            <a:r>
              <a:t>A new way of connecting consumers with the content creators directly. Also gives a chance to consumers to curate, share and engage directly with the artists creative work. </a:t>
            </a:r>
          </a:p>
          <a:p>
            <a:pPr marL="360044" indent="-360044" defTabSz="473201">
              <a:spcBef>
                <a:spcPts val="3400"/>
              </a:spcBef>
            </a:pPr>
            <a:r>
              <a:t>Uncensored and transparent. </a:t>
            </a:r>
          </a:p>
        </p:txBody>
      </p:sp>
      <p:grpSp>
        <p:nvGrpSpPr>
          <p:cNvPr id="196" name="Screen Shot 2018-05-09 at 11.49.34.png"/>
          <p:cNvGrpSpPr/>
          <p:nvPr/>
        </p:nvGrpSpPr>
        <p:grpSpPr>
          <a:xfrm>
            <a:off x="4080976" y="107207"/>
            <a:ext cx="4842848" cy="2570915"/>
            <a:chOff x="0" y="0"/>
            <a:chExt cx="4842847" cy="2570914"/>
          </a:xfrm>
        </p:grpSpPr>
        <p:pic>
          <p:nvPicPr>
            <p:cNvPr id="194" name="Screen Shot 2018-05-09 at 11.49.34.png" descr="Screen Shot 2018-05-09 at 11.49.34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203199" y="203200"/>
              <a:ext cx="4436448" cy="212641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5" name="Screen Shot 2018-05-09 at 11.49.34.png" descr="Screen Shot 2018-05-09 at 11.49.34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-1" y="0"/>
              <a:ext cx="4842848" cy="257091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What is the future vision of the company?"/>
          <p:cNvSpPr txBox="1"/>
          <p:nvPr>
            <p:ph type="title"/>
          </p:nvPr>
        </p:nvSpPr>
        <p:spPr>
          <a:xfrm>
            <a:off x="952500" y="444624"/>
            <a:ext cx="11099800" cy="2159003"/>
          </a:xfrm>
          <a:prstGeom prst="rect">
            <a:avLst/>
          </a:prstGeom>
        </p:spPr>
        <p:txBody>
          <a:bodyPr/>
          <a:lstStyle>
            <a:lvl1pPr>
              <a:spcBef>
                <a:spcPts val="4200"/>
              </a:spcBef>
              <a:defRPr b="1" i="1" sz="4200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pPr/>
            <a:r>
              <a:t>What is the future vision of the company?</a:t>
            </a:r>
          </a:p>
        </p:txBody>
      </p:sp>
      <p:sp>
        <p:nvSpPr>
          <p:cNvPr id="199" name="Become a primary global entertainment blockchain economy…"/>
          <p:cNvSpPr txBox="1"/>
          <p:nvPr>
            <p:ph type="body" idx="1"/>
          </p:nvPr>
        </p:nvSpPr>
        <p:spPr>
          <a:xfrm>
            <a:off x="952500" y="2104704"/>
            <a:ext cx="11099800" cy="6286504"/>
          </a:xfrm>
          <a:prstGeom prst="rect">
            <a:avLst/>
          </a:prstGeom>
        </p:spPr>
        <p:txBody>
          <a:bodyPr/>
          <a:lstStyle/>
          <a:p>
            <a:pPr/>
            <a:r>
              <a:t>B</a:t>
            </a:r>
            <a:r>
              <a:rPr sz="4100"/>
              <a:t>ecome a primary global entertainment blockchain economy </a:t>
            </a:r>
            <a:endParaRPr sz="4100"/>
          </a:p>
          <a:p>
            <a:pPr marL="569513" indent="-569513">
              <a:defRPr sz="4100"/>
            </a:pPr>
            <a:r>
              <a:t>Implement blockchain technology into the global music industry. </a:t>
            </a:r>
          </a:p>
          <a:p>
            <a:pPr marL="569513" indent="-569513">
              <a:defRPr sz="4100"/>
            </a:pPr>
            <a:r>
              <a:t>Bring back the power to content creators and cut out intermediaries by creating transparent and accountable entertainment ecosystem.</a:t>
            </a:r>
            <a:r>
              <a:rPr sz="3200"/>
              <a:t>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Market analysis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Market analysis</a:t>
            </a:r>
          </a:p>
        </p:txBody>
      </p:sp>
      <p:sp>
        <p:nvSpPr>
          <p:cNvPr id="202" name="“In all, crowdfunding platforms have raised some $2.7 billion and successfully funded more than a million campaigns in 2012, according to a Massolution report, with an 81% increase to $5.1 billion expected for 2013. By 2025, the global crowdfunding market could reach between $90 billion and $96 billion — roughly 1.8 times the size of the global venture capital industry today, according to a 2013 study commissioned by the World Bank.”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426719" indent="-426719" defTabSz="560831">
              <a:spcBef>
                <a:spcPts val="4000"/>
              </a:spcBef>
              <a:defRPr sz="3072"/>
            </a:pPr>
            <a:r>
              <a:t>“In all, crowdfunding platforms have raised some $2.7 billion and successfully funded more than a million campaigns in 2012, according to a Massolution report, with an 81% increase to $5.1 billion expected for 2013. By 2025, the global crowdfunding market could reach between $90 billion and $96 billion — roughly 1.8 times the size of the global venture capital industry today, according to a 2013 study commissioned by the World Bank.”</a:t>
            </a:r>
          </a:p>
          <a:p>
            <a:pPr marL="426719" indent="-426719" defTabSz="560831">
              <a:spcBef>
                <a:spcPts val="4000"/>
              </a:spcBef>
              <a:defRPr sz="3072"/>
            </a:pPr>
            <a:r>
              <a:t>And in March, Kickstarter surpassed $1 billion in pledges made.</a:t>
            </a:r>
          </a:p>
          <a:p>
            <a:pPr marL="426719" indent="-426719" defTabSz="560831">
              <a:spcBef>
                <a:spcPts val="4000"/>
              </a:spcBef>
              <a:defRPr sz="3072"/>
            </a:pPr>
            <a:r>
              <a:t>(KATHERINE NOYES 2014)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The team behind Tokit: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549148">
              <a:spcBef>
                <a:spcPts val="3900"/>
              </a:spcBef>
              <a:defRPr b="1" i="1" sz="5100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pPr/>
            <a:r>
              <a:t>The team behind Tokit:</a:t>
            </a:r>
          </a:p>
        </p:txBody>
      </p:sp>
      <p:pic>
        <p:nvPicPr>
          <p:cNvPr id="205" name="Screen Shot 2018-05-09 at 12.23.01.png" descr="Screen Shot 2018-05-09 at 12.23.0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54361" y="1666157"/>
            <a:ext cx="11724007" cy="6122538"/>
          </a:xfrm>
          <a:prstGeom prst="rect">
            <a:avLst/>
          </a:prstGeom>
          <a:ln w="25400">
            <a:solidFill>
              <a:srgbClr val="DDDDDD"/>
            </a:solidFill>
            <a:miter lim="400000"/>
          </a:ln>
        </p:spPr>
      </p:pic>
      <p:sp>
        <p:nvSpPr>
          <p:cNvPr id="206" name="(Crunchbase 2018)"/>
          <p:cNvSpPr txBox="1"/>
          <p:nvPr/>
        </p:nvSpPr>
        <p:spPr>
          <a:xfrm>
            <a:off x="4600475" y="8490438"/>
            <a:ext cx="2818791" cy="4610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pPr/>
            <a:r>
              <a:t>(Crunchbase 2018)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SingularDTV is strategic priorities:…"/>
          <p:cNvSpPr txBox="1"/>
          <p:nvPr>
            <p:ph type="body" idx="1"/>
          </p:nvPr>
        </p:nvSpPr>
        <p:spPr>
          <a:xfrm>
            <a:off x="952497" y="210330"/>
            <a:ext cx="11099804" cy="8824609"/>
          </a:xfrm>
          <a:prstGeom prst="rect">
            <a:avLst/>
          </a:prstGeom>
        </p:spPr>
        <p:txBody>
          <a:bodyPr/>
          <a:lstStyle/>
          <a:p>
            <a:pPr marL="0" indent="0" algn="ctr" defTabSz="414780">
              <a:lnSpc>
                <a:spcPct val="70000"/>
              </a:lnSpc>
              <a:spcBef>
                <a:spcPts val="0"/>
              </a:spcBef>
              <a:buSzTx/>
              <a:buNone/>
              <a:defRPr sz="5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t>SingularDTV is strategic priorities and critical factors for growth:</a:t>
            </a:r>
          </a:p>
          <a:p>
            <a:pPr marL="315594" indent="-315594" defTabSz="414780">
              <a:lnSpc>
                <a:spcPct val="70000"/>
              </a:lnSpc>
              <a:spcBef>
                <a:spcPts val="2900"/>
              </a:spcBef>
              <a:defRPr sz="2800"/>
            </a:pPr>
            <a:r>
              <a:t>To create more applications that support this blockchain ecosystem: </a:t>
            </a:r>
          </a:p>
          <a:p>
            <a:pPr marL="449722" indent="-449722" defTabSz="414780">
              <a:lnSpc>
                <a:spcPct val="70000"/>
              </a:lnSpc>
              <a:spcBef>
                <a:spcPts val="2900"/>
              </a:spcBef>
              <a:defRPr b="1" i="1" sz="4000"/>
            </a:pPr>
            <a:r>
              <a:t>Rentalist</a:t>
            </a:r>
            <a:r>
              <a:rPr b="0" i="0" sz="2800"/>
              <a:t> :—  </a:t>
            </a:r>
            <a:endParaRPr sz="2800"/>
          </a:p>
          <a:p>
            <a:pPr marL="315594" indent="-315594" defTabSz="414780">
              <a:lnSpc>
                <a:spcPct val="70000"/>
              </a:lnSpc>
              <a:spcBef>
                <a:spcPts val="2900"/>
              </a:spcBef>
              <a:defRPr sz="2800"/>
            </a:pPr>
            <a:r>
              <a:t>Airbnb style application </a:t>
            </a:r>
          </a:p>
          <a:p>
            <a:pPr marL="315594" indent="-315594" defTabSz="414780">
              <a:lnSpc>
                <a:spcPct val="70000"/>
              </a:lnSpc>
              <a:spcBef>
                <a:spcPts val="2900"/>
              </a:spcBef>
              <a:defRPr sz="2800"/>
            </a:pPr>
            <a:r>
              <a:t>Peer-to-peer entertainment equipment rental </a:t>
            </a:r>
          </a:p>
          <a:p>
            <a:pPr marL="315594" indent="-315594" defTabSz="414780">
              <a:lnSpc>
                <a:spcPct val="70000"/>
              </a:lnSpc>
              <a:spcBef>
                <a:spcPts val="2900"/>
              </a:spcBef>
              <a:defRPr sz="2800"/>
            </a:pPr>
            <a:r>
              <a:t>Crew hiring </a:t>
            </a:r>
          </a:p>
          <a:p>
            <a:pPr marL="315594" indent="-315594" defTabSz="414780">
              <a:lnSpc>
                <a:spcPct val="70000"/>
              </a:lnSpc>
              <a:spcBef>
                <a:spcPts val="2900"/>
              </a:spcBef>
              <a:defRPr sz="2800"/>
            </a:pPr>
            <a:r>
              <a:t>Location hiring </a:t>
            </a:r>
          </a:p>
          <a:p>
            <a:pPr marL="0" indent="0" defTabSz="414780">
              <a:lnSpc>
                <a:spcPct val="70000"/>
              </a:lnSpc>
              <a:spcBef>
                <a:spcPts val="2900"/>
              </a:spcBef>
              <a:buSzTx/>
              <a:buNone/>
              <a:defRPr b="1" i="1" sz="2800"/>
            </a:pPr>
            <a:r>
              <a:t>Rentalist module within our SingularDTV ecosystem</a:t>
            </a:r>
          </a:p>
          <a:p>
            <a:pPr marL="355044" indent="-355044" defTabSz="414780">
              <a:lnSpc>
                <a:spcPct val="70000"/>
              </a:lnSpc>
              <a:spcBef>
                <a:spcPts val="2900"/>
              </a:spcBef>
              <a:defRPr b="1" i="1" sz="3100"/>
            </a:pPr>
            <a:r>
              <a:t>Paycheck </a:t>
            </a:r>
            <a:endParaRPr sz="2800"/>
          </a:p>
          <a:p>
            <a:pPr marL="315594" indent="-315594" defTabSz="414780">
              <a:lnSpc>
                <a:spcPct val="70000"/>
              </a:lnSpc>
              <a:spcBef>
                <a:spcPts val="2900"/>
              </a:spcBef>
              <a:defRPr sz="2800"/>
            </a:pPr>
            <a:r>
              <a:t>Payroll application for the crypto world.</a:t>
            </a:r>
            <a:r>
              <a:rPr b="1" i="1"/>
              <a:t> </a:t>
            </a:r>
            <a:endParaRPr b="1" i="1"/>
          </a:p>
          <a:p>
            <a:pPr marL="0" indent="0" defTabSz="414780">
              <a:lnSpc>
                <a:spcPct val="70000"/>
              </a:lnSpc>
              <a:spcBef>
                <a:spcPts val="2900"/>
              </a:spcBef>
              <a:buSzTx/>
              <a:buNone/>
              <a:defRPr b="1" i="1" sz="2800"/>
            </a:pPr>
            <a:r>
              <a:t>for ETH and ERC20 tokens.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Blockeeper…"/>
          <p:cNvSpPr txBox="1"/>
          <p:nvPr/>
        </p:nvSpPr>
        <p:spPr>
          <a:xfrm>
            <a:off x="648460" y="825372"/>
            <a:ext cx="11707875" cy="7689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L="611187" indent="-611187" algn="l">
              <a:lnSpc>
                <a:spcPct val="70000"/>
              </a:lnSpc>
              <a:spcBef>
                <a:spcPts val="4200"/>
              </a:spcBef>
              <a:buSzPct val="145000"/>
              <a:buChar char="•"/>
              <a:defRPr b="1" i="1" sz="55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Blockeeper </a:t>
            </a:r>
            <a:endParaRPr sz="4000"/>
          </a:p>
          <a:p>
            <a:pPr marL="444498" indent="-444498" algn="l">
              <a:lnSpc>
                <a:spcPct val="70000"/>
              </a:lnSpc>
              <a:spcBef>
                <a:spcPts val="4200"/>
              </a:spcBef>
              <a:buSzPct val="145000"/>
              <a:buChar char="•"/>
              <a:defRPr sz="4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Blockchain application for artists and creators to organise their accounting.</a:t>
            </a:r>
          </a:p>
          <a:p>
            <a:pPr marL="577848" indent="-577848" algn="l">
              <a:lnSpc>
                <a:spcPct val="70000"/>
              </a:lnSpc>
              <a:spcBef>
                <a:spcPts val="4200"/>
              </a:spcBef>
              <a:buSzPct val="145000"/>
              <a:buChar char="•"/>
              <a:defRPr b="1" i="1" sz="5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EtherVision (EV)</a:t>
            </a:r>
            <a:r>
              <a:rPr b="0" i="0" sz="4000"/>
              <a:t> </a:t>
            </a:r>
            <a:endParaRPr sz="4000"/>
          </a:p>
          <a:p>
            <a:pPr marL="444498" indent="-444498" algn="l">
              <a:lnSpc>
                <a:spcPct val="70000"/>
              </a:lnSpc>
              <a:spcBef>
                <a:spcPts val="4200"/>
              </a:spcBef>
              <a:buSzPct val="145000"/>
              <a:buChar char="•"/>
              <a:defRPr sz="4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Peer-to-peer </a:t>
            </a:r>
          </a:p>
          <a:p>
            <a:pPr marL="444498" indent="-444498" algn="l">
              <a:lnSpc>
                <a:spcPct val="70000"/>
              </a:lnSpc>
              <a:spcBef>
                <a:spcPts val="4200"/>
              </a:spcBef>
              <a:buSzPct val="145000"/>
              <a:buChar char="•"/>
              <a:defRPr sz="4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Decentralised </a:t>
            </a:r>
          </a:p>
          <a:p>
            <a:pPr marL="444498" indent="-444498" algn="l">
              <a:lnSpc>
                <a:spcPct val="70000"/>
              </a:lnSpc>
              <a:spcBef>
                <a:spcPts val="4200"/>
              </a:spcBef>
              <a:buSzPct val="145000"/>
              <a:buChar char="•"/>
              <a:defRPr sz="4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Distribution portal. </a:t>
            </a:r>
          </a:p>
          <a:p>
            <a:pPr algn="l">
              <a:lnSpc>
                <a:spcPct val="70000"/>
              </a:lnSpc>
              <a:spcBef>
                <a:spcPts val="4200"/>
              </a:spcBef>
              <a:defRPr b="1" i="1" sz="4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Artists, creators, distributors, who create their channel and connect with audiences globally.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The Funds for the projec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537462">
              <a:defRPr sz="7300"/>
            </a:lvl1pPr>
          </a:lstStyle>
          <a:p>
            <a:pPr/>
            <a:r>
              <a:t>The Funds for the project </a:t>
            </a:r>
          </a:p>
        </p:txBody>
      </p:sp>
      <p:sp>
        <p:nvSpPr>
          <p:cNvPr id="213" name="Is been raised by Initial Coin Offering:…"/>
          <p:cNvSpPr txBox="1"/>
          <p:nvPr>
            <p:ph type="body" idx="1"/>
          </p:nvPr>
        </p:nvSpPr>
        <p:spPr>
          <a:xfrm>
            <a:off x="952497" y="2597150"/>
            <a:ext cx="11099804" cy="6286500"/>
          </a:xfrm>
          <a:prstGeom prst="rect">
            <a:avLst/>
          </a:prstGeom>
        </p:spPr>
        <p:txBody>
          <a:bodyPr/>
          <a:lstStyle/>
          <a:p>
            <a:pPr marL="0" indent="0" defTabSz="233679">
              <a:spcBef>
                <a:spcPts val="1600"/>
              </a:spcBef>
              <a:buSzTx/>
              <a:buNone/>
              <a:defRPr i="1" sz="4200"/>
            </a:pPr>
            <a:r>
              <a:t>Is been raised by Initial Coin Offering:</a:t>
            </a:r>
          </a:p>
          <a:p>
            <a:pPr marL="0" indent="0" defTabSz="233679">
              <a:spcBef>
                <a:spcPts val="1600"/>
              </a:spcBef>
              <a:buSzTx/>
              <a:buNone/>
              <a:defRPr i="1" sz="4200"/>
            </a:pPr>
            <a:r>
              <a:t>SingularDTV raised $7.5M:</a:t>
            </a:r>
          </a:p>
          <a:p>
            <a:pPr marL="177800" indent="-177800" defTabSz="233679">
              <a:spcBef>
                <a:spcPts val="1600"/>
              </a:spcBef>
              <a:defRPr sz="4200"/>
            </a:pPr>
            <a:r>
              <a:t>Announced Date Oct 3, 2016</a:t>
            </a:r>
          </a:p>
          <a:p>
            <a:pPr marL="0" indent="0" defTabSz="233679">
              <a:spcBef>
                <a:spcPts val="1600"/>
              </a:spcBef>
              <a:buSzTx/>
              <a:buNone/>
              <a:defRPr i="1" sz="4200"/>
            </a:pPr>
            <a:r>
              <a:t>Funding Type: </a:t>
            </a:r>
          </a:p>
          <a:p>
            <a:pPr marL="177800" indent="-177800" defTabSz="233679">
              <a:spcBef>
                <a:spcPts val="1600"/>
              </a:spcBef>
              <a:defRPr sz="4200"/>
            </a:pPr>
            <a:r>
              <a:t>Equity Crowdfunding</a:t>
            </a:r>
          </a:p>
          <a:p>
            <a:pPr marL="0" indent="0" defTabSz="233679">
              <a:spcBef>
                <a:spcPts val="1600"/>
              </a:spcBef>
              <a:buSzTx/>
              <a:buNone/>
              <a:defRPr i="1" sz="4200"/>
            </a:pPr>
            <a:r>
              <a:t>The funds will go towards the business development.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Bibliography:…"/>
          <p:cNvSpPr txBox="1"/>
          <p:nvPr/>
        </p:nvSpPr>
        <p:spPr>
          <a:xfrm>
            <a:off x="253693" y="840957"/>
            <a:ext cx="12497411" cy="111417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Bibliography:</a:t>
            </a: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SingularDTV “About Tokit” 2018 </a:t>
            </a:r>
          </a:p>
          <a:p>
            <a:pPr algn="l">
              <a:defRPr b="1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+mn-lt"/>
                <a:ea typeface="+mn-ea"/>
                <a:cs typeface="+mn-cs"/>
                <a:sym typeface="Helvetica Neue"/>
              </a:defRPr>
            </a:pPr>
            <a:r>
              <a:rPr>
                <a:hlinkClick r:id="rId2" invalidUrl="" action="" tgtFrame="" tooltip="" history="1" highlightClick="0" endSnd="0"/>
              </a:rPr>
              <a:t>https://tokit.io/</a:t>
            </a:r>
            <a:endParaRPr>
              <a:solidFill>
                <a:srgbClr val="FFFFFF"/>
              </a:solidFill>
            </a:endParaR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[Accessed 1 April 2018]</a:t>
            </a: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 Jamie Redman  7178</a:t>
            </a: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“SingularDTV Raises $7.5M to Incentivize Creative Output” 2016</a:t>
            </a:r>
          </a:p>
          <a:p>
            <a:pPr algn="l">
              <a:defRPr b="1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+mn-lt"/>
                <a:ea typeface="+mn-ea"/>
                <a:cs typeface="+mn-cs"/>
                <a:sym typeface="Helvetica Neue"/>
              </a:defRPr>
            </a:pPr>
            <a:r>
              <a:rPr>
                <a:hlinkClick r:id="rId3" invalidUrl="" action="" tgtFrame="" tooltip="" history="1" highlightClick="0" endSnd="0"/>
              </a:rPr>
              <a:t>https://news.bitcoin.com/singulardtv-raises-7-5m-creative-output/</a:t>
            </a:r>
            <a:r>
              <a:rPr u="none">
                <a:solidFill>
                  <a:srgbClr val="FFFFFF"/>
                </a:solidFill>
                <a:uFillTx/>
              </a:rPr>
              <a:t> </a:t>
            </a:r>
            <a:endParaRPr>
              <a:solidFill>
                <a:srgbClr val="FFFFFF"/>
              </a:solidFill>
            </a:endParaR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[Accessed 2 April 2018]</a:t>
            </a: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Crunchbase “Equity Crowdfunding - SingularDTV” 2016</a:t>
            </a:r>
          </a:p>
          <a:p>
            <a:pPr algn="l">
              <a:defRPr b="1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+mn-lt"/>
                <a:ea typeface="+mn-ea"/>
                <a:cs typeface="+mn-cs"/>
                <a:sym typeface="Helvetica Neue"/>
              </a:defRPr>
            </a:pPr>
            <a:r>
              <a:rPr>
                <a:hlinkClick r:id="rId4" invalidUrl="" action="" tgtFrame="" tooltip="" history="1" highlightClick="0" endSnd="0"/>
              </a:rPr>
              <a:t>https://www.crunchbase.com/funding_round/singulardtv-equity-crowdfunding--fbd7a559</a:t>
            </a:r>
            <a:r>
              <a:rPr u="none">
                <a:solidFill>
                  <a:srgbClr val="FFFFFF"/>
                </a:solidFill>
                <a:uFillTx/>
              </a:rPr>
              <a:t> </a:t>
            </a:r>
            <a:endParaRPr>
              <a:solidFill>
                <a:srgbClr val="FFFFFF"/>
              </a:solidFill>
            </a:endParaR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[Accessed 4 April 2018]</a:t>
            </a: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SingularDTV “2018 Strategic Priorities” 2018</a:t>
            </a:r>
          </a:p>
          <a:p>
            <a:pPr algn="l">
              <a:defRPr b="1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+mn-lt"/>
                <a:ea typeface="+mn-ea"/>
                <a:cs typeface="+mn-cs"/>
                <a:sym typeface="Helvetica Neue"/>
              </a:defRPr>
            </a:pPr>
            <a:r>
              <a:rPr>
                <a:hlinkClick r:id="rId5" invalidUrl="" action="" tgtFrame="" tooltip="" history="1" highlightClick="0" endSnd="0"/>
              </a:rPr>
              <a:t>https://medium.com/singulardtv/singulardtv-2018-strategic-priorities-329c9e89e11d</a:t>
            </a:r>
            <a:r>
              <a:rPr u="none">
                <a:solidFill>
                  <a:srgbClr val="FFFFFF"/>
                </a:solidFill>
                <a:uFillTx/>
              </a:rPr>
              <a:t> </a:t>
            </a:r>
            <a:endParaRPr>
              <a:solidFill>
                <a:srgbClr val="FFFFFF"/>
              </a:solidFill>
            </a:endParaR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[Accessed 8 April 2018]</a:t>
            </a: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SingularDTV “How to video guide” 2018</a:t>
            </a:r>
          </a:p>
          <a:p>
            <a:pPr algn="l">
              <a:defRPr b="1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+mn-lt"/>
                <a:ea typeface="+mn-ea"/>
                <a:cs typeface="+mn-cs"/>
                <a:sym typeface="Helvetica Neue"/>
              </a:defRPr>
            </a:pPr>
            <a:r>
              <a:rPr>
                <a:hlinkClick r:id="rId6" invalidUrl="" action="" tgtFrame="" tooltip="" history="1" highlightClick="0" endSnd="0"/>
              </a:rPr>
              <a:t>https://tokit.io/guides</a:t>
            </a:r>
            <a:r>
              <a:rPr u="none">
                <a:solidFill>
                  <a:srgbClr val="FFFFFF"/>
                </a:solidFill>
                <a:uFillTx/>
              </a:rPr>
              <a:t> </a:t>
            </a:r>
            <a:endParaRPr>
              <a:solidFill>
                <a:srgbClr val="FFFFFF"/>
              </a:solidFill>
            </a:endParaR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[Accessed 8 April 2018]</a:t>
            </a: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Jason Tyrrell, Shreesh Tiwari “SingularDTV: Welcome to EtherVision” 2018…"/>
          <p:cNvSpPr txBox="1"/>
          <p:nvPr/>
        </p:nvSpPr>
        <p:spPr>
          <a:xfrm>
            <a:off x="279143" y="410818"/>
            <a:ext cx="12446509" cy="89319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Jason Tyrrell, Shreesh Tiwari “SingularDTV: Welcome to EtherVision” 2018</a:t>
            </a: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https://medium.com/singulardtv/singulardtv-welcome-to-ethervision-4ee659d03921 </a:t>
            </a: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[Accessed 15 April 2018] </a:t>
            </a: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SingularDTV “TOKIT is Here! The Evolution of Entertainment Begins…” 2017</a:t>
            </a:r>
          </a:p>
          <a:p>
            <a:pPr algn="l">
              <a:defRPr b="1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+mn-lt"/>
                <a:ea typeface="+mn-ea"/>
                <a:cs typeface="+mn-cs"/>
                <a:sym typeface="Helvetica Neue"/>
              </a:defRPr>
            </a:pPr>
            <a:r>
              <a:rPr>
                <a:hlinkClick r:id="rId2" invalidUrl="" action="" tgtFrame="" tooltip="" history="1" highlightClick="0" endSnd="0"/>
              </a:rPr>
              <a:t>https://medium.com/singulardtv/tokit-is-here-the-evolution-in-entertainment-begins-1d3e9eaff348</a:t>
            </a:r>
            <a:r>
              <a:rPr u="none">
                <a:solidFill>
                  <a:srgbClr val="FFFFFF"/>
                </a:solidFill>
                <a:uFillTx/>
              </a:rPr>
              <a:t>  </a:t>
            </a:r>
            <a:endParaRPr>
              <a:solidFill>
                <a:srgbClr val="FFFFFF"/>
              </a:solidFill>
            </a:endParaR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[Accessed 11 April 2018]</a:t>
            </a: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G. Thomas Esmay “Tokit Vs Kickstarter</a:t>
            </a: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Why Tokit Isn’t Just Another Crowdfunding Platform” 2017</a:t>
            </a:r>
          </a:p>
          <a:p>
            <a:pPr algn="l">
              <a:defRPr b="1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+mn-lt"/>
                <a:ea typeface="+mn-ea"/>
                <a:cs typeface="+mn-cs"/>
                <a:sym typeface="Helvetica Neue"/>
              </a:defRPr>
            </a:pPr>
            <a:r>
              <a:rPr>
                <a:hlinkClick r:id="rId3" invalidUrl="" action="" tgtFrame="" tooltip="" history="1" highlightClick="0" endSnd="0"/>
              </a:rPr>
              <a:t>https://medium.com/singulardtv/tokit-vs-kickstarter-d0344af8b373</a:t>
            </a:r>
            <a:r>
              <a:rPr u="none">
                <a:solidFill>
                  <a:srgbClr val="FFFFFF"/>
                </a:solidFill>
                <a:uFillTx/>
              </a:rPr>
              <a:t> </a:t>
            </a:r>
            <a:endParaRPr>
              <a:solidFill>
                <a:srgbClr val="FFFFFF"/>
              </a:solidFill>
            </a:endParaR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[Accessed 17 April 2018]</a:t>
            </a: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SingularDTV “TOKIT, Ethereum's First Blockchain Application Launches” 2017</a:t>
            </a:r>
          </a:p>
          <a:p>
            <a:pPr algn="l">
              <a:defRPr b="1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+mn-lt"/>
                <a:ea typeface="+mn-ea"/>
                <a:cs typeface="+mn-cs"/>
                <a:sym typeface="Helvetica Neue"/>
              </a:defRPr>
            </a:pPr>
            <a:r>
              <a:rPr>
                <a:hlinkClick r:id="rId4" invalidUrl="" action="" tgtFrame="" tooltip="" history="1" highlightClick="0" endSnd="0"/>
              </a:rPr>
              <a:t>https://www.prnewswire.com/news-releases/tokit-ethereums-first-blockchain-application-launches-300549801.html</a:t>
            </a:r>
            <a:r>
              <a:rPr u="none">
                <a:solidFill>
                  <a:srgbClr val="FFFFFF"/>
                </a:solidFill>
                <a:uFillTx/>
              </a:rPr>
              <a:t> </a:t>
            </a:r>
            <a:endParaRPr>
              <a:solidFill>
                <a:srgbClr val="FFFFFF"/>
              </a:solidFill>
            </a:endParaR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[Accessed 20 April 2018]</a:t>
            </a: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SingularDTV “Current Team” 2018</a:t>
            </a:r>
          </a:p>
          <a:p>
            <a:pPr algn="l">
              <a:defRPr b="1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+mn-lt"/>
                <a:ea typeface="+mn-ea"/>
                <a:cs typeface="+mn-cs"/>
                <a:sym typeface="Helvetica Neue"/>
              </a:defRPr>
            </a:pPr>
            <a:r>
              <a:rPr>
                <a:hlinkClick r:id="rId5" invalidUrl="" action="" tgtFrame="" tooltip="" history="1" highlightClick="0" endSnd="0"/>
              </a:rPr>
              <a:t>https://www.crunchbase.com/organization/singulardtv/current_employees/current_employees_image_list</a:t>
            </a:r>
            <a:r>
              <a:rPr u="none">
                <a:solidFill>
                  <a:srgbClr val="FFFFFF"/>
                </a:solidFill>
                <a:uFillTx/>
              </a:rPr>
              <a:t> </a:t>
            </a:r>
            <a:endParaRPr>
              <a:solidFill>
                <a:srgbClr val="FFFFFF"/>
              </a:solidFill>
            </a:endParaRPr>
          </a:p>
          <a:p>
            <a:pPr algn="l"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pPr>
            <a:r>
              <a:t>[Accessed 29 April]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000000"/>
      </a:lt1>
      <a:dk2>
        <a:srgbClr val="A7A7A7"/>
      </a:dk2>
      <a:lt2>
        <a:srgbClr val="535353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