
<file path=[Content_Types].xml><?xml version="1.0" encoding="utf-8"?>
<Types xmlns="http://schemas.openxmlformats.org/package/2006/content-types">
  <Default Extension="jpeg" ContentType="image/jpeg"/>
  <Default Extension="mp4" ContentType="video/mp4"/>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58" r:id="rId4"/>
    <p:sldId id="262" r:id="rId5"/>
    <p:sldId id="259" r:id="rId6"/>
    <p:sldId id="260" r:id="rId7"/>
    <p:sldId id="263" r:id="rId8"/>
    <p:sldId id="264" r:id="rId9"/>
    <p:sldId id="261"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2" d="100"/>
          <a:sy n="82" d="100"/>
        </p:scale>
        <p:origin x="490"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B526068-75B8-46CC-8723-184D4983215C}"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BEA665D2-86D9-4C53-98CC-11E8A2E4C74E}">
      <dgm:prSet/>
      <dgm:spPr/>
      <dgm:t>
        <a:bodyPr/>
        <a:lstStyle/>
        <a:p>
          <a:r>
            <a:rPr lang="en-GB" dirty="0"/>
            <a:t>Do Laws and Legislation empower and improve the lives of disabled people and people suffering with mental health?</a:t>
          </a:r>
          <a:endParaRPr lang="en-US" dirty="0"/>
        </a:p>
      </dgm:t>
    </dgm:pt>
    <dgm:pt modelId="{F9D5D3ED-4C2C-4394-8EF0-A5ED96EBFDC4}" type="parTrans" cxnId="{A66C3570-B50C-4C6B-AF1A-82456FA49B78}">
      <dgm:prSet/>
      <dgm:spPr/>
      <dgm:t>
        <a:bodyPr/>
        <a:lstStyle/>
        <a:p>
          <a:endParaRPr lang="en-US"/>
        </a:p>
      </dgm:t>
    </dgm:pt>
    <dgm:pt modelId="{E1656364-29B8-41DA-8D17-C21AA4CD1393}" type="sibTrans" cxnId="{A66C3570-B50C-4C6B-AF1A-82456FA49B78}">
      <dgm:prSet/>
      <dgm:spPr/>
      <dgm:t>
        <a:bodyPr/>
        <a:lstStyle/>
        <a:p>
          <a:endParaRPr lang="en-US"/>
        </a:p>
      </dgm:t>
    </dgm:pt>
    <dgm:pt modelId="{4697AFF4-6FF1-4C02-AC60-AA0613CE43C0}">
      <dgm:prSet/>
      <dgm:spPr/>
      <dgm:t>
        <a:bodyPr/>
        <a:lstStyle/>
        <a:p>
          <a:r>
            <a:rPr lang="en-GB" dirty="0"/>
            <a:t>Has contemporary society improved the way people with disabilities and mental health problems are treated?</a:t>
          </a:r>
          <a:endParaRPr lang="en-US" dirty="0"/>
        </a:p>
      </dgm:t>
    </dgm:pt>
    <dgm:pt modelId="{8853DF1A-4604-47B9-BA00-679C357EC545}" type="parTrans" cxnId="{0754AD58-5254-4FD5-AA26-CC754779474B}">
      <dgm:prSet/>
      <dgm:spPr/>
      <dgm:t>
        <a:bodyPr/>
        <a:lstStyle/>
        <a:p>
          <a:endParaRPr lang="en-US"/>
        </a:p>
      </dgm:t>
    </dgm:pt>
    <dgm:pt modelId="{7C48E563-C77B-4EE1-9803-2EAA7A44D64F}" type="sibTrans" cxnId="{0754AD58-5254-4FD5-AA26-CC754779474B}">
      <dgm:prSet/>
      <dgm:spPr/>
      <dgm:t>
        <a:bodyPr/>
        <a:lstStyle/>
        <a:p>
          <a:endParaRPr lang="en-US"/>
        </a:p>
      </dgm:t>
    </dgm:pt>
    <dgm:pt modelId="{266D013B-DEC0-4513-A02D-50AC91EE457D}">
      <dgm:prSet/>
      <dgm:spPr/>
      <dgm:t>
        <a:bodyPr/>
        <a:lstStyle/>
        <a:p>
          <a:r>
            <a:rPr lang="en-GB" dirty="0"/>
            <a:t>How were disabled and people with mental health problems treated in the 60's and onwards?</a:t>
          </a:r>
          <a:endParaRPr lang="en-US" dirty="0"/>
        </a:p>
      </dgm:t>
    </dgm:pt>
    <dgm:pt modelId="{FA2FEF68-9A04-40D1-80E0-7EB144A1241C}" type="parTrans" cxnId="{A7687A95-6D07-4571-888A-D1EAA028A68D}">
      <dgm:prSet/>
      <dgm:spPr/>
      <dgm:t>
        <a:bodyPr/>
        <a:lstStyle/>
        <a:p>
          <a:endParaRPr lang="en-US"/>
        </a:p>
      </dgm:t>
    </dgm:pt>
    <dgm:pt modelId="{8FCCB9D9-799C-4D45-8CF4-9CB543D78023}" type="sibTrans" cxnId="{A7687A95-6D07-4571-888A-D1EAA028A68D}">
      <dgm:prSet/>
      <dgm:spPr/>
      <dgm:t>
        <a:bodyPr/>
        <a:lstStyle/>
        <a:p>
          <a:endParaRPr lang="en-US"/>
        </a:p>
      </dgm:t>
    </dgm:pt>
    <dgm:pt modelId="{60729FF7-56A4-4EE9-9D42-AA4A7A8EC5E3}">
      <dgm:prSet/>
      <dgm:spPr/>
      <dgm:t>
        <a:bodyPr/>
        <a:lstStyle/>
        <a:p>
          <a:r>
            <a:rPr lang="en-GB" dirty="0"/>
            <a:t>What were disabled and mental health society living arrangements like from the 60's onwards?</a:t>
          </a:r>
          <a:endParaRPr lang="en-US" dirty="0"/>
        </a:p>
      </dgm:t>
    </dgm:pt>
    <dgm:pt modelId="{327147E3-64FD-4C5C-92AA-BBA50AED9901}" type="parTrans" cxnId="{71A32087-7C36-47C6-84BC-02B4C91FD181}">
      <dgm:prSet/>
      <dgm:spPr/>
      <dgm:t>
        <a:bodyPr/>
        <a:lstStyle/>
        <a:p>
          <a:endParaRPr lang="en-US"/>
        </a:p>
      </dgm:t>
    </dgm:pt>
    <dgm:pt modelId="{9D42D63F-BD43-4C29-9907-D63C62467FB5}" type="sibTrans" cxnId="{71A32087-7C36-47C6-84BC-02B4C91FD181}">
      <dgm:prSet/>
      <dgm:spPr/>
      <dgm:t>
        <a:bodyPr/>
        <a:lstStyle/>
        <a:p>
          <a:endParaRPr lang="en-US"/>
        </a:p>
      </dgm:t>
    </dgm:pt>
    <dgm:pt modelId="{15B30216-9C07-47A3-BBA2-21CFFD8733B1}" type="pres">
      <dgm:prSet presAssocID="{4B526068-75B8-46CC-8723-184D4983215C}" presName="outerComposite" presStyleCnt="0">
        <dgm:presLayoutVars>
          <dgm:chMax val="5"/>
          <dgm:dir/>
          <dgm:resizeHandles val="exact"/>
        </dgm:presLayoutVars>
      </dgm:prSet>
      <dgm:spPr/>
    </dgm:pt>
    <dgm:pt modelId="{79EFB57C-C86E-433C-8E2E-533D3DC60AD7}" type="pres">
      <dgm:prSet presAssocID="{4B526068-75B8-46CC-8723-184D4983215C}" presName="dummyMaxCanvas" presStyleCnt="0">
        <dgm:presLayoutVars/>
      </dgm:prSet>
      <dgm:spPr/>
    </dgm:pt>
    <dgm:pt modelId="{2BB633F2-31CC-4451-A7D2-2F1E8DC36B35}" type="pres">
      <dgm:prSet presAssocID="{4B526068-75B8-46CC-8723-184D4983215C}" presName="FourNodes_1" presStyleLbl="node1" presStyleIdx="0" presStyleCnt="4">
        <dgm:presLayoutVars>
          <dgm:bulletEnabled val="1"/>
        </dgm:presLayoutVars>
      </dgm:prSet>
      <dgm:spPr/>
    </dgm:pt>
    <dgm:pt modelId="{E9D64D26-65A5-4B1C-9719-86C14A95C9E1}" type="pres">
      <dgm:prSet presAssocID="{4B526068-75B8-46CC-8723-184D4983215C}" presName="FourNodes_2" presStyleLbl="node1" presStyleIdx="1" presStyleCnt="4">
        <dgm:presLayoutVars>
          <dgm:bulletEnabled val="1"/>
        </dgm:presLayoutVars>
      </dgm:prSet>
      <dgm:spPr/>
    </dgm:pt>
    <dgm:pt modelId="{93CD7DFC-D5EB-4550-AC11-198526B93BAB}" type="pres">
      <dgm:prSet presAssocID="{4B526068-75B8-46CC-8723-184D4983215C}" presName="FourNodes_3" presStyleLbl="node1" presStyleIdx="2" presStyleCnt="4">
        <dgm:presLayoutVars>
          <dgm:bulletEnabled val="1"/>
        </dgm:presLayoutVars>
      </dgm:prSet>
      <dgm:spPr/>
    </dgm:pt>
    <dgm:pt modelId="{3FD4DDA6-4897-46A9-97D0-80875E52DA03}" type="pres">
      <dgm:prSet presAssocID="{4B526068-75B8-46CC-8723-184D4983215C}" presName="FourNodes_4" presStyleLbl="node1" presStyleIdx="3" presStyleCnt="4" custLinFactNeighborX="-1" custLinFactNeighborY="1447">
        <dgm:presLayoutVars>
          <dgm:bulletEnabled val="1"/>
        </dgm:presLayoutVars>
      </dgm:prSet>
      <dgm:spPr/>
    </dgm:pt>
    <dgm:pt modelId="{4DB32E42-F849-4E6F-8F8A-4A3020B1ED24}" type="pres">
      <dgm:prSet presAssocID="{4B526068-75B8-46CC-8723-184D4983215C}" presName="FourConn_1-2" presStyleLbl="fgAccFollowNode1" presStyleIdx="0" presStyleCnt="3">
        <dgm:presLayoutVars>
          <dgm:bulletEnabled val="1"/>
        </dgm:presLayoutVars>
      </dgm:prSet>
      <dgm:spPr/>
    </dgm:pt>
    <dgm:pt modelId="{0A5EF4BB-CAE4-4B6D-960F-F0E9787C6FE1}" type="pres">
      <dgm:prSet presAssocID="{4B526068-75B8-46CC-8723-184D4983215C}" presName="FourConn_2-3" presStyleLbl="fgAccFollowNode1" presStyleIdx="1" presStyleCnt="3">
        <dgm:presLayoutVars>
          <dgm:bulletEnabled val="1"/>
        </dgm:presLayoutVars>
      </dgm:prSet>
      <dgm:spPr/>
    </dgm:pt>
    <dgm:pt modelId="{AE8CA405-6B86-4198-80BA-20C2923025D7}" type="pres">
      <dgm:prSet presAssocID="{4B526068-75B8-46CC-8723-184D4983215C}" presName="FourConn_3-4" presStyleLbl="fgAccFollowNode1" presStyleIdx="2" presStyleCnt="3">
        <dgm:presLayoutVars>
          <dgm:bulletEnabled val="1"/>
        </dgm:presLayoutVars>
      </dgm:prSet>
      <dgm:spPr/>
    </dgm:pt>
    <dgm:pt modelId="{D456DF16-1DF7-473D-A2FC-89CB4BC36B6B}" type="pres">
      <dgm:prSet presAssocID="{4B526068-75B8-46CC-8723-184D4983215C}" presName="FourNodes_1_text" presStyleLbl="node1" presStyleIdx="3" presStyleCnt="4">
        <dgm:presLayoutVars>
          <dgm:bulletEnabled val="1"/>
        </dgm:presLayoutVars>
      </dgm:prSet>
      <dgm:spPr/>
    </dgm:pt>
    <dgm:pt modelId="{8346283C-1D62-4C63-A77E-A8E4E5489D4A}" type="pres">
      <dgm:prSet presAssocID="{4B526068-75B8-46CC-8723-184D4983215C}" presName="FourNodes_2_text" presStyleLbl="node1" presStyleIdx="3" presStyleCnt="4">
        <dgm:presLayoutVars>
          <dgm:bulletEnabled val="1"/>
        </dgm:presLayoutVars>
      </dgm:prSet>
      <dgm:spPr/>
    </dgm:pt>
    <dgm:pt modelId="{4791869A-546A-4CA8-9E50-FE67C07AD26D}" type="pres">
      <dgm:prSet presAssocID="{4B526068-75B8-46CC-8723-184D4983215C}" presName="FourNodes_3_text" presStyleLbl="node1" presStyleIdx="3" presStyleCnt="4">
        <dgm:presLayoutVars>
          <dgm:bulletEnabled val="1"/>
        </dgm:presLayoutVars>
      </dgm:prSet>
      <dgm:spPr/>
    </dgm:pt>
    <dgm:pt modelId="{9A1CEC6B-B30E-4814-87A7-7651A269F738}" type="pres">
      <dgm:prSet presAssocID="{4B526068-75B8-46CC-8723-184D4983215C}" presName="FourNodes_4_text" presStyleLbl="node1" presStyleIdx="3" presStyleCnt="4">
        <dgm:presLayoutVars>
          <dgm:bulletEnabled val="1"/>
        </dgm:presLayoutVars>
      </dgm:prSet>
      <dgm:spPr/>
    </dgm:pt>
  </dgm:ptLst>
  <dgm:cxnLst>
    <dgm:cxn modelId="{B7498104-0777-462F-B284-77010138276C}" type="presOf" srcId="{60729FF7-56A4-4EE9-9D42-AA4A7A8EC5E3}" destId="{9A1CEC6B-B30E-4814-87A7-7651A269F738}" srcOrd="1" destOrd="0" presId="urn:microsoft.com/office/officeart/2005/8/layout/vProcess5"/>
    <dgm:cxn modelId="{B3E2DC25-5A99-41D9-87A8-96EBD3E2E8D4}" type="presOf" srcId="{8FCCB9D9-799C-4D45-8CF4-9CB543D78023}" destId="{AE8CA405-6B86-4198-80BA-20C2923025D7}" srcOrd="0" destOrd="0" presId="urn:microsoft.com/office/officeart/2005/8/layout/vProcess5"/>
    <dgm:cxn modelId="{D9891E28-A833-4B0D-AFA7-B2D6CFEDC6A7}" type="presOf" srcId="{60729FF7-56A4-4EE9-9D42-AA4A7A8EC5E3}" destId="{3FD4DDA6-4897-46A9-97D0-80875E52DA03}" srcOrd="0" destOrd="0" presId="urn:microsoft.com/office/officeart/2005/8/layout/vProcess5"/>
    <dgm:cxn modelId="{A0E8FB32-62FE-4A11-A984-E1E39A97E6B7}" type="presOf" srcId="{266D013B-DEC0-4513-A02D-50AC91EE457D}" destId="{93CD7DFC-D5EB-4550-AC11-198526B93BAB}" srcOrd="0" destOrd="0" presId="urn:microsoft.com/office/officeart/2005/8/layout/vProcess5"/>
    <dgm:cxn modelId="{A66C3570-B50C-4C6B-AF1A-82456FA49B78}" srcId="{4B526068-75B8-46CC-8723-184D4983215C}" destId="{BEA665D2-86D9-4C53-98CC-11E8A2E4C74E}" srcOrd="0" destOrd="0" parTransId="{F9D5D3ED-4C2C-4394-8EF0-A5ED96EBFDC4}" sibTransId="{E1656364-29B8-41DA-8D17-C21AA4CD1393}"/>
    <dgm:cxn modelId="{6F24E551-73E5-49C9-8BEE-20322C2C79F3}" type="presOf" srcId="{4697AFF4-6FF1-4C02-AC60-AA0613CE43C0}" destId="{E9D64D26-65A5-4B1C-9719-86C14A95C9E1}" srcOrd="0" destOrd="0" presId="urn:microsoft.com/office/officeart/2005/8/layout/vProcess5"/>
    <dgm:cxn modelId="{1CB31D75-BDBA-4783-B1DF-FEBDFE8627E6}" type="presOf" srcId="{4697AFF4-6FF1-4C02-AC60-AA0613CE43C0}" destId="{8346283C-1D62-4C63-A77E-A8E4E5489D4A}" srcOrd="1" destOrd="0" presId="urn:microsoft.com/office/officeart/2005/8/layout/vProcess5"/>
    <dgm:cxn modelId="{0754AD58-5254-4FD5-AA26-CC754779474B}" srcId="{4B526068-75B8-46CC-8723-184D4983215C}" destId="{4697AFF4-6FF1-4C02-AC60-AA0613CE43C0}" srcOrd="1" destOrd="0" parTransId="{8853DF1A-4604-47B9-BA00-679C357EC545}" sibTransId="{7C48E563-C77B-4EE1-9803-2EAA7A44D64F}"/>
    <dgm:cxn modelId="{19965C5A-52B6-4FFA-9083-5E2085A28CBD}" type="presOf" srcId="{BEA665D2-86D9-4C53-98CC-11E8A2E4C74E}" destId="{2BB633F2-31CC-4451-A7D2-2F1E8DC36B35}" srcOrd="0" destOrd="0" presId="urn:microsoft.com/office/officeart/2005/8/layout/vProcess5"/>
    <dgm:cxn modelId="{71A32087-7C36-47C6-84BC-02B4C91FD181}" srcId="{4B526068-75B8-46CC-8723-184D4983215C}" destId="{60729FF7-56A4-4EE9-9D42-AA4A7A8EC5E3}" srcOrd="3" destOrd="0" parTransId="{327147E3-64FD-4C5C-92AA-BBA50AED9901}" sibTransId="{9D42D63F-BD43-4C29-9907-D63C62467FB5}"/>
    <dgm:cxn modelId="{92D0BF90-68FC-44F5-AC77-340E063DDF78}" type="presOf" srcId="{266D013B-DEC0-4513-A02D-50AC91EE457D}" destId="{4791869A-546A-4CA8-9E50-FE67C07AD26D}" srcOrd="1" destOrd="0" presId="urn:microsoft.com/office/officeart/2005/8/layout/vProcess5"/>
    <dgm:cxn modelId="{A7687A95-6D07-4571-888A-D1EAA028A68D}" srcId="{4B526068-75B8-46CC-8723-184D4983215C}" destId="{266D013B-DEC0-4513-A02D-50AC91EE457D}" srcOrd="2" destOrd="0" parTransId="{FA2FEF68-9A04-40D1-80E0-7EB144A1241C}" sibTransId="{8FCCB9D9-799C-4D45-8CF4-9CB543D78023}"/>
    <dgm:cxn modelId="{C23EBE95-142A-4758-8E67-20A157A1D625}" type="presOf" srcId="{7C48E563-C77B-4EE1-9803-2EAA7A44D64F}" destId="{0A5EF4BB-CAE4-4B6D-960F-F0E9787C6FE1}" srcOrd="0" destOrd="0" presId="urn:microsoft.com/office/officeart/2005/8/layout/vProcess5"/>
    <dgm:cxn modelId="{133EE0AC-CEE4-40B4-9D77-BED178A76F39}" type="presOf" srcId="{BEA665D2-86D9-4C53-98CC-11E8A2E4C74E}" destId="{D456DF16-1DF7-473D-A2FC-89CB4BC36B6B}" srcOrd="1" destOrd="0" presId="urn:microsoft.com/office/officeart/2005/8/layout/vProcess5"/>
    <dgm:cxn modelId="{ACF20CC6-3937-460C-BB96-E14A997D8D07}" type="presOf" srcId="{E1656364-29B8-41DA-8D17-C21AA4CD1393}" destId="{4DB32E42-F849-4E6F-8F8A-4A3020B1ED24}" srcOrd="0" destOrd="0" presId="urn:microsoft.com/office/officeart/2005/8/layout/vProcess5"/>
    <dgm:cxn modelId="{B18E58E6-EAE1-4F12-8256-D4C2049F0DE9}" type="presOf" srcId="{4B526068-75B8-46CC-8723-184D4983215C}" destId="{15B30216-9C07-47A3-BBA2-21CFFD8733B1}" srcOrd="0" destOrd="0" presId="urn:microsoft.com/office/officeart/2005/8/layout/vProcess5"/>
    <dgm:cxn modelId="{D9F63445-36A8-4ED5-84CE-F7CEEE34FA1F}" type="presParOf" srcId="{15B30216-9C07-47A3-BBA2-21CFFD8733B1}" destId="{79EFB57C-C86E-433C-8E2E-533D3DC60AD7}" srcOrd="0" destOrd="0" presId="urn:microsoft.com/office/officeart/2005/8/layout/vProcess5"/>
    <dgm:cxn modelId="{B0628A30-BA5D-486F-9C66-6CC88312E7F0}" type="presParOf" srcId="{15B30216-9C07-47A3-BBA2-21CFFD8733B1}" destId="{2BB633F2-31CC-4451-A7D2-2F1E8DC36B35}" srcOrd="1" destOrd="0" presId="urn:microsoft.com/office/officeart/2005/8/layout/vProcess5"/>
    <dgm:cxn modelId="{03771863-0758-48C7-9679-4AC184FA466D}" type="presParOf" srcId="{15B30216-9C07-47A3-BBA2-21CFFD8733B1}" destId="{E9D64D26-65A5-4B1C-9719-86C14A95C9E1}" srcOrd="2" destOrd="0" presId="urn:microsoft.com/office/officeart/2005/8/layout/vProcess5"/>
    <dgm:cxn modelId="{0B61B58E-D6D0-41EB-8DB3-8B6553CEB81D}" type="presParOf" srcId="{15B30216-9C07-47A3-BBA2-21CFFD8733B1}" destId="{93CD7DFC-D5EB-4550-AC11-198526B93BAB}" srcOrd="3" destOrd="0" presId="urn:microsoft.com/office/officeart/2005/8/layout/vProcess5"/>
    <dgm:cxn modelId="{F07B6AD7-4BD5-4C32-9141-118B88DD9710}" type="presParOf" srcId="{15B30216-9C07-47A3-BBA2-21CFFD8733B1}" destId="{3FD4DDA6-4897-46A9-97D0-80875E52DA03}" srcOrd="4" destOrd="0" presId="urn:microsoft.com/office/officeart/2005/8/layout/vProcess5"/>
    <dgm:cxn modelId="{04DEE1AC-A9B6-4D97-AF72-403F2CC4EB52}" type="presParOf" srcId="{15B30216-9C07-47A3-BBA2-21CFFD8733B1}" destId="{4DB32E42-F849-4E6F-8F8A-4A3020B1ED24}" srcOrd="5" destOrd="0" presId="urn:microsoft.com/office/officeart/2005/8/layout/vProcess5"/>
    <dgm:cxn modelId="{78E8F8DF-ADAA-4BAD-BAD8-518DD56A92C8}" type="presParOf" srcId="{15B30216-9C07-47A3-BBA2-21CFFD8733B1}" destId="{0A5EF4BB-CAE4-4B6D-960F-F0E9787C6FE1}" srcOrd="6" destOrd="0" presId="urn:microsoft.com/office/officeart/2005/8/layout/vProcess5"/>
    <dgm:cxn modelId="{063FA7C6-25D0-439B-9823-3DB4DC55B506}" type="presParOf" srcId="{15B30216-9C07-47A3-BBA2-21CFFD8733B1}" destId="{AE8CA405-6B86-4198-80BA-20C2923025D7}" srcOrd="7" destOrd="0" presId="urn:microsoft.com/office/officeart/2005/8/layout/vProcess5"/>
    <dgm:cxn modelId="{9F3CA4EC-242A-4DF8-89C6-653C7060C295}" type="presParOf" srcId="{15B30216-9C07-47A3-BBA2-21CFFD8733B1}" destId="{D456DF16-1DF7-473D-A2FC-89CB4BC36B6B}" srcOrd="8" destOrd="0" presId="urn:microsoft.com/office/officeart/2005/8/layout/vProcess5"/>
    <dgm:cxn modelId="{CC79E06E-B57D-4BA5-817C-D6F97850E497}" type="presParOf" srcId="{15B30216-9C07-47A3-BBA2-21CFFD8733B1}" destId="{8346283C-1D62-4C63-A77E-A8E4E5489D4A}" srcOrd="9" destOrd="0" presId="urn:microsoft.com/office/officeart/2005/8/layout/vProcess5"/>
    <dgm:cxn modelId="{903507FA-D4BC-487B-89E5-9BE0818F8BCE}" type="presParOf" srcId="{15B30216-9C07-47A3-BBA2-21CFFD8733B1}" destId="{4791869A-546A-4CA8-9E50-FE67C07AD26D}" srcOrd="10" destOrd="0" presId="urn:microsoft.com/office/officeart/2005/8/layout/vProcess5"/>
    <dgm:cxn modelId="{BF398FF8-E964-403D-B093-561586F43B8C}" type="presParOf" srcId="{15B30216-9C07-47A3-BBA2-21CFFD8733B1}" destId="{9A1CEC6B-B30E-4814-87A7-7651A269F738}"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B633F2-31CC-4451-A7D2-2F1E8DC36B35}">
      <dsp:nvSpPr>
        <dsp:cNvPr id="0" name=""/>
        <dsp:cNvSpPr/>
      </dsp:nvSpPr>
      <dsp:spPr>
        <a:xfrm>
          <a:off x="0" y="0"/>
          <a:ext cx="8949912" cy="89757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Do Laws and Legislation empower and improve the lives of disabled people and people suffering with mental health?</a:t>
          </a:r>
          <a:endParaRPr lang="en-US" sz="2200" kern="1200" dirty="0"/>
        </a:p>
      </dsp:txBody>
      <dsp:txXfrm>
        <a:off x="26289" y="26289"/>
        <a:ext cx="7905516" cy="844994"/>
      </dsp:txXfrm>
    </dsp:sp>
    <dsp:sp modelId="{E9D64D26-65A5-4B1C-9719-86C14A95C9E1}">
      <dsp:nvSpPr>
        <dsp:cNvPr id="0" name=""/>
        <dsp:cNvSpPr/>
      </dsp:nvSpPr>
      <dsp:spPr>
        <a:xfrm>
          <a:off x="749555" y="1060767"/>
          <a:ext cx="8949912" cy="897572"/>
        </a:xfrm>
        <a:prstGeom prst="roundRect">
          <a:avLst>
            <a:gd name="adj" fmla="val 10000"/>
          </a:avLst>
        </a:prstGeom>
        <a:solidFill>
          <a:schemeClr val="accent2">
            <a:hueOff val="3878592"/>
            <a:satOff val="-23180"/>
            <a:lumOff val="-46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Has contemporary society improved the way people with disabilities and mental health problems are treated?</a:t>
          </a:r>
          <a:endParaRPr lang="en-US" sz="2200" kern="1200" dirty="0"/>
        </a:p>
      </dsp:txBody>
      <dsp:txXfrm>
        <a:off x="775844" y="1087056"/>
        <a:ext cx="7564356" cy="844994"/>
      </dsp:txXfrm>
    </dsp:sp>
    <dsp:sp modelId="{93CD7DFC-D5EB-4550-AC11-198526B93BAB}">
      <dsp:nvSpPr>
        <dsp:cNvPr id="0" name=""/>
        <dsp:cNvSpPr/>
      </dsp:nvSpPr>
      <dsp:spPr>
        <a:xfrm>
          <a:off x="1487922" y="2121535"/>
          <a:ext cx="8949912" cy="897572"/>
        </a:xfrm>
        <a:prstGeom prst="roundRect">
          <a:avLst>
            <a:gd name="adj" fmla="val 10000"/>
          </a:avLst>
        </a:prstGeom>
        <a:solidFill>
          <a:schemeClr val="accent2">
            <a:hueOff val="7757184"/>
            <a:satOff val="-46361"/>
            <a:lumOff val="-92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How were disabled and people with mental health problems treated in the 60's and onwards?</a:t>
          </a:r>
          <a:endParaRPr lang="en-US" sz="2200" kern="1200" dirty="0"/>
        </a:p>
      </dsp:txBody>
      <dsp:txXfrm>
        <a:off x="1514211" y="2147824"/>
        <a:ext cx="7575544" cy="844994"/>
      </dsp:txXfrm>
    </dsp:sp>
    <dsp:sp modelId="{3FD4DDA6-4897-46A9-97D0-80875E52DA03}">
      <dsp:nvSpPr>
        <dsp:cNvPr id="0" name=""/>
        <dsp:cNvSpPr/>
      </dsp:nvSpPr>
      <dsp:spPr>
        <a:xfrm>
          <a:off x="2237388" y="3182302"/>
          <a:ext cx="8949912" cy="897572"/>
        </a:xfrm>
        <a:prstGeom prst="roundRect">
          <a:avLst>
            <a:gd name="adj" fmla="val 10000"/>
          </a:avLst>
        </a:prstGeom>
        <a:solidFill>
          <a:schemeClr val="accent2">
            <a:hueOff val="11635776"/>
            <a:satOff val="-69541"/>
            <a:lumOff val="-1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What were disabled and mental health society living arrangements like from the 60's onwards?</a:t>
          </a:r>
          <a:endParaRPr lang="en-US" sz="2200" kern="1200" dirty="0"/>
        </a:p>
      </dsp:txBody>
      <dsp:txXfrm>
        <a:off x="2263677" y="3208591"/>
        <a:ext cx="7564356" cy="844994"/>
      </dsp:txXfrm>
    </dsp:sp>
    <dsp:sp modelId="{4DB32E42-F849-4E6F-8F8A-4A3020B1ED24}">
      <dsp:nvSpPr>
        <dsp:cNvPr id="0" name=""/>
        <dsp:cNvSpPr/>
      </dsp:nvSpPr>
      <dsp:spPr>
        <a:xfrm>
          <a:off x="8366489" y="687458"/>
          <a:ext cx="583422" cy="583422"/>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8497759" y="687458"/>
        <a:ext cx="320882" cy="439025"/>
      </dsp:txXfrm>
    </dsp:sp>
    <dsp:sp modelId="{0A5EF4BB-CAE4-4B6D-960F-F0E9787C6FE1}">
      <dsp:nvSpPr>
        <dsp:cNvPr id="0" name=""/>
        <dsp:cNvSpPr/>
      </dsp:nvSpPr>
      <dsp:spPr>
        <a:xfrm>
          <a:off x="9116045" y="1748226"/>
          <a:ext cx="583422" cy="583422"/>
        </a:xfrm>
        <a:prstGeom prst="downArrow">
          <a:avLst>
            <a:gd name="adj1" fmla="val 55000"/>
            <a:gd name="adj2" fmla="val 45000"/>
          </a:avLst>
        </a:prstGeom>
        <a:solidFill>
          <a:schemeClr val="accent2">
            <a:tint val="40000"/>
            <a:alpha val="90000"/>
            <a:hueOff val="5879350"/>
            <a:satOff val="-37488"/>
            <a:lumOff val="-2435"/>
            <a:alphaOff val="0"/>
          </a:schemeClr>
        </a:solidFill>
        <a:ln w="12700" cap="flat" cmpd="sng" algn="ctr">
          <a:solidFill>
            <a:schemeClr val="accent2">
              <a:tint val="40000"/>
              <a:alpha val="90000"/>
              <a:hueOff val="5879350"/>
              <a:satOff val="-37488"/>
              <a:lumOff val="-243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9247315" y="1748226"/>
        <a:ext cx="320882" cy="439025"/>
      </dsp:txXfrm>
    </dsp:sp>
    <dsp:sp modelId="{AE8CA405-6B86-4198-80BA-20C2923025D7}">
      <dsp:nvSpPr>
        <dsp:cNvPr id="0" name=""/>
        <dsp:cNvSpPr/>
      </dsp:nvSpPr>
      <dsp:spPr>
        <a:xfrm>
          <a:off x="9854412" y="2808993"/>
          <a:ext cx="583422" cy="583422"/>
        </a:xfrm>
        <a:prstGeom prst="downArrow">
          <a:avLst>
            <a:gd name="adj1" fmla="val 55000"/>
            <a:gd name="adj2" fmla="val 45000"/>
          </a:avLst>
        </a:prstGeom>
        <a:solidFill>
          <a:schemeClr val="accent2">
            <a:tint val="40000"/>
            <a:alpha val="90000"/>
            <a:hueOff val="11758700"/>
            <a:satOff val="-74975"/>
            <a:lumOff val="-4870"/>
            <a:alphaOff val="0"/>
          </a:schemeClr>
        </a:solidFill>
        <a:ln w="12700" cap="flat" cmpd="sng" algn="ctr">
          <a:solidFill>
            <a:schemeClr val="accent2">
              <a:tint val="40000"/>
              <a:alpha val="90000"/>
              <a:hueOff val="11758700"/>
              <a:satOff val="-74975"/>
              <a:lumOff val="-487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9985682" y="2808993"/>
        <a:ext cx="320882" cy="439025"/>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0F28B-45E3-4585-87E3-73838692A70B}"/>
              </a:ext>
            </a:extLst>
          </p:cNvPr>
          <p:cNvSpPr>
            <a:spLocks noGrp="1"/>
          </p:cNvSpPr>
          <p:nvPr>
            <p:ph type="ctrTitle"/>
          </p:nvPr>
        </p:nvSpPr>
        <p:spPr>
          <a:xfrm>
            <a:off x="457200" y="668049"/>
            <a:ext cx="7626795" cy="2841914"/>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F755B0-E17A-4B52-A99D-C35BB18BB2D0}"/>
              </a:ext>
            </a:extLst>
          </p:cNvPr>
          <p:cNvSpPr>
            <a:spLocks noGrp="1"/>
          </p:cNvSpPr>
          <p:nvPr>
            <p:ph type="subTitle" idx="1"/>
          </p:nvPr>
        </p:nvSpPr>
        <p:spPr>
          <a:xfrm>
            <a:off x="457200" y="3602038"/>
            <a:ext cx="7626795" cy="2501728"/>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8390C28-805B-4DA6-A10E-651C0FD01716}"/>
              </a:ext>
            </a:extLst>
          </p:cNvPr>
          <p:cNvSpPr>
            <a:spLocks noGrp="1"/>
          </p:cNvSpPr>
          <p:nvPr>
            <p:ph type="dt" sz="half" idx="10"/>
          </p:nvPr>
        </p:nvSpPr>
        <p:spPr/>
        <p:txBody>
          <a:bodyPr/>
          <a:lstStyle/>
          <a:p>
            <a:fld id="{D208048B-57AF-4F53-BC84-8E0A1033FBEC}" type="datetimeFigureOut">
              <a:rPr lang="en-US" smtClean="0"/>
              <a:t>12/6/2022</a:t>
            </a:fld>
            <a:endParaRPr lang="en-US"/>
          </a:p>
        </p:txBody>
      </p:sp>
      <p:sp>
        <p:nvSpPr>
          <p:cNvPr id="5" name="Footer Placeholder 4">
            <a:extLst>
              <a:ext uri="{FF2B5EF4-FFF2-40B4-BE49-F238E27FC236}">
                <a16:creationId xmlns:a16="http://schemas.microsoft.com/office/drawing/2014/main" id="{0D5EBBA9-C52F-4628-AE0D-DCD1772F916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5BAC57-F8E1-4B54-A111-CB53B32031A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1864955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A2C84-1247-4534-81D1-136C3E1EBB0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048D490-CEA6-4844-A537-F749658D377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1DAEFC9-887F-4E73-9938-6032D52864AA}"/>
              </a:ext>
            </a:extLst>
          </p:cNvPr>
          <p:cNvSpPr>
            <a:spLocks noGrp="1"/>
          </p:cNvSpPr>
          <p:nvPr>
            <p:ph type="dt" sz="half" idx="10"/>
          </p:nvPr>
        </p:nvSpPr>
        <p:spPr/>
        <p:txBody>
          <a:bodyPr/>
          <a:lstStyle/>
          <a:p>
            <a:fld id="{D208048B-57AF-4F53-BC84-8E0A1033FBEC}" type="datetimeFigureOut">
              <a:rPr lang="en-US" smtClean="0"/>
              <a:t>12/6/2022</a:t>
            </a:fld>
            <a:endParaRPr lang="en-US"/>
          </a:p>
        </p:txBody>
      </p:sp>
      <p:sp>
        <p:nvSpPr>
          <p:cNvPr id="5" name="Footer Placeholder 4">
            <a:extLst>
              <a:ext uri="{FF2B5EF4-FFF2-40B4-BE49-F238E27FC236}">
                <a16:creationId xmlns:a16="http://schemas.microsoft.com/office/drawing/2014/main" id="{ABFCF0CF-134A-404E-A177-9FAAA039F8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A1B0DC-2D2C-408B-A577-904A2385C0AA}"/>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9937563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55431-EF88-4771-9699-27EF70A55112}"/>
              </a:ext>
            </a:extLst>
          </p:cNvPr>
          <p:cNvSpPr>
            <a:spLocks noGrp="1"/>
          </p:cNvSpPr>
          <p:nvPr>
            <p:ph type="title"/>
          </p:nvPr>
        </p:nvSpPr>
        <p:spPr>
          <a:xfrm>
            <a:off x="457200" y="668050"/>
            <a:ext cx="7673389" cy="3816588"/>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DAF57C3-A928-4093-B3FC-ECC2194AE9E9}"/>
              </a:ext>
            </a:extLst>
          </p:cNvPr>
          <p:cNvSpPr>
            <a:spLocks noGrp="1"/>
          </p:cNvSpPr>
          <p:nvPr>
            <p:ph type="body" idx="1"/>
          </p:nvPr>
        </p:nvSpPr>
        <p:spPr>
          <a:xfrm>
            <a:off x="457200" y="4589463"/>
            <a:ext cx="7673389"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7BFD625-A893-46D3-A518-9E969CB4FE54}"/>
              </a:ext>
            </a:extLst>
          </p:cNvPr>
          <p:cNvSpPr>
            <a:spLocks noGrp="1"/>
          </p:cNvSpPr>
          <p:nvPr>
            <p:ph type="dt" sz="half" idx="10"/>
          </p:nvPr>
        </p:nvSpPr>
        <p:spPr/>
        <p:txBody>
          <a:bodyPr/>
          <a:lstStyle/>
          <a:p>
            <a:fld id="{D208048B-57AF-4F53-BC84-8E0A1033FBEC}" type="datetimeFigureOut">
              <a:rPr lang="en-US" smtClean="0"/>
              <a:t>12/6/2022</a:t>
            </a:fld>
            <a:endParaRPr lang="en-US"/>
          </a:p>
        </p:txBody>
      </p:sp>
      <p:sp>
        <p:nvSpPr>
          <p:cNvPr id="5" name="Footer Placeholder 4">
            <a:extLst>
              <a:ext uri="{FF2B5EF4-FFF2-40B4-BE49-F238E27FC236}">
                <a16:creationId xmlns:a16="http://schemas.microsoft.com/office/drawing/2014/main" id="{FFCAD37A-B380-4B65-9FB9-3FB914120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BE773B6-CD13-4451-9BF3-C4102BA5E899}"/>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3470181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1FBD0A-9F7B-4EBB-9982-B55F5F9806C4}"/>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88CFF0B8-0BA9-4DD9-B7B2-0655DC8419A8}"/>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C77B910E-9B87-4291-987B-6883212CBAEC}"/>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5" name="Oval 14">
              <a:extLst>
                <a:ext uri="{FF2B5EF4-FFF2-40B4-BE49-F238E27FC236}">
                  <a16:creationId xmlns:a16="http://schemas.microsoft.com/office/drawing/2014/main" id="{05596CF7-55B3-409D-A36C-F5BE9D625628}"/>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92245D23-45D8-474C-8A38-633E99962676}"/>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918A8D14-28CA-4095-B2FA-E48B3150AD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grpSp>
      <p:sp>
        <p:nvSpPr>
          <p:cNvPr id="13" name="Texture">
            <a:extLst>
              <a:ext uri="{FF2B5EF4-FFF2-40B4-BE49-F238E27FC236}">
                <a16:creationId xmlns:a16="http://schemas.microsoft.com/office/drawing/2014/main" id="{1D1F176A-19F1-4537-800D-210F29EC1AC2}"/>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D0A04C26-6125-4D95-9FC0-50DEB9419E63}"/>
              </a:ext>
            </a:extLst>
          </p:cNvPr>
          <p:cNvSpPr>
            <a:spLocks noGrp="1"/>
          </p:cNvSpPr>
          <p:nvPr>
            <p:ph type="title"/>
          </p:nvPr>
        </p:nvSpPr>
        <p:spPr>
          <a:xfrm>
            <a:off x="457200" y="668049"/>
            <a:ext cx="10451534" cy="159174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535401A-13E5-4CED-864F-06D6EECCBCAA}"/>
              </a:ext>
            </a:extLst>
          </p:cNvPr>
          <p:cNvSpPr>
            <a:spLocks noGrp="1"/>
          </p:cNvSpPr>
          <p:nvPr>
            <p:ph sz="half" idx="1"/>
          </p:nvPr>
        </p:nvSpPr>
        <p:spPr>
          <a:xfrm>
            <a:off x="457200" y="2341329"/>
            <a:ext cx="5562600"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C513523-8F78-4766-91D7-03E329B6833A}"/>
              </a:ext>
            </a:extLst>
          </p:cNvPr>
          <p:cNvSpPr>
            <a:spLocks noGrp="1"/>
          </p:cNvSpPr>
          <p:nvPr>
            <p:ph sz="half" idx="2"/>
          </p:nvPr>
        </p:nvSpPr>
        <p:spPr>
          <a:xfrm>
            <a:off x="6172200" y="2341329"/>
            <a:ext cx="4736534"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E5B757F-BAD2-4343-BD57-FC02D0BE19EC}"/>
              </a:ext>
            </a:extLst>
          </p:cNvPr>
          <p:cNvSpPr>
            <a:spLocks noGrp="1"/>
          </p:cNvSpPr>
          <p:nvPr>
            <p:ph type="dt" sz="half" idx="10"/>
          </p:nvPr>
        </p:nvSpPr>
        <p:spPr/>
        <p:txBody>
          <a:bodyPr/>
          <a:lstStyle/>
          <a:p>
            <a:fld id="{D208048B-57AF-4F53-BC84-8E0A1033FBEC}" type="datetimeFigureOut">
              <a:rPr lang="en-US" smtClean="0"/>
              <a:t>12/6/2022</a:t>
            </a:fld>
            <a:endParaRPr lang="en-US"/>
          </a:p>
        </p:txBody>
      </p:sp>
      <p:sp>
        <p:nvSpPr>
          <p:cNvPr id="6" name="Footer Placeholder 5">
            <a:extLst>
              <a:ext uri="{FF2B5EF4-FFF2-40B4-BE49-F238E27FC236}">
                <a16:creationId xmlns:a16="http://schemas.microsoft.com/office/drawing/2014/main" id="{5A30EF3C-A61E-4F43-9C8F-BC9A6455C64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119D947-1DC8-4CE9-A031-6EEB776BD0BF}"/>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5727500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5BFA9BB-A51E-4D09-8602-5AD9010463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3" name="Color Fill">
            <a:extLst>
              <a:ext uri="{FF2B5EF4-FFF2-40B4-BE49-F238E27FC236}">
                <a16:creationId xmlns:a16="http://schemas.microsoft.com/office/drawing/2014/main" id="{A60257A1-779B-4048-BC0D-1EA579B5B1C5}"/>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6" name="Group 15">
            <a:extLst>
              <a:ext uri="{FF2B5EF4-FFF2-40B4-BE49-F238E27FC236}">
                <a16:creationId xmlns:a16="http://schemas.microsoft.com/office/drawing/2014/main" id="{38F4B5D0-AA24-4702-9C01-FC1A03E7B607}"/>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7" name="Oval 16">
              <a:extLst>
                <a:ext uri="{FF2B5EF4-FFF2-40B4-BE49-F238E27FC236}">
                  <a16:creationId xmlns:a16="http://schemas.microsoft.com/office/drawing/2014/main" id="{29CBF9BD-1EB2-4122-98FE-F2B5DF8771C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7C41FF89-01DF-4236-AA4D-243CB8A464B3}"/>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Freeform: Shape 18">
              <a:extLst>
                <a:ext uri="{FF2B5EF4-FFF2-40B4-BE49-F238E27FC236}">
                  <a16:creationId xmlns:a16="http://schemas.microsoft.com/office/drawing/2014/main" id="{FD03BB88-350D-4DE0-BB34-870F6435689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grpSp>
      <p:sp>
        <p:nvSpPr>
          <p:cNvPr id="15" name="Texture">
            <a:extLst>
              <a:ext uri="{FF2B5EF4-FFF2-40B4-BE49-F238E27FC236}">
                <a16:creationId xmlns:a16="http://schemas.microsoft.com/office/drawing/2014/main" id="{4A8025C0-8995-4863-A847-7ED1F8CCE811}"/>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50162335-6445-435C-A1C6-9F090B965040}"/>
              </a:ext>
            </a:extLst>
          </p:cNvPr>
          <p:cNvSpPr>
            <a:spLocks noGrp="1"/>
          </p:cNvSpPr>
          <p:nvPr>
            <p:ph type="title"/>
          </p:nvPr>
        </p:nvSpPr>
        <p:spPr>
          <a:xfrm>
            <a:off x="457200" y="668049"/>
            <a:ext cx="10450629" cy="1325564"/>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5074B3D-418F-464D-91E7-993D0B480108}"/>
              </a:ext>
            </a:extLst>
          </p:cNvPr>
          <p:cNvSpPr>
            <a:spLocks noGrp="1"/>
          </p:cNvSpPr>
          <p:nvPr>
            <p:ph type="body" idx="1"/>
          </p:nvPr>
        </p:nvSpPr>
        <p:spPr>
          <a:xfrm>
            <a:off x="457086" y="2182814"/>
            <a:ext cx="5021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E904709-9362-4AB5-9AA2-32F51BF06A39}"/>
              </a:ext>
            </a:extLst>
          </p:cNvPr>
          <p:cNvSpPr>
            <a:spLocks noGrp="1"/>
          </p:cNvSpPr>
          <p:nvPr>
            <p:ph sz="half" idx="2"/>
          </p:nvPr>
        </p:nvSpPr>
        <p:spPr>
          <a:xfrm>
            <a:off x="457086" y="3115949"/>
            <a:ext cx="502151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B083836-1CF5-406F-B0CB-643F37066CE6}"/>
              </a:ext>
            </a:extLst>
          </p:cNvPr>
          <p:cNvSpPr>
            <a:spLocks noGrp="1"/>
          </p:cNvSpPr>
          <p:nvPr>
            <p:ph type="body" sz="quarter" idx="3"/>
          </p:nvPr>
        </p:nvSpPr>
        <p:spPr>
          <a:xfrm>
            <a:off x="5890597" y="2182814"/>
            <a:ext cx="501723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64A8670-0F33-4222-AAC9-96A21C47C336}"/>
              </a:ext>
            </a:extLst>
          </p:cNvPr>
          <p:cNvSpPr>
            <a:spLocks noGrp="1"/>
          </p:cNvSpPr>
          <p:nvPr>
            <p:ph sz="quarter" idx="4"/>
          </p:nvPr>
        </p:nvSpPr>
        <p:spPr>
          <a:xfrm>
            <a:off x="5890597" y="3115949"/>
            <a:ext cx="501723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DA1E6970-4A96-4519-9C0E-11E245D563C9}"/>
              </a:ext>
            </a:extLst>
          </p:cNvPr>
          <p:cNvSpPr>
            <a:spLocks noGrp="1"/>
          </p:cNvSpPr>
          <p:nvPr>
            <p:ph type="dt" sz="half" idx="10"/>
          </p:nvPr>
        </p:nvSpPr>
        <p:spPr/>
        <p:txBody>
          <a:bodyPr/>
          <a:lstStyle/>
          <a:p>
            <a:fld id="{D208048B-57AF-4F53-BC84-8E0A1033FBEC}" type="datetimeFigureOut">
              <a:rPr lang="en-US" smtClean="0"/>
              <a:t>12/6/2022</a:t>
            </a:fld>
            <a:endParaRPr lang="en-US"/>
          </a:p>
        </p:txBody>
      </p:sp>
      <p:sp>
        <p:nvSpPr>
          <p:cNvPr id="8" name="Footer Placeholder 7">
            <a:extLst>
              <a:ext uri="{FF2B5EF4-FFF2-40B4-BE49-F238E27FC236}">
                <a16:creationId xmlns:a16="http://schemas.microsoft.com/office/drawing/2014/main" id="{35FEE249-70F5-4359-B699-23D68A5037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02AE510-A38C-45EE-B061-CB02E4E3DD7C}"/>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896481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A9D1A-F943-4838-BA2F-6DF4F2EC9FEC}"/>
              </a:ext>
            </a:extLst>
          </p:cNvPr>
          <p:cNvSpPr>
            <a:spLocks noGrp="1"/>
          </p:cNvSpPr>
          <p:nvPr>
            <p:ph type="title"/>
          </p:nvPr>
        </p:nvSpPr>
        <p:spPr>
          <a:xfrm>
            <a:off x="457200" y="668049"/>
            <a:ext cx="7685037" cy="1363816"/>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6FEE401-3424-4696-A6FC-BBEE79379F9D}"/>
              </a:ext>
            </a:extLst>
          </p:cNvPr>
          <p:cNvSpPr>
            <a:spLocks noGrp="1"/>
          </p:cNvSpPr>
          <p:nvPr>
            <p:ph type="dt" sz="half" idx="10"/>
          </p:nvPr>
        </p:nvSpPr>
        <p:spPr/>
        <p:txBody>
          <a:bodyPr/>
          <a:lstStyle/>
          <a:p>
            <a:fld id="{D208048B-57AF-4F53-BC84-8E0A1033FBEC}" type="datetimeFigureOut">
              <a:rPr lang="en-US" smtClean="0"/>
              <a:t>12/6/2022</a:t>
            </a:fld>
            <a:endParaRPr lang="en-US"/>
          </a:p>
        </p:txBody>
      </p:sp>
      <p:sp>
        <p:nvSpPr>
          <p:cNvPr id="4" name="Footer Placeholder 3">
            <a:extLst>
              <a:ext uri="{FF2B5EF4-FFF2-40B4-BE49-F238E27FC236}">
                <a16:creationId xmlns:a16="http://schemas.microsoft.com/office/drawing/2014/main" id="{01E9D767-A30A-4508-B510-99AB91737AF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30979DC-F3D5-43AB-8A0F-9C8A14E0CEF4}"/>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9529002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3DCDA0B-9BEE-4B57-8F97-96D5645D0658}"/>
              </a:ext>
            </a:extLst>
          </p:cNvPr>
          <p:cNvSpPr>
            <a:spLocks noGrp="1"/>
          </p:cNvSpPr>
          <p:nvPr>
            <p:ph type="dt" sz="half" idx="10"/>
          </p:nvPr>
        </p:nvSpPr>
        <p:spPr/>
        <p:txBody>
          <a:bodyPr/>
          <a:lstStyle/>
          <a:p>
            <a:fld id="{D208048B-57AF-4F53-BC84-8E0A1033FBEC}" type="datetimeFigureOut">
              <a:rPr lang="en-US" smtClean="0"/>
              <a:t>12/6/2022</a:t>
            </a:fld>
            <a:endParaRPr lang="en-US"/>
          </a:p>
        </p:txBody>
      </p:sp>
      <p:sp>
        <p:nvSpPr>
          <p:cNvPr id="3" name="Footer Placeholder 2">
            <a:extLst>
              <a:ext uri="{FF2B5EF4-FFF2-40B4-BE49-F238E27FC236}">
                <a16:creationId xmlns:a16="http://schemas.microsoft.com/office/drawing/2014/main" id="{05282AF2-09A1-4A1C-AEB6-577962B714C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C4D99D9-82B1-496C-ABBC-4FF0C375DCE7}"/>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9746772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D9AFA4-EB8E-4091-A5E2-1B9D163A0709}"/>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F25018FE-FB44-4E2E-A181-B3476F3E8550}"/>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A6C7CD4B-70DE-49E2-A336-B6F43F58FFA4}"/>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B4B8BFC9-6F67-47CB-BAE4-45260FBAF397}"/>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40F836E5-3C5B-4DE7-B09A-AE00DEE730A9}"/>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7" name="Freeform: Shape 16">
              <a:extLst>
                <a:ext uri="{FF2B5EF4-FFF2-40B4-BE49-F238E27FC236}">
                  <a16:creationId xmlns:a16="http://schemas.microsoft.com/office/drawing/2014/main" id="{68E1B8E4-080E-4F43-B33F-59DD21B6B658}"/>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507639D4-740A-4B71-8393-99CA375EB4A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Graphic 9">
              <a:extLst>
                <a:ext uri="{FF2B5EF4-FFF2-40B4-BE49-F238E27FC236}">
                  <a16:creationId xmlns:a16="http://schemas.microsoft.com/office/drawing/2014/main" id="{AE7E56E5-1F6A-442B-B5E0-ED19F815D2E2}"/>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0" name="Graphic 9">
              <a:extLst>
                <a:ext uri="{FF2B5EF4-FFF2-40B4-BE49-F238E27FC236}">
                  <a16:creationId xmlns:a16="http://schemas.microsoft.com/office/drawing/2014/main" id="{3774E986-8FE2-4670-A4C0-96E213269BD7}"/>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13" name="Texture">
            <a:extLst>
              <a:ext uri="{FF2B5EF4-FFF2-40B4-BE49-F238E27FC236}">
                <a16:creationId xmlns:a16="http://schemas.microsoft.com/office/drawing/2014/main" id="{3A5846DF-A106-4887-BE2C-DCD89DAA6539}"/>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767E81C-AA51-44A0-B21C-757B2F3B90C5}"/>
              </a:ext>
            </a:extLst>
          </p:cNvPr>
          <p:cNvSpPr>
            <a:spLocks noGrp="1"/>
          </p:cNvSpPr>
          <p:nvPr>
            <p:ph type="title"/>
          </p:nvPr>
        </p:nvSpPr>
        <p:spPr>
          <a:xfrm>
            <a:off x="457200" y="668049"/>
            <a:ext cx="4314825" cy="1957828"/>
          </a:xfrm>
        </p:spPr>
        <p:txBody>
          <a:bodyPr anchor="b">
            <a:norm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7A0438A-298D-4466-B55D-F466C345C3CC}"/>
              </a:ext>
            </a:extLst>
          </p:cNvPr>
          <p:cNvSpPr>
            <a:spLocks noGrp="1"/>
          </p:cNvSpPr>
          <p:nvPr>
            <p:ph idx="1"/>
          </p:nvPr>
        </p:nvSpPr>
        <p:spPr>
          <a:xfrm>
            <a:off x="5183188" y="668049"/>
            <a:ext cx="4875212" cy="5231253"/>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4143104-0579-4974-88D2-61DF1A30D390}"/>
              </a:ext>
            </a:extLst>
          </p:cNvPr>
          <p:cNvSpPr>
            <a:spLocks noGrp="1"/>
          </p:cNvSpPr>
          <p:nvPr>
            <p:ph type="body" sz="half" idx="2"/>
          </p:nvPr>
        </p:nvSpPr>
        <p:spPr>
          <a:xfrm>
            <a:off x="457200" y="2749024"/>
            <a:ext cx="4314825" cy="3119964"/>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A32755-0632-47CB-AA69-7EFB212FA160}"/>
              </a:ext>
            </a:extLst>
          </p:cNvPr>
          <p:cNvSpPr>
            <a:spLocks noGrp="1"/>
          </p:cNvSpPr>
          <p:nvPr>
            <p:ph type="dt" sz="half" idx="10"/>
          </p:nvPr>
        </p:nvSpPr>
        <p:spPr/>
        <p:txBody>
          <a:bodyPr/>
          <a:lstStyle/>
          <a:p>
            <a:fld id="{D208048B-57AF-4F53-BC84-8E0A1033FBEC}" type="datetimeFigureOut">
              <a:rPr lang="en-US" smtClean="0"/>
              <a:t>12/6/2022</a:t>
            </a:fld>
            <a:endParaRPr lang="en-US"/>
          </a:p>
        </p:txBody>
      </p:sp>
      <p:sp>
        <p:nvSpPr>
          <p:cNvPr id="6" name="Footer Placeholder 5">
            <a:extLst>
              <a:ext uri="{FF2B5EF4-FFF2-40B4-BE49-F238E27FC236}">
                <a16:creationId xmlns:a16="http://schemas.microsoft.com/office/drawing/2014/main" id="{38ED0B4F-5B59-4064-A88B-E9938A40FF3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512E7F-93B8-4E93-BCB3-ADE74FC1504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6413318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3C1870-4E69-4DE7-BF2F-DE8A7881C64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7439AB1C-A8A1-4745-9625-B18FE9160BB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11ADDC4D-D9AA-48F8-BD10-2D20F14607A6}"/>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C1136312-3085-4615-A743-4EE531585B11}"/>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29539FE4-376B-4187-A80A-C98EBA23DA30}"/>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7" name="Freeform: Shape 16">
              <a:extLst>
                <a:ext uri="{FF2B5EF4-FFF2-40B4-BE49-F238E27FC236}">
                  <a16:creationId xmlns:a16="http://schemas.microsoft.com/office/drawing/2014/main" id="{A11DC5D7-2276-4A57-8783-A0EFB00416E9}"/>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57D5B578-4971-4ADC-97D8-B9CEF52AA7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Graphic 9">
              <a:extLst>
                <a:ext uri="{FF2B5EF4-FFF2-40B4-BE49-F238E27FC236}">
                  <a16:creationId xmlns:a16="http://schemas.microsoft.com/office/drawing/2014/main" id="{2D968E77-E43D-4870-93BC-CBF1947336B3}"/>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0" name="Graphic 9">
              <a:extLst>
                <a:ext uri="{FF2B5EF4-FFF2-40B4-BE49-F238E27FC236}">
                  <a16:creationId xmlns:a16="http://schemas.microsoft.com/office/drawing/2014/main" id="{1221D41A-E71E-4587-A876-F8778E7C03E1}"/>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13" name="Texture">
            <a:extLst>
              <a:ext uri="{FF2B5EF4-FFF2-40B4-BE49-F238E27FC236}">
                <a16:creationId xmlns:a16="http://schemas.microsoft.com/office/drawing/2014/main" id="{50457195-385D-490A-91AB-30B969C61953}"/>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7E06FF6D-24FA-4E04-90ED-7DBE228B2AA6}"/>
              </a:ext>
            </a:extLst>
          </p:cNvPr>
          <p:cNvSpPr>
            <a:spLocks noGrp="1"/>
          </p:cNvSpPr>
          <p:nvPr>
            <p:ph type="title"/>
          </p:nvPr>
        </p:nvSpPr>
        <p:spPr>
          <a:xfrm>
            <a:off x="457200" y="668049"/>
            <a:ext cx="4314825" cy="2235711"/>
          </a:xfrm>
        </p:spPr>
        <p:txBody>
          <a:bodyPr anchor="b">
            <a:noAutofit/>
          </a:bodyPr>
          <a:lstStyle>
            <a:lvl1pPr algn="l" defTabSz="914400" rtl="0" eaLnBrk="1" latinLnBrk="0" hangingPunct="1">
              <a:lnSpc>
                <a:spcPct val="90000"/>
              </a:lnSpc>
              <a:spcBef>
                <a:spcPct val="0"/>
              </a:spcBef>
              <a:buNone/>
              <a:defRPr lang="en-US" sz="4400" kern="120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432D78B-0E21-420F-9DFF-6131CB0F7E69}"/>
              </a:ext>
            </a:extLst>
          </p:cNvPr>
          <p:cNvSpPr>
            <a:spLocks noGrp="1"/>
          </p:cNvSpPr>
          <p:nvPr>
            <p:ph type="pic" idx="1"/>
          </p:nvPr>
        </p:nvSpPr>
        <p:spPr>
          <a:xfrm>
            <a:off x="5183188" y="668049"/>
            <a:ext cx="4958436" cy="523125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8AC2A57-1064-4391-B96B-4D04305E0BE7}"/>
              </a:ext>
            </a:extLst>
          </p:cNvPr>
          <p:cNvSpPr>
            <a:spLocks noGrp="1"/>
          </p:cNvSpPr>
          <p:nvPr>
            <p:ph type="body" sz="half" idx="2"/>
          </p:nvPr>
        </p:nvSpPr>
        <p:spPr>
          <a:xfrm>
            <a:off x="457200" y="2941222"/>
            <a:ext cx="4314825" cy="2927765"/>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D04EB0-850A-4256-8D12-E01A201A4FE1}"/>
              </a:ext>
            </a:extLst>
          </p:cNvPr>
          <p:cNvSpPr>
            <a:spLocks noGrp="1"/>
          </p:cNvSpPr>
          <p:nvPr>
            <p:ph type="dt" sz="half" idx="10"/>
          </p:nvPr>
        </p:nvSpPr>
        <p:spPr/>
        <p:txBody>
          <a:bodyPr/>
          <a:lstStyle/>
          <a:p>
            <a:fld id="{D208048B-57AF-4F53-BC84-8E0A1033FBEC}" type="datetimeFigureOut">
              <a:rPr lang="en-US" smtClean="0"/>
              <a:t>12/6/2022</a:t>
            </a:fld>
            <a:endParaRPr lang="en-US"/>
          </a:p>
        </p:txBody>
      </p:sp>
      <p:sp>
        <p:nvSpPr>
          <p:cNvPr id="6" name="Footer Placeholder 5">
            <a:extLst>
              <a:ext uri="{FF2B5EF4-FFF2-40B4-BE49-F238E27FC236}">
                <a16:creationId xmlns:a16="http://schemas.microsoft.com/office/drawing/2014/main" id="{7E9CF4AF-C757-4552-AB8A-3B89C37464E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262A368-F12B-4B5E-82F0-A6AEE6AF2C83}"/>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8148951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A5B40-C529-41A6-8D06-07AF9430A80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BB5A354-E2A8-4A91-9D7A-36D9E0915CC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5D3944-2E3D-42BC-B83D-7630699D48C5}"/>
              </a:ext>
            </a:extLst>
          </p:cNvPr>
          <p:cNvSpPr>
            <a:spLocks noGrp="1"/>
          </p:cNvSpPr>
          <p:nvPr>
            <p:ph type="dt" sz="half" idx="10"/>
          </p:nvPr>
        </p:nvSpPr>
        <p:spPr/>
        <p:txBody>
          <a:bodyPr/>
          <a:lstStyle/>
          <a:p>
            <a:fld id="{D208048B-57AF-4F53-BC84-8E0A1033FBEC}" type="datetimeFigureOut">
              <a:rPr lang="en-US" smtClean="0"/>
              <a:t>12/6/2022</a:t>
            </a:fld>
            <a:endParaRPr lang="en-US"/>
          </a:p>
        </p:txBody>
      </p:sp>
      <p:sp>
        <p:nvSpPr>
          <p:cNvPr id="5" name="Footer Placeholder 4">
            <a:extLst>
              <a:ext uri="{FF2B5EF4-FFF2-40B4-BE49-F238E27FC236}">
                <a16:creationId xmlns:a16="http://schemas.microsoft.com/office/drawing/2014/main" id="{F2FC57FA-204E-4A7A-BAE2-DF17BB0FFB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BDA36D-49FF-495A-8E25-4CCC98E39032}"/>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7944815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44ECD05-4E94-4A60-8FDA-700BF100B0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8" name="Color Fill">
            <a:extLst>
              <a:ext uri="{FF2B5EF4-FFF2-40B4-BE49-F238E27FC236}">
                <a16:creationId xmlns:a16="http://schemas.microsoft.com/office/drawing/2014/main" id="{8BCB0EB2-4067-418C-9465-9D4C71240E0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8" name="Group 7">
            <a:extLst>
              <a:ext uri="{FF2B5EF4-FFF2-40B4-BE49-F238E27FC236}">
                <a16:creationId xmlns:a16="http://schemas.microsoft.com/office/drawing/2014/main" id="{04E37999-41E7-446D-8C53-B904C3CE87A5}"/>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9" name="Oval 8">
              <a:extLst>
                <a:ext uri="{FF2B5EF4-FFF2-40B4-BE49-F238E27FC236}">
                  <a16:creationId xmlns:a16="http://schemas.microsoft.com/office/drawing/2014/main" id="{438A90E8-87F8-4150-B5EB-E19C8A01AFB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Graphic 9">
              <a:extLst>
                <a:ext uri="{FF2B5EF4-FFF2-40B4-BE49-F238E27FC236}">
                  <a16:creationId xmlns:a16="http://schemas.microsoft.com/office/drawing/2014/main" id="{724DCA1C-A8E8-4F90-8FAE-85B1426C108A}"/>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1" name="Freeform: Shape 10">
              <a:extLst>
                <a:ext uri="{FF2B5EF4-FFF2-40B4-BE49-F238E27FC236}">
                  <a16:creationId xmlns:a16="http://schemas.microsoft.com/office/drawing/2014/main" id="{158D6291-6756-44E3-9FCE-0B2ECA5EE664}"/>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2" name="Freeform: Shape 11">
              <a:extLst>
                <a:ext uri="{FF2B5EF4-FFF2-40B4-BE49-F238E27FC236}">
                  <a16:creationId xmlns:a16="http://schemas.microsoft.com/office/drawing/2014/main" id="{C37CA96E-9DD9-4172-B63B-50DF43B576DA}"/>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3" name="Graphic 9">
              <a:extLst>
                <a:ext uri="{FF2B5EF4-FFF2-40B4-BE49-F238E27FC236}">
                  <a16:creationId xmlns:a16="http://schemas.microsoft.com/office/drawing/2014/main" id="{B335AFFE-BF3D-491C-8255-692B9DAC6775}"/>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14" name="Graphic 9">
              <a:extLst>
                <a:ext uri="{FF2B5EF4-FFF2-40B4-BE49-F238E27FC236}">
                  <a16:creationId xmlns:a16="http://schemas.microsoft.com/office/drawing/2014/main" id="{AA052AAF-7A7C-4EDB-AE2C-FCA3A756C4E5}"/>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20" name="Texture">
            <a:extLst>
              <a:ext uri="{FF2B5EF4-FFF2-40B4-BE49-F238E27FC236}">
                <a16:creationId xmlns:a16="http://schemas.microsoft.com/office/drawing/2014/main" id="{31F99E9D-6528-47AC-B178-7032D0E17DF8}"/>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Vertical Title 1">
            <a:extLst>
              <a:ext uri="{FF2B5EF4-FFF2-40B4-BE49-F238E27FC236}">
                <a16:creationId xmlns:a16="http://schemas.microsoft.com/office/drawing/2014/main" id="{834DD302-622D-4E42-BD6F-FAAA98B3728C}"/>
              </a:ext>
            </a:extLst>
          </p:cNvPr>
          <p:cNvSpPr>
            <a:spLocks noGrp="1"/>
          </p:cNvSpPr>
          <p:nvPr>
            <p:ph type="title" orient="vert"/>
          </p:nvPr>
        </p:nvSpPr>
        <p:spPr>
          <a:xfrm>
            <a:off x="7306311" y="668049"/>
            <a:ext cx="2628900" cy="5508913"/>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C70D9F5-C907-405F-BE11-571C61745EC6}"/>
              </a:ext>
            </a:extLst>
          </p:cNvPr>
          <p:cNvSpPr>
            <a:spLocks noGrp="1"/>
          </p:cNvSpPr>
          <p:nvPr>
            <p:ph type="body" orient="vert" idx="1"/>
          </p:nvPr>
        </p:nvSpPr>
        <p:spPr>
          <a:xfrm>
            <a:off x="457200" y="668049"/>
            <a:ext cx="6689098" cy="550891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DCFD860-3FBD-4FE7-A9FD-1D4A4D10AABF}"/>
              </a:ext>
            </a:extLst>
          </p:cNvPr>
          <p:cNvSpPr>
            <a:spLocks noGrp="1"/>
          </p:cNvSpPr>
          <p:nvPr>
            <p:ph type="dt" sz="half" idx="10"/>
          </p:nvPr>
        </p:nvSpPr>
        <p:spPr/>
        <p:txBody>
          <a:bodyPr/>
          <a:lstStyle/>
          <a:p>
            <a:fld id="{D208048B-57AF-4F53-BC84-8E0A1033FBEC}" type="datetimeFigureOut">
              <a:rPr lang="en-US" smtClean="0"/>
              <a:t>12/6/2022</a:t>
            </a:fld>
            <a:endParaRPr lang="en-US"/>
          </a:p>
        </p:txBody>
      </p:sp>
      <p:sp>
        <p:nvSpPr>
          <p:cNvPr id="5" name="Footer Placeholder 4">
            <a:extLst>
              <a:ext uri="{FF2B5EF4-FFF2-40B4-BE49-F238E27FC236}">
                <a16:creationId xmlns:a16="http://schemas.microsoft.com/office/drawing/2014/main" id="{560A367B-81B3-4BD3-9C95-18EC0710A2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7D8E54-346D-4D66-BF99-96DA43F80DF8}"/>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4274619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0"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3" name="Group 12">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p:nvPr/>
        </p:nvGrpSpPr>
        <p:grpSpPr>
          <a:xfrm>
            <a:off x="8351566" y="0"/>
            <a:ext cx="3840434" cy="6858000"/>
            <a:chOff x="8351565" y="0"/>
            <a:chExt cx="3840434" cy="6858000"/>
          </a:xfrm>
        </p:grpSpPr>
        <p:sp>
          <p:nvSpPr>
            <p:cNvPr id="14" name="Oval 13">
              <a:extLst>
                <a:ext uri="{FF2B5EF4-FFF2-40B4-BE49-F238E27FC236}">
                  <a16:creationId xmlns:a16="http://schemas.microsoft.com/office/drawing/2014/main" id="{D386E468-0048-46C4-ADDD-FBE7A6AE9F31}"/>
                </a:ext>
              </a:extLst>
            </p:cNvPr>
            <p:cNvSpPr/>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5" name="Freeform: Shape 14">
              <a:extLst>
                <a:ext uri="{FF2B5EF4-FFF2-40B4-BE49-F238E27FC236}">
                  <a16:creationId xmlns:a16="http://schemas.microsoft.com/office/drawing/2014/main" id="{C5B35ED4-0C31-4C8C-A45E-6A3EDEAB2867}"/>
                </a:ext>
              </a:extLst>
            </p:cNvPr>
            <p:cNvSpPr/>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6" name="Freeform: Shape 15">
              <a:extLst>
                <a:ext uri="{FF2B5EF4-FFF2-40B4-BE49-F238E27FC236}">
                  <a16:creationId xmlns:a16="http://schemas.microsoft.com/office/drawing/2014/main" id="{B40A1EF3-FA93-48F4-9F82-BC0C79635750}"/>
                </a:ext>
              </a:extLst>
            </p:cNvPr>
            <p:cNvSpPr/>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17" name="Freeform: Shape 16">
              <a:extLst>
                <a:ext uri="{FF2B5EF4-FFF2-40B4-BE49-F238E27FC236}">
                  <a16:creationId xmlns:a16="http://schemas.microsoft.com/office/drawing/2014/main" id="{A985F09D-6969-44D0-B04F-4EDE0FEDAF63}"/>
                </a:ext>
              </a:extLst>
            </p:cNvPr>
            <p:cNvSpPr/>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18" name="Graphic 9">
              <a:extLst>
                <a:ext uri="{FF2B5EF4-FFF2-40B4-BE49-F238E27FC236}">
                  <a16:creationId xmlns:a16="http://schemas.microsoft.com/office/drawing/2014/main" id="{003913A0-A3C0-4ED8-8920-318068FBC46F}"/>
                </a:ext>
              </a:extLst>
            </p:cNvPr>
            <p:cNvSpPr/>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12"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13">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Placeholder 1">
            <a:extLst>
              <a:ext uri="{FF2B5EF4-FFF2-40B4-BE49-F238E27FC236}">
                <a16:creationId xmlns:a16="http://schemas.microsoft.com/office/drawing/2014/main" id="{093083B5-1505-44FE-894D-AA1AB6D60FCE}"/>
              </a:ext>
            </a:extLst>
          </p:cNvPr>
          <p:cNvSpPr>
            <a:spLocks noGrp="1"/>
          </p:cNvSpPr>
          <p:nvPr>
            <p:ph type="title"/>
          </p:nvPr>
        </p:nvSpPr>
        <p:spPr>
          <a:xfrm>
            <a:off x="457200" y="668049"/>
            <a:ext cx="7685037"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3F3930-F8C8-43B1-BC1A-6264F4ACB2E1}"/>
              </a:ext>
            </a:extLst>
          </p:cNvPr>
          <p:cNvSpPr>
            <a:spLocks noGrp="1"/>
          </p:cNvSpPr>
          <p:nvPr>
            <p:ph type="body" idx="1"/>
          </p:nvPr>
        </p:nvSpPr>
        <p:spPr>
          <a:xfrm>
            <a:off x="457200" y="2096713"/>
            <a:ext cx="7685037" cy="4080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9F4F2F7-3ECA-43D7-BFF3-FBB407AEAB46}"/>
              </a:ext>
            </a:extLst>
          </p:cNvPr>
          <p:cNvSpPr>
            <a:spLocks noGrp="1"/>
          </p:cNvSpPr>
          <p:nvPr>
            <p:ph type="dt" sz="half" idx="2"/>
          </p:nvPr>
        </p:nvSpPr>
        <p:spPr>
          <a:xfrm>
            <a:off x="457200" y="6356350"/>
            <a:ext cx="27432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fld id="{D208048B-57AF-4F53-BC84-8E0A1033FBEC}" type="datetimeFigureOut">
              <a:rPr lang="en-US" smtClean="0"/>
              <a:pPr/>
              <a:t>12/6/2022</a:t>
            </a:fld>
            <a:endParaRPr lang="en-US" dirty="0"/>
          </a:p>
        </p:txBody>
      </p:sp>
      <p:sp>
        <p:nvSpPr>
          <p:cNvPr id="5" name="Footer Placeholder 4">
            <a:extLst>
              <a:ext uri="{FF2B5EF4-FFF2-40B4-BE49-F238E27FC236}">
                <a16:creationId xmlns:a16="http://schemas.microsoft.com/office/drawing/2014/main" id="{1D3A193F-0B61-43DD-8E45-EFEAC43E3826}"/>
              </a:ext>
            </a:extLst>
          </p:cNvPr>
          <p:cNvSpPr>
            <a:spLocks noGrp="1"/>
          </p:cNvSpPr>
          <p:nvPr>
            <p:ph type="ftr" sz="quarter" idx="3"/>
          </p:nvPr>
        </p:nvSpPr>
        <p:spPr>
          <a:xfrm>
            <a:off x="457200" y="155448"/>
            <a:ext cx="41148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4625961-D3A8-4945-AEE4-EE1952DBDCAE}"/>
              </a:ext>
            </a:extLst>
          </p:cNvPr>
          <p:cNvSpPr>
            <a:spLocks noGrp="1"/>
          </p:cNvSpPr>
          <p:nvPr>
            <p:ph type="sldNum" sz="quarter" idx="4"/>
          </p:nvPr>
        </p:nvSpPr>
        <p:spPr>
          <a:xfrm>
            <a:off x="10954512" y="6355080"/>
            <a:ext cx="795528" cy="365760"/>
          </a:xfrm>
          <a:prstGeom prst="rect">
            <a:avLst/>
          </a:prstGeom>
        </p:spPr>
        <p:txBody>
          <a:bodyPr vert="horz" lIns="91440" tIns="45720" rIns="91440" bIns="45720" rtlCol="0" anchor="ctr"/>
          <a:lstStyle>
            <a:lvl1pPr algn="r">
              <a:defRPr sz="1000" spc="110" baseline="0">
                <a:solidFill>
                  <a:schemeClr val="tx1">
                    <a:tint val="75000"/>
                  </a:schemeClr>
                </a:solidFill>
              </a:defRPr>
            </a:lvl1pPr>
          </a:lstStyle>
          <a:p>
            <a:fld id="{BD8A8A1B-4E1E-43EF-8A39-7D4A3879B941}" type="slidenum">
              <a:rPr lang="en-US" smtClean="0"/>
              <a:pPr/>
              <a:t>‹#›</a:t>
            </a:fld>
            <a:endParaRPr lang="en-US" dirty="0"/>
          </a:p>
        </p:txBody>
      </p:sp>
    </p:spTree>
    <p:extLst>
      <p:ext uri="{BB962C8B-B14F-4D97-AF65-F5344CB8AC3E}">
        <p14:creationId xmlns:p14="http://schemas.microsoft.com/office/powerpoint/2010/main" val="1963620124"/>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jpe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hyperlink" Target="http://newsandletters.org/becoming-a-handicap-activist/"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odi.govt.nz/guidance-and-resources/listening-to-the-voices-of-children-with-disabilities-in-new-zealand/7-ethical-considerations/" TargetMode="External"/><Relationship Id="rId2" Type="http://schemas.openxmlformats.org/officeDocument/2006/relationships/hyperlink" Target="https://www.encyclopedia.com/science/encyclopedias-almanacs-transcripts-and-maps/disability-i-ethical-and-societal-perspectiv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Background Fill">
            <a:extLst>
              <a:ext uri="{FF2B5EF4-FFF2-40B4-BE49-F238E27FC236}">
                <a16:creationId xmlns:a16="http://schemas.microsoft.com/office/drawing/2014/main" id="{A7971386-B2B0-4A38-8D3B-8CF23AAA6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23" name="Color Fill">
            <a:extLst>
              <a:ext uri="{FF2B5EF4-FFF2-40B4-BE49-F238E27FC236}">
                <a16:creationId xmlns:a16="http://schemas.microsoft.com/office/drawing/2014/main" id="{06FDC3C5-8431-45BA-A6F9-CFFCB567E5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25" name="Group 24">
            <a:extLst>
              <a:ext uri="{FF2B5EF4-FFF2-40B4-BE49-F238E27FC236}">
                <a16:creationId xmlns:a16="http://schemas.microsoft.com/office/drawing/2014/main" id="{4F375F62-07E0-443B-9C48-A982359326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739089" y="-3532"/>
            <a:ext cx="4449863" cy="6861532"/>
            <a:chOff x="7739089" y="-3532"/>
            <a:chExt cx="4449863" cy="6861532"/>
          </a:xfrm>
        </p:grpSpPr>
        <p:sp>
          <p:nvSpPr>
            <p:cNvPr id="26" name="Freeform: Shape 25">
              <a:extLst>
                <a:ext uri="{FF2B5EF4-FFF2-40B4-BE49-F238E27FC236}">
                  <a16:creationId xmlns:a16="http://schemas.microsoft.com/office/drawing/2014/main" id="{CAD3DE53-A5DD-4681-A623-D2ABA4F58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5951" y="1365822"/>
              <a:ext cx="819954" cy="995873"/>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1">
                  <a:lumMod val="75000"/>
                </a:schemeClr>
              </a:fgClr>
              <a:bgClr>
                <a:schemeClr val="accent1">
                  <a:lumMod val="50000"/>
                </a:schemeClr>
              </a:bgClr>
            </a:pattFill>
            <a:ln w="9525" cap="flat">
              <a:noFill/>
              <a:prstDash val="solid"/>
              <a:miter/>
            </a:ln>
          </p:spPr>
          <p:txBody>
            <a:bodyPr rtlCol="0" anchor="ctr"/>
            <a:lstStyle/>
            <a:p>
              <a:pPr lvl="0"/>
              <a:endParaRPr lang="en-US"/>
            </a:p>
          </p:txBody>
        </p:sp>
        <p:sp>
          <p:nvSpPr>
            <p:cNvPr id="27" name="Oval 26">
              <a:extLst>
                <a:ext uri="{FF2B5EF4-FFF2-40B4-BE49-F238E27FC236}">
                  <a16:creationId xmlns:a16="http://schemas.microsoft.com/office/drawing/2014/main" id="{0B180B35-C330-4CE0-8539-3298515440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07984" y="4121414"/>
              <a:ext cx="514757" cy="516940"/>
            </a:xfrm>
            <a:prstGeom prst="ellipse">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p>
          </p:txBody>
        </p:sp>
        <p:sp>
          <p:nvSpPr>
            <p:cNvPr id="28" name="Freeform: Shape 27">
              <a:extLst>
                <a:ext uri="{FF2B5EF4-FFF2-40B4-BE49-F238E27FC236}">
                  <a16:creationId xmlns:a16="http://schemas.microsoft.com/office/drawing/2014/main" id="{50F4DE9E-8700-47A1-B979-37CF4E27F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4837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29" name="Freeform: Shape 28">
              <a:extLst>
                <a:ext uri="{FF2B5EF4-FFF2-40B4-BE49-F238E27FC236}">
                  <a16:creationId xmlns:a16="http://schemas.microsoft.com/office/drawing/2014/main" id="{8DA72DB4-0020-442C-A0F9-7320837E1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2627" y="340461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tx2">
                  <a:lumMod val="75000"/>
                  <a:lumOff val="25000"/>
                </a:schemeClr>
              </a:fgClr>
              <a:bgClr>
                <a:schemeClr val="accent1">
                  <a:lumMod val="60000"/>
                  <a:lumOff val="40000"/>
                </a:schemeClr>
              </a:bgClr>
            </a:pattFill>
            <a:ln w="9525" cap="flat">
              <a:noFill/>
              <a:prstDash val="solid"/>
              <a:miter/>
            </a:ln>
          </p:spPr>
          <p:txBody>
            <a:bodyPr wrap="square" rtlCol="0" anchor="ctr">
              <a:noAutofit/>
            </a:bodyPr>
            <a:lstStyle/>
            <a:p>
              <a:pPr lvl="0"/>
              <a:endParaRPr lang="en-US" dirty="0"/>
            </a:p>
          </p:txBody>
        </p:sp>
        <p:sp>
          <p:nvSpPr>
            <p:cNvPr id="30" name="Graphic 9">
              <a:extLst>
                <a:ext uri="{FF2B5EF4-FFF2-40B4-BE49-F238E27FC236}">
                  <a16:creationId xmlns:a16="http://schemas.microsoft.com/office/drawing/2014/main" id="{BC11E757-F50F-4F18-9F0D-6DF406191B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39089" y="-3532"/>
              <a:ext cx="3875603" cy="3875603"/>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tx2">
                <a:lumMod val="25000"/>
                <a:lumOff val="75000"/>
                <a:alpha val="20000"/>
              </a:schemeClr>
            </a:solidFill>
            <a:ln w="209550" cap="flat">
              <a:noFill/>
              <a:prstDash val="solid"/>
              <a:miter/>
            </a:ln>
          </p:spPr>
          <p:txBody>
            <a:bodyPr rtlCol="0" anchor="ctr"/>
            <a:lstStyle/>
            <a:p>
              <a:pPr lvl="0"/>
              <a:endParaRPr lang="en-US"/>
            </a:p>
          </p:txBody>
        </p:sp>
        <p:sp>
          <p:nvSpPr>
            <p:cNvPr id="31" name="Graphic 9">
              <a:extLst>
                <a:ext uri="{FF2B5EF4-FFF2-40B4-BE49-F238E27FC236}">
                  <a16:creationId xmlns:a16="http://schemas.microsoft.com/office/drawing/2014/main" id="{E8A144E7-745C-4BEF-AE3D-D714ABF11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5862" y="556562"/>
              <a:ext cx="2681635" cy="268163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32" name="Graphic 9">
              <a:extLst>
                <a:ext uri="{FF2B5EF4-FFF2-40B4-BE49-F238E27FC236}">
                  <a16:creationId xmlns:a16="http://schemas.microsoft.com/office/drawing/2014/main" id="{AE4696B9-5372-4006-B954-F44B5BDAAA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55227" y="17974"/>
              <a:ext cx="3875605" cy="3875603"/>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rgbClr val="FFFFFF"/>
            </a:solidFill>
            <a:ln w="38100" cap="flat">
              <a:solidFill>
                <a:srgbClr val="F7F7F7"/>
              </a:solidFill>
              <a:prstDash val="solid"/>
              <a:miter/>
            </a:ln>
          </p:spPr>
          <p:txBody>
            <a:bodyPr rtlCol="0" anchor="ctr"/>
            <a:lstStyle/>
            <a:p>
              <a:endParaRPr lang="en-US" dirty="0"/>
            </a:p>
          </p:txBody>
        </p:sp>
      </p:grpSp>
      <p:sp>
        <p:nvSpPr>
          <p:cNvPr id="34" name="Texture">
            <a:extLst>
              <a:ext uri="{FF2B5EF4-FFF2-40B4-BE49-F238E27FC236}">
                <a16:creationId xmlns:a16="http://schemas.microsoft.com/office/drawing/2014/main" id="{0D29D77D-2D4E-4868-960B-BEDA724F5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4">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p:cNvSpPr>
            <a:spLocks noGrp="1"/>
          </p:cNvSpPr>
          <p:nvPr>
            <p:ph type="ctrTitle"/>
          </p:nvPr>
        </p:nvSpPr>
        <p:spPr>
          <a:xfrm>
            <a:off x="457200" y="676656"/>
            <a:ext cx="6953436" cy="3063240"/>
          </a:xfrm>
        </p:spPr>
        <p:txBody>
          <a:bodyPr>
            <a:normAutofit/>
          </a:bodyPr>
          <a:lstStyle/>
          <a:p>
            <a:r>
              <a:rPr lang="en-GB">
                <a:cs typeface="Calibri Light"/>
              </a:rPr>
              <a:t>Elevator Pitch</a:t>
            </a:r>
            <a:endParaRPr lang="en-GB"/>
          </a:p>
        </p:txBody>
      </p:sp>
      <p:sp>
        <p:nvSpPr>
          <p:cNvPr id="3" name="Subtitle 2"/>
          <p:cNvSpPr>
            <a:spLocks noGrp="1"/>
          </p:cNvSpPr>
          <p:nvPr>
            <p:ph type="subTitle" idx="1"/>
          </p:nvPr>
        </p:nvSpPr>
        <p:spPr>
          <a:xfrm>
            <a:off x="457200" y="3897348"/>
            <a:ext cx="6953436" cy="2258977"/>
          </a:xfrm>
        </p:spPr>
        <p:txBody>
          <a:bodyPr vert="horz" lIns="91440" tIns="45720" rIns="91440" bIns="45720" rtlCol="0" anchor="t">
            <a:normAutofit/>
          </a:bodyPr>
          <a:lstStyle/>
          <a:p>
            <a:r>
              <a:rPr lang="en-GB" dirty="0"/>
              <a:t>Rebecca Allender</a:t>
            </a:r>
          </a:p>
          <a:p>
            <a:r>
              <a:rPr lang="en-GB" dirty="0"/>
              <a:t>1908889</a:t>
            </a:r>
          </a:p>
          <a:p>
            <a:r>
              <a:rPr lang="en-GB" dirty="0"/>
              <a:t>ECGE6003Q</a:t>
            </a:r>
          </a:p>
        </p:txBody>
      </p:sp>
      <p:pic>
        <p:nvPicPr>
          <p:cNvPr id="4" name="Picture 3">
            <a:extLst>
              <a:ext uri="{FF2B5EF4-FFF2-40B4-BE49-F238E27FC236}">
                <a16:creationId xmlns:a16="http://schemas.microsoft.com/office/drawing/2014/main" id="{52F6C408-9FEE-EA1D-2DA2-DF1042302A25}"/>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r="6250" b="6250"/>
          <a:stretch/>
        </p:blipFill>
        <p:spPr>
          <a:xfrm>
            <a:off x="8354038" y="1201884"/>
            <a:ext cx="2620498" cy="1474029"/>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9E9EE-9907-E115-B5D9-22794D7F79CE}"/>
              </a:ext>
            </a:extLst>
          </p:cNvPr>
          <p:cNvSpPr>
            <a:spLocks noGrp="1"/>
          </p:cNvSpPr>
          <p:nvPr>
            <p:ph type="title"/>
          </p:nvPr>
        </p:nvSpPr>
        <p:spPr/>
        <p:txBody>
          <a:bodyPr/>
          <a:lstStyle/>
          <a:p>
            <a:r>
              <a:rPr lang="en-GB" dirty="0"/>
              <a:t>Disabled people and the world we live in.</a:t>
            </a:r>
          </a:p>
        </p:txBody>
      </p:sp>
      <p:sp>
        <p:nvSpPr>
          <p:cNvPr id="3" name="Content Placeholder 2">
            <a:extLst>
              <a:ext uri="{FF2B5EF4-FFF2-40B4-BE49-F238E27FC236}">
                <a16:creationId xmlns:a16="http://schemas.microsoft.com/office/drawing/2014/main" id="{4B9193C7-5321-E5EC-4A64-C3B476578745}"/>
              </a:ext>
            </a:extLst>
          </p:cNvPr>
          <p:cNvSpPr>
            <a:spLocks noGrp="1"/>
          </p:cNvSpPr>
          <p:nvPr>
            <p:ph idx="1"/>
          </p:nvPr>
        </p:nvSpPr>
        <p:spPr/>
        <p:txBody>
          <a:bodyPr vert="horz" lIns="91440" tIns="45720" rIns="91440" bIns="45720" rtlCol="0" anchor="t">
            <a:normAutofit/>
          </a:bodyPr>
          <a:lstStyle/>
          <a:p>
            <a:endParaRPr lang="en-GB" sz="3600" dirty="0"/>
          </a:p>
          <a:p>
            <a:endParaRPr lang="en-GB" sz="3600" dirty="0"/>
          </a:p>
          <a:p>
            <a:endParaRPr lang="en-GB" sz="3600" dirty="0"/>
          </a:p>
          <a:p>
            <a:r>
              <a:rPr lang="en-GB" sz="3600" dirty="0"/>
              <a:t>Were disabled people treated more equitably in the 1960's than in contemporary society?</a:t>
            </a:r>
            <a:endParaRPr lang="en-GB" dirty="0"/>
          </a:p>
        </p:txBody>
      </p:sp>
      <p:pic>
        <p:nvPicPr>
          <p:cNvPr id="4" name="Picture 4" descr="A picture containing text&#10;&#10;Description automatically generated">
            <a:extLst>
              <a:ext uri="{FF2B5EF4-FFF2-40B4-BE49-F238E27FC236}">
                <a16:creationId xmlns:a16="http://schemas.microsoft.com/office/drawing/2014/main" id="{456FE087-4A8A-2D30-BC21-F7C6EC8F221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980218" y="1269984"/>
            <a:ext cx="2743199" cy="3862811"/>
          </a:xfrm>
          <a:prstGeom prst="rect">
            <a:avLst/>
          </a:prstGeom>
        </p:spPr>
      </p:pic>
      <p:sp>
        <p:nvSpPr>
          <p:cNvPr id="5" name="TextBox 4">
            <a:extLst>
              <a:ext uri="{FF2B5EF4-FFF2-40B4-BE49-F238E27FC236}">
                <a16:creationId xmlns:a16="http://schemas.microsoft.com/office/drawing/2014/main" id="{E6D42D48-887D-269F-CE5C-C733070A289D}"/>
              </a:ext>
            </a:extLst>
          </p:cNvPr>
          <p:cNvSpPr txBox="1"/>
          <p:nvPr/>
        </p:nvSpPr>
        <p:spPr>
          <a:xfrm>
            <a:off x="4724400" y="5301612"/>
            <a:ext cx="6652161" cy="376876"/>
          </a:xfrm>
          <a:prstGeom prst="rect">
            <a:avLst/>
          </a:prstGeom>
        </p:spPr>
        <p:txBody>
          <a:bodyPr lIns="91440" tIns="45720" rIns="91440" bIns="45720" anchor="t">
            <a:normAutofit/>
          </a:bodyPr>
          <a:lstStyle/>
          <a:p>
            <a:r>
              <a:rPr lang="en-US" dirty="0"/>
              <a:t>                                                                (Bing, 2022).</a:t>
            </a:r>
          </a:p>
        </p:txBody>
      </p:sp>
    </p:spTree>
    <p:extLst>
      <p:ext uri="{BB962C8B-B14F-4D97-AF65-F5344CB8AC3E}">
        <p14:creationId xmlns:p14="http://schemas.microsoft.com/office/powerpoint/2010/main" val="727483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Background Fill">
            <a:extLst>
              <a:ext uri="{FF2B5EF4-FFF2-40B4-BE49-F238E27FC236}">
                <a16:creationId xmlns:a16="http://schemas.microsoft.com/office/drawing/2014/main" id="{63E5BFF9-8D75-4F8D-AA2E-E9AF4156BF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0" name="Color Fill">
            <a:extLst>
              <a:ext uri="{FF2B5EF4-FFF2-40B4-BE49-F238E27FC236}">
                <a16:creationId xmlns:a16="http://schemas.microsoft.com/office/drawing/2014/main" id="{5074A657-B6F7-47AE-B719-D3590207E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2" name="Group 11">
            <a:extLst>
              <a:ext uri="{FF2B5EF4-FFF2-40B4-BE49-F238E27FC236}">
                <a16:creationId xmlns:a16="http://schemas.microsoft.com/office/drawing/2014/main" id="{5F495AF5-CD36-4EE9-95DB-86D2A39310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27"/>
            <a:ext cx="12192000" cy="6861227"/>
            <a:chOff x="0" y="-3227"/>
            <a:chExt cx="12192000" cy="6861227"/>
          </a:xfrm>
        </p:grpSpPr>
        <p:sp>
          <p:nvSpPr>
            <p:cNvPr id="13" name="Oval 12">
              <a:extLst>
                <a:ext uri="{FF2B5EF4-FFF2-40B4-BE49-F238E27FC236}">
                  <a16:creationId xmlns:a16="http://schemas.microsoft.com/office/drawing/2014/main" id="{8EFB5B0C-DD84-4ACA-8A57-0DF5C9BAD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58790" y="124188"/>
              <a:ext cx="215755" cy="21575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p>
          </p:txBody>
        </p:sp>
        <p:sp>
          <p:nvSpPr>
            <p:cNvPr id="14" name="Oval 13">
              <a:extLst>
                <a:ext uri="{FF2B5EF4-FFF2-40B4-BE49-F238E27FC236}">
                  <a16:creationId xmlns:a16="http://schemas.microsoft.com/office/drawing/2014/main" id="{537C3102-63A7-409A-A09D-56EBB4C812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79553" y="2866365"/>
              <a:ext cx="697984" cy="697984"/>
            </a:xfrm>
            <a:prstGeom prst="ellipse">
              <a:avLst/>
            </a:prstGeom>
            <a:solidFill>
              <a:schemeClr val="accent1">
                <a:alpha val="65000"/>
              </a:schemeClr>
            </a:solidFill>
            <a:ln w="9331" cap="flat">
              <a:noFill/>
              <a:prstDash val="solid"/>
              <a:miter/>
            </a:ln>
          </p:spPr>
          <p:txBody>
            <a:bodyPr rtlCol="0" anchor="ctr"/>
            <a:lstStyle/>
            <a:p>
              <a:endParaRPr lang="en-US" dirty="0"/>
            </a:p>
          </p:txBody>
        </p:sp>
        <p:sp>
          <p:nvSpPr>
            <p:cNvPr id="15" name="Oval 14">
              <a:extLst>
                <a:ext uri="{FF2B5EF4-FFF2-40B4-BE49-F238E27FC236}">
                  <a16:creationId xmlns:a16="http://schemas.microsoft.com/office/drawing/2014/main" id="{7A99EBC8-DA67-46D1-BE90-B240465A80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56134" y="3762066"/>
              <a:ext cx="230192" cy="230191"/>
            </a:xfrm>
            <a:prstGeom prst="ellipse">
              <a:avLst/>
            </a:prstGeom>
            <a:solidFill>
              <a:schemeClr val="accent4">
                <a:lumMod val="20000"/>
                <a:lumOff val="80000"/>
                <a:alpha val="60000"/>
              </a:schemeClr>
            </a:solidFill>
            <a:ln w="9331" cap="flat">
              <a:noFill/>
              <a:prstDash val="solid"/>
              <a:miter/>
            </a:ln>
          </p:spPr>
          <p:txBody>
            <a:bodyPr rtlCol="0" anchor="ctr"/>
            <a:lstStyle/>
            <a:p>
              <a:endParaRPr lang="en-US" dirty="0">
                <a:solidFill>
                  <a:schemeClr val="tx1"/>
                </a:solidFill>
              </a:endParaRPr>
            </a:p>
          </p:txBody>
        </p:sp>
        <p:sp>
          <p:nvSpPr>
            <p:cNvPr id="16" name="Graphic 9">
              <a:extLst>
                <a:ext uri="{FF2B5EF4-FFF2-40B4-BE49-F238E27FC236}">
                  <a16:creationId xmlns:a16="http://schemas.microsoft.com/office/drawing/2014/main" id="{465540EA-046F-4AF0-8CEB-E2EFE6FD03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451544" y="-3227"/>
              <a:ext cx="2740456" cy="2740456"/>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p>
              <a:endParaRPr lang="en-US" dirty="0"/>
            </a:p>
          </p:txBody>
        </p:sp>
        <p:sp>
          <p:nvSpPr>
            <p:cNvPr id="17" name="Graphic 9">
              <a:extLst>
                <a:ext uri="{FF2B5EF4-FFF2-40B4-BE49-F238E27FC236}">
                  <a16:creationId xmlns:a16="http://schemas.microsoft.com/office/drawing/2014/main" id="{5FE32756-B183-449F-BD63-0CD97BABA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621871" y="163409"/>
              <a:ext cx="2387894" cy="2387894"/>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18" name="Freeform: Shape 17">
              <a:extLst>
                <a:ext uri="{FF2B5EF4-FFF2-40B4-BE49-F238E27FC236}">
                  <a16:creationId xmlns:a16="http://schemas.microsoft.com/office/drawing/2014/main" id="{B81A06E5-D53E-4F08-917B-C03F56DFD9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3060" y="599153"/>
              <a:ext cx="823413" cy="1000074"/>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19" name="Freeform: Shape 18">
              <a:extLst>
                <a:ext uri="{FF2B5EF4-FFF2-40B4-BE49-F238E27FC236}">
                  <a16:creationId xmlns:a16="http://schemas.microsoft.com/office/drawing/2014/main" id="{C349B903-4F98-4946-9F6B-A42679E0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903403"/>
              <a:ext cx="1715504" cy="2954597"/>
            </a:xfrm>
            <a:custGeom>
              <a:avLst/>
              <a:gdLst>
                <a:gd name="connsiteX0" fmla="*/ 0 w 2429360"/>
                <a:gd name="connsiteY0" fmla="*/ 0 h 4184064"/>
                <a:gd name="connsiteX1" fmla="*/ 329124 w 2429360"/>
                <a:gd name="connsiteY1" fmla="*/ 0 h 4184064"/>
                <a:gd name="connsiteX2" fmla="*/ 2429360 w 2429360"/>
                <a:gd name="connsiteY2" fmla="*/ 2100236 h 4184064"/>
                <a:gd name="connsiteX3" fmla="*/ 2429360 w 2429360"/>
                <a:gd name="connsiteY3" fmla="*/ 4184064 h 4184064"/>
                <a:gd name="connsiteX4" fmla="*/ 132331 w 2429360"/>
                <a:gd name="connsiteY4" fmla="*/ 4184064 h 4184064"/>
                <a:gd name="connsiteX5" fmla="*/ 120545 w 2429360"/>
                <a:gd name="connsiteY5" fmla="*/ 4183469 h 4184064"/>
                <a:gd name="connsiteX6" fmla="*/ 0 w 2429360"/>
                <a:gd name="connsiteY6" fmla="*/ 4165072 h 41840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29360" h="4184064">
                  <a:moveTo>
                    <a:pt x="0" y="0"/>
                  </a:moveTo>
                  <a:lnTo>
                    <a:pt x="329124" y="0"/>
                  </a:lnTo>
                  <a:cubicBezTo>
                    <a:pt x="1489065" y="0"/>
                    <a:pt x="2429360" y="940295"/>
                    <a:pt x="2429360" y="2100236"/>
                  </a:cubicBezTo>
                  <a:lnTo>
                    <a:pt x="2429360" y="4184064"/>
                  </a:lnTo>
                  <a:lnTo>
                    <a:pt x="132331" y="4184064"/>
                  </a:lnTo>
                  <a:lnTo>
                    <a:pt x="120545" y="4183469"/>
                  </a:lnTo>
                  <a:lnTo>
                    <a:pt x="0" y="4165072"/>
                  </a:lnTo>
                  <a:close/>
                </a:path>
              </a:pathLst>
            </a:custGeom>
            <a:solidFill>
              <a:schemeClr val="accent1">
                <a:alpha val="60000"/>
              </a:schemeClr>
            </a:solidFill>
            <a:ln w="9331"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553BC73C-A7AD-48F4-B586-4F781FCB9C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168300"/>
              <a:ext cx="1533337" cy="2555470"/>
            </a:xfrm>
            <a:custGeom>
              <a:avLst/>
              <a:gdLst>
                <a:gd name="connsiteX0" fmla="*/ 0 w 1986804"/>
                <a:gd name="connsiteY0" fmla="*/ 0 h 2902159"/>
                <a:gd name="connsiteX1" fmla="*/ 533594 w 1986804"/>
                <a:gd name="connsiteY1" fmla="*/ 0 h 2902159"/>
                <a:gd name="connsiteX2" fmla="*/ 1986804 w 1986804"/>
                <a:gd name="connsiteY2" fmla="*/ 1453211 h 2902159"/>
                <a:gd name="connsiteX3" fmla="*/ 1986804 w 1986804"/>
                <a:gd name="connsiteY3" fmla="*/ 2902159 h 2902159"/>
                <a:gd name="connsiteX4" fmla="*/ 537856 w 1986804"/>
                <a:gd name="connsiteY4" fmla="*/ 2902159 h 2902159"/>
                <a:gd name="connsiteX5" fmla="*/ 105713 w 1986804"/>
                <a:gd name="connsiteY5" fmla="*/ 2836826 h 2902159"/>
                <a:gd name="connsiteX6" fmla="*/ 0 w 1986804"/>
                <a:gd name="connsiteY6" fmla="*/ 2798136 h 2902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86804" h="2902159">
                  <a:moveTo>
                    <a:pt x="0" y="0"/>
                  </a:moveTo>
                  <a:lnTo>
                    <a:pt x="533594" y="0"/>
                  </a:lnTo>
                  <a:cubicBezTo>
                    <a:pt x="1336188" y="0"/>
                    <a:pt x="1986804" y="650616"/>
                    <a:pt x="1986804" y="1453211"/>
                  </a:cubicBezTo>
                  <a:lnTo>
                    <a:pt x="1986804" y="2902159"/>
                  </a:lnTo>
                  <a:lnTo>
                    <a:pt x="537856" y="2902159"/>
                  </a:lnTo>
                  <a:cubicBezTo>
                    <a:pt x="387370" y="2902159"/>
                    <a:pt x="242226" y="2879286"/>
                    <a:pt x="105713" y="2836826"/>
                  </a:cubicBezTo>
                  <a:lnTo>
                    <a:pt x="0" y="279813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21" name="Freeform: Shape 20">
              <a:extLst>
                <a:ext uri="{FF2B5EF4-FFF2-40B4-BE49-F238E27FC236}">
                  <a16:creationId xmlns:a16="http://schemas.microsoft.com/office/drawing/2014/main" id="{EB3270C9-025A-41DD-997B-C8C6A6CBA1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85047" y="4685933"/>
              <a:ext cx="2406953" cy="2172067"/>
            </a:xfrm>
            <a:custGeom>
              <a:avLst/>
              <a:gdLst>
                <a:gd name="connsiteX0" fmla="*/ 1229573 w 2406953"/>
                <a:gd name="connsiteY0" fmla="*/ 0 h 2172067"/>
                <a:gd name="connsiteX1" fmla="*/ 2406313 w 2406953"/>
                <a:gd name="connsiteY1" fmla="*/ 1496275 h 2172067"/>
                <a:gd name="connsiteX2" fmla="*/ 2406953 w 2406953"/>
                <a:gd name="connsiteY2" fmla="*/ 1499327 h 2172067"/>
                <a:gd name="connsiteX3" fmla="*/ 2406953 w 2406953"/>
                <a:gd name="connsiteY3" fmla="*/ 2172067 h 2172067"/>
                <a:gd name="connsiteX4" fmla="*/ 36154 w 2406953"/>
                <a:gd name="connsiteY4" fmla="*/ 2172067 h 2172067"/>
                <a:gd name="connsiteX5" fmla="*/ 13809 w 2406953"/>
                <a:gd name="connsiteY5" fmla="*/ 2065529 h 2172067"/>
                <a:gd name="connsiteX6" fmla="*/ 0 w 2406953"/>
                <a:gd name="connsiteY6" fmla="*/ 1873933 h 2172067"/>
                <a:gd name="connsiteX7" fmla="*/ 1229573 w 2406953"/>
                <a:gd name="connsiteY7" fmla="*/ 0 h 2172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06953" h="2172067">
                  <a:moveTo>
                    <a:pt x="1229573" y="0"/>
                  </a:moveTo>
                  <a:cubicBezTo>
                    <a:pt x="1229573" y="0"/>
                    <a:pt x="2170965" y="642363"/>
                    <a:pt x="2406313" y="1496275"/>
                  </a:cubicBezTo>
                  <a:lnTo>
                    <a:pt x="2406953" y="1499327"/>
                  </a:lnTo>
                  <a:lnTo>
                    <a:pt x="2406953" y="2172067"/>
                  </a:lnTo>
                  <a:lnTo>
                    <a:pt x="36154" y="2172067"/>
                  </a:lnTo>
                  <a:lnTo>
                    <a:pt x="13809" y="2065529"/>
                  </a:lnTo>
                  <a:cubicBezTo>
                    <a:pt x="4803" y="2002533"/>
                    <a:pt x="0" y="1938616"/>
                    <a:pt x="0" y="1873933"/>
                  </a:cubicBezTo>
                  <a:cubicBezTo>
                    <a:pt x="0" y="839004"/>
                    <a:pt x="1229573" y="0"/>
                    <a:pt x="1229573" y="0"/>
                  </a:cubicBezTo>
                  <a:close/>
                </a:path>
              </a:pathLst>
            </a:custGeom>
            <a:solidFill>
              <a:schemeClr val="accent1">
                <a:lumMod val="75000"/>
                <a:alpha val="65000"/>
              </a:schemeClr>
            </a:solidFill>
            <a:ln w="9331" cap="flat">
              <a:noFill/>
              <a:prstDash val="solid"/>
              <a:miter/>
            </a:ln>
          </p:spPr>
          <p:txBody>
            <a:bodyPr rtlCol="0" anchor="ctr"/>
            <a:lstStyle/>
            <a:p>
              <a:endParaRPr lang="en-US" dirty="0"/>
            </a:p>
          </p:txBody>
        </p:sp>
      </p:grpSp>
      <p:sp>
        <p:nvSpPr>
          <p:cNvPr id="23" name="Texture">
            <a:extLst>
              <a:ext uri="{FF2B5EF4-FFF2-40B4-BE49-F238E27FC236}">
                <a16:creationId xmlns:a16="http://schemas.microsoft.com/office/drawing/2014/main" id="{8DB0478B-1B97-4BFD-90B4-35597D821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CA6F42BB-2ABE-9BBA-08EA-FE5B90721269}"/>
              </a:ext>
            </a:extLst>
          </p:cNvPr>
          <p:cNvSpPr>
            <a:spLocks noGrp="1"/>
          </p:cNvSpPr>
          <p:nvPr>
            <p:ph type="title"/>
          </p:nvPr>
        </p:nvSpPr>
        <p:spPr>
          <a:xfrm>
            <a:off x="2993787" y="668049"/>
            <a:ext cx="6201379" cy="2624425"/>
          </a:xfrm>
        </p:spPr>
        <p:txBody>
          <a:bodyPr>
            <a:normAutofit/>
          </a:bodyPr>
          <a:lstStyle/>
          <a:p>
            <a:pPr algn="ctr"/>
            <a:r>
              <a:rPr lang="en-GB" u="sng" dirty="0"/>
              <a:t>Purpose of Research Project.</a:t>
            </a:r>
            <a:endParaRPr lang="en-GB" u="sng"/>
          </a:p>
        </p:txBody>
      </p:sp>
      <p:sp>
        <p:nvSpPr>
          <p:cNvPr id="3" name="Content Placeholder 2">
            <a:extLst>
              <a:ext uri="{FF2B5EF4-FFF2-40B4-BE49-F238E27FC236}">
                <a16:creationId xmlns:a16="http://schemas.microsoft.com/office/drawing/2014/main" id="{7A49F434-90D9-E1E8-EFD9-D8DA6BF5D348}"/>
              </a:ext>
            </a:extLst>
          </p:cNvPr>
          <p:cNvSpPr>
            <a:spLocks noGrp="1"/>
          </p:cNvSpPr>
          <p:nvPr>
            <p:ph idx="1"/>
          </p:nvPr>
        </p:nvSpPr>
        <p:spPr>
          <a:xfrm>
            <a:off x="2993787" y="3428999"/>
            <a:ext cx="6201379" cy="2747963"/>
          </a:xfrm>
        </p:spPr>
        <p:txBody>
          <a:bodyPr vert="horz" lIns="91440" tIns="45720" rIns="91440" bIns="45720" rtlCol="0">
            <a:normAutofit/>
          </a:bodyPr>
          <a:lstStyle/>
          <a:p>
            <a:pPr marL="0" indent="0" algn="ctr">
              <a:buNone/>
            </a:pPr>
            <a:r>
              <a:rPr lang="en-GB" i="1" dirty="0"/>
              <a:t>Are disabled people and people suffering from mental health getting better treatment and care from the following:</a:t>
            </a:r>
          </a:p>
          <a:p>
            <a:pPr marL="457200" indent="-457200" algn="ctr">
              <a:buAutoNum type="arabicPeriod"/>
            </a:pPr>
            <a:r>
              <a:rPr lang="en-GB" dirty="0"/>
              <a:t>Institutions.</a:t>
            </a:r>
            <a:endParaRPr lang="en-GB" i="1" dirty="0"/>
          </a:p>
          <a:p>
            <a:pPr marL="457200" indent="-457200" algn="ctr">
              <a:buAutoNum type="arabicPeriod"/>
            </a:pPr>
            <a:r>
              <a:rPr lang="en-GB" dirty="0"/>
              <a:t>Hospitals.</a:t>
            </a:r>
          </a:p>
          <a:p>
            <a:pPr marL="457200" indent="-457200" algn="ctr">
              <a:buAutoNum type="arabicPeriod"/>
            </a:pPr>
            <a:r>
              <a:rPr lang="en-GB" dirty="0"/>
              <a:t>Private sector.</a:t>
            </a:r>
          </a:p>
          <a:p>
            <a:pPr marL="457200" indent="-457200" algn="ctr">
              <a:buAutoNum type="arabicPeriod"/>
            </a:pPr>
            <a:r>
              <a:rPr lang="en-GB" dirty="0"/>
              <a:t>Laws and Legislations.</a:t>
            </a:r>
          </a:p>
        </p:txBody>
      </p:sp>
    </p:spTree>
    <p:extLst>
      <p:ext uri="{BB962C8B-B14F-4D97-AF65-F5344CB8AC3E}">
        <p14:creationId xmlns:p14="http://schemas.microsoft.com/office/powerpoint/2010/main" val="14715222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8" name="Background Fill">
            <a:extLst>
              <a:ext uri="{FF2B5EF4-FFF2-40B4-BE49-F238E27FC236}">
                <a16:creationId xmlns:a16="http://schemas.microsoft.com/office/drawing/2014/main" id="{471A3572-4543-4883-A749-0458CD870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30" name="Color Fill">
            <a:extLst>
              <a:ext uri="{FF2B5EF4-FFF2-40B4-BE49-F238E27FC236}">
                <a16:creationId xmlns:a16="http://schemas.microsoft.com/office/drawing/2014/main" id="{4036AB30-180B-4ED5-A38B-175705419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32" name="Group 31">
            <a:extLst>
              <a:ext uri="{FF2B5EF4-FFF2-40B4-BE49-F238E27FC236}">
                <a16:creationId xmlns:a16="http://schemas.microsoft.com/office/drawing/2014/main" id="{C7DC96D6-0134-4EA3-8B0A-6A255D6BDE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078029" y="199915"/>
            <a:ext cx="2948860" cy="6658085"/>
            <a:chOff x="9078029" y="199915"/>
            <a:chExt cx="2948860" cy="6658085"/>
          </a:xfrm>
        </p:grpSpPr>
        <p:sp>
          <p:nvSpPr>
            <p:cNvPr id="33" name="Oval 32">
              <a:extLst>
                <a:ext uri="{FF2B5EF4-FFF2-40B4-BE49-F238E27FC236}">
                  <a16:creationId xmlns:a16="http://schemas.microsoft.com/office/drawing/2014/main" id="{FA484B57-E0AB-40D7-94A9-A329991EB2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96665" y="199915"/>
              <a:ext cx="491650" cy="49165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Graphic 9">
              <a:extLst>
                <a:ext uri="{FF2B5EF4-FFF2-40B4-BE49-F238E27FC236}">
                  <a16:creationId xmlns:a16="http://schemas.microsoft.com/office/drawing/2014/main" id="{3E75AC37-AB18-487B-8182-38DE4F4C9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9086126" y="3917237"/>
              <a:ext cx="2932666" cy="294885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60000"/>
                <a:lumOff val="40000"/>
                <a:alpha val="60000"/>
              </a:schemeClr>
            </a:solidFill>
            <a:ln w="9331" cap="flat">
              <a:noFill/>
              <a:prstDash val="solid"/>
              <a:miter/>
            </a:ln>
          </p:spPr>
          <p:txBody>
            <a:bodyPr rtlCol="0" anchor="ctr"/>
            <a:lstStyle/>
            <a:p>
              <a:endParaRPr lang="en-US"/>
            </a:p>
          </p:txBody>
        </p:sp>
        <p:sp>
          <p:nvSpPr>
            <p:cNvPr id="35" name="Graphic 9">
              <a:extLst>
                <a:ext uri="{FF2B5EF4-FFF2-40B4-BE49-F238E27FC236}">
                  <a16:creationId xmlns:a16="http://schemas.microsoft.com/office/drawing/2014/main" id="{3D5AE2D9-14F3-4498-A3C2-0E52442778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078030" y="891480"/>
              <a:ext cx="2948859" cy="2948858"/>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75000"/>
                </a:schemeClr>
              </a:fgClr>
              <a:bgClr>
                <a:schemeClr val="accent4">
                  <a:lumMod val="60000"/>
                  <a:lumOff val="40000"/>
                </a:schemeClr>
              </a:bgClr>
            </a:pattFill>
            <a:ln w="9525" cap="flat">
              <a:noFill/>
              <a:prstDash val="solid"/>
              <a:miter/>
            </a:ln>
          </p:spPr>
          <p:txBody>
            <a:bodyPr rtlCol="0" anchor="ctr"/>
            <a:lstStyle/>
            <a:p>
              <a:endParaRPr lang="en-US" dirty="0"/>
            </a:p>
          </p:txBody>
        </p:sp>
        <p:sp>
          <p:nvSpPr>
            <p:cNvPr id="36" name="Oval 35">
              <a:extLst>
                <a:ext uri="{FF2B5EF4-FFF2-40B4-BE49-F238E27FC236}">
                  <a16:creationId xmlns:a16="http://schemas.microsoft.com/office/drawing/2014/main" id="{DC281A9A-F165-4FAE-B7EE-3DCDA7D623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63633" y="3793556"/>
              <a:ext cx="355343" cy="355343"/>
            </a:xfrm>
            <a:prstGeom prst="ellipse">
              <a:avLst/>
            </a:prstGeom>
            <a:solidFill>
              <a:schemeClr val="accent1">
                <a:lumMod val="60000"/>
                <a:lumOff val="40000"/>
              </a:schemeClr>
            </a:solidFill>
            <a:ln w="9331" cap="flat">
              <a:noFill/>
              <a:prstDash val="solid"/>
              <a:miter/>
            </a:ln>
          </p:spPr>
          <p:txBody>
            <a:bodyPr rtlCol="0" anchor="ctr"/>
            <a:lstStyle/>
            <a:p>
              <a:endParaRPr lang="en-US">
                <a:solidFill>
                  <a:schemeClr val="tx1"/>
                </a:solidFill>
              </a:endParaRPr>
            </a:p>
          </p:txBody>
        </p:sp>
      </p:grpSp>
      <p:sp>
        <p:nvSpPr>
          <p:cNvPr id="38" name="Texture">
            <a:extLst>
              <a:ext uri="{FF2B5EF4-FFF2-40B4-BE49-F238E27FC236}">
                <a16:creationId xmlns:a16="http://schemas.microsoft.com/office/drawing/2014/main" id="{DC83D935-436B-4F4D-A47B-4FD95E2C1D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lIns="0" rIns="0" rtlCol="0" anchor="ctr"/>
          <a:lstStyle/>
          <a:p>
            <a:endParaRPr lang="en-US" dirty="0"/>
          </a:p>
        </p:txBody>
      </p:sp>
      <p:sp>
        <p:nvSpPr>
          <p:cNvPr id="2" name="Title 1">
            <a:extLst>
              <a:ext uri="{FF2B5EF4-FFF2-40B4-BE49-F238E27FC236}">
                <a16:creationId xmlns:a16="http://schemas.microsoft.com/office/drawing/2014/main" id="{FE869B1D-704B-32D5-0A3D-C5A85A6A000B}"/>
              </a:ext>
            </a:extLst>
          </p:cNvPr>
          <p:cNvSpPr>
            <a:spLocks noGrp="1"/>
          </p:cNvSpPr>
          <p:nvPr>
            <p:ph type="title"/>
          </p:nvPr>
        </p:nvSpPr>
        <p:spPr>
          <a:xfrm>
            <a:off x="457200" y="668049"/>
            <a:ext cx="7685037" cy="1325563"/>
          </a:xfrm>
        </p:spPr>
        <p:txBody>
          <a:bodyPr>
            <a:normAutofit/>
          </a:bodyPr>
          <a:lstStyle/>
          <a:p>
            <a:endParaRPr lang="en-GB"/>
          </a:p>
        </p:txBody>
      </p:sp>
      <p:sp>
        <p:nvSpPr>
          <p:cNvPr id="3" name="Content Placeholder 2">
            <a:extLst>
              <a:ext uri="{FF2B5EF4-FFF2-40B4-BE49-F238E27FC236}">
                <a16:creationId xmlns:a16="http://schemas.microsoft.com/office/drawing/2014/main" id="{B9C863F7-58CF-CCDC-65AB-83E8AC44CF23}"/>
              </a:ext>
            </a:extLst>
          </p:cNvPr>
          <p:cNvSpPr>
            <a:spLocks noGrp="1"/>
          </p:cNvSpPr>
          <p:nvPr>
            <p:ph idx="1"/>
          </p:nvPr>
        </p:nvSpPr>
        <p:spPr>
          <a:xfrm>
            <a:off x="457200" y="2096713"/>
            <a:ext cx="7685037" cy="4080250"/>
          </a:xfrm>
        </p:spPr>
        <p:txBody>
          <a:bodyPr vert="horz" lIns="91440" tIns="45720" rIns="91440" bIns="45720" rtlCol="0" anchor="t">
            <a:normAutofit/>
          </a:bodyPr>
          <a:lstStyle/>
          <a:p>
            <a:r>
              <a:rPr lang="en-GB" dirty="0"/>
              <a:t>Political movements by disabled people to remove barriers and overcome discrimination, and protective legislation in several countries, have focused attention on the controversial concept of disability and on what constitutes just and compassionate behaviours toward the disabled by individuals and institutions, including private employers, providers of public services, and schools.</a:t>
            </a:r>
          </a:p>
          <a:p>
            <a:pPr marL="0" indent="0">
              <a:buNone/>
            </a:pPr>
            <a:r>
              <a:rPr lang="en-GB" dirty="0"/>
              <a:t>                                   </a:t>
            </a:r>
          </a:p>
          <a:p>
            <a:pPr marL="0" indent="0">
              <a:buNone/>
            </a:pPr>
            <a:r>
              <a:rPr lang="en-GB" dirty="0"/>
              <a:t>                                            (</a:t>
            </a:r>
            <a:r>
              <a:rPr lang="en-GB" dirty="0" err="1"/>
              <a:t>Encyclopedia</a:t>
            </a:r>
            <a:r>
              <a:rPr lang="en-GB" dirty="0"/>
              <a:t>, 2019).</a:t>
            </a:r>
            <a:endParaRPr lang="en-GB" sz="1900" dirty="0"/>
          </a:p>
        </p:txBody>
      </p:sp>
    </p:spTree>
    <p:extLst>
      <p:ext uri="{BB962C8B-B14F-4D97-AF65-F5344CB8AC3E}">
        <p14:creationId xmlns:p14="http://schemas.microsoft.com/office/powerpoint/2010/main" val="40875519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6" name="Background Fill">
            <a:extLst>
              <a:ext uri="{FF2B5EF4-FFF2-40B4-BE49-F238E27FC236}">
                <a16:creationId xmlns:a16="http://schemas.microsoft.com/office/drawing/2014/main" id="{973CFC7D-374D-4D67-8994-8DA9D4E23B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28" name="Color Fill">
            <a:extLst>
              <a:ext uri="{FF2B5EF4-FFF2-40B4-BE49-F238E27FC236}">
                <a16:creationId xmlns:a16="http://schemas.microsoft.com/office/drawing/2014/main" id="{8F7FA731-5B6E-499C-926D-C2D2D4946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p:nvSpPr>
          <p:cNvPr id="30" name="Texture">
            <a:extLst>
              <a:ext uri="{FF2B5EF4-FFF2-40B4-BE49-F238E27FC236}">
                <a16:creationId xmlns:a16="http://schemas.microsoft.com/office/drawing/2014/main" id="{8592B821-10D5-48C0-8022-A904844B7F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D4757CFB-9BE2-5AD0-3ED9-C9C937DBA89E}"/>
              </a:ext>
            </a:extLst>
          </p:cNvPr>
          <p:cNvSpPr>
            <a:spLocks noGrp="1"/>
          </p:cNvSpPr>
          <p:nvPr>
            <p:ph type="title"/>
          </p:nvPr>
        </p:nvSpPr>
        <p:spPr>
          <a:xfrm>
            <a:off x="457200" y="668049"/>
            <a:ext cx="11187316" cy="1325563"/>
          </a:xfrm>
        </p:spPr>
        <p:txBody>
          <a:bodyPr>
            <a:normAutofit/>
          </a:bodyPr>
          <a:lstStyle/>
          <a:p>
            <a:r>
              <a:rPr lang="en-GB" u="sng" dirty="0"/>
              <a:t>Study Focus/Question.</a:t>
            </a:r>
            <a:endParaRPr lang="en-GB" dirty="0"/>
          </a:p>
        </p:txBody>
      </p:sp>
      <p:graphicFrame>
        <p:nvGraphicFramePr>
          <p:cNvPr id="22" name="Content Placeholder 2">
            <a:extLst>
              <a:ext uri="{FF2B5EF4-FFF2-40B4-BE49-F238E27FC236}">
                <a16:creationId xmlns:a16="http://schemas.microsoft.com/office/drawing/2014/main" id="{DB21F894-893E-FE91-3950-C664E874B011}"/>
              </a:ext>
            </a:extLst>
          </p:cNvPr>
          <p:cNvGraphicFramePr>
            <a:graphicFrameLocks noGrp="1"/>
          </p:cNvGraphicFramePr>
          <p:nvPr>
            <p:ph idx="1"/>
            <p:extLst>
              <p:ext uri="{D42A27DB-BD31-4B8C-83A1-F6EECF244321}">
                <p14:modId xmlns:p14="http://schemas.microsoft.com/office/powerpoint/2010/main" val="1733045940"/>
              </p:ext>
            </p:extLst>
          </p:nvPr>
        </p:nvGraphicFramePr>
        <p:xfrm>
          <a:off x="457200" y="2097088"/>
          <a:ext cx="11187390" cy="40798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542197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Background Fill">
            <a:extLst>
              <a:ext uri="{FF2B5EF4-FFF2-40B4-BE49-F238E27FC236}">
                <a16:creationId xmlns:a16="http://schemas.microsoft.com/office/drawing/2014/main" id="{63E5BFF9-8D75-4F8D-AA2E-E9AF4156BF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0" name="Color Fill">
            <a:extLst>
              <a:ext uri="{FF2B5EF4-FFF2-40B4-BE49-F238E27FC236}">
                <a16:creationId xmlns:a16="http://schemas.microsoft.com/office/drawing/2014/main" id="{5074A657-B6F7-47AE-B719-D3590207E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2" name="Group 11">
            <a:extLst>
              <a:ext uri="{FF2B5EF4-FFF2-40B4-BE49-F238E27FC236}">
                <a16:creationId xmlns:a16="http://schemas.microsoft.com/office/drawing/2014/main" id="{5F495AF5-CD36-4EE9-95DB-86D2A39310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27"/>
            <a:ext cx="12192000" cy="6861227"/>
            <a:chOff x="0" y="-3227"/>
            <a:chExt cx="12192000" cy="6861227"/>
          </a:xfrm>
        </p:grpSpPr>
        <p:sp>
          <p:nvSpPr>
            <p:cNvPr id="13" name="Oval 12">
              <a:extLst>
                <a:ext uri="{FF2B5EF4-FFF2-40B4-BE49-F238E27FC236}">
                  <a16:creationId xmlns:a16="http://schemas.microsoft.com/office/drawing/2014/main" id="{8EFB5B0C-DD84-4ACA-8A57-0DF5C9BAD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58790" y="124188"/>
              <a:ext cx="215755" cy="21575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p>
          </p:txBody>
        </p:sp>
        <p:sp>
          <p:nvSpPr>
            <p:cNvPr id="14" name="Oval 13">
              <a:extLst>
                <a:ext uri="{FF2B5EF4-FFF2-40B4-BE49-F238E27FC236}">
                  <a16:creationId xmlns:a16="http://schemas.microsoft.com/office/drawing/2014/main" id="{537C3102-63A7-409A-A09D-56EBB4C812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79553" y="2866365"/>
              <a:ext cx="697984" cy="697984"/>
            </a:xfrm>
            <a:prstGeom prst="ellipse">
              <a:avLst/>
            </a:prstGeom>
            <a:solidFill>
              <a:schemeClr val="accent1">
                <a:alpha val="65000"/>
              </a:schemeClr>
            </a:solidFill>
            <a:ln w="9331" cap="flat">
              <a:noFill/>
              <a:prstDash val="solid"/>
              <a:miter/>
            </a:ln>
          </p:spPr>
          <p:txBody>
            <a:bodyPr rtlCol="0" anchor="ctr"/>
            <a:lstStyle/>
            <a:p>
              <a:endParaRPr lang="en-US" dirty="0"/>
            </a:p>
          </p:txBody>
        </p:sp>
        <p:sp>
          <p:nvSpPr>
            <p:cNvPr id="15" name="Oval 14">
              <a:extLst>
                <a:ext uri="{FF2B5EF4-FFF2-40B4-BE49-F238E27FC236}">
                  <a16:creationId xmlns:a16="http://schemas.microsoft.com/office/drawing/2014/main" id="{7A99EBC8-DA67-46D1-BE90-B240465A80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56134" y="3762066"/>
              <a:ext cx="230192" cy="230191"/>
            </a:xfrm>
            <a:prstGeom prst="ellipse">
              <a:avLst/>
            </a:prstGeom>
            <a:solidFill>
              <a:schemeClr val="accent4">
                <a:lumMod val="20000"/>
                <a:lumOff val="80000"/>
                <a:alpha val="60000"/>
              </a:schemeClr>
            </a:solidFill>
            <a:ln w="9331" cap="flat">
              <a:noFill/>
              <a:prstDash val="solid"/>
              <a:miter/>
            </a:ln>
          </p:spPr>
          <p:txBody>
            <a:bodyPr rtlCol="0" anchor="ctr"/>
            <a:lstStyle/>
            <a:p>
              <a:endParaRPr lang="en-US" dirty="0">
                <a:solidFill>
                  <a:schemeClr val="tx1"/>
                </a:solidFill>
              </a:endParaRPr>
            </a:p>
          </p:txBody>
        </p:sp>
        <p:sp>
          <p:nvSpPr>
            <p:cNvPr id="16" name="Graphic 9">
              <a:extLst>
                <a:ext uri="{FF2B5EF4-FFF2-40B4-BE49-F238E27FC236}">
                  <a16:creationId xmlns:a16="http://schemas.microsoft.com/office/drawing/2014/main" id="{465540EA-046F-4AF0-8CEB-E2EFE6FD03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451544" y="-3227"/>
              <a:ext cx="2740456" cy="2740456"/>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p>
              <a:endParaRPr lang="en-US" dirty="0"/>
            </a:p>
          </p:txBody>
        </p:sp>
        <p:sp>
          <p:nvSpPr>
            <p:cNvPr id="17" name="Graphic 9">
              <a:extLst>
                <a:ext uri="{FF2B5EF4-FFF2-40B4-BE49-F238E27FC236}">
                  <a16:creationId xmlns:a16="http://schemas.microsoft.com/office/drawing/2014/main" id="{5FE32756-B183-449F-BD63-0CD97BABA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621871" y="163409"/>
              <a:ext cx="2387894" cy="2387894"/>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18" name="Freeform: Shape 17">
              <a:extLst>
                <a:ext uri="{FF2B5EF4-FFF2-40B4-BE49-F238E27FC236}">
                  <a16:creationId xmlns:a16="http://schemas.microsoft.com/office/drawing/2014/main" id="{B81A06E5-D53E-4F08-917B-C03F56DFD9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3060" y="599153"/>
              <a:ext cx="823413" cy="1000074"/>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19" name="Freeform: Shape 18">
              <a:extLst>
                <a:ext uri="{FF2B5EF4-FFF2-40B4-BE49-F238E27FC236}">
                  <a16:creationId xmlns:a16="http://schemas.microsoft.com/office/drawing/2014/main" id="{C349B903-4F98-4946-9F6B-A42679E0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903403"/>
              <a:ext cx="1715504" cy="2954597"/>
            </a:xfrm>
            <a:custGeom>
              <a:avLst/>
              <a:gdLst>
                <a:gd name="connsiteX0" fmla="*/ 0 w 2429360"/>
                <a:gd name="connsiteY0" fmla="*/ 0 h 4184064"/>
                <a:gd name="connsiteX1" fmla="*/ 329124 w 2429360"/>
                <a:gd name="connsiteY1" fmla="*/ 0 h 4184064"/>
                <a:gd name="connsiteX2" fmla="*/ 2429360 w 2429360"/>
                <a:gd name="connsiteY2" fmla="*/ 2100236 h 4184064"/>
                <a:gd name="connsiteX3" fmla="*/ 2429360 w 2429360"/>
                <a:gd name="connsiteY3" fmla="*/ 4184064 h 4184064"/>
                <a:gd name="connsiteX4" fmla="*/ 132331 w 2429360"/>
                <a:gd name="connsiteY4" fmla="*/ 4184064 h 4184064"/>
                <a:gd name="connsiteX5" fmla="*/ 120545 w 2429360"/>
                <a:gd name="connsiteY5" fmla="*/ 4183469 h 4184064"/>
                <a:gd name="connsiteX6" fmla="*/ 0 w 2429360"/>
                <a:gd name="connsiteY6" fmla="*/ 4165072 h 41840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29360" h="4184064">
                  <a:moveTo>
                    <a:pt x="0" y="0"/>
                  </a:moveTo>
                  <a:lnTo>
                    <a:pt x="329124" y="0"/>
                  </a:lnTo>
                  <a:cubicBezTo>
                    <a:pt x="1489065" y="0"/>
                    <a:pt x="2429360" y="940295"/>
                    <a:pt x="2429360" y="2100236"/>
                  </a:cubicBezTo>
                  <a:lnTo>
                    <a:pt x="2429360" y="4184064"/>
                  </a:lnTo>
                  <a:lnTo>
                    <a:pt x="132331" y="4184064"/>
                  </a:lnTo>
                  <a:lnTo>
                    <a:pt x="120545" y="4183469"/>
                  </a:lnTo>
                  <a:lnTo>
                    <a:pt x="0" y="4165072"/>
                  </a:lnTo>
                  <a:close/>
                </a:path>
              </a:pathLst>
            </a:custGeom>
            <a:solidFill>
              <a:schemeClr val="accent1">
                <a:alpha val="60000"/>
              </a:schemeClr>
            </a:solidFill>
            <a:ln w="9331"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553BC73C-A7AD-48F4-B586-4F781FCB9C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168300"/>
              <a:ext cx="1533337" cy="2555470"/>
            </a:xfrm>
            <a:custGeom>
              <a:avLst/>
              <a:gdLst>
                <a:gd name="connsiteX0" fmla="*/ 0 w 1986804"/>
                <a:gd name="connsiteY0" fmla="*/ 0 h 2902159"/>
                <a:gd name="connsiteX1" fmla="*/ 533594 w 1986804"/>
                <a:gd name="connsiteY1" fmla="*/ 0 h 2902159"/>
                <a:gd name="connsiteX2" fmla="*/ 1986804 w 1986804"/>
                <a:gd name="connsiteY2" fmla="*/ 1453211 h 2902159"/>
                <a:gd name="connsiteX3" fmla="*/ 1986804 w 1986804"/>
                <a:gd name="connsiteY3" fmla="*/ 2902159 h 2902159"/>
                <a:gd name="connsiteX4" fmla="*/ 537856 w 1986804"/>
                <a:gd name="connsiteY4" fmla="*/ 2902159 h 2902159"/>
                <a:gd name="connsiteX5" fmla="*/ 105713 w 1986804"/>
                <a:gd name="connsiteY5" fmla="*/ 2836826 h 2902159"/>
                <a:gd name="connsiteX6" fmla="*/ 0 w 1986804"/>
                <a:gd name="connsiteY6" fmla="*/ 2798136 h 2902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86804" h="2902159">
                  <a:moveTo>
                    <a:pt x="0" y="0"/>
                  </a:moveTo>
                  <a:lnTo>
                    <a:pt x="533594" y="0"/>
                  </a:lnTo>
                  <a:cubicBezTo>
                    <a:pt x="1336188" y="0"/>
                    <a:pt x="1986804" y="650616"/>
                    <a:pt x="1986804" y="1453211"/>
                  </a:cubicBezTo>
                  <a:lnTo>
                    <a:pt x="1986804" y="2902159"/>
                  </a:lnTo>
                  <a:lnTo>
                    <a:pt x="537856" y="2902159"/>
                  </a:lnTo>
                  <a:cubicBezTo>
                    <a:pt x="387370" y="2902159"/>
                    <a:pt x="242226" y="2879286"/>
                    <a:pt x="105713" y="2836826"/>
                  </a:cubicBezTo>
                  <a:lnTo>
                    <a:pt x="0" y="279813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21" name="Freeform: Shape 20">
              <a:extLst>
                <a:ext uri="{FF2B5EF4-FFF2-40B4-BE49-F238E27FC236}">
                  <a16:creationId xmlns:a16="http://schemas.microsoft.com/office/drawing/2014/main" id="{EB3270C9-025A-41DD-997B-C8C6A6CBA1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85047" y="4685933"/>
              <a:ext cx="2406953" cy="2172067"/>
            </a:xfrm>
            <a:custGeom>
              <a:avLst/>
              <a:gdLst>
                <a:gd name="connsiteX0" fmla="*/ 1229573 w 2406953"/>
                <a:gd name="connsiteY0" fmla="*/ 0 h 2172067"/>
                <a:gd name="connsiteX1" fmla="*/ 2406313 w 2406953"/>
                <a:gd name="connsiteY1" fmla="*/ 1496275 h 2172067"/>
                <a:gd name="connsiteX2" fmla="*/ 2406953 w 2406953"/>
                <a:gd name="connsiteY2" fmla="*/ 1499327 h 2172067"/>
                <a:gd name="connsiteX3" fmla="*/ 2406953 w 2406953"/>
                <a:gd name="connsiteY3" fmla="*/ 2172067 h 2172067"/>
                <a:gd name="connsiteX4" fmla="*/ 36154 w 2406953"/>
                <a:gd name="connsiteY4" fmla="*/ 2172067 h 2172067"/>
                <a:gd name="connsiteX5" fmla="*/ 13809 w 2406953"/>
                <a:gd name="connsiteY5" fmla="*/ 2065529 h 2172067"/>
                <a:gd name="connsiteX6" fmla="*/ 0 w 2406953"/>
                <a:gd name="connsiteY6" fmla="*/ 1873933 h 2172067"/>
                <a:gd name="connsiteX7" fmla="*/ 1229573 w 2406953"/>
                <a:gd name="connsiteY7" fmla="*/ 0 h 2172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06953" h="2172067">
                  <a:moveTo>
                    <a:pt x="1229573" y="0"/>
                  </a:moveTo>
                  <a:cubicBezTo>
                    <a:pt x="1229573" y="0"/>
                    <a:pt x="2170965" y="642363"/>
                    <a:pt x="2406313" y="1496275"/>
                  </a:cubicBezTo>
                  <a:lnTo>
                    <a:pt x="2406953" y="1499327"/>
                  </a:lnTo>
                  <a:lnTo>
                    <a:pt x="2406953" y="2172067"/>
                  </a:lnTo>
                  <a:lnTo>
                    <a:pt x="36154" y="2172067"/>
                  </a:lnTo>
                  <a:lnTo>
                    <a:pt x="13809" y="2065529"/>
                  </a:lnTo>
                  <a:cubicBezTo>
                    <a:pt x="4803" y="2002533"/>
                    <a:pt x="0" y="1938616"/>
                    <a:pt x="0" y="1873933"/>
                  </a:cubicBezTo>
                  <a:cubicBezTo>
                    <a:pt x="0" y="839004"/>
                    <a:pt x="1229573" y="0"/>
                    <a:pt x="1229573" y="0"/>
                  </a:cubicBezTo>
                  <a:close/>
                </a:path>
              </a:pathLst>
            </a:custGeom>
            <a:solidFill>
              <a:schemeClr val="accent1">
                <a:lumMod val="75000"/>
                <a:alpha val="65000"/>
              </a:schemeClr>
            </a:solidFill>
            <a:ln w="9331" cap="flat">
              <a:noFill/>
              <a:prstDash val="solid"/>
              <a:miter/>
            </a:ln>
          </p:spPr>
          <p:txBody>
            <a:bodyPr rtlCol="0" anchor="ctr"/>
            <a:lstStyle/>
            <a:p>
              <a:endParaRPr lang="en-US" dirty="0"/>
            </a:p>
          </p:txBody>
        </p:sp>
      </p:grpSp>
      <p:sp>
        <p:nvSpPr>
          <p:cNvPr id="23" name="Texture">
            <a:extLst>
              <a:ext uri="{FF2B5EF4-FFF2-40B4-BE49-F238E27FC236}">
                <a16:creationId xmlns:a16="http://schemas.microsoft.com/office/drawing/2014/main" id="{8DB0478B-1B97-4BFD-90B4-35597D821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7F18FA2-CA05-58E2-42A4-442468925DC7}"/>
              </a:ext>
            </a:extLst>
          </p:cNvPr>
          <p:cNvSpPr>
            <a:spLocks noGrp="1"/>
          </p:cNvSpPr>
          <p:nvPr>
            <p:ph type="title"/>
          </p:nvPr>
        </p:nvSpPr>
        <p:spPr>
          <a:xfrm>
            <a:off x="2993787" y="668049"/>
            <a:ext cx="6201379" cy="2624425"/>
          </a:xfrm>
        </p:spPr>
        <p:txBody>
          <a:bodyPr>
            <a:normAutofit/>
          </a:bodyPr>
          <a:lstStyle/>
          <a:p>
            <a:pPr algn="ctr"/>
            <a:r>
              <a:rPr lang="en-GB" u="sng" dirty="0"/>
              <a:t>Ethical Considerations.</a:t>
            </a:r>
            <a:endParaRPr lang="en-GB" dirty="0"/>
          </a:p>
        </p:txBody>
      </p:sp>
      <p:sp>
        <p:nvSpPr>
          <p:cNvPr id="3" name="Content Placeholder 2">
            <a:extLst>
              <a:ext uri="{FF2B5EF4-FFF2-40B4-BE49-F238E27FC236}">
                <a16:creationId xmlns:a16="http://schemas.microsoft.com/office/drawing/2014/main" id="{938AD7B6-3539-5ED8-F008-30FEC9D90637}"/>
              </a:ext>
            </a:extLst>
          </p:cNvPr>
          <p:cNvSpPr>
            <a:spLocks noGrp="1"/>
          </p:cNvSpPr>
          <p:nvPr>
            <p:ph idx="1"/>
          </p:nvPr>
        </p:nvSpPr>
        <p:spPr>
          <a:xfrm>
            <a:off x="2993787" y="3428999"/>
            <a:ext cx="6201379" cy="2747963"/>
          </a:xfrm>
        </p:spPr>
        <p:txBody>
          <a:bodyPr vert="horz" lIns="91440" tIns="45720" rIns="91440" bIns="45720" rtlCol="0">
            <a:normAutofit/>
          </a:bodyPr>
          <a:lstStyle/>
          <a:p>
            <a:pPr algn="ctr"/>
            <a:r>
              <a:rPr lang="en-GB" dirty="0"/>
              <a:t>Treatment of vulnerable and disabled people.</a:t>
            </a:r>
          </a:p>
          <a:p>
            <a:pPr algn="ctr"/>
            <a:r>
              <a:rPr lang="en-GB" dirty="0"/>
              <a:t>Lack of informed consent.</a:t>
            </a:r>
          </a:p>
          <a:p>
            <a:pPr algn="ctr"/>
            <a:r>
              <a:rPr lang="en-GB" dirty="0"/>
              <a:t>Information that is found out about the research.</a:t>
            </a:r>
          </a:p>
          <a:p>
            <a:pPr algn="ctr"/>
            <a:r>
              <a:rPr lang="en-GB" dirty="0"/>
              <a:t>That everyone is treated with respect.</a:t>
            </a:r>
          </a:p>
          <a:p>
            <a:pPr marL="0" indent="0" algn="ctr">
              <a:buNone/>
            </a:pPr>
            <a:r>
              <a:rPr lang="en-GB" dirty="0"/>
              <a:t>                                                          (Bryen, 2016).</a:t>
            </a:r>
          </a:p>
        </p:txBody>
      </p:sp>
    </p:spTree>
    <p:extLst>
      <p:ext uri="{BB962C8B-B14F-4D97-AF65-F5344CB8AC3E}">
        <p14:creationId xmlns:p14="http://schemas.microsoft.com/office/powerpoint/2010/main" val="10336632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Background Fill">
            <a:extLst>
              <a:ext uri="{FF2B5EF4-FFF2-40B4-BE49-F238E27FC236}">
                <a16:creationId xmlns:a16="http://schemas.microsoft.com/office/drawing/2014/main" id="{973CFC7D-374D-4D67-8994-8DA9D4E23B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0" name="Color Fill">
            <a:extLst>
              <a:ext uri="{FF2B5EF4-FFF2-40B4-BE49-F238E27FC236}">
                <a16:creationId xmlns:a16="http://schemas.microsoft.com/office/drawing/2014/main" id="{8F7FA731-5B6E-499C-926D-C2D2D4946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2" name="Group 11">
            <a:extLst>
              <a:ext uri="{FF2B5EF4-FFF2-40B4-BE49-F238E27FC236}">
                <a16:creationId xmlns:a16="http://schemas.microsoft.com/office/drawing/2014/main" id="{BC1936B1-93FE-4B01-946C-9EEA26C4888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49180" y="-1190"/>
            <a:ext cx="4311514" cy="6859191"/>
            <a:chOff x="7649180" y="-1190"/>
            <a:chExt cx="4311514" cy="6859191"/>
          </a:xfrm>
        </p:grpSpPr>
        <p:sp>
          <p:nvSpPr>
            <p:cNvPr id="13" name="Oval 12">
              <a:extLst>
                <a:ext uri="{FF2B5EF4-FFF2-40B4-BE49-F238E27FC236}">
                  <a16:creationId xmlns:a16="http://schemas.microsoft.com/office/drawing/2014/main" id="{FEE786F3-477C-4C7F-982F-D5967A1C1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19019" y="796196"/>
              <a:ext cx="351326" cy="351326"/>
            </a:xfrm>
            <a:prstGeom prst="ellipse">
              <a:avLst/>
            </a:pr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endParaRPr lang="en-US" dirty="0">
                <a:solidFill>
                  <a:schemeClr val="tx1"/>
                </a:solidFill>
              </a:endParaRPr>
            </a:p>
          </p:txBody>
        </p:sp>
        <p:sp>
          <p:nvSpPr>
            <p:cNvPr id="14" name="Graphic 18">
              <a:extLst>
                <a:ext uri="{FF2B5EF4-FFF2-40B4-BE49-F238E27FC236}">
                  <a16:creationId xmlns:a16="http://schemas.microsoft.com/office/drawing/2014/main" id="{418CCDB2-4B34-48D4-9A2D-0D6079CF8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49180" y="4581409"/>
              <a:ext cx="856614" cy="1305524"/>
            </a:xfrm>
            <a:custGeom>
              <a:avLst/>
              <a:gdLst>
                <a:gd name="connsiteX0" fmla="*/ 3413379 w 3413378"/>
                <a:gd name="connsiteY0" fmla="*/ 3266028 h 6532054"/>
                <a:gd name="connsiteX1" fmla="*/ 1706689 w 3413378"/>
                <a:gd name="connsiteY1" fmla="*/ 6532055 h 6532054"/>
                <a:gd name="connsiteX2" fmla="*/ 0 w 3413378"/>
                <a:gd name="connsiteY2" fmla="*/ 3266028 h 6532054"/>
                <a:gd name="connsiteX3" fmla="*/ 1706689 w 3413378"/>
                <a:gd name="connsiteY3" fmla="*/ 0 h 6532054"/>
                <a:gd name="connsiteX4" fmla="*/ 3413379 w 3413378"/>
                <a:gd name="connsiteY4" fmla="*/ 3266028 h 65320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13378" h="6532054">
                  <a:moveTo>
                    <a:pt x="3413379" y="3266028"/>
                  </a:moveTo>
                  <a:cubicBezTo>
                    <a:pt x="3413379" y="5069777"/>
                    <a:pt x="1706689" y="6532055"/>
                    <a:pt x="1706689" y="6532055"/>
                  </a:cubicBezTo>
                  <a:cubicBezTo>
                    <a:pt x="1706689" y="6532055"/>
                    <a:pt x="0" y="5069777"/>
                    <a:pt x="0" y="3266028"/>
                  </a:cubicBezTo>
                  <a:cubicBezTo>
                    <a:pt x="0" y="1462278"/>
                    <a:pt x="1706689" y="0"/>
                    <a:pt x="1706689" y="0"/>
                  </a:cubicBezTo>
                  <a:cubicBezTo>
                    <a:pt x="1706689" y="0"/>
                    <a:pt x="3413379" y="1462278"/>
                    <a:pt x="3413379" y="326602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15" name="Graphic 9">
              <a:extLst>
                <a:ext uri="{FF2B5EF4-FFF2-40B4-BE49-F238E27FC236}">
                  <a16:creationId xmlns:a16="http://schemas.microsoft.com/office/drawing/2014/main" id="{72AA2865-B591-4E0F-8C6C-78BC7EB971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13703" y="1605901"/>
              <a:ext cx="3646991" cy="3646990"/>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16" name="Oval 15">
              <a:extLst>
                <a:ext uri="{FF2B5EF4-FFF2-40B4-BE49-F238E27FC236}">
                  <a16:creationId xmlns:a16="http://schemas.microsoft.com/office/drawing/2014/main" id="{A0E53B0F-B47E-4B4F-95BD-1ACA8307D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66922" y="5224794"/>
              <a:ext cx="439469" cy="439469"/>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5F2B6F8B-EA89-4031-A840-F55D3591B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14482" y="-1190"/>
              <a:ext cx="3597981" cy="1501977"/>
            </a:xfrm>
            <a:custGeom>
              <a:avLst/>
              <a:gdLst>
                <a:gd name="connsiteX0" fmla="*/ 0 w 3597981"/>
                <a:gd name="connsiteY0" fmla="*/ 0 h 1501977"/>
                <a:gd name="connsiteX1" fmla="*/ 3597981 w 3597981"/>
                <a:gd name="connsiteY1" fmla="*/ 0 h 1501977"/>
                <a:gd name="connsiteX2" fmla="*/ 3590068 w 3597981"/>
                <a:gd name="connsiteY2" fmla="*/ 51850 h 1501977"/>
                <a:gd name="connsiteX3" fmla="*/ 1810819 w 3597981"/>
                <a:gd name="connsiteY3" fmla="*/ 1501977 h 1501977"/>
                <a:gd name="connsiteX4" fmla="*/ 0 w 3597981"/>
                <a:gd name="connsiteY4" fmla="*/ 1501977 h 1501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97981" h="1501977">
                  <a:moveTo>
                    <a:pt x="0" y="0"/>
                  </a:moveTo>
                  <a:lnTo>
                    <a:pt x="3597981" y="0"/>
                  </a:lnTo>
                  <a:lnTo>
                    <a:pt x="3590068" y="51850"/>
                  </a:lnTo>
                  <a:cubicBezTo>
                    <a:pt x="3420721" y="879443"/>
                    <a:pt x="2688479" y="1501977"/>
                    <a:pt x="1810819" y="1501977"/>
                  </a:cubicBezTo>
                  <a:lnTo>
                    <a:pt x="0" y="1501977"/>
                  </a:lnTo>
                  <a:close/>
                </a:path>
              </a:pathLst>
            </a:custGeom>
            <a:solidFill>
              <a:schemeClr val="accent1">
                <a:lumMod val="75000"/>
                <a:alpha val="65000"/>
              </a:schemeClr>
            </a:solidFill>
            <a:ln w="9331" cap="flat">
              <a:noFill/>
              <a:prstDash val="solid"/>
              <a:miter/>
            </a:ln>
          </p:spPr>
          <p:txBody>
            <a:bodyPr rtlCol="0" anchor="ctr"/>
            <a:lstStyle/>
            <a:p>
              <a:endParaRPr lang="en-US" dirty="0"/>
            </a:p>
          </p:txBody>
        </p:sp>
        <p:sp>
          <p:nvSpPr>
            <p:cNvPr id="18" name="Freeform: Shape 17">
              <a:extLst>
                <a:ext uri="{FF2B5EF4-FFF2-40B4-BE49-F238E27FC236}">
                  <a16:creationId xmlns:a16="http://schemas.microsoft.com/office/drawing/2014/main" id="{ACA8F17D-1704-4F07-BF74-1791E01C23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42990" y="5358010"/>
              <a:ext cx="3597678" cy="1499991"/>
            </a:xfrm>
            <a:custGeom>
              <a:avLst/>
              <a:gdLst>
                <a:gd name="connsiteX0" fmla="*/ 1786859 w 3597678"/>
                <a:gd name="connsiteY0" fmla="*/ 0 h 1499991"/>
                <a:gd name="connsiteX1" fmla="*/ 3597678 w 3597678"/>
                <a:gd name="connsiteY1" fmla="*/ 0 h 1499991"/>
                <a:gd name="connsiteX2" fmla="*/ 3597678 w 3597678"/>
                <a:gd name="connsiteY2" fmla="*/ 1499991 h 1499991"/>
                <a:gd name="connsiteX3" fmla="*/ 0 w 3597678"/>
                <a:gd name="connsiteY3" fmla="*/ 1499991 h 1499991"/>
                <a:gd name="connsiteX4" fmla="*/ 7610 w 3597678"/>
                <a:gd name="connsiteY4" fmla="*/ 1450127 h 1499991"/>
                <a:gd name="connsiteX5" fmla="*/ 1786859 w 3597678"/>
                <a:gd name="connsiteY5" fmla="*/ 0 h 1499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97678" h="1499991">
                  <a:moveTo>
                    <a:pt x="1786859" y="0"/>
                  </a:moveTo>
                  <a:lnTo>
                    <a:pt x="3597678" y="0"/>
                  </a:lnTo>
                  <a:lnTo>
                    <a:pt x="3597678" y="1499991"/>
                  </a:lnTo>
                  <a:lnTo>
                    <a:pt x="0" y="1499991"/>
                  </a:lnTo>
                  <a:lnTo>
                    <a:pt x="7610" y="1450127"/>
                  </a:lnTo>
                  <a:cubicBezTo>
                    <a:pt x="176957" y="622534"/>
                    <a:pt x="909198" y="0"/>
                    <a:pt x="1786859" y="0"/>
                  </a:cubicBezTo>
                  <a:close/>
                </a:path>
              </a:pathLst>
            </a:custGeom>
            <a:solidFill>
              <a:schemeClr val="accent1">
                <a:lumMod val="60000"/>
                <a:lumOff val="40000"/>
                <a:alpha val="60000"/>
              </a:schemeClr>
            </a:solidFill>
            <a:ln w="9331" cap="flat">
              <a:noFill/>
              <a:prstDash val="solid"/>
              <a:miter/>
            </a:ln>
          </p:spPr>
          <p:txBody>
            <a:bodyPr rtlCol="0" anchor="ctr"/>
            <a:lstStyle/>
            <a:p>
              <a:endParaRPr lang="en-US" dirty="0"/>
            </a:p>
          </p:txBody>
        </p:sp>
      </p:grpSp>
      <p:sp>
        <p:nvSpPr>
          <p:cNvPr id="20" name="Texture">
            <a:extLst>
              <a:ext uri="{FF2B5EF4-FFF2-40B4-BE49-F238E27FC236}">
                <a16:creationId xmlns:a16="http://schemas.microsoft.com/office/drawing/2014/main" id="{8592B821-10D5-48C0-8022-A904844B7F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E1CCEE3B-5083-33E9-DF14-539717A48D0B}"/>
              </a:ext>
            </a:extLst>
          </p:cNvPr>
          <p:cNvSpPr>
            <a:spLocks noGrp="1"/>
          </p:cNvSpPr>
          <p:nvPr>
            <p:ph type="title"/>
          </p:nvPr>
        </p:nvSpPr>
        <p:spPr>
          <a:xfrm>
            <a:off x="457200" y="668049"/>
            <a:ext cx="7685037" cy="1325563"/>
          </a:xfrm>
        </p:spPr>
        <p:txBody>
          <a:bodyPr>
            <a:normAutofit/>
          </a:bodyPr>
          <a:lstStyle/>
          <a:p>
            <a:endParaRPr lang="en-GB"/>
          </a:p>
        </p:txBody>
      </p:sp>
      <p:sp>
        <p:nvSpPr>
          <p:cNvPr id="3" name="Content Placeholder 2">
            <a:extLst>
              <a:ext uri="{FF2B5EF4-FFF2-40B4-BE49-F238E27FC236}">
                <a16:creationId xmlns:a16="http://schemas.microsoft.com/office/drawing/2014/main" id="{9D1D6A6E-FDD8-A40C-0FA0-8ECF640131FA}"/>
              </a:ext>
            </a:extLst>
          </p:cNvPr>
          <p:cNvSpPr>
            <a:spLocks noGrp="1"/>
          </p:cNvSpPr>
          <p:nvPr>
            <p:ph idx="1"/>
          </p:nvPr>
        </p:nvSpPr>
        <p:spPr>
          <a:xfrm>
            <a:off x="457200" y="2096713"/>
            <a:ext cx="7685037" cy="4080250"/>
          </a:xfrm>
        </p:spPr>
        <p:txBody>
          <a:bodyPr vert="horz" lIns="91440" tIns="45720" rIns="91440" bIns="45720" rtlCol="0" anchor="t">
            <a:normAutofit/>
          </a:bodyPr>
          <a:lstStyle/>
          <a:p>
            <a:r>
              <a:rPr lang="en-GB" sz="1700" dirty="0"/>
              <a:t>Aims and methods, are they right and fair?</a:t>
            </a:r>
          </a:p>
          <a:p>
            <a:r>
              <a:rPr lang="en-GB" sz="1700" dirty="0"/>
              <a:t>If there are benefits or burdens of research, that they are shared fairly.</a:t>
            </a:r>
          </a:p>
          <a:p>
            <a:r>
              <a:rPr lang="en-GB" sz="1700" dirty="0"/>
              <a:t>Do researchers treat disabled people as they want to be treated?</a:t>
            </a:r>
          </a:p>
          <a:p>
            <a:r>
              <a:rPr lang="en-GB" sz="1700" dirty="0"/>
              <a:t>What happens if the research is harmful or useless?</a:t>
            </a:r>
          </a:p>
          <a:p>
            <a:r>
              <a:rPr lang="en-GB" sz="1700" dirty="0"/>
              <a:t>Do researchers also respect disabled people's rights:</a:t>
            </a:r>
          </a:p>
          <a:p>
            <a:r>
              <a:rPr lang="en-GB" sz="1700" dirty="0"/>
              <a:t>That all disabled people are protected from harm, neglect or discrimination?</a:t>
            </a:r>
          </a:p>
          <a:p>
            <a:endParaRPr lang="en-GB" sz="1700" dirty="0"/>
          </a:p>
          <a:p>
            <a:pPr marL="0" indent="0">
              <a:buNone/>
            </a:pPr>
            <a:r>
              <a:rPr lang="en-GB" sz="1700" dirty="0"/>
              <a:t>                                 (Office of Disability Issues, 2022).</a:t>
            </a:r>
          </a:p>
          <a:p>
            <a:endParaRPr lang="en-GB" sz="1700" dirty="0"/>
          </a:p>
          <a:p>
            <a:pPr marL="0" indent="0">
              <a:buNone/>
            </a:pPr>
            <a:r>
              <a:rPr lang="en-GB" sz="1700" dirty="0"/>
              <a:t>                                                           </a:t>
            </a:r>
          </a:p>
          <a:p>
            <a:endParaRPr lang="en-GB" sz="1700" dirty="0"/>
          </a:p>
        </p:txBody>
      </p:sp>
    </p:spTree>
    <p:extLst>
      <p:ext uri="{BB962C8B-B14F-4D97-AF65-F5344CB8AC3E}">
        <p14:creationId xmlns:p14="http://schemas.microsoft.com/office/powerpoint/2010/main" val="23007159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83ADF-FA7A-835C-A084-EF2D287098A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1219952-C42B-A629-F2D2-33BEFD6EEA92}"/>
              </a:ext>
            </a:extLst>
          </p:cNvPr>
          <p:cNvSpPr>
            <a:spLocks noGrp="1"/>
          </p:cNvSpPr>
          <p:nvPr>
            <p:ph idx="1"/>
          </p:nvPr>
        </p:nvSpPr>
        <p:spPr/>
        <p:txBody>
          <a:bodyPr vert="horz" lIns="91440" tIns="45720" rIns="91440" bIns="45720" rtlCol="0" anchor="t">
            <a:normAutofit/>
          </a:bodyPr>
          <a:lstStyle/>
          <a:p>
            <a:endParaRPr lang="en-GB" dirty="0"/>
          </a:p>
          <a:p>
            <a:r>
              <a:rPr lang="en-GB" dirty="0"/>
              <a:t>That what you do is not too intrusive or restrictive.</a:t>
            </a:r>
          </a:p>
          <a:p>
            <a:r>
              <a:rPr lang="en-GB" dirty="0"/>
              <a:t>How can the researchers reduce or prevent harm and increase the chance of benefit from their work?</a:t>
            </a:r>
          </a:p>
          <a:p>
            <a:r>
              <a:rPr lang="en-GB" dirty="0"/>
              <a:t>How do they decide the best outcomes to aim for?</a:t>
            </a:r>
          </a:p>
          <a:p>
            <a:r>
              <a:rPr lang="en-GB" dirty="0"/>
              <a:t>Whose interests do they put first, the patients, the parents’ or the interests of the research or society?</a:t>
            </a:r>
          </a:p>
          <a:p>
            <a:endParaRPr lang="en-GB" dirty="0"/>
          </a:p>
          <a:p>
            <a:pPr marL="0" indent="0">
              <a:buNone/>
            </a:pPr>
            <a:r>
              <a:rPr lang="en-GB" dirty="0"/>
              <a:t>                                             (Office of Disability Issues, 2022).</a:t>
            </a:r>
          </a:p>
        </p:txBody>
      </p:sp>
    </p:spTree>
    <p:extLst>
      <p:ext uri="{BB962C8B-B14F-4D97-AF65-F5344CB8AC3E}">
        <p14:creationId xmlns:p14="http://schemas.microsoft.com/office/powerpoint/2010/main" val="10347901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8B01A-52CD-D27B-EA7B-423B8C4058F9}"/>
              </a:ext>
            </a:extLst>
          </p:cNvPr>
          <p:cNvSpPr>
            <a:spLocks noGrp="1"/>
          </p:cNvSpPr>
          <p:nvPr>
            <p:ph type="title"/>
          </p:nvPr>
        </p:nvSpPr>
        <p:spPr/>
        <p:txBody>
          <a:bodyPr/>
          <a:lstStyle/>
          <a:p>
            <a:r>
              <a:rPr lang="en-GB" u="sng" dirty="0"/>
              <a:t>References.</a:t>
            </a:r>
            <a:endParaRPr lang="en-GB" dirty="0"/>
          </a:p>
        </p:txBody>
      </p:sp>
      <p:sp>
        <p:nvSpPr>
          <p:cNvPr id="3" name="Content Placeholder 2">
            <a:extLst>
              <a:ext uri="{FF2B5EF4-FFF2-40B4-BE49-F238E27FC236}">
                <a16:creationId xmlns:a16="http://schemas.microsoft.com/office/drawing/2014/main" id="{686CEF40-0A7B-5786-51AB-F205BC3DA21D}"/>
              </a:ext>
            </a:extLst>
          </p:cNvPr>
          <p:cNvSpPr>
            <a:spLocks noGrp="1"/>
          </p:cNvSpPr>
          <p:nvPr>
            <p:ph idx="1"/>
          </p:nvPr>
        </p:nvSpPr>
        <p:spPr/>
        <p:txBody>
          <a:bodyPr vert="horz" lIns="91440" tIns="45720" rIns="91440" bIns="45720" rtlCol="0" anchor="t">
            <a:normAutofit fontScale="62500" lnSpcReduction="20000"/>
          </a:bodyPr>
          <a:lstStyle/>
          <a:p>
            <a:endParaRPr lang="en-GB" dirty="0"/>
          </a:p>
          <a:p>
            <a:r>
              <a:rPr lang="en-GB" dirty="0"/>
              <a:t>Bing. (2022) </a:t>
            </a:r>
            <a:r>
              <a:rPr lang="en-GB" i="1" dirty="0"/>
              <a:t>Disabled People.</a:t>
            </a:r>
            <a:r>
              <a:rPr lang="en-GB" dirty="0"/>
              <a:t> Available at: https://www.bing.com/images/search?view=detailV2&amp;ccid=yTY0ZtDd&amp;id=22FB201B2728162437D61C1BA903317F4459985B&amp;thid=OIP.yTY0ZtDdgy7utVMVJg4SUQHaKb&amp;mediaurl=https%3a%2f%2fth.bing.com%2fth%2fid%2fR.c9363466d0dd832eeeb55315260e1251%3frik%3dW5hZRH8xA6kbHA%26riu%3dhttp%253a%252f%252fprojectcitizenship.com%252fwp-content%252fuploads%252f2014%252f03%252fDisability-rights.jpg%26ehk%3dIl5mHxurBlfPZlbfy9oLNr9v7Kkjeybdwmh0XGlANuc%253d%26risl%3d%26pid%3dImgRaw%26r%3d0&amp;exph=1280&amp;expw=909&amp;q=Disability+Rights+Movement&amp;simid=608002099309511228&amp;FORM=IRPRST&amp;ck=07EB58DACBE9E3F9EE8313D016BA92E2&amp;selectedIndex=7&amp;ajaxhist=0&amp;ajaxserp=0 (Accessed: 29th November 2022).</a:t>
            </a:r>
          </a:p>
          <a:p>
            <a:endParaRPr lang="en-GB" dirty="0"/>
          </a:p>
          <a:p>
            <a:r>
              <a:rPr lang="en-GB" dirty="0"/>
              <a:t>Bryen, D. (2016) ‘Ethical Issues in Conducting Research Involving Persons with Disability: A view from the Past and Some New Challenges’, </a:t>
            </a:r>
            <a:r>
              <a:rPr lang="en-GB" i="1" dirty="0"/>
              <a:t>Humanities and Social Sciences</a:t>
            </a:r>
            <a:r>
              <a:rPr lang="en-GB" dirty="0"/>
              <a:t>, 4(2), pp. 53-59.</a:t>
            </a:r>
          </a:p>
          <a:p>
            <a:endParaRPr lang="en-GB" dirty="0"/>
          </a:p>
          <a:p>
            <a:r>
              <a:rPr lang="en-GB" dirty="0" err="1"/>
              <a:t>Encyclopedia</a:t>
            </a:r>
            <a:r>
              <a:rPr lang="en-GB" dirty="0"/>
              <a:t>. (2019) </a:t>
            </a:r>
            <a:r>
              <a:rPr lang="en-GB" i="1" dirty="0"/>
              <a:t>Disability: I. Ethical And Societal Perspectives</a:t>
            </a:r>
            <a:r>
              <a:rPr lang="en-GB" dirty="0"/>
              <a:t>. Available at:  </a:t>
            </a:r>
            <a:r>
              <a:rPr lang="en-GB" dirty="0">
                <a:ea typeface="+mn-lt"/>
                <a:cs typeface="+mn-lt"/>
                <a:hlinkClick r:id="rId2"/>
              </a:rPr>
              <a:t>Disability: I. Ethical and Societal Perspectives | Encyclopedia.com</a:t>
            </a:r>
            <a:r>
              <a:rPr lang="en-GB" dirty="0"/>
              <a:t> (Accessed: 29th November 2022). </a:t>
            </a:r>
          </a:p>
          <a:p>
            <a:endParaRPr lang="en-GB" dirty="0"/>
          </a:p>
          <a:p>
            <a:r>
              <a:rPr lang="en-GB" dirty="0">
                <a:ea typeface="+mn-lt"/>
                <a:cs typeface="+mn-lt"/>
              </a:rPr>
              <a:t>Office of Disability Issues. (2022) </a:t>
            </a:r>
            <a:r>
              <a:rPr lang="en-GB" i="1" dirty="0">
                <a:ea typeface="+mn-lt"/>
                <a:cs typeface="+mn-lt"/>
              </a:rPr>
              <a:t>Ethical considerations</a:t>
            </a:r>
            <a:r>
              <a:rPr lang="en-GB" dirty="0">
                <a:ea typeface="+mn-lt"/>
                <a:cs typeface="+mn-lt"/>
              </a:rPr>
              <a:t>. Available at: </a:t>
            </a:r>
            <a:r>
              <a:rPr lang="en-GB" dirty="0">
                <a:ea typeface="+mn-lt"/>
                <a:cs typeface="+mn-lt"/>
                <a:hlinkClick r:id="rId3"/>
              </a:rPr>
              <a:t>7. Ethical considerations - Office for Disability Issues (odi.govt.nz) </a:t>
            </a:r>
            <a:endParaRPr lang="en-GB" dirty="0">
              <a:ea typeface="+mn-lt"/>
              <a:cs typeface="+mn-lt"/>
            </a:endParaRPr>
          </a:p>
          <a:p>
            <a:pPr marL="0" indent="0">
              <a:buNone/>
            </a:pPr>
            <a:r>
              <a:rPr lang="en-GB" dirty="0">
                <a:ea typeface="+mn-lt"/>
                <a:cs typeface="+mn-lt"/>
              </a:rPr>
              <a:t>  (Accessed: 29th November 2022).</a:t>
            </a:r>
            <a:endParaRPr lang="en-GB" dirty="0"/>
          </a:p>
          <a:p>
            <a:endParaRPr lang="en-GB" dirty="0"/>
          </a:p>
        </p:txBody>
      </p:sp>
    </p:spTree>
    <p:extLst>
      <p:ext uri="{BB962C8B-B14F-4D97-AF65-F5344CB8AC3E}">
        <p14:creationId xmlns:p14="http://schemas.microsoft.com/office/powerpoint/2010/main" val="3676127560"/>
      </p:ext>
    </p:extLst>
  </p:cSld>
  <p:clrMapOvr>
    <a:masterClrMapping/>
  </p:clrMapOvr>
</p:sld>
</file>

<file path=ppt/theme/theme1.xml><?xml version="1.0" encoding="utf-8"?>
<a:theme xmlns:a="http://schemas.openxmlformats.org/drawingml/2006/main" name="TropicVTI">
  <a:themeElements>
    <a:clrScheme name="Tropic">
      <a:dk1>
        <a:srgbClr val="000000"/>
      </a:dk1>
      <a:lt1>
        <a:sysClr val="window" lastClr="FFFFFF"/>
      </a:lt1>
      <a:dk2>
        <a:srgbClr val="09392F"/>
      </a:dk2>
      <a:lt2>
        <a:srgbClr val="ECF0F0"/>
      </a:lt2>
      <a:accent1>
        <a:srgbClr val="1EBE9B"/>
      </a:accent1>
      <a:accent2>
        <a:srgbClr val="FD7C7C"/>
      </a:accent2>
      <a:accent3>
        <a:srgbClr val="7DA8B5"/>
      </a:accent3>
      <a:accent4>
        <a:srgbClr val="168E74"/>
      </a:accent4>
      <a:accent5>
        <a:srgbClr val="FB7365"/>
      </a:accent5>
      <a:accent6>
        <a:srgbClr val="D39B17"/>
      </a:accent6>
      <a:hlink>
        <a:srgbClr val="EF08F7"/>
      </a:hlink>
      <a:folHlink>
        <a:srgbClr val="8477FE"/>
      </a:folHlink>
    </a:clrScheme>
    <a:fontScheme name="Tropic">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ropicVTI" id="{DE8751F2-0439-4D1D-A674-AFC241C9701D}" vid="{C41D9140-98E0-4A26-97C4-97FDCB8D6E04}"/>
    </a:ext>
  </a:extLst>
</a:theme>
</file>

<file path=docProps/app.xml><?xml version="1.0" encoding="utf-8"?>
<Properties xmlns="http://schemas.openxmlformats.org/officeDocument/2006/extended-properties" xmlns:vt="http://schemas.openxmlformats.org/officeDocument/2006/docPropsVTypes">
  <Template>office theme</Template>
  <TotalTime>25</TotalTime>
  <Words>653</Words>
  <Application>Microsoft Office PowerPoint</Application>
  <PresentationFormat>Widescreen</PresentationFormat>
  <Paragraphs>57</Paragraphs>
  <Slides>9</Slides>
  <Notes>0</Notes>
  <HiddenSlides>0</HiddenSlides>
  <MMClips>1</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Arial</vt:lpstr>
      <vt:lpstr>Gill Sans Nova</vt:lpstr>
      <vt:lpstr>TropicVTI</vt:lpstr>
      <vt:lpstr>Elevator Pitch</vt:lpstr>
      <vt:lpstr>Disabled people and the world we live in.</vt:lpstr>
      <vt:lpstr>Purpose of Research Project.</vt:lpstr>
      <vt:lpstr>PowerPoint Presentation</vt:lpstr>
      <vt:lpstr>Study Focus/Question.</vt:lpstr>
      <vt:lpstr>Ethical Considerations.</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Home</dc:creator>
  <cp:lastModifiedBy>Rebecca Allender</cp:lastModifiedBy>
  <cp:revision>304</cp:revision>
  <dcterms:created xsi:type="dcterms:W3CDTF">2022-11-24T17:54:32Z</dcterms:created>
  <dcterms:modified xsi:type="dcterms:W3CDTF">2022-12-06T13:21:47Z</dcterms:modified>
</cp:coreProperties>
</file>