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1" r:id="rId1"/>
  </p:sldMasterIdLst>
  <p:notesMasterIdLst>
    <p:notesMasterId r:id="rId23"/>
  </p:notesMasterIdLst>
  <p:handoutMasterIdLst>
    <p:handoutMasterId r:id="rId24"/>
  </p:handoutMasterIdLst>
  <p:sldIdLst>
    <p:sldId id="256" r:id="rId2"/>
    <p:sldId id="273" r:id="rId3"/>
    <p:sldId id="302" r:id="rId4"/>
    <p:sldId id="266" r:id="rId5"/>
    <p:sldId id="264" r:id="rId6"/>
    <p:sldId id="286" r:id="rId7"/>
    <p:sldId id="303" r:id="rId8"/>
    <p:sldId id="265" r:id="rId9"/>
    <p:sldId id="278" r:id="rId10"/>
    <p:sldId id="279" r:id="rId11"/>
    <p:sldId id="271" r:id="rId12"/>
    <p:sldId id="281" r:id="rId13"/>
    <p:sldId id="296" r:id="rId14"/>
    <p:sldId id="297" r:id="rId15"/>
    <p:sldId id="261" r:id="rId16"/>
    <p:sldId id="262" r:id="rId17"/>
    <p:sldId id="283" r:id="rId18"/>
    <p:sldId id="284" r:id="rId19"/>
    <p:sldId id="305" r:id="rId20"/>
    <p:sldId id="304" r:id="rId21"/>
    <p:sldId id="285" r:id="rId2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4" d="100"/>
          <a:sy n="74" d="100"/>
        </p:scale>
        <p:origin x="127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498698D-944D-4A61-A870-CFCAD3E5F3EE}" type="datetimeFigureOut">
              <a:rPr lang="en-GB" smtClean="0"/>
              <a:t>12/02/2018</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4E522EFB-973A-4DC8-AD20-224B28780D11}" type="slidenum">
              <a:rPr lang="en-GB" smtClean="0"/>
              <a:t>‹#›</a:t>
            </a:fld>
            <a:endParaRPr lang="en-GB"/>
          </a:p>
        </p:txBody>
      </p:sp>
    </p:spTree>
    <p:extLst>
      <p:ext uri="{BB962C8B-B14F-4D97-AF65-F5344CB8AC3E}">
        <p14:creationId xmlns:p14="http://schemas.microsoft.com/office/powerpoint/2010/main" val="23284856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6220302-05EC-494F-BD4C-0972B73B2F86}" type="datetimeFigureOut">
              <a:rPr lang="en-GB" smtClean="0"/>
              <a:t>12/02/2018</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FD6468AF-B13C-496F-A23F-F97FAF0919E8}" type="slidenum">
              <a:rPr lang="en-GB" smtClean="0"/>
              <a:t>‹#›</a:t>
            </a:fld>
            <a:endParaRPr lang="en-GB"/>
          </a:p>
        </p:txBody>
      </p:sp>
    </p:spTree>
    <p:extLst>
      <p:ext uri="{BB962C8B-B14F-4D97-AF65-F5344CB8AC3E}">
        <p14:creationId xmlns:p14="http://schemas.microsoft.com/office/powerpoint/2010/main" val="460521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a:t>
            </a:fld>
            <a:endParaRPr lang="en-GB"/>
          </a:p>
        </p:txBody>
      </p:sp>
    </p:spTree>
    <p:extLst>
      <p:ext uri="{BB962C8B-B14F-4D97-AF65-F5344CB8AC3E}">
        <p14:creationId xmlns:p14="http://schemas.microsoft.com/office/powerpoint/2010/main" val="2065786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2</a:t>
            </a:fld>
            <a:endParaRPr lang="en-GB"/>
          </a:p>
        </p:txBody>
      </p:sp>
    </p:spTree>
    <p:extLst>
      <p:ext uri="{BB962C8B-B14F-4D97-AF65-F5344CB8AC3E}">
        <p14:creationId xmlns:p14="http://schemas.microsoft.com/office/powerpoint/2010/main" val="3653016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3</a:t>
            </a:fld>
            <a:endParaRPr lang="en-GB"/>
          </a:p>
        </p:txBody>
      </p:sp>
    </p:spTree>
    <p:extLst>
      <p:ext uri="{BB962C8B-B14F-4D97-AF65-F5344CB8AC3E}">
        <p14:creationId xmlns:p14="http://schemas.microsoft.com/office/powerpoint/2010/main" val="696411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4</a:t>
            </a:fld>
            <a:endParaRPr lang="en-GB"/>
          </a:p>
        </p:txBody>
      </p:sp>
    </p:spTree>
    <p:extLst>
      <p:ext uri="{BB962C8B-B14F-4D97-AF65-F5344CB8AC3E}">
        <p14:creationId xmlns:p14="http://schemas.microsoft.com/office/powerpoint/2010/main" val="29205229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5</a:t>
            </a:fld>
            <a:endParaRPr lang="en-GB"/>
          </a:p>
        </p:txBody>
      </p:sp>
    </p:spTree>
    <p:extLst>
      <p:ext uri="{BB962C8B-B14F-4D97-AF65-F5344CB8AC3E}">
        <p14:creationId xmlns:p14="http://schemas.microsoft.com/office/powerpoint/2010/main" val="65981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6</a:t>
            </a:fld>
            <a:endParaRPr lang="en-GB"/>
          </a:p>
        </p:txBody>
      </p:sp>
    </p:spTree>
    <p:extLst>
      <p:ext uri="{BB962C8B-B14F-4D97-AF65-F5344CB8AC3E}">
        <p14:creationId xmlns:p14="http://schemas.microsoft.com/office/powerpoint/2010/main" val="21211143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7</a:t>
            </a:fld>
            <a:endParaRPr lang="en-GB"/>
          </a:p>
        </p:txBody>
      </p:sp>
    </p:spTree>
    <p:extLst>
      <p:ext uri="{BB962C8B-B14F-4D97-AF65-F5344CB8AC3E}">
        <p14:creationId xmlns:p14="http://schemas.microsoft.com/office/powerpoint/2010/main" val="3193244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8</a:t>
            </a:fld>
            <a:endParaRPr lang="en-GB"/>
          </a:p>
        </p:txBody>
      </p:sp>
    </p:spTree>
    <p:extLst>
      <p:ext uri="{BB962C8B-B14F-4D97-AF65-F5344CB8AC3E}">
        <p14:creationId xmlns:p14="http://schemas.microsoft.com/office/powerpoint/2010/main" val="1161622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9</a:t>
            </a:fld>
            <a:endParaRPr lang="en-GB"/>
          </a:p>
        </p:txBody>
      </p:sp>
    </p:spTree>
    <p:extLst>
      <p:ext uri="{BB962C8B-B14F-4D97-AF65-F5344CB8AC3E}">
        <p14:creationId xmlns:p14="http://schemas.microsoft.com/office/powerpoint/2010/main" val="3760189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10</a:t>
            </a:fld>
            <a:endParaRPr lang="en-GB"/>
          </a:p>
        </p:txBody>
      </p:sp>
    </p:spTree>
    <p:extLst>
      <p:ext uri="{BB962C8B-B14F-4D97-AF65-F5344CB8AC3E}">
        <p14:creationId xmlns:p14="http://schemas.microsoft.com/office/powerpoint/2010/main" val="3287114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11</a:t>
            </a:fld>
            <a:endParaRPr lang="en-GB"/>
          </a:p>
        </p:txBody>
      </p:sp>
    </p:spTree>
    <p:extLst>
      <p:ext uri="{BB962C8B-B14F-4D97-AF65-F5344CB8AC3E}">
        <p14:creationId xmlns:p14="http://schemas.microsoft.com/office/powerpoint/2010/main" val="39500100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12</a:t>
            </a:fld>
            <a:endParaRPr lang="en-GB"/>
          </a:p>
        </p:txBody>
      </p:sp>
    </p:spTree>
    <p:extLst>
      <p:ext uri="{BB962C8B-B14F-4D97-AF65-F5344CB8AC3E}">
        <p14:creationId xmlns:p14="http://schemas.microsoft.com/office/powerpoint/2010/main" val="1279609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13</a:t>
            </a:fld>
            <a:endParaRPr lang="en-GB"/>
          </a:p>
        </p:txBody>
      </p:sp>
    </p:spTree>
    <p:extLst>
      <p:ext uri="{BB962C8B-B14F-4D97-AF65-F5344CB8AC3E}">
        <p14:creationId xmlns:p14="http://schemas.microsoft.com/office/powerpoint/2010/main" val="1621927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14</a:t>
            </a:fld>
            <a:endParaRPr lang="en-GB"/>
          </a:p>
        </p:txBody>
      </p:sp>
    </p:spTree>
    <p:extLst>
      <p:ext uri="{BB962C8B-B14F-4D97-AF65-F5344CB8AC3E}">
        <p14:creationId xmlns:p14="http://schemas.microsoft.com/office/powerpoint/2010/main" val="3088971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15</a:t>
            </a:fld>
            <a:endParaRPr lang="en-GB"/>
          </a:p>
        </p:txBody>
      </p:sp>
    </p:spTree>
    <p:extLst>
      <p:ext uri="{BB962C8B-B14F-4D97-AF65-F5344CB8AC3E}">
        <p14:creationId xmlns:p14="http://schemas.microsoft.com/office/powerpoint/2010/main" val="6315477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16</a:t>
            </a:fld>
            <a:endParaRPr lang="en-GB"/>
          </a:p>
        </p:txBody>
      </p:sp>
    </p:spTree>
    <p:extLst>
      <p:ext uri="{BB962C8B-B14F-4D97-AF65-F5344CB8AC3E}">
        <p14:creationId xmlns:p14="http://schemas.microsoft.com/office/powerpoint/2010/main" val="34579766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17</a:t>
            </a:fld>
            <a:endParaRPr lang="en-GB"/>
          </a:p>
        </p:txBody>
      </p:sp>
    </p:spTree>
    <p:extLst>
      <p:ext uri="{BB962C8B-B14F-4D97-AF65-F5344CB8AC3E}">
        <p14:creationId xmlns:p14="http://schemas.microsoft.com/office/powerpoint/2010/main" val="2511841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18</a:t>
            </a:fld>
            <a:endParaRPr lang="en-GB"/>
          </a:p>
        </p:txBody>
      </p:sp>
    </p:spTree>
    <p:extLst>
      <p:ext uri="{BB962C8B-B14F-4D97-AF65-F5344CB8AC3E}">
        <p14:creationId xmlns:p14="http://schemas.microsoft.com/office/powerpoint/2010/main" val="29646996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19</a:t>
            </a:fld>
            <a:endParaRPr lang="en-GB"/>
          </a:p>
        </p:txBody>
      </p:sp>
    </p:spTree>
    <p:extLst>
      <p:ext uri="{BB962C8B-B14F-4D97-AF65-F5344CB8AC3E}">
        <p14:creationId xmlns:p14="http://schemas.microsoft.com/office/powerpoint/2010/main" val="36603497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20</a:t>
            </a:fld>
            <a:endParaRPr lang="en-GB"/>
          </a:p>
        </p:txBody>
      </p:sp>
    </p:spTree>
    <p:extLst>
      <p:ext uri="{BB962C8B-B14F-4D97-AF65-F5344CB8AC3E}">
        <p14:creationId xmlns:p14="http://schemas.microsoft.com/office/powerpoint/2010/main" val="13925146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21</a:t>
            </a:fld>
            <a:endParaRPr lang="en-GB"/>
          </a:p>
        </p:txBody>
      </p:sp>
    </p:spTree>
    <p:extLst>
      <p:ext uri="{BB962C8B-B14F-4D97-AF65-F5344CB8AC3E}">
        <p14:creationId xmlns:p14="http://schemas.microsoft.com/office/powerpoint/2010/main" val="23291890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0A98AF03-7270-45C2-A683-C5E353EF01A5}" type="datetime4">
              <a:rPr lang="en-US" smtClean="0"/>
              <a:pPr/>
              <a:t>February 12, 2018</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8B37D5FE-740C-46F5-801A-FA5477D9711F}" type="slidenum">
              <a:rPr lang="en-US" smtClean="0"/>
              <a:pPr/>
              <a:t>‹#›</a:t>
            </a:fld>
            <a:endParaRPr lang="en-US" dirty="0"/>
          </a:p>
        </p:txBody>
      </p:sp>
      <p:grpSp>
        <p:nvGrpSpPr>
          <p:cNvPr id="8" name="Group 7"/>
          <p:cNvGrpSpPr/>
          <p:nvPr/>
        </p:nvGrpSpPr>
        <p:grpSpPr>
          <a:xfrm>
            <a:off x="1194102" y="2887531"/>
            <a:ext cx="6779110" cy="715581"/>
            <a:chOff x="1172584" y="1381459"/>
            <a:chExt cx="6779110" cy="715581"/>
          </a:xfrm>
          <a:effectLst>
            <a:outerShdw blurRad="38100" dist="12700" dir="16200000" rotWithShape="0">
              <a:prstClr val="black">
                <a:alpha val="30000"/>
              </a:prstClr>
            </a:outerShdw>
          </a:effectLst>
        </p:grpSpPr>
        <p:sp>
          <p:nvSpPr>
            <p:cNvPr id="9" name="TextBox 8"/>
            <p:cNvSpPr txBox="1"/>
            <p:nvPr/>
          </p:nvSpPr>
          <p:spPr>
            <a:xfrm>
              <a:off x="4147073" y="1381459"/>
              <a:ext cx="704039" cy="715581"/>
            </a:xfrm>
            <a:prstGeom prst="rect">
              <a:avLst/>
            </a:prstGeom>
            <a:noFill/>
          </p:spPr>
          <p:txBody>
            <a:bodyPr wrap="none" rtlCol="0">
              <a:spAutoFit/>
            </a:bodyPr>
            <a:lstStyle/>
            <a:p>
              <a:r>
                <a:rPr lang="en-US" sz="405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405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4066325127"/>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A93482-8E69-40F7-BCAD-5662A6CADB27}" type="datetime4">
              <a:rPr lang="en-US" smtClean="0"/>
              <a:pPr/>
              <a:t>February 12, 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
        <p:nvSpPr>
          <p:cNvPr id="11" name="Title 10"/>
          <p:cNvSpPr>
            <a:spLocks noGrp="1"/>
          </p:cNvSpPr>
          <p:nvPr>
            <p:ph type="title"/>
          </p:nvPr>
        </p:nvSpPr>
        <p:spPr/>
        <p:txBody>
          <a:bodyPr/>
          <a:lstStyle/>
          <a:p>
            <a:r>
              <a:rPr lang="en-US" smtClean="0"/>
              <a:t>Click to edit Master title style</a:t>
            </a:r>
            <a:endParaRPr lang="en-US"/>
          </a:p>
        </p:txBody>
      </p:sp>
      <p:grpSp>
        <p:nvGrpSpPr>
          <p:cNvPr id="12" name="Group 11"/>
          <p:cNvGrpSpPr/>
          <p:nvPr/>
        </p:nvGrpSpPr>
        <p:grpSpPr>
          <a:xfrm>
            <a:off x="1172585" y="1392217"/>
            <a:ext cx="6779110" cy="715581"/>
            <a:chOff x="1172584" y="1381459"/>
            <a:chExt cx="6779110" cy="715581"/>
          </a:xfrm>
        </p:grpSpPr>
        <p:sp>
          <p:nvSpPr>
            <p:cNvPr id="13" name="TextBox 12"/>
            <p:cNvSpPr txBox="1"/>
            <p:nvPr/>
          </p:nvSpPr>
          <p:spPr>
            <a:xfrm>
              <a:off x="4147073" y="1381459"/>
              <a:ext cx="704039" cy="715581"/>
            </a:xfrm>
            <a:prstGeom prst="rect">
              <a:avLst/>
            </a:prstGeom>
            <a:noFill/>
          </p:spPr>
          <p:txBody>
            <a:bodyPr wrap="none" rtlCol="0">
              <a:spAutoFit/>
            </a:bodyPr>
            <a:lstStyle/>
            <a:p>
              <a:r>
                <a:rPr lang="en-US" sz="4050" dirty="0" smtClean="0">
                  <a:solidFill>
                    <a:schemeClr val="tx2">
                      <a:lumMod val="60000"/>
                      <a:lumOff val="40000"/>
                    </a:schemeClr>
                  </a:solidFill>
                  <a:latin typeface="Wingdings" pitchFamily="2" charset="2"/>
                </a:rPr>
                <a:t></a:t>
              </a:r>
              <a:endParaRPr lang="en-US" sz="405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39183714"/>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5" y="2887580"/>
            <a:ext cx="6779110" cy="715581"/>
            <a:chOff x="1172584" y="1381459"/>
            <a:chExt cx="6779110" cy="715581"/>
          </a:xfrm>
        </p:grpSpPr>
        <p:sp>
          <p:nvSpPr>
            <p:cNvPr id="9" name="TextBox 8"/>
            <p:cNvSpPr txBox="1"/>
            <p:nvPr/>
          </p:nvSpPr>
          <p:spPr>
            <a:xfrm>
              <a:off x="4147073" y="1381459"/>
              <a:ext cx="704039" cy="715581"/>
            </a:xfrm>
            <a:prstGeom prst="rect">
              <a:avLst/>
            </a:prstGeom>
            <a:noFill/>
          </p:spPr>
          <p:txBody>
            <a:bodyPr wrap="none" rtlCol="0">
              <a:spAutoFit/>
            </a:bodyPr>
            <a:lstStyle/>
            <a:p>
              <a:r>
                <a:rPr lang="en-US" sz="4050" dirty="0" smtClean="0">
                  <a:solidFill>
                    <a:schemeClr val="tx2">
                      <a:lumMod val="60000"/>
                      <a:lumOff val="40000"/>
                    </a:schemeClr>
                  </a:solidFill>
                  <a:latin typeface="Wingdings" pitchFamily="2" charset="2"/>
                </a:rPr>
                <a:t></a:t>
              </a:r>
              <a:endParaRPr lang="en-US" sz="405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1" y="1204857"/>
            <a:ext cx="7754713" cy="1910716"/>
          </a:xfrm>
        </p:spPr>
        <p:txBody>
          <a:bodyPr anchor="b"/>
          <a:lstStyle>
            <a:lvl1pPr algn="ctr">
              <a:defRPr sz="4050" b="0" cap="none"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99248" y="3767318"/>
            <a:ext cx="7734747" cy="1500187"/>
          </a:xfrm>
        </p:spPr>
        <p:txBody>
          <a:bodyPr anchor="t"/>
          <a:lstStyle>
            <a:lvl1pPr marL="0" indent="0" algn="ctr">
              <a:buNone/>
              <a:defRPr sz="1500">
                <a:solidFill>
                  <a:schemeClr val="tx2"/>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B7EAE1-CAAC-4AEF-919E-158692B1E55E}" type="datetime4">
              <a:rPr lang="en-US" smtClean="0"/>
              <a:pPr/>
              <a:t>February 12, 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1264274546"/>
      </p:ext>
    </p:extLst>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525A706-D8F2-4D1A-855A-CADC92600C26}" type="datetime4">
              <a:rPr lang="en-US" smtClean="0"/>
              <a:pPr/>
              <a:t>February 12, 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dirty="0"/>
          </a:p>
        </p:txBody>
      </p:sp>
      <p:sp>
        <p:nvSpPr>
          <p:cNvPr id="12" name="Title 1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grpSp>
        <p:nvGrpSpPr>
          <p:cNvPr id="13" name="Group 12"/>
          <p:cNvGrpSpPr/>
          <p:nvPr/>
        </p:nvGrpSpPr>
        <p:grpSpPr>
          <a:xfrm>
            <a:off x="1172585" y="1392217"/>
            <a:ext cx="6779110" cy="715581"/>
            <a:chOff x="1172584" y="1381459"/>
            <a:chExt cx="6779110" cy="715581"/>
          </a:xfrm>
        </p:grpSpPr>
        <p:sp>
          <p:nvSpPr>
            <p:cNvPr id="14" name="TextBox 13"/>
            <p:cNvSpPr txBox="1"/>
            <p:nvPr/>
          </p:nvSpPr>
          <p:spPr>
            <a:xfrm>
              <a:off x="4147073" y="1381459"/>
              <a:ext cx="704039" cy="715581"/>
            </a:xfrm>
            <a:prstGeom prst="rect">
              <a:avLst/>
            </a:prstGeom>
            <a:noFill/>
          </p:spPr>
          <p:txBody>
            <a:bodyPr wrap="none" rtlCol="0">
              <a:spAutoFit/>
            </a:bodyPr>
            <a:lstStyle/>
            <a:p>
              <a:r>
                <a:rPr lang="en-US" sz="4050" dirty="0" smtClean="0">
                  <a:solidFill>
                    <a:schemeClr val="tx2">
                      <a:lumMod val="60000"/>
                      <a:lumOff val="40000"/>
                    </a:schemeClr>
                  </a:solidFill>
                  <a:latin typeface="Wingdings" pitchFamily="2" charset="2"/>
                </a:rPr>
                <a:t></a:t>
              </a:r>
              <a:endParaRPr lang="en-US" sz="405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83592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1800" b="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1800" b="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B4F123-1704-49AC-9D15-C4B1462B8014}" type="datetime4">
              <a:rPr lang="en-US" smtClean="0"/>
              <a:pPr/>
              <a:t>February 12, 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B37D5FE-740C-46F5-801A-FA5477D9711F}" type="slidenum">
              <a:rPr lang="en-US" smtClean="0"/>
              <a:pPr/>
              <a:t>‹#›</a:t>
            </a:fld>
            <a:endParaRPr lang="en-US" dirty="0"/>
          </a:p>
        </p:txBody>
      </p:sp>
      <p:grpSp>
        <p:nvGrpSpPr>
          <p:cNvPr id="14" name="Group 13"/>
          <p:cNvGrpSpPr/>
          <p:nvPr/>
        </p:nvGrpSpPr>
        <p:grpSpPr>
          <a:xfrm>
            <a:off x="1172585" y="1392217"/>
            <a:ext cx="6779110" cy="715581"/>
            <a:chOff x="1172584" y="1381459"/>
            <a:chExt cx="6779110" cy="715581"/>
          </a:xfrm>
        </p:grpSpPr>
        <p:sp>
          <p:nvSpPr>
            <p:cNvPr id="16" name="TextBox 15"/>
            <p:cNvSpPr txBox="1"/>
            <p:nvPr/>
          </p:nvSpPr>
          <p:spPr>
            <a:xfrm>
              <a:off x="4147073" y="1381459"/>
              <a:ext cx="704039" cy="715581"/>
            </a:xfrm>
            <a:prstGeom prst="rect">
              <a:avLst/>
            </a:prstGeom>
            <a:noFill/>
          </p:spPr>
          <p:txBody>
            <a:bodyPr wrap="none" rtlCol="0">
              <a:spAutoFit/>
            </a:bodyPr>
            <a:lstStyle/>
            <a:p>
              <a:r>
                <a:rPr lang="en-US" sz="4050" dirty="0" smtClean="0">
                  <a:solidFill>
                    <a:schemeClr val="tx2">
                      <a:lumMod val="60000"/>
                      <a:lumOff val="40000"/>
                    </a:schemeClr>
                  </a:solidFill>
                  <a:latin typeface="Wingdings" pitchFamily="2" charset="2"/>
                </a:rPr>
                <a:t></a:t>
              </a:r>
              <a:endParaRPr lang="en-US" sz="405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65707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3127EC2-47FB-48A1-8644-C8A81DDAA119}" type="datetime4">
              <a:rPr lang="en-US" smtClean="0"/>
              <a:pPr/>
              <a:t>February 12, 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37D5FE-740C-46F5-801A-FA5477D9711F}" type="slidenum">
              <a:rPr lang="en-US" smtClean="0"/>
              <a:pPr/>
              <a:t>‹#›</a:t>
            </a:fld>
            <a:endParaRPr lang="en-US" dirty="0"/>
          </a:p>
        </p:txBody>
      </p:sp>
      <p:grpSp>
        <p:nvGrpSpPr>
          <p:cNvPr id="10" name="Group 9"/>
          <p:cNvGrpSpPr/>
          <p:nvPr/>
        </p:nvGrpSpPr>
        <p:grpSpPr>
          <a:xfrm>
            <a:off x="1172585" y="1392217"/>
            <a:ext cx="6779110" cy="715581"/>
            <a:chOff x="1172584" y="1381459"/>
            <a:chExt cx="6779110" cy="715581"/>
          </a:xfrm>
        </p:grpSpPr>
        <p:sp>
          <p:nvSpPr>
            <p:cNvPr id="14" name="TextBox 13"/>
            <p:cNvSpPr txBox="1"/>
            <p:nvPr/>
          </p:nvSpPr>
          <p:spPr>
            <a:xfrm>
              <a:off x="4147073" y="1381459"/>
              <a:ext cx="704039" cy="715581"/>
            </a:xfrm>
            <a:prstGeom prst="rect">
              <a:avLst/>
            </a:prstGeom>
            <a:noFill/>
          </p:spPr>
          <p:txBody>
            <a:bodyPr wrap="none" rtlCol="0">
              <a:spAutoFit/>
            </a:bodyPr>
            <a:lstStyle/>
            <a:p>
              <a:r>
                <a:rPr lang="en-US" sz="4050" dirty="0" smtClean="0">
                  <a:solidFill>
                    <a:schemeClr val="tx2">
                      <a:lumMod val="60000"/>
                      <a:lumOff val="40000"/>
                    </a:schemeClr>
                  </a:solidFill>
                  <a:latin typeface="Wingdings" pitchFamily="2" charset="2"/>
                </a:rPr>
                <a:t></a:t>
              </a:r>
              <a:endParaRPr lang="en-US" sz="405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87797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EC3ED-7435-49F9-84C8-03CCA2F8DEDB}" type="datetime4">
              <a:rPr lang="en-US" smtClean="0"/>
              <a:pPr/>
              <a:t>February 12, 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3476769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80" y="1678197"/>
            <a:ext cx="3422483" cy="1886921"/>
          </a:xfrm>
        </p:spPr>
        <p:txBody>
          <a:bodyPr anchor="b"/>
          <a:lstStyle>
            <a:lvl1pPr algn="l">
              <a:defRPr sz="2100" b="0"/>
            </a:lvl1pPr>
          </a:lstStyle>
          <a:p>
            <a:r>
              <a:rPr lang="en-US" smtClean="0"/>
              <a:t>Click to edit Master title style</a:t>
            </a:r>
            <a:endParaRPr lang="en-US"/>
          </a:p>
        </p:txBody>
      </p:sp>
      <p:sp>
        <p:nvSpPr>
          <p:cNvPr id="3" name="Content Placeholder 2"/>
          <p:cNvSpPr>
            <a:spLocks noGrp="1"/>
          </p:cNvSpPr>
          <p:nvPr>
            <p:ph idx="1"/>
          </p:nvPr>
        </p:nvSpPr>
        <p:spPr>
          <a:xfrm>
            <a:off x="692002" y="559400"/>
            <a:ext cx="4116667" cy="5566765"/>
          </a:xfrm>
        </p:spPr>
        <p:txBody>
          <a:bodyPr anchor="ctr"/>
          <a:lstStyle>
            <a:lvl1pPr>
              <a:defRPr sz="1800"/>
            </a:lvl1pPr>
            <a:lvl2pPr>
              <a:defRPr sz="1650"/>
            </a:lvl2pPr>
            <a:lvl3pPr>
              <a:defRPr sz="1500"/>
            </a:lvl3pPr>
            <a:lvl4pPr>
              <a:defRPr sz="1350"/>
            </a:lvl4pPr>
            <a:lvl5pPr>
              <a:defRPr sz="12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34580" y="3603814"/>
            <a:ext cx="3411725" cy="2517289"/>
          </a:xfrm>
        </p:spPr>
        <p:txBody>
          <a:bodyPr>
            <a:normAutofit/>
          </a:bodyPr>
          <a:lstStyle>
            <a:lvl1pPr marL="0" indent="0">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C49BF1-FCD3-4395-8FF6-0047AF66228E}" type="datetime4">
              <a:rPr lang="en-US" smtClean="0"/>
              <a:pPr/>
              <a:t>February 12, 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3557130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2" y="4668820"/>
            <a:ext cx="7767021" cy="644729"/>
          </a:xfrm>
        </p:spPr>
        <p:txBody>
          <a:bodyPr anchor="b"/>
          <a:lstStyle>
            <a:lvl1pPr algn="ctr">
              <a:defRPr sz="2100" b="0"/>
            </a:lvl1pPr>
          </a:lstStyle>
          <a:p>
            <a:r>
              <a:rPr lang="en-US" smtClean="0"/>
              <a:t>Click to edit Master title style</a:t>
            </a:r>
            <a:endParaRPr lang="en-US"/>
          </a:p>
        </p:txBody>
      </p:sp>
      <p:sp>
        <p:nvSpPr>
          <p:cNvPr id="3" name="Picture Placeholder 2"/>
          <p:cNvSpPr>
            <a:spLocks noGrp="1"/>
          </p:cNvSpPr>
          <p:nvPr>
            <p:ph type="pic" idx="1"/>
          </p:nvPr>
        </p:nvSpPr>
        <p:spPr>
          <a:xfrm rot="240000">
            <a:off x="2183793"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88490" y="5324306"/>
            <a:ext cx="7756264" cy="804862"/>
          </a:xfrm>
        </p:spPr>
        <p:txBody>
          <a:bodyPr>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861222-2C8B-4501-BE87-6797EC025925}" type="datetime4">
              <a:rPr lang="en-US" smtClean="0"/>
              <a:pPr/>
              <a:t>February 12, 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2168447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FB5AFD-D735-4504-A039-ADEBB6448D55}" type="datetime4">
              <a:rPr lang="en-US" smtClean="0"/>
              <a:pPr/>
              <a:t>February 12, 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grpSp>
        <p:nvGrpSpPr>
          <p:cNvPr id="11" name="Group 10"/>
          <p:cNvGrpSpPr/>
          <p:nvPr/>
        </p:nvGrpSpPr>
        <p:grpSpPr>
          <a:xfrm>
            <a:off x="1172585" y="1392217"/>
            <a:ext cx="6779110" cy="715581"/>
            <a:chOff x="1172584" y="1381459"/>
            <a:chExt cx="6779110" cy="715581"/>
          </a:xfrm>
        </p:grpSpPr>
        <p:sp>
          <p:nvSpPr>
            <p:cNvPr id="15" name="TextBox 14"/>
            <p:cNvSpPr txBox="1"/>
            <p:nvPr/>
          </p:nvSpPr>
          <p:spPr>
            <a:xfrm>
              <a:off x="4147073" y="1381459"/>
              <a:ext cx="704039" cy="715581"/>
            </a:xfrm>
            <a:prstGeom prst="rect">
              <a:avLst/>
            </a:prstGeom>
            <a:noFill/>
          </p:spPr>
          <p:txBody>
            <a:bodyPr wrap="none" rtlCol="0">
              <a:spAutoFit/>
            </a:bodyPr>
            <a:lstStyle/>
            <a:p>
              <a:r>
                <a:rPr lang="en-US" sz="4050" dirty="0" smtClean="0">
                  <a:solidFill>
                    <a:schemeClr val="tx2">
                      <a:lumMod val="60000"/>
                      <a:lumOff val="40000"/>
                    </a:schemeClr>
                  </a:solidFill>
                  <a:latin typeface="Wingdings" pitchFamily="2" charset="2"/>
                </a:rPr>
                <a:t></a:t>
              </a:r>
              <a:endParaRPr lang="en-US" sz="405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58574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1" y="559400"/>
            <a:ext cx="1678193" cy="556676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8489" y="849856"/>
            <a:ext cx="5507917" cy="50238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5C8118-FB93-4E87-B380-0175F2FE2167}" type="datetime4">
              <a:rPr lang="en-US" smtClean="0"/>
              <a:pPr/>
              <a:t>February 12, 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grpSp>
        <p:nvGrpSpPr>
          <p:cNvPr id="11" name="Group 10"/>
          <p:cNvGrpSpPr/>
          <p:nvPr/>
        </p:nvGrpSpPr>
        <p:grpSpPr>
          <a:xfrm rot="5400000">
            <a:off x="3909051" y="2984700"/>
            <a:ext cx="5480154" cy="715581"/>
            <a:chOff x="1815339" y="1485332"/>
            <a:chExt cx="5480154" cy="715580"/>
          </a:xfrm>
        </p:grpSpPr>
        <p:sp>
          <p:nvSpPr>
            <p:cNvPr id="12" name="TextBox 11"/>
            <p:cNvSpPr txBox="1"/>
            <p:nvPr/>
          </p:nvSpPr>
          <p:spPr>
            <a:xfrm>
              <a:off x="4233636" y="1485332"/>
              <a:ext cx="704039" cy="715580"/>
            </a:xfrm>
            <a:prstGeom prst="rect">
              <a:avLst/>
            </a:prstGeom>
            <a:noFill/>
          </p:spPr>
          <p:txBody>
            <a:bodyPr wrap="none" rtlCol="0">
              <a:spAutoFit/>
            </a:bodyPr>
            <a:lstStyle/>
            <a:p>
              <a:r>
                <a:rPr lang="en-US" sz="4050" dirty="0" smtClean="0">
                  <a:solidFill>
                    <a:schemeClr val="tx2">
                      <a:lumMod val="60000"/>
                      <a:lumOff val="40000"/>
                    </a:schemeClr>
                  </a:solidFill>
                  <a:latin typeface="Wingdings" pitchFamily="2" charset="2"/>
                </a:rPr>
                <a:t></a:t>
              </a:r>
              <a:endParaRPr lang="en-US" sz="405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66590121"/>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99248" y="2248349"/>
            <a:ext cx="7745505" cy="387781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60378" y="6161444"/>
            <a:ext cx="2133600" cy="365125"/>
          </a:xfrm>
          <a:prstGeom prst="rect">
            <a:avLst/>
          </a:prstGeom>
        </p:spPr>
        <p:txBody>
          <a:bodyPr vert="horz" lIns="91440" tIns="45720" rIns="91440" bIns="45720" rtlCol="0" anchor="ctr"/>
          <a:lstStyle>
            <a:lvl1pPr algn="l">
              <a:defRPr sz="900">
                <a:solidFill>
                  <a:schemeClr val="tx2"/>
                </a:solidFill>
              </a:defRPr>
            </a:lvl1pPr>
          </a:lstStyle>
          <a:p>
            <a:fld id="{16C01193-8287-4834-A286-6B880643E934}" type="datetime4">
              <a:rPr lang="en-US" smtClean="0"/>
              <a:pPr/>
              <a:t>February 12, 2018</a:t>
            </a:fld>
            <a:endParaRPr lang="en-US" dirty="0"/>
          </a:p>
        </p:txBody>
      </p:sp>
      <p:sp>
        <p:nvSpPr>
          <p:cNvPr id="5" name="Footer Placeholder 4"/>
          <p:cNvSpPr>
            <a:spLocks noGrp="1"/>
          </p:cNvSpPr>
          <p:nvPr>
            <p:ph type="ftr" sz="quarter" idx="3"/>
          </p:nvPr>
        </p:nvSpPr>
        <p:spPr>
          <a:xfrm>
            <a:off x="3124200" y="6161444"/>
            <a:ext cx="2895600" cy="365125"/>
          </a:xfrm>
          <a:prstGeom prst="rect">
            <a:avLst/>
          </a:prstGeom>
        </p:spPr>
        <p:txBody>
          <a:bodyPr vert="horz" lIns="91440" tIns="45720" rIns="91440" bIns="45720" rtlCol="0" anchor="ctr"/>
          <a:lstStyle>
            <a:lvl1pPr algn="ctr">
              <a:defRPr sz="900">
                <a:solidFill>
                  <a:schemeClr val="tx2"/>
                </a:solidFill>
              </a:defRPr>
            </a:lvl1pPr>
          </a:lstStyle>
          <a:p>
            <a:endParaRPr lang="en-US" dirty="0"/>
          </a:p>
        </p:txBody>
      </p:sp>
      <p:sp>
        <p:nvSpPr>
          <p:cNvPr id="6" name="Slide Number Placeholder 5"/>
          <p:cNvSpPr>
            <a:spLocks noGrp="1"/>
          </p:cNvSpPr>
          <p:nvPr>
            <p:ph type="sldNum" sz="quarter" idx="4"/>
          </p:nvPr>
        </p:nvSpPr>
        <p:spPr>
          <a:xfrm>
            <a:off x="6639264" y="6161444"/>
            <a:ext cx="2133600" cy="365125"/>
          </a:xfrm>
          <a:prstGeom prst="rect">
            <a:avLst/>
          </a:prstGeom>
        </p:spPr>
        <p:txBody>
          <a:bodyPr vert="horz" lIns="91440" tIns="45720" rIns="91440" bIns="45720" rtlCol="0" anchor="ctr"/>
          <a:lstStyle>
            <a:lvl1pPr algn="r">
              <a:defRPr sz="900">
                <a:solidFill>
                  <a:schemeClr val="tx2"/>
                </a:solidFill>
              </a:defRPr>
            </a:lvl1pPr>
          </a:lstStyle>
          <a:p>
            <a:fld id="{8B37D5FE-740C-46F5-801A-FA5477D9711F}" type="slidenum">
              <a:rPr lang="en-US" smtClean="0"/>
              <a:pPr/>
              <a:t>‹#›</a:t>
            </a:fld>
            <a:endParaRPr lang="en-US" dirty="0"/>
          </a:p>
        </p:txBody>
      </p:sp>
    </p:spTree>
    <p:extLst>
      <p:ext uri="{BB962C8B-B14F-4D97-AF65-F5344CB8AC3E}">
        <p14:creationId xmlns:p14="http://schemas.microsoft.com/office/powerpoint/2010/main" val="2195323539"/>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sldNum="0" hdr="0" ftr="0" dt="0"/>
  <p:txStyles>
    <p:titleStyle>
      <a:lvl1pPr algn="ctr" defTabSz="685800" rtl="0" eaLnBrk="1" latinLnBrk="0" hangingPunct="1">
        <a:spcBef>
          <a:spcPct val="0"/>
        </a:spcBef>
        <a:buNone/>
        <a:defRPr sz="405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6858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1pPr>
      <a:lvl2pPr marL="582930" indent="-274320" algn="l" defTabSz="685800" rtl="0" eaLnBrk="1" latinLnBrk="0" hangingPunct="1">
        <a:spcBef>
          <a:spcPct val="20000"/>
        </a:spcBef>
        <a:buClr>
          <a:schemeClr val="accent1"/>
        </a:buClr>
        <a:buFont typeface="Wingdings" pitchFamily="2" charset="2"/>
        <a:buChar char=""/>
        <a:defRPr sz="1650" kern="1200">
          <a:solidFill>
            <a:schemeClr val="tx1">
              <a:lumMod val="85000"/>
              <a:lumOff val="15000"/>
            </a:schemeClr>
          </a:solidFill>
          <a:latin typeface="+mn-lt"/>
          <a:ea typeface="+mn-ea"/>
          <a:cs typeface="+mn-cs"/>
        </a:defRPr>
      </a:lvl2pPr>
      <a:lvl3pPr marL="857250" indent="-274320" algn="l" defTabSz="685800" rtl="0" eaLnBrk="1" latinLnBrk="0" hangingPunct="1">
        <a:spcBef>
          <a:spcPct val="20000"/>
        </a:spcBef>
        <a:buClr>
          <a:schemeClr val="accent1"/>
        </a:buClr>
        <a:buFont typeface="Wingdings" pitchFamily="2" charset="2"/>
        <a:buChar char=""/>
        <a:defRPr sz="1500" kern="1200">
          <a:solidFill>
            <a:schemeClr val="tx1">
              <a:lumMod val="85000"/>
              <a:lumOff val="15000"/>
            </a:schemeClr>
          </a:solidFill>
          <a:latin typeface="+mn-lt"/>
          <a:ea typeface="+mn-ea"/>
          <a:cs typeface="+mn-cs"/>
        </a:defRPr>
      </a:lvl3pPr>
      <a:lvl4pPr marL="1131570" indent="-240030" algn="l" defTabSz="685800" rtl="0" eaLnBrk="1" latinLnBrk="0" hangingPunct="1">
        <a:spcBef>
          <a:spcPct val="20000"/>
        </a:spcBef>
        <a:buClr>
          <a:schemeClr val="accent1"/>
        </a:buClr>
        <a:buFont typeface="Wingdings" pitchFamily="2" charset="2"/>
        <a:buChar char=""/>
        <a:defRPr sz="1350" kern="1200">
          <a:solidFill>
            <a:schemeClr val="tx1">
              <a:lumMod val="85000"/>
              <a:lumOff val="15000"/>
            </a:schemeClr>
          </a:solidFill>
          <a:latin typeface="+mn-lt"/>
          <a:ea typeface="+mn-ea"/>
          <a:cs typeface="+mn-cs"/>
        </a:defRPr>
      </a:lvl4pPr>
      <a:lvl5pPr marL="1371600" indent="-240030" algn="l" defTabSz="685800" rtl="0" eaLnBrk="1" latinLnBrk="0" hangingPunct="1">
        <a:spcBef>
          <a:spcPct val="20000"/>
        </a:spcBef>
        <a:buClr>
          <a:schemeClr val="accent1"/>
        </a:buClr>
        <a:buFont typeface="Wingdings" pitchFamily="2" charset="2"/>
        <a:buChar char=""/>
        <a:defRPr sz="1200" kern="1200">
          <a:solidFill>
            <a:schemeClr val="tx1">
              <a:lumMod val="85000"/>
              <a:lumOff val="15000"/>
            </a:schemeClr>
          </a:solidFill>
          <a:latin typeface="+mn-lt"/>
          <a:ea typeface="+mn-ea"/>
          <a:cs typeface="+mn-cs"/>
        </a:defRPr>
      </a:lvl5pPr>
      <a:lvl6pPr marL="1611630" indent="-205740" algn="l" defTabSz="685800" rtl="0" eaLnBrk="1" latinLnBrk="0" hangingPunct="1">
        <a:spcBef>
          <a:spcPts val="300"/>
        </a:spcBef>
        <a:buClr>
          <a:schemeClr val="accent1"/>
        </a:buClr>
        <a:buFont typeface="Wingdings" pitchFamily="2" charset="2"/>
        <a:buChar char=""/>
        <a:defRPr sz="1050" kern="1200">
          <a:solidFill>
            <a:schemeClr val="tx1"/>
          </a:solidFill>
          <a:latin typeface="+mn-lt"/>
          <a:ea typeface="+mn-ea"/>
          <a:cs typeface="+mn-cs"/>
        </a:defRPr>
      </a:lvl6pPr>
      <a:lvl7pPr marL="1851660" indent="-205740" algn="l" defTabSz="685800" rtl="0" eaLnBrk="1" latinLnBrk="0" hangingPunct="1">
        <a:spcBef>
          <a:spcPts val="300"/>
        </a:spcBef>
        <a:buClr>
          <a:schemeClr val="accent1"/>
        </a:buClr>
        <a:buFont typeface="Wingdings" pitchFamily="2" charset="2"/>
        <a:buChar char=""/>
        <a:defRPr sz="1050" kern="1200">
          <a:solidFill>
            <a:schemeClr val="tx1"/>
          </a:solidFill>
          <a:latin typeface="+mn-lt"/>
          <a:ea typeface="+mn-ea"/>
          <a:cs typeface="+mn-cs"/>
        </a:defRPr>
      </a:lvl7pPr>
      <a:lvl8pPr marL="2091690" indent="-205740" algn="l" defTabSz="685800" rtl="0" eaLnBrk="1" latinLnBrk="0" hangingPunct="1">
        <a:spcBef>
          <a:spcPts val="300"/>
        </a:spcBef>
        <a:buClr>
          <a:schemeClr val="accent1"/>
        </a:buClr>
        <a:buFont typeface="Wingdings" pitchFamily="2" charset="2"/>
        <a:buChar char=""/>
        <a:defRPr sz="1050" kern="1200">
          <a:solidFill>
            <a:schemeClr val="tx1"/>
          </a:solidFill>
          <a:latin typeface="+mn-lt"/>
          <a:ea typeface="+mn-ea"/>
          <a:cs typeface="+mn-cs"/>
        </a:defRPr>
      </a:lvl8pPr>
      <a:lvl9pPr marL="2331720" indent="-205740" algn="l" defTabSz="685800" rtl="0" eaLnBrk="1" latinLnBrk="0" hangingPunct="1">
        <a:spcBef>
          <a:spcPts val="300"/>
        </a:spcBef>
        <a:buClr>
          <a:schemeClr val="accent1"/>
        </a:buClr>
        <a:buFont typeface="Wingdings" pitchFamily="2" charset="2"/>
        <a:buChar char=""/>
        <a:defRPr sz="10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Management In Practice</a:t>
            </a:r>
            <a:endParaRPr lang="en-US" dirty="0"/>
          </a:p>
        </p:txBody>
      </p:sp>
      <p:sp>
        <p:nvSpPr>
          <p:cNvPr id="3" name="Subtitle 2"/>
          <p:cNvSpPr>
            <a:spLocks noGrp="1"/>
          </p:cNvSpPr>
          <p:nvPr>
            <p:ph type="subTitle" idx="1"/>
          </p:nvPr>
        </p:nvSpPr>
        <p:spPr/>
        <p:txBody>
          <a:bodyPr>
            <a:normAutofit/>
          </a:bodyPr>
          <a:lstStyle/>
          <a:p>
            <a:r>
              <a:rPr lang="en-US" sz="4800" dirty="0"/>
              <a:t>Ratio Analysis</a:t>
            </a:r>
          </a:p>
        </p:txBody>
      </p:sp>
    </p:spTree>
    <p:extLst>
      <p:ext uri="{BB962C8B-B14F-4D97-AF65-F5344CB8AC3E}">
        <p14:creationId xmlns:p14="http://schemas.microsoft.com/office/powerpoint/2010/main" val="2941089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smtClean="0"/>
          </a:p>
          <a:p>
            <a:r>
              <a:rPr lang="en-GB" dirty="0" smtClean="0"/>
              <a:t>In the previous sessions, we discussed the Common Accounting Terms, Users of Accounting Information and completed examples of the Financial Statements</a:t>
            </a:r>
          </a:p>
          <a:p>
            <a:endParaRPr lang="en-GB" dirty="0" smtClean="0"/>
          </a:p>
          <a:p>
            <a:r>
              <a:rPr lang="en-GB" dirty="0"/>
              <a:t>Today we will discuss the analysis of financial statements, and ask why is there a need to interpret financial statements?</a:t>
            </a:r>
          </a:p>
          <a:p>
            <a:endParaRPr lang="en-GB" dirty="0"/>
          </a:p>
        </p:txBody>
      </p:sp>
      <p:sp>
        <p:nvSpPr>
          <p:cNvPr id="2" name="Title 1"/>
          <p:cNvSpPr>
            <a:spLocks noGrp="1"/>
          </p:cNvSpPr>
          <p:nvPr>
            <p:ph type="title"/>
          </p:nvPr>
        </p:nvSpPr>
        <p:spPr/>
        <p:txBody>
          <a:bodyPr/>
          <a:lstStyle/>
          <a:p>
            <a:r>
              <a:rPr lang="en-GB" dirty="0" smtClean="0"/>
              <a:t>Finance</a:t>
            </a:r>
            <a:endParaRPr lang="en-GB" dirty="0"/>
          </a:p>
        </p:txBody>
      </p:sp>
    </p:spTree>
    <p:extLst>
      <p:ext uri="{BB962C8B-B14F-4D97-AF65-F5344CB8AC3E}">
        <p14:creationId xmlns:p14="http://schemas.microsoft.com/office/powerpoint/2010/main" val="2541611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Accounts help us assess profitability and financial stability.</a:t>
            </a:r>
          </a:p>
          <a:p>
            <a:endParaRPr lang="en-GB" dirty="0" smtClean="0"/>
          </a:p>
          <a:p>
            <a:r>
              <a:rPr lang="en-GB" dirty="0" smtClean="0"/>
              <a:t>We need to compare:</a:t>
            </a:r>
          </a:p>
          <a:p>
            <a:endParaRPr lang="en-GB" dirty="0" smtClean="0"/>
          </a:p>
          <a:p>
            <a:r>
              <a:rPr lang="en-GB" dirty="0" smtClean="0"/>
              <a:t>1. One year with the next to identify trends</a:t>
            </a:r>
          </a:p>
          <a:p>
            <a:r>
              <a:rPr lang="en-GB" dirty="0" smtClean="0"/>
              <a:t>2. Different Business</a:t>
            </a:r>
          </a:p>
          <a:p>
            <a:endParaRPr lang="en-GB" dirty="0"/>
          </a:p>
        </p:txBody>
      </p:sp>
      <p:sp>
        <p:nvSpPr>
          <p:cNvPr id="2" name="Title 1"/>
          <p:cNvSpPr>
            <a:spLocks noGrp="1"/>
          </p:cNvSpPr>
          <p:nvPr>
            <p:ph type="title"/>
          </p:nvPr>
        </p:nvSpPr>
        <p:spPr/>
        <p:txBody>
          <a:bodyPr/>
          <a:lstStyle/>
          <a:p>
            <a:r>
              <a:rPr lang="en-GB" dirty="0" smtClean="0"/>
              <a:t>Ratio analysis</a:t>
            </a:r>
            <a:br>
              <a:rPr lang="en-GB" dirty="0" smtClean="0"/>
            </a:br>
            <a:endParaRPr lang="en-GB" dirty="0"/>
          </a:p>
        </p:txBody>
      </p:sp>
    </p:spTree>
    <p:extLst>
      <p:ext uri="{BB962C8B-B14F-4D97-AF65-F5344CB8AC3E}">
        <p14:creationId xmlns:p14="http://schemas.microsoft.com/office/powerpoint/2010/main" val="3004753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The most straightforward method of analysing accounts is to simply compare individual items such as stock, sales etc. to identify changes.</a:t>
            </a:r>
          </a:p>
          <a:p>
            <a:endParaRPr lang="en-US" dirty="0" smtClean="0"/>
          </a:p>
          <a:p>
            <a:r>
              <a:rPr lang="en-US" dirty="0" smtClean="0"/>
              <a:t>Ratios can be classified into 3 main groups.</a:t>
            </a:r>
          </a:p>
          <a:p>
            <a:endParaRPr lang="en-US" dirty="0" smtClean="0"/>
          </a:p>
          <a:p>
            <a:r>
              <a:rPr lang="en-US" b="1" dirty="0" smtClean="0"/>
              <a:t>Profitability;</a:t>
            </a:r>
          </a:p>
          <a:p>
            <a:r>
              <a:rPr lang="en-US" b="1" dirty="0" smtClean="0"/>
              <a:t>Liquidity, and</a:t>
            </a:r>
          </a:p>
          <a:p>
            <a:r>
              <a:rPr lang="en-US" b="1" dirty="0" smtClean="0"/>
              <a:t>Gearing</a:t>
            </a:r>
            <a:endParaRPr lang="en-US" b="1" dirty="0"/>
          </a:p>
        </p:txBody>
      </p:sp>
      <p:sp>
        <p:nvSpPr>
          <p:cNvPr id="2" name="Title 1"/>
          <p:cNvSpPr>
            <a:spLocks noGrp="1"/>
          </p:cNvSpPr>
          <p:nvPr>
            <p:ph type="title"/>
          </p:nvPr>
        </p:nvSpPr>
        <p:spPr/>
        <p:txBody>
          <a:bodyPr/>
          <a:lstStyle/>
          <a:p>
            <a:r>
              <a:rPr lang="en-US" dirty="0" smtClean="0"/>
              <a:t>Ratios</a:t>
            </a:r>
            <a:endParaRPr lang="en-US" dirty="0"/>
          </a:p>
        </p:txBody>
      </p:sp>
    </p:spTree>
    <p:extLst>
      <p:ext uri="{BB962C8B-B14F-4D97-AF65-F5344CB8AC3E}">
        <p14:creationId xmlns:p14="http://schemas.microsoft.com/office/powerpoint/2010/main" val="4144762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6" y="2112134"/>
            <a:ext cx="8409904" cy="4745866"/>
          </a:xfrm>
        </p:spPr>
        <p:txBody>
          <a:bodyPr>
            <a:normAutofit fontScale="92500" lnSpcReduction="10000"/>
          </a:bodyPr>
          <a:lstStyle/>
          <a:p>
            <a:pPr marL="68580" indent="0">
              <a:buNone/>
            </a:pPr>
            <a:r>
              <a:rPr lang="en-US" b="1" u="sng" dirty="0" smtClean="0"/>
              <a:t>For </a:t>
            </a:r>
            <a:r>
              <a:rPr lang="en-US" b="1" u="sng" dirty="0"/>
              <a:t>ratios to be useful and meaningful, they must be:</a:t>
            </a:r>
            <a:br>
              <a:rPr lang="en-US" b="1" u="sng" dirty="0"/>
            </a:br>
            <a:r>
              <a:rPr lang="en-US" dirty="0"/>
              <a:t> </a:t>
            </a:r>
          </a:p>
          <a:p>
            <a:r>
              <a:rPr lang="en-US" dirty="0"/>
              <a:t>Calculated using reliable, accurate financial </a:t>
            </a:r>
            <a:r>
              <a:rPr lang="en-US" dirty="0" smtClean="0"/>
              <a:t>information </a:t>
            </a:r>
          </a:p>
          <a:p>
            <a:endParaRPr lang="en-US" dirty="0"/>
          </a:p>
          <a:p>
            <a:r>
              <a:rPr lang="en-US" dirty="0"/>
              <a:t>Calculated consistently from period to </a:t>
            </a:r>
            <a:r>
              <a:rPr lang="en-US" dirty="0" smtClean="0"/>
              <a:t>period</a:t>
            </a:r>
          </a:p>
          <a:p>
            <a:endParaRPr lang="en-US" dirty="0"/>
          </a:p>
          <a:p>
            <a:r>
              <a:rPr lang="en-US" dirty="0"/>
              <a:t>Used in comparison to internal benchmarks and </a:t>
            </a:r>
            <a:r>
              <a:rPr lang="en-US" dirty="0" smtClean="0"/>
              <a:t>goals</a:t>
            </a:r>
          </a:p>
          <a:p>
            <a:endParaRPr lang="en-US" dirty="0"/>
          </a:p>
          <a:p>
            <a:r>
              <a:rPr lang="en-US" dirty="0"/>
              <a:t>Used in comparison to other companies in your </a:t>
            </a:r>
            <a:r>
              <a:rPr lang="en-US" dirty="0" smtClean="0"/>
              <a:t>industry</a:t>
            </a:r>
          </a:p>
          <a:p>
            <a:endParaRPr lang="en-US" dirty="0"/>
          </a:p>
          <a:p>
            <a:r>
              <a:rPr lang="en-US" dirty="0"/>
              <a:t>Viewed both at a single point in time and as an indication of broad trends and issues over </a:t>
            </a:r>
            <a:r>
              <a:rPr lang="en-US" dirty="0" smtClean="0"/>
              <a:t>time</a:t>
            </a:r>
          </a:p>
          <a:p>
            <a:endParaRPr lang="en-US" dirty="0"/>
          </a:p>
          <a:p>
            <a:r>
              <a:rPr lang="en-US" dirty="0"/>
              <a:t>Carefully interpreted in the proper context, considering there are many other important factors and indicators involved in assessing performance.</a:t>
            </a:r>
            <a:br>
              <a:rPr lang="en-US" dirty="0"/>
            </a:br>
            <a:endParaRPr lang="en-US" dirty="0"/>
          </a:p>
          <a:p>
            <a:endParaRPr lang="en-US" dirty="0"/>
          </a:p>
        </p:txBody>
      </p:sp>
    </p:spTree>
    <p:extLst>
      <p:ext uri="{BB962C8B-B14F-4D97-AF65-F5344CB8AC3E}">
        <p14:creationId xmlns:p14="http://schemas.microsoft.com/office/powerpoint/2010/main" val="2436756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The Leisure, Events and Tourism industries are large fields within the service industry</a:t>
            </a:r>
          </a:p>
          <a:p>
            <a:r>
              <a:rPr lang="en-GB" dirty="0" smtClean="0"/>
              <a:t>Therefore, it is important to define a set of financial ratios that can be used to analyse companies across these industries</a:t>
            </a:r>
          </a:p>
          <a:p>
            <a:r>
              <a:rPr lang="en-GB" dirty="0" smtClean="0"/>
              <a:t>In particular, the hotel industry is heavy in tangible assets (has a physical form – a mixture of fixed and current assets)</a:t>
            </a:r>
            <a:endParaRPr lang="en-GB" dirty="0"/>
          </a:p>
        </p:txBody>
      </p:sp>
      <p:sp>
        <p:nvSpPr>
          <p:cNvPr id="2" name="Title 1"/>
          <p:cNvSpPr>
            <a:spLocks noGrp="1"/>
          </p:cNvSpPr>
          <p:nvPr>
            <p:ph type="title"/>
          </p:nvPr>
        </p:nvSpPr>
        <p:spPr/>
        <p:txBody>
          <a:bodyPr>
            <a:noAutofit/>
          </a:bodyPr>
          <a:lstStyle/>
          <a:p>
            <a:r>
              <a:rPr lang="en-GB" sz="3200" dirty="0" smtClean="0"/>
              <a:t>Key Financial Ratios to analyse  Leisure, Events and Tourism Industry</a:t>
            </a:r>
            <a:endParaRPr lang="en-GB" sz="3200" dirty="0"/>
          </a:p>
        </p:txBody>
      </p:sp>
    </p:spTree>
    <p:extLst>
      <p:ext uri="{BB962C8B-B14F-4D97-AF65-F5344CB8AC3E}">
        <p14:creationId xmlns:p14="http://schemas.microsoft.com/office/powerpoint/2010/main" val="3283315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There are a large number of liabilities within the Leisure, Events and Tourism sector, in the form of salaries and wages</a:t>
            </a:r>
          </a:p>
          <a:p>
            <a:endParaRPr lang="en-GB" dirty="0"/>
          </a:p>
          <a:p>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982849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Different profitability ratios provide different useful insights into the financial health and performance of a company. </a:t>
            </a:r>
            <a:endParaRPr lang="en-US" dirty="0" smtClean="0"/>
          </a:p>
          <a:p>
            <a:r>
              <a:rPr lang="en-US" dirty="0" smtClean="0"/>
              <a:t>For </a:t>
            </a:r>
            <a:r>
              <a:rPr lang="en-US" dirty="0"/>
              <a:t>example, gross profit and net profit ratios tell how well the company is managing its expenses</a:t>
            </a:r>
            <a:r>
              <a:rPr lang="en-US" dirty="0" smtClean="0"/>
              <a:t>.</a:t>
            </a:r>
          </a:p>
          <a:p>
            <a:r>
              <a:rPr lang="en-US" dirty="0" smtClean="0"/>
              <a:t>Return </a:t>
            </a:r>
            <a:r>
              <a:rPr lang="en-US" dirty="0"/>
              <a:t>on capital employed (ROCE) tells how well the company is using capital employed to generate returns</a:t>
            </a:r>
            <a:r>
              <a:rPr lang="en-US" dirty="0" smtClean="0"/>
              <a:t>.</a:t>
            </a:r>
          </a:p>
          <a:p>
            <a:r>
              <a:rPr lang="en-US" dirty="0" smtClean="0"/>
              <a:t>Return </a:t>
            </a:r>
            <a:r>
              <a:rPr lang="en-US" dirty="0"/>
              <a:t>on investment tells whether the company is generating enough profits for its shareholders. </a:t>
            </a:r>
          </a:p>
        </p:txBody>
      </p:sp>
      <p:sp>
        <p:nvSpPr>
          <p:cNvPr id="2" name="Title 1"/>
          <p:cNvSpPr>
            <a:spLocks noGrp="1"/>
          </p:cNvSpPr>
          <p:nvPr>
            <p:ph type="title"/>
          </p:nvPr>
        </p:nvSpPr>
        <p:spPr/>
        <p:txBody>
          <a:bodyPr/>
          <a:lstStyle/>
          <a:p>
            <a:r>
              <a:rPr lang="en-US" dirty="0" smtClean="0"/>
              <a:t>1. Profitability Ratios</a:t>
            </a:r>
            <a:endParaRPr lang="en-US" dirty="0"/>
          </a:p>
        </p:txBody>
      </p:sp>
    </p:spTree>
    <p:extLst>
      <p:ext uri="{BB962C8B-B14F-4D97-AF65-F5344CB8AC3E}">
        <p14:creationId xmlns:p14="http://schemas.microsoft.com/office/powerpoint/2010/main" val="26390160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Gross profit Margin measure the margin made by sales.  This figure is expected to remain reasonably constant.  A change may be due to changes in selling prices, purchase cost or stock shortage.</a:t>
            </a:r>
          </a:p>
          <a:p>
            <a:endParaRPr lang="en-GB" dirty="0"/>
          </a:p>
          <a:p>
            <a:pPr marL="0" indent="0">
              <a:buNone/>
            </a:pPr>
            <a:r>
              <a:rPr lang="en-GB" u="sng" dirty="0" smtClean="0"/>
              <a:t>Gross Profit     </a:t>
            </a:r>
            <a:r>
              <a:rPr lang="en-GB" dirty="0" smtClean="0"/>
              <a:t>x 100 =              %</a:t>
            </a:r>
          </a:p>
          <a:p>
            <a:pPr marL="0" indent="0">
              <a:buNone/>
            </a:pPr>
            <a:r>
              <a:rPr lang="en-GB" dirty="0" smtClean="0"/>
              <a:t>Sales</a:t>
            </a:r>
          </a:p>
          <a:p>
            <a:pPr marL="0" indent="0">
              <a:buNone/>
            </a:pPr>
            <a:endParaRPr lang="en-GB" dirty="0" smtClean="0"/>
          </a:p>
          <a:p>
            <a:pPr marL="0" indent="0">
              <a:buNone/>
            </a:pPr>
            <a:r>
              <a:rPr lang="en-GB" dirty="0" smtClean="0"/>
              <a:t>However, within the hotel industry, most of the costs come from operations and not cost of goods sold, therefore the gross profit margin should be high in this industry.  </a:t>
            </a:r>
            <a:endParaRPr lang="en-GB" dirty="0"/>
          </a:p>
        </p:txBody>
      </p:sp>
      <p:sp>
        <p:nvSpPr>
          <p:cNvPr id="2" name="Title 1"/>
          <p:cNvSpPr>
            <a:spLocks noGrp="1"/>
          </p:cNvSpPr>
          <p:nvPr>
            <p:ph type="title"/>
          </p:nvPr>
        </p:nvSpPr>
        <p:spPr/>
        <p:txBody>
          <a:bodyPr/>
          <a:lstStyle/>
          <a:p>
            <a:r>
              <a:rPr lang="en-GB" dirty="0" smtClean="0"/>
              <a:t>Gross Profit Margin </a:t>
            </a:r>
            <a:r>
              <a:rPr lang="en-GB" sz="900" dirty="0" smtClean="0">
                <a:solidFill>
                  <a:srgbClr val="FF0000"/>
                </a:solidFill>
              </a:rPr>
              <a:t>Before expenses</a:t>
            </a:r>
            <a:endParaRPr lang="en-GB" dirty="0">
              <a:solidFill>
                <a:srgbClr val="FF0000"/>
              </a:solidFill>
            </a:endParaRPr>
          </a:p>
        </p:txBody>
      </p:sp>
    </p:spTree>
    <p:extLst>
      <p:ext uri="{BB962C8B-B14F-4D97-AF65-F5344CB8AC3E}">
        <p14:creationId xmlns:p14="http://schemas.microsoft.com/office/powerpoint/2010/main" val="1793832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Some company management like to compare their net profit with sales revenue.</a:t>
            </a:r>
          </a:p>
          <a:p>
            <a:endParaRPr lang="en-GB" dirty="0" smtClean="0"/>
          </a:p>
          <a:p>
            <a:pPr marL="0" indent="0">
              <a:buNone/>
            </a:pPr>
            <a:r>
              <a:rPr lang="en-GB" u="sng" dirty="0" smtClean="0"/>
              <a:t>Net Profit</a:t>
            </a:r>
            <a:r>
              <a:rPr lang="en-GB" dirty="0" smtClean="0"/>
              <a:t> x 100 =</a:t>
            </a:r>
          </a:p>
          <a:p>
            <a:pPr marL="0" indent="0">
              <a:buNone/>
            </a:pPr>
            <a:r>
              <a:rPr lang="en-GB" dirty="0" smtClean="0"/>
              <a:t>Sales</a:t>
            </a:r>
          </a:p>
          <a:p>
            <a:endParaRPr lang="en-GB" dirty="0"/>
          </a:p>
        </p:txBody>
      </p:sp>
      <p:sp>
        <p:nvSpPr>
          <p:cNvPr id="2" name="Title 1"/>
          <p:cNvSpPr>
            <a:spLocks noGrp="1"/>
          </p:cNvSpPr>
          <p:nvPr>
            <p:ph type="title"/>
          </p:nvPr>
        </p:nvSpPr>
        <p:spPr/>
        <p:txBody>
          <a:bodyPr/>
          <a:lstStyle/>
          <a:p>
            <a:r>
              <a:rPr lang="en-GB" dirty="0" smtClean="0"/>
              <a:t>Net Profit Margin </a:t>
            </a:r>
            <a:r>
              <a:rPr lang="en-GB" sz="900" dirty="0" smtClean="0"/>
              <a:t>after expenses</a:t>
            </a:r>
            <a:endParaRPr lang="en-GB" dirty="0"/>
          </a:p>
        </p:txBody>
      </p:sp>
    </p:spTree>
    <p:extLst>
      <p:ext uri="{BB962C8B-B14F-4D97-AF65-F5344CB8AC3E}">
        <p14:creationId xmlns:p14="http://schemas.microsoft.com/office/powerpoint/2010/main" val="1316464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dirty="0"/>
              <a:t>Definition of 'Return On Capital Employed (ROCE)'</a:t>
            </a:r>
          </a:p>
          <a:p>
            <a:r>
              <a:rPr lang="en-US" dirty="0"/>
              <a:t/>
            </a:r>
            <a:br>
              <a:rPr lang="en-US" dirty="0"/>
            </a:br>
            <a:r>
              <a:rPr lang="en-US" dirty="0"/>
              <a:t>A financial ratio that measures a company's profitability and the efficiency with which its capital is employed. Return on Capital Employed (ROCE) is calculated as</a:t>
            </a:r>
            <a:r>
              <a:rPr lang="en-US" dirty="0" smtClean="0"/>
              <a:t>:</a:t>
            </a:r>
          </a:p>
          <a:p>
            <a:endParaRPr lang="en-US" dirty="0" smtClean="0"/>
          </a:p>
          <a:p>
            <a:r>
              <a:rPr lang="en-US" dirty="0" smtClean="0"/>
              <a:t>Profit before interest/total assets less current liabilities x 100%</a:t>
            </a:r>
            <a:r>
              <a:rPr lang="en-US" dirty="0"/>
              <a:t/>
            </a:r>
            <a:br>
              <a:rPr lang="en-US" dirty="0"/>
            </a:br>
            <a:endParaRPr lang="en-US" dirty="0"/>
          </a:p>
          <a:p>
            <a:endParaRPr lang="en-US" dirty="0"/>
          </a:p>
        </p:txBody>
      </p:sp>
      <p:sp>
        <p:nvSpPr>
          <p:cNvPr id="2" name="Title 1"/>
          <p:cNvSpPr>
            <a:spLocks noGrp="1"/>
          </p:cNvSpPr>
          <p:nvPr>
            <p:ph type="title"/>
          </p:nvPr>
        </p:nvSpPr>
        <p:spPr/>
        <p:txBody>
          <a:bodyPr/>
          <a:lstStyle/>
          <a:p>
            <a:r>
              <a:rPr lang="en-US" dirty="0" smtClean="0"/>
              <a:t>Profibility - ROCE</a:t>
            </a:r>
            <a:endParaRPr lang="en-US" dirty="0"/>
          </a:p>
        </p:txBody>
      </p:sp>
    </p:spTree>
    <p:extLst>
      <p:ext uri="{BB962C8B-B14F-4D97-AF65-F5344CB8AC3E}">
        <p14:creationId xmlns:p14="http://schemas.microsoft.com/office/powerpoint/2010/main" val="24588907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Sales/total assets less current liabilities = *******</a:t>
            </a:r>
          </a:p>
          <a:p>
            <a:pPr marL="0" indent="0">
              <a:buNone/>
            </a:pPr>
            <a:r>
              <a:rPr lang="en-GB" dirty="0" smtClean="0"/>
              <a:t> </a:t>
            </a:r>
            <a:endParaRPr lang="en-GB" dirty="0"/>
          </a:p>
          <a:p>
            <a:pPr marL="0" indent="0">
              <a:buNone/>
            </a:pPr>
            <a:r>
              <a:rPr lang="en-GB" dirty="0" smtClean="0"/>
              <a:t>This is an efficiency ratio which tells how efficiently assets are being utilised.</a:t>
            </a:r>
          </a:p>
          <a:p>
            <a:pPr marL="0" indent="0">
              <a:buNone/>
            </a:pPr>
            <a:r>
              <a:rPr lang="en-GB" dirty="0" smtClean="0"/>
              <a:t>For example, ratio of 1 equals £1 of sales for every £1 of the total average assets for the year.  So, if the ratio were 2 this signifies £2 of sales for every £1of the total average assets for the year.</a:t>
            </a:r>
          </a:p>
          <a:p>
            <a:pPr marL="0" indent="0">
              <a:buNone/>
            </a:pPr>
            <a:r>
              <a:rPr lang="en-GB" dirty="0" smtClean="0"/>
              <a:t>Like with most ratios, the asset turnover ratio is based on industry standards.  Some industries use their assets more efficiently than others.</a:t>
            </a:r>
            <a:endParaRPr lang="en-GB" dirty="0"/>
          </a:p>
        </p:txBody>
      </p:sp>
      <p:sp>
        <p:nvSpPr>
          <p:cNvPr id="2" name="Title 1"/>
          <p:cNvSpPr>
            <a:spLocks noGrp="1"/>
          </p:cNvSpPr>
          <p:nvPr>
            <p:ph type="title"/>
          </p:nvPr>
        </p:nvSpPr>
        <p:spPr/>
        <p:txBody>
          <a:bodyPr/>
          <a:lstStyle/>
          <a:p>
            <a:r>
              <a:rPr lang="en-GB" dirty="0" smtClean="0"/>
              <a:t>Asset turnover</a:t>
            </a:r>
            <a:endParaRPr lang="en-GB" dirty="0"/>
          </a:p>
        </p:txBody>
      </p:sp>
    </p:spTree>
    <p:extLst>
      <p:ext uri="{BB962C8B-B14F-4D97-AF65-F5344CB8AC3E}">
        <p14:creationId xmlns:p14="http://schemas.microsoft.com/office/powerpoint/2010/main" val="904473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smtClean="0"/>
          </a:p>
          <a:p>
            <a:r>
              <a:rPr lang="en-GB" dirty="0" smtClean="0"/>
              <a:t>The fixed asset turnover ratio is the ratio of sales to the value of fixed assets.  It indicates to management how well the organisation is using its fixed assets to generate sales.</a:t>
            </a:r>
          </a:p>
          <a:p>
            <a:r>
              <a:rPr lang="en-GB" dirty="0" smtClean="0"/>
              <a:t>A decline in the ratio figure could indicate that the business is over invested in plant, equipment or other fixed assets.</a:t>
            </a:r>
            <a:endParaRPr lang="en-GB" dirty="0"/>
          </a:p>
          <a:p>
            <a:r>
              <a:rPr lang="en-GB" b="1" dirty="0" smtClean="0"/>
              <a:t>Sales turnover/ fixed assets =  *** times</a:t>
            </a:r>
          </a:p>
          <a:p>
            <a:endParaRPr lang="en-GB" dirty="0"/>
          </a:p>
        </p:txBody>
      </p:sp>
      <p:sp>
        <p:nvSpPr>
          <p:cNvPr id="2" name="Title 1"/>
          <p:cNvSpPr>
            <a:spLocks noGrp="1"/>
          </p:cNvSpPr>
          <p:nvPr>
            <p:ph type="title"/>
          </p:nvPr>
        </p:nvSpPr>
        <p:spPr/>
        <p:txBody>
          <a:bodyPr/>
          <a:lstStyle/>
          <a:p>
            <a:r>
              <a:rPr lang="en-GB" dirty="0" smtClean="0"/>
              <a:t>Fixed asset ratio</a:t>
            </a:r>
            <a:endParaRPr lang="en-GB" dirty="0"/>
          </a:p>
        </p:txBody>
      </p:sp>
    </p:spTree>
    <p:extLst>
      <p:ext uri="{BB962C8B-B14F-4D97-AF65-F5344CB8AC3E}">
        <p14:creationId xmlns:p14="http://schemas.microsoft.com/office/powerpoint/2010/main" val="1159960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Sales turnover/net current assets = ***** times</a:t>
            </a:r>
          </a:p>
          <a:p>
            <a:endParaRPr lang="en-GB" dirty="0"/>
          </a:p>
        </p:txBody>
      </p:sp>
      <p:sp>
        <p:nvSpPr>
          <p:cNvPr id="2" name="Title 1"/>
          <p:cNvSpPr>
            <a:spLocks noGrp="1"/>
          </p:cNvSpPr>
          <p:nvPr>
            <p:ph type="title"/>
          </p:nvPr>
        </p:nvSpPr>
        <p:spPr/>
        <p:txBody>
          <a:bodyPr/>
          <a:lstStyle/>
          <a:p>
            <a:r>
              <a:rPr lang="en-GB" dirty="0" smtClean="0"/>
              <a:t>Working capital turnover</a:t>
            </a:r>
            <a:endParaRPr lang="en-GB" dirty="0"/>
          </a:p>
        </p:txBody>
      </p:sp>
    </p:spTree>
    <p:extLst>
      <p:ext uri="{BB962C8B-B14F-4D97-AF65-F5344CB8AC3E}">
        <p14:creationId xmlns:p14="http://schemas.microsoft.com/office/powerpoint/2010/main" val="1285086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There are </a:t>
            </a:r>
            <a:r>
              <a:rPr lang="en-US" u="sng" dirty="0" smtClean="0"/>
              <a:t>two main </a:t>
            </a:r>
            <a:r>
              <a:rPr lang="en-US" dirty="0" smtClean="0"/>
              <a:t>liquidity ratios which are used to help assess whether a business has sufficient cash or equivalent current assets to be able to pay its debts.</a:t>
            </a:r>
          </a:p>
          <a:p>
            <a:r>
              <a:rPr lang="en-US" dirty="0" smtClean="0"/>
              <a:t>Liquidity ratios focus on the short term, and make use of the current assets and the current liabilities in the Balance Sheet.</a:t>
            </a:r>
            <a:endParaRPr lang="en-US" dirty="0"/>
          </a:p>
        </p:txBody>
      </p:sp>
      <p:sp>
        <p:nvSpPr>
          <p:cNvPr id="2" name="Title 1"/>
          <p:cNvSpPr>
            <a:spLocks noGrp="1"/>
          </p:cNvSpPr>
          <p:nvPr>
            <p:ph type="title"/>
          </p:nvPr>
        </p:nvSpPr>
        <p:spPr/>
        <p:txBody>
          <a:bodyPr/>
          <a:lstStyle/>
          <a:p>
            <a:r>
              <a:rPr lang="en-US" dirty="0" smtClean="0"/>
              <a:t>2. Liquidity Ratios</a:t>
            </a:r>
            <a:endParaRPr lang="en-US" dirty="0"/>
          </a:p>
        </p:txBody>
      </p:sp>
    </p:spTree>
    <p:extLst>
      <p:ext uri="{BB962C8B-B14F-4D97-AF65-F5344CB8AC3E}">
        <p14:creationId xmlns:p14="http://schemas.microsoft.com/office/powerpoint/2010/main" val="16213857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dirty="0"/>
          </a:p>
          <a:p>
            <a:pPr marL="0" indent="0">
              <a:buNone/>
            </a:pPr>
            <a:r>
              <a:rPr lang="en-US" dirty="0" smtClean="0"/>
              <a:t>Current Ratio = </a:t>
            </a:r>
            <a:r>
              <a:rPr lang="en-US" dirty="0"/>
              <a:t>	</a:t>
            </a:r>
            <a:r>
              <a:rPr lang="en-US" sz="1600" u="sng" dirty="0" smtClean="0"/>
              <a:t>current assets/</a:t>
            </a:r>
            <a:r>
              <a:rPr lang="en-US" sz="1600" dirty="0" smtClean="0"/>
              <a:t>             </a:t>
            </a:r>
          </a:p>
          <a:p>
            <a:pPr marL="0" indent="0">
              <a:buNone/>
            </a:pPr>
            <a:r>
              <a:rPr lang="en-US" sz="1600" dirty="0"/>
              <a:t> </a:t>
            </a:r>
            <a:r>
              <a:rPr lang="en-US" sz="1600" dirty="0" smtClean="0"/>
              <a:t>                      		current liabilities</a:t>
            </a:r>
          </a:p>
          <a:p>
            <a:endParaRPr lang="en-US" sz="1600" dirty="0"/>
          </a:p>
          <a:p>
            <a:r>
              <a:rPr lang="en-US" sz="1600" dirty="0"/>
              <a:t>A current ratio of around </a:t>
            </a:r>
            <a:r>
              <a:rPr lang="en-US" sz="1600" b="1" dirty="0"/>
              <a:t>1.7 – 2.0 </a:t>
            </a:r>
            <a:r>
              <a:rPr lang="en-US" sz="1600" dirty="0"/>
              <a:t>is considered encouraging for a business.</a:t>
            </a:r>
          </a:p>
          <a:p>
            <a:endParaRPr lang="en-US" sz="1600" dirty="0"/>
          </a:p>
          <a:p>
            <a:r>
              <a:rPr lang="en-US" sz="1600" dirty="0"/>
              <a:t>It suggests the business has enough cash to meet its </a:t>
            </a:r>
            <a:r>
              <a:rPr lang="en-US" sz="1600" dirty="0" smtClean="0"/>
              <a:t>debts.  Shareholders expect to see a ratio result over 1.</a:t>
            </a:r>
            <a:endParaRPr lang="en-US" sz="1600" dirty="0"/>
          </a:p>
          <a:p>
            <a:r>
              <a:rPr lang="en-US" sz="1600" dirty="0"/>
              <a:t>A low ratio of </a:t>
            </a:r>
            <a:r>
              <a:rPr lang="en-US" sz="1600" b="1" dirty="0"/>
              <a:t>1.0 – 1.5 </a:t>
            </a:r>
            <a:r>
              <a:rPr lang="en-US" sz="1600" dirty="0"/>
              <a:t>suggests otherwise.</a:t>
            </a:r>
          </a:p>
          <a:p>
            <a:endParaRPr lang="en-US" sz="1600" dirty="0" smtClean="0"/>
          </a:p>
        </p:txBody>
      </p:sp>
      <p:sp>
        <p:nvSpPr>
          <p:cNvPr id="2" name="Title 1"/>
          <p:cNvSpPr>
            <a:spLocks noGrp="1"/>
          </p:cNvSpPr>
          <p:nvPr>
            <p:ph type="title"/>
          </p:nvPr>
        </p:nvSpPr>
        <p:spPr/>
        <p:txBody>
          <a:bodyPr/>
          <a:lstStyle/>
          <a:p>
            <a:r>
              <a:rPr lang="en-US" dirty="0" smtClean="0"/>
              <a:t>Current Ratios</a:t>
            </a:r>
            <a:endParaRPr lang="en-US" dirty="0"/>
          </a:p>
        </p:txBody>
      </p:sp>
    </p:spTree>
    <p:extLst>
      <p:ext uri="{BB962C8B-B14F-4D97-AF65-F5344CB8AC3E}">
        <p14:creationId xmlns:p14="http://schemas.microsoft.com/office/powerpoint/2010/main" val="29900667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Debtors x 365/credit sales =     ******* days</a:t>
            </a:r>
          </a:p>
          <a:p>
            <a:pPr marL="0" indent="0">
              <a:buNone/>
            </a:pPr>
            <a:endParaRPr lang="en-GB" dirty="0" smtClean="0"/>
          </a:p>
          <a:p>
            <a:pPr marL="0" indent="0">
              <a:buNone/>
            </a:pPr>
            <a:r>
              <a:rPr lang="en-GB" dirty="0" smtClean="0"/>
              <a:t>Despite debtors being an asset for an organisation, payment from debtors should be received within 30-36 days, as this is the most acceptable timeframe </a:t>
            </a:r>
          </a:p>
          <a:p>
            <a:pPr marL="0" indent="0">
              <a:buNone/>
            </a:pPr>
            <a:endParaRPr lang="en-GB" dirty="0"/>
          </a:p>
        </p:txBody>
      </p:sp>
      <p:sp>
        <p:nvSpPr>
          <p:cNvPr id="2" name="Title 1"/>
          <p:cNvSpPr>
            <a:spLocks noGrp="1"/>
          </p:cNvSpPr>
          <p:nvPr>
            <p:ph type="title"/>
          </p:nvPr>
        </p:nvSpPr>
        <p:spPr/>
        <p:txBody>
          <a:bodyPr/>
          <a:lstStyle/>
          <a:p>
            <a:r>
              <a:rPr lang="en-GB" dirty="0" smtClean="0"/>
              <a:t>Debtor days</a:t>
            </a:r>
            <a:endParaRPr lang="en-GB" dirty="0"/>
          </a:p>
        </p:txBody>
      </p:sp>
    </p:spTree>
    <p:extLst>
      <p:ext uri="{BB962C8B-B14F-4D97-AF65-F5344CB8AC3E}">
        <p14:creationId xmlns:p14="http://schemas.microsoft.com/office/powerpoint/2010/main" val="567477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Credit days ratio indicates the number of days it takes to pay creditors.</a:t>
            </a:r>
          </a:p>
          <a:p>
            <a:endParaRPr lang="en-GB" dirty="0"/>
          </a:p>
          <a:p>
            <a:r>
              <a:rPr lang="en-GB" dirty="0" smtClean="0"/>
              <a:t>Creditor  x 365/ credit purchases  =   ***** days</a:t>
            </a:r>
          </a:p>
          <a:p>
            <a:endParaRPr lang="en-GB" dirty="0"/>
          </a:p>
          <a:p>
            <a:r>
              <a:rPr lang="en-GB" dirty="0" smtClean="0"/>
              <a:t>30 days is the most acceptable.  A result over the acceptable repayment period can be an indication that the organisation is experiencing difficulties with cash. </a:t>
            </a:r>
            <a:endParaRPr lang="en-GB" dirty="0"/>
          </a:p>
        </p:txBody>
      </p:sp>
      <p:sp>
        <p:nvSpPr>
          <p:cNvPr id="2" name="Title 1"/>
          <p:cNvSpPr>
            <a:spLocks noGrp="1"/>
          </p:cNvSpPr>
          <p:nvPr>
            <p:ph type="title"/>
          </p:nvPr>
        </p:nvSpPr>
        <p:spPr/>
        <p:txBody>
          <a:bodyPr/>
          <a:lstStyle/>
          <a:p>
            <a:r>
              <a:rPr lang="en-GB" dirty="0" smtClean="0"/>
              <a:t>Creditor days</a:t>
            </a:r>
            <a:endParaRPr lang="en-GB" dirty="0"/>
          </a:p>
        </p:txBody>
      </p:sp>
    </p:spTree>
    <p:extLst>
      <p:ext uri="{BB962C8B-B14F-4D97-AF65-F5344CB8AC3E}">
        <p14:creationId xmlns:p14="http://schemas.microsoft.com/office/powerpoint/2010/main" val="38167661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Gearing refers to the proportion of finance provided by debt and concentrates on the long term. </a:t>
            </a:r>
          </a:p>
          <a:p>
            <a:r>
              <a:rPr lang="en-GB" dirty="0" smtClean="0"/>
              <a:t>The higher the level of gearing, the higher the risks </a:t>
            </a:r>
          </a:p>
          <a:p>
            <a:endParaRPr lang="en-GB" dirty="0" smtClean="0"/>
          </a:p>
          <a:p>
            <a:pPr marL="0" indent="0">
              <a:buNone/>
            </a:pPr>
            <a:r>
              <a:rPr lang="en-GB" dirty="0"/>
              <a:t>Interest on a debt has to be paid, regardless of business profitability</a:t>
            </a:r>
          </a:p>
          <a:p>
            <a:pPr marL="0" indent="0">
              <a:buNone/>
            </a:pPr>
            <a:r>
              <a:rPr lang="en-GB" dirty="0"/>
              <a:t>Companies unable to service their own debt may be forced to sell off assets or declare bankruptcy</a:t>
            </a:r>
          </a:p>
          <a:p>
            <a:endParaRPr lang="en-GB" dirty="0"/>
          </a:p>
          <a:p>
            <a:pPr marL="0" indent="0">
              <a:buNone/>
            </a:pPr>
            <a:endParaRPr lang="en-GB" dirty="0"/>
          </a:p>
        </p:txBody>
      </p:sp>
      <p:sp>
        <p:nvSpPr>
          <p:cNvPr id="2" name="Title 1"/>
          <p:cNvSpPr>
            <a:spLocks noGrp="1"/>
          </p:cNvSpPr>
          <p:nvPr>
            <p:ph type="title"/>
          </p:nvPr>
        </p:nvSpPr>
        <p:spPr/>
        <p:txBody>
          <a:bodyPr/>
          <a:lstStyle/>
          <a:p>
            <a:r>
              <a:rPr lang="en-GB" dirty="0" smtClean="0"/>
              <a:t>Gearing</a:t>
            </a:r>
            <a:endParaRPr lang="en-GB" dirty="0"/>
          </a:p>
        </p:txBody>
      </p:sp>
    </p:spTree>
    <p:extLst>
      <p:ext uri="{BB962C8B-B14F-4D97-AF65-F5344CB8AC3E}">
        <p14:creationId xmlns:p14="http://schemas.microsoft.com/office/powerpoint/2010/main" val="2578657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761" y="2202287"/>
            <a:ext cx="8435662" cy="3708935"/>
          </a:xfrm>
        </p:spPr>
        <p:txBody>
          <a:bodyPr>
            <a:normAutofit/>
          </a:bodyPr>
          <a:lstStyle/>
          <a:p>
            <a:r>
              <a:rPr lang="en-GB" dirty="0" smtClean="0"/>
              <a:t>The debt ratio measures a company’s ability to pay it’s debts.</a:t>
            </a:r>
          </a:p>
          <a:p>
            <a:r>
              <a:rPr lang="en-GB" dirty="0" smtClean="0"/>
              <a:t>Within the hospitality industry, it is important to have low debt ratios, meaning long term assets greatly outweigh the debt used to purchase them.</a:t>
            </a:r>
          </a:p>
          <a:p>
            <a:pPr marL="0" indent="0">
              <a:buNone/>
            </a:pPr>
            <a:endParaRPr lang="en-GB" dirty="0" smtClean="0"/>
          </a:p>
          <a:p>
            <a:pPr marL="0" indent="0">
              <a:buNone/>
            </a:pPr>
            <a:r>
              <a:rPr lang="en-GB" dirty="0" smtClean="0"/>
              <a:t>Total debt/total assets  = ******</a:t>
            </a:r>
          </a:p>
          <a:p>
            <a:pPr marL="0" indent="0">
              <a:buNone/>
            </a:pPr>
            <a:endParaRPr lang="en-GB" dirty="0"/>
          </a:p>
          <a:p>
            <a:pPr marL="0" indent="0">
              <a:buNone/>
            </a:pPr>
            <a:r>
              <a:rPr lang="en-GB" dirty="0" smtClean="0"/>
              <a:t>A debt ratio of less than 35% is considered good.</a:t>
            </a:r>
          </a:p>
          <a:p>
            <a:pPr marL="0" indent="0">
              <a:buNone/>
            </a:pPr>
            <a:r>
              <a:rPr lang="en-GB" dirty="0" smtClean="0"/>
              <a:t>Remember, Interest on a debt has to be paid, regardless of business profitability</a:t>
            </a:r>
          </a:p>
          <a:p>
            <a:pPr marL="0" indent="0">
              <a:buNone/>
            </a:pPr>
            <a:r>
              <a:rPr lang="en-GB" dirty="0" smtClean="0"/>
              <a:t>Companies unable to service their own debt may be forced to sell off assets or declare bankruptcy</a:t>
            </a:r>
          </a:p>
          <a:p>
            <a:pPr marL="0" indent="0">
              <a:buNone/>
            </a:pPr>
            <a:endParaRPr lang="en-GB" dirty="0" smtClean="0"/>
          </a:p>
          <a:p>
            <a:endParaRPr lang="en-GB" dirty="0"/>
          </a:p>
        </p:txBody>
      </p:sp>
      <p:sp>
        <p:nvSpPr>
          <p:cNvPr id="2" name="Title 1"/>
          <p:cNvSpPr>
            <a:spLocks noGrp="1"/>
          </p:cNvSpPr>
          <p:nvPr>
            <p:ph type="title"/>
          </p:nvPr>
        </p:nvSpPr>
        <p:spPr/>
        <p:txBody>
          <a:bodyPr/>
          <a:lstStyle/>
          <a:p>
            <a:r>
              <a:rPr lang="en-GB" dirty="0" smtClean="0"/>
              <a:t>Debt ratio (or gearing ratio)</a:t>
            </a:r>
            <a:endParaRPr lang="en-GB" dirty="0"/>
          </a:p>
        </p:txBody>
      </p:sp>
    </p:spTree>
    <p:extLst>
      <p:ext uri="{BB962C8B-B14F-4D97-AF65-F5344CB8AC3E}">
        <p14:creationId xmlns:p14="http://schemas.microsoft.com/office/powerpoint/2010/main" val="746962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The interest coverage ratio is used to determine how easily a company can pay interest expenses on outstanding debt</a:t>
            </a:r>
          </a:p>
          <a:p>
            <a:r>
              <a:rPr lang="en-GB" dirty="0" smtClean="0"/>
              <a:t>When a company’s ratio is 1.5 or lower, its ability to meet interest expenses may be questionable.  </a:t>
            </a:r>
          </a:p>
          <a:p>
            <a:r>
              <a:rPr lang="en-GB" dirty="0" smtClean="0"/>
              <a:t>The lower the ratio, the more the company is burdened by debt.</a:t>
            </a:r>
          </a:p>
          <a:p>
            <a:pPr marL="0" indent="0">
              <a:buNone/>
            </a:pPr>
            <a:endParaRPr lang="en-GB" dirty="0" smtClean="0"/>
          </a:p>
          <a:p>
            <a:pPr marL="0" indent="0">
              <a:buNone/>
            </a:pPr>
            <a:endParaRPr lang="en-GB" dirty="0" smtClean="0"/>
          </a:p>
          <a:p>
            <a:r>
              <a:rPr lang="en-GB" b="1" dirty="0" smtClean="0"/>
              <a:t>Profit before interest/ interest =  ****</a:t>
            </a:r>
            <a:endParaRPr lang="en-GB" b="1" dirty="0"/>
          </a:p>
        </p:txBody>
      </p:sp>
      <p:sp>
        <p:nvSpPr>
          <p:cNvPr id="2" name="Title 1"/>
          <p:cNvSpPr>
            <a:spLocks noGrp="1"/>
          </p:cNvSpPr>
          <p:nvPr>
            <p:ph type="title"/>
          </p:nvPr>
        </p:nvSpPr>
        <p:spPr/>
        <p:txBody>
          <a:bodyPr/>
          <a:lstStyle/>
          <a:p>
            <a:r>
              <a:rPr lang="en-GB" dirty="0" smtClean="0"/>
              <a:t>Interest cover</a:t>
            </a:r>
            <a:endParaRPr lang="en-GB" dirty="0"/>
          </a:p>
        </p:txBody>
      </p:sp>
    </p:spTree>
    <p:extLst>
      <p:ext uri="{BB962C8B-B14F-4D97-AF65-F5344CB8AC3E}">
        <p14:creationId xmlns:p14="http://schemas.microsoft.com/office/powerpoint/2010/main" val="262426592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interpretation of the financial statements</Template>
  <TotalTime>664</TotalTime>
  <Words>982</Words>
  <Application>Microsoft Office PowerPoint</Application>
  <PresentationFormat>On-screen Show (4:3)</PresentationFormat>
  <Paragraphs>139</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Book Antiqua</vt:lpstr>
      <vt:lpstr>Calibri</vt:lpstr>
      <vt:lpstr>Wingdings</vt:lpstr>
      <vt:lpstr>Hardcover</vt:lpstr>
      <vt:lpstr>Management In Practice</vt:lpstr>
      <vt:lpstr>Finance</vt:lpstr>
      <vt:lpstr>Ratio analysis </vt:lpstr>
      <vt:lpstr>Ratios</vt:lpstr>
      <vt:lpstr>PowerPoint Presentation</vt:lpstr>
      <vt:lpstr>Key Financial Ratios to analyse  Leisure, Events and Tourism Industry</vt:lpstr>
      <vt:lpstr>PowerPoint Presentation</vt:lpstr>
      <vt:lpstr>1. Profitability Ratios</vt:lpstr>
      <vt:lpstr>Gross Profit Margin Before expenses</vt:lpstr>
      <vt:lpstr>Net Profit Margin after expenses</vt:lpstr>
      <vt:lpstr>Profibility - ROCE</vt:lpstr>
      <vt:lpstr>Asset turnover</vt:lpstr>
      <vt:lpstr>Fixed asset ratio</vt:lpstr>
      <vt:lpstr>Working capital turnover</vt:lpstr>
      <vt:lpstr>2. Liquidity Ratios</vt:lpstr>
      <vt:lpstr>Current Ratios</vt:lpstr>
      <vt:lpstr>Debtor days</vt:lpstr>
      <vt:lpstr>Creditor days</vt:lpstr>
      <vt:lpstr>Gearing</vt:lpstr>
      <vt:lpstr>Debt ratio (or gearing ratio)</vt:lpstr>
      <vt:lpstr>Interest cover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P</dc:creator>
  <cp:lastModifiedBy>Marie Pitson</cp:lastModifiedBy>
  <cp:revision>22</cp:revision>
  <cp:lastPrinted>2016-10-04T07:08:38Z</cp:lastPrinted>
  <dcterms:created xsi:type="dcterms:W3CDTF">2014-03-25T19:37:34Z</dcterms:created>
  <dcterms:modified xsi:type="dcterms:W3CDTF">2018-02-12T07:33:43Z</dcterms:modified>
</cp:coreProperties>
</file>