
<file path=[Content_Types].xml><?xml version="1.0" encoding="utf-8"?>
<Types xmlns="http://schemas.openxmlformats.org/package/2006/content-types">
  <Default Extension="jpeg" ContentType="image/jpeg"/>
  <Default Extension="m4a" ContentType="audio/mp4"/>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comments/modernComment_12A_6324D20A.xml" ContentType="application/vnd.ms-powerpoint.comments+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ppt/diagrams/data7.xml" ContentType="application/vnd.openxmlformats-officedocument.drawingml.diagramData+xml"/>
  <Override PartName="/ppt/diagrams/layout7.xml" ContentType="application/vnd.openxmlformats-officedocument.drawingml.diagramLayout+xml"/>
  <Override PartName="/ppt/diagrams/quickStyle7.xml" ContentType="application/vnd.openxmlformats-officedocument.drawingml.diagramStyle+xml"/>
  <Override PartName="/ppt/diagrams/colors7.xml" ContentType="application/vnd.openxmlformats-officedocument.drawingml.diagramColors+xml"/>
  <Override PartName="/ppt/diagrams/drawing7.xml" ContentType="application/vnd.ms-office.drawingml.diagramDrawing+xml"/>
  <Override PartName="/ppt/diagrams/data8.xml" ContentType="application/vnd.openxmlformats-officedocument.drawingml.diagramData+xml"/>
  <Override PartName="/ppt/diagrams/layout8.xml" ContentType="application/vnd.openxmlformats-officedocument.drawingml.diagramLayout+xml"/>
  <Override PartName="/ppt/diagrams/quickStyle8.xml" ContentType="application/vnd.openxmlformats-officedocument.drawingml.diagramStyle+xml"/>
  <Override PartName="/ppt/diagrams/colors8.xml" ContentType="application/vnd.openxmlformats-officedocument.drawingml.diagramColors+xml"/>
  <Override PartName="/ppt/diagrams/drawing8.xml" ContentType="application/vnd.ms-office.drawingml.diagramDrawing+xml"/>
  <Override PartName="/ppt/diagrams/data9.xml" ContentType="application/vnd.openxmlformats-officedocument.drawingml.diagramData+xml"/>
  <Override PartName="/ppt/diagrams/layout9.xml" ContentType="application/vnd.openxmlformats-officedocument.drawingml.diagramLayout+xml"/>
  <Override PartName="/ppt/diagrams/quickStyle9.xml" ContentType="application/vnd.openxmlformats-officedocument.drawingml.diagramStyle+xml"/>
  <Override PartName="/ppt/diagrams/colors9.xml" ContentType="application/vnd.openxmlformats-officedocument.drawingml.diagramColors+xml"/>
  <Override PartName="/ppt/diagrams/drawing9.xml" ContentType="application/vnd.ms-office.drawingml.diagramDrawing+xml"/>
  <Override PartName="/ppt/diagrams/data10.xml" ContentType="application/vnd.openxmlformats-officedocument.drawingml.diagramData+xml"/>
  <Override PartName="/ppt/diagrams/layout10.xml" ContentType="application/vnd.openxmlformats-officedocument.drawingml.diagramLayout+xml"/>
  <Override PartName="/ppt/diagrams/quickStyle10.xml" ContentType="application/vnd.openxmlformats-officedocument.drawingml.diagramStyle+xml"/>
  <Override PartName="/ppt/diagrams/colors10.xml" ContentType="application/vnd.openxmlformats-officedocument.drawingml.diagramColors+xml"/>
  <Override PartName="/ppt/diagrams/drawing10.xml" ContentType="application/vnd.ms-office.drawingml.diagramDrawing+xml"/>
  <Override PartName="/ppt/diagrams/data11.xml" ContentType="application/vnd.openxmlformats-officedocument.drawingml.diagramData+xml"/>
  <Override PartName="/ppt/diagrams/layout11.xml" ContentType="application/vnd.openxmlformats-officedocument.drawingml.diagramLayout+xml"/>
  <Override PartName="/ppt/diagrams/quickStyle11.xml" ContentType="application/vnd.openxmlformats-officedocument.drawingml.diagramStyle+xml"/>
  <Override PartName="/ppt/diagrams/colors11.xml" ContentType="application/vnd.openxmlformats-officedocument.drawingml.diagramColors+xml"/>
  <Override PartName="/ppt/diagrams/drawing11.xml" ContentType="application/vnd.ms-office.drawingml.diagramDrawing+xml"/>
  <Override PartName="/ppt/diagrams/data12.xml" ContentType="application/vnd.openxmlformats-officedocument.drawingml.diagramData+xml"/>
  <Override PartName="/ppt/diagrams/layout12.xml" ContentType="application/vnd.openxmlformats-officedocument.drawingml.diagramLayout+xml"/>
  <Override PartName="/ppt/diagrams/quickStyle12.xml" ContentType="application/vnd.openxmlformats-officedocument.drawingml.diagramStyle+xml"/>
  <Override PartName="/ppt/diagrams/colors12.xml" ContentType="application/vnd.openxmlformats-officedocument.drawingml.diagramColors+xml"/>
  <Override PartName="/ppt/diagrams/drawing12.xml" ContentType="application/vnd.ms-office.drawingml.diagramDrawing+xml"/>
  <Override PartName="/ppt/diagrams/data13.xml" ContentType="application/vnd.openxmlformats-officedocument.drawingml.diagramData+xml"/>
  <Override PartName="/ppt/diagrams/layout13.xml" ContentType="application/vnd.openxmlformats-officedocument.drawingml.diagramLayout+xml"/>
  <Override PartName="/ppt/diagrams/quickStyle13.xml" ContentType="application/vnd.openxmlformats-officedocument.drawingml.diagramStyle+xml"/>
  <Override PartName="/ppt/diagrams/colors13.xml" ContentType="application/vnd.openxmlformats-officedocument.drawingml.diagramColors+xml"/>
  <Override PartName="/ppt/diagrams/drawing13.xml" ContentType="application/vnd.ms-office.drawingml.diagramDrawing+xml"/>
  <Override PartName="/ppt/diagrams/data14.xml" ContentType="application/vnd.openxmlformats-officedocument.drawingml.diagramData+xml"/>
  <Override PartName="/ppt/diagrams/layout14.xml" ContentType="application/vnd.openxmlformats-officedocument.drawingml.diagramLayout+xml"/>
  <Override PartName="/ppt/diagrams/quickStyle14.xml" ContentType="application/vnd.openxmlformats-officedocument.drawingml.diagramStyle+xml"/>
  <Override PartName="/ppt/diagrams/colors14.xml" ContentType="application/vnd.openxmlformats-officedocument.drawingml.diagramColors+xml"/>
  <Override PartName="/ppt/diagrams/drawing14.xml" ContentType="application/vnd.ms-office.drawingml.diagramDrawing+xml"/>
  <Override PartName="/ppt/notesSlides/notesSlide1.xml" ContentType="application/vnd.openxmlformats-officedocument.presentationml.notesSlide+xml"/>
  <Override PartName="/ppt/diagrams/data15.xml" ContentType="application/vnd.openxmlformats-officedocument.drawingml.diagramData+xml"/>
  <Override PartName="/ppt/diagrams/layout15.xml" ContentType="application/vnd.openxmlformats-officedocument.drawingml.diagramLayout+xml"/>
  <Override PartName="/ppt/diagrams/quickStyle15.xml" ContentType="application/vnd.openxmlformats-officedocument.drawingml.diagramStyle+xml"/>
  <Override PartName="/ppt/diagrams/colors15.xml" ContentType="application/vnd.openxmlformats-officedocument.drawingml.diagramColors+xml"/>
  <Override PartName="/ppt/diagrams/drawing15.xml" ContentType="application/vnd.ms-office.drawingml.diagramDrawing+xml"/>
  <Override PartName="/ppt/notesSlides/notesSlide2.xml" ContentType="application/vnd.openxmlformats-officedocument.presentationml.notesSlide+xml"/>
  <Override PartName="/ppt/diagrams/data16.xml" ContentType="application/vnd.openxmlformats-officedocument.drawingml.diagramData+xml"/>
  <Override PartName="/ppt/diagrams/layout16.xml" ContentType="application/vnd.openxmlformats-officedocument.drawingml.diagramLayout+xml"/>
  <Override PartName="/ppt/diagrams/quickStyle16.xml" ContentType="application/vnd.openxmlformats-officedocument.drawingml.diagramStyle+xml"/>
  <Override PartName="/ppt/diagrams/colors16.xml" ContentType="application/vnd.openxmlformats-officedocument.drawingml.diagramColors+xml"/>
  <Override PartName="/ppt/diagrams/drawing16.xml" ContentType="application/vnd.ms-office.drawingml.diagramDrawing+xml"/>
  <Override PartName="/ppt/diagrams/data17.xml" ContentType="application/vnd.openxmlformats-officedocument.drawingml.diagramData+xml"/>
  <Override PartName="/ppt/diagrams/layout17.xml" ContentType="application/vnd.openxmlformats-officedocument.drawingml.diagramLayout+xml"/>
  <Override PartName="/ppt/diagrams/quickStyle17.xml" ContentType="application/vnd.openxmlformats-officedocument.drawingml.diagramStyle+xml"/>
  <Override PartName="/ppt/diagrams/colors17.xml" ContentType="application/vnd.openxmlformats-officedocument.drawingml.diagramColors+xml"/>
  <Override PartName="/ppt/diagrams/drawing17.xml" ContentType="application/vnd.ms-office.drawingml.diagramDrawing+xml"/>
  <Override PartName="/ppt/authors.xml" ContentType="application/vnd.ms-powerpoint.authors+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48" r:id="rId1"/>
  </p:sldMasterIdLst>
  <p:notesMasterIdLst>
    <p:notesMasterId r:id="rId69"/>
  </p:notesMasterIdLst>
  <p:sldIdLst>
    <p:sldId id="282" r:id="rId2"/>
    <p:sldId id="283" r:id="rId3"/>
    <p:sldId id="284" r:id="rId4"/>
    <p:sldId id="285" r:id="rId5"/>
    <p:sldId id="286" r:id="rId6"/>
    <p:sldId id="287" r:id="rId7"/>
    <p:sldId id="289" r:id="rId8"/>
    <p:sldId id="290" r:id="rId9"/>
    <p:sldId id="291" r:id="rId10"/>
    <p:sldId id="292" r:id="rId11"/>
    <p:sldId id="293" r:id="rId12"/>
    <p:sldId id="296" r:id="rId13"/>
    <p:sldId id="295" r:id="rId14"/>
    <p:sldId id="298" r:id="rId15"/>
    <p:sldId id="299" r:id="rId16"/>
    <p:sldId id="300" r:id="rId17"/>
    <p:sldId id="297" r:id="rId18"/>
    <p:sldId id="301" r:id="rId19"/>
    <p:sldId id="257" r:id="rId20"/>
    <p:sldId id="302" r:id="rId21"/>
    <p:sldId id="304" r:id="rId22"/>
    <p:sldId id="258" r:id="rId23"/>
    <p:sldId id="305" r:id="rId24"/>
    <p:sldId id="306" r:id="rId25"/>
    <p:sldId id="307" r:id="rId26"/>
    <p:sldId id="308" r:id="rId27"/>
    <p:sldId id="309" r:id="rId28"/>
    <p:sldId id="310" r:id="rId29"/>
    <p:sldId id="311" r:id="rId30"/>
    <p:sldId id="312" r:id="rId31"/>
    <p:sldId id="323" r:id="rId32"/>
    <p:sldId id="313" r:id="rId33"/>
    <p:sldId id="314" r:id="rId34"/>
    <p:sldId id="315" r:id="rId35"/>
    <p:sldId id="316" r:id="rId36"/>
    <p:sldId id="317" r:id="rId37"/>
    <p:sldId id="318" r:id="rId38"/>
    <p:sldId id="319" r:id="rId39"/>
    <p:sldId id="322" r:id="rId40"/>
    <p:sldId id="320" r:id="rId41"/>
    <p:sldId id="264" r:id="rId42"/>
    <p:sldId id="259" r:id="rId43"/>
    <p:sldId id="260" r:id="rId44"/>
    <p:sldId id="261" r:id="rId45"/>
    <p:sldId id="262" r:id="rId46"/>
    <p:sldId id="324" r:id="rId47"/>
    <p:sldId id="325" r:id="rId48"/>
    <p:sldId id="263" r:id="rId49"/>
    <p:sldId id="326" r:id="rId50"/>
    <p:sldId id="266" r:id="rId51"/>
    <p:sldId id="331" r:id="rId52"/>
    <p:sldId id="332" r:id="rId53"/>
    <p:sldId id="268" r:id="rId54"/>
    <p:sldId id="265" r:id="rId55"/>
    <p:sldId id="329" r:id="rId56"/>
    <p:sldId id="275" r:id="rId57"/>
    <p:sldId id="276" r:id="rId58"/>
    <p:sldId id="274" r:id="rId59"/>
    <p:sldId id="277" r:id="rId60"/>
    <p:sldId id="278" r:id="rId61"/>
    <p:sldId id="272" r:id="rId62"/>
    <p:sldId id="280" r:id="rId63"/>
    <p:sldId id="328" r:id="rId64"/>
    <p:sldId id="279" r:id="rId65"/>
    <p:sldId id="271" r:id="rId66"/>
    <p:sldId id="330" r:id="rId67"/>
    <p:sldId id="327" r:id="rId6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authors.xml><?xml version="1.0" encoding="utf-8"?>
<p188:authorLst xmlns:a="http://schemas.openxmlformats.org/drawingml/2006/main" xmlns:r="http://schemas.openxmlformats.org/officeDocument/2006/relationships" xmlns:p188="http://schemas.microsoft.com/office/powerpoint/2018/8/main">
  <p188:author id="{36E2086F-095E-6FE2-554F-118E832FC662}" name="Xena Ibrahim Atta" initials="XI" userId="3c006326cd9c26f3" providerId="Windows Live"/>
</p188:authorLst>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0440"/>
    <p:restoredTop sz="94765"/>
  </p:normalViewPr>
  <p:slideViewPr>
    <p:cSldViewPr snapToGrid="0">
      <p:cViewPr varScale="1">
        <p:scale>
          <a:sx n="80" d="100"/>
          <a:sy n="80" d="100"/>
        </p:scale>
        <p:origin x="224" y="2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42" Type="http://schemas.openxmlformats.org/officeDocument/2006/relationships/slide" Target="slides/slide41.xml"/><Relationship Id="rId47" Type="http://schemas.openxmlformats.org/officeDocument/2006/relationships/slide" Target="slides/slide46.xml"/><Relationship Id="rId63" Type="http://schemas.openxmlformats.org/officeDocument/2006/relationships/slide" Target="slides/slide62.xml"/><Relationship Id="rId68" Type="http://schemas.openxmlformats.org/officeDocument/2006/relationships/slide" Target="slides/slide67.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microsoft.com/office/2018/10/relationships/authors" Target="authors.xml"/><Relationship Id="rId5" Type="http://schemas.openxmlformats.org/officeDocument/2006/relationships/slide" Target="slides/slide4.xml"/><Relationship Id="rId61" Type="http://schemas.openxmlformats.org/officeDocument/2006/relationships/slide" Target="slides/slide60.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notesMaster" Target="notesMasters/notesMaster1.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theme" Target="theme/theme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 Id="rId34" Type="http://schemas.openxmlformats.org/officeDocument/2006/relationships/slide" Target="slides/slide33.xml"/><Relationship Id="rId50" Type="http://schemas.openxmlformats.org/officeDocument/2006/relationships/slide" Target="slides/slide49.xml"/><Relationship Id="rId55" Type="http://schemas.openxmlformats.org/officeDocument/2006/relationships/slide" Target="slides/slide54.xml"/><Relationship Id="rId7" Type="http://schemas.openxmlformats.org/officeDocument/2006/relationships/slide" Target="slides/slide6.xml"/><Relationship Id="rId71" Type="http://schemas.openxmlformats.org/officeDocument/2006/relationships/viewProps" Target="viewProps.xml"/></Relationships>
</file>

<file path=ppt/comments/modernComment_12A_6324D20A.xml><?xml version="1.0" encoding="utf-8"?>
<p188:cmLst xmlns:a="http://schemas.openxmlformats.org/drawingml/2006/main" xmlns:r="http://schemas.openxmlformats.org/officeDocument/2006/relationships" xmlns:p188="http://schemas.microsoft.com/office/powerpoint/2018/8/main">
  <p188:cm id="{5BC52644-7230-9D4C-8ABD-EAD5FFEC6F4B}" authorId="{36E2086F-095E-6FE2-554F-118E832FC662}" created="2025-01-17T08:31:34.261">
    <pc:sldMkLst xmlns:pc="http://schemas.microsoft.com/office/powerpoint/2013/main/command">
      <pc:docMk/>
      <pc:sldMk cId="1663357450" sldId="298"/>
    </pc:sldMkLst>
    <p188:txBody>
      <a:bodyPr/>
      <a:lstStyle/>
      <a:p>
        <a:r>
          <a:rPr lang="en-US"/>
          <a:t>Notice: That macroeconomics is explained here. This could be improved by using an authored definition and referencing this. Go back to the slides and pick a definition. 
</a:t>
        </a:r>
      </a:p>
    </p188:txBody>
  </p188:cm>
  <p188:cm id="{BA4742CE-ECE9-C34F-94DC-1C5116F03FC3}" authorId="{36E2086F-095E-6FE2-554F-118E832FC662}" created="2025-01-17T08:33:54.435">
    <ac:deMkLst xmlns:ac="http://schemas.microsoft.com/office/drawing/2013/main/command">
      <pc:docMk xmlns:pc="http://schemas.microsoft.com/office/powerpoint/2013/main/command"/>
      <pc:sldMk xmlns:pc="http://schemas.microsoft.com/office/powerpoint/2013/main/command" cId="1663357450" sldId="298"/>
      <ac:spMk id="3" creationId="{4F66300B-7EDE-B12C-FD6D-536DC7806F2E}"/>
    </ac:deMkLst>
    <p188:txBody>
      <a:bodyPr/>
      <a:lstStyle/>
      <a:p>
        <a:r>
          <a:rPr lang="en-US"/>
          <a:t>The Article clip provides information from which examples could be drawn. Do not just insert the information, read and select relevant  examples for it. Do not forget to paraphrase where necessary. </a:t>
        </a:r>
      </a:p>
    </p188:txBody>
  </p188:cm>
</p188:cmLst>
</file>

<file path=ppt/diagrams/_rels/data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ata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ata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2.svg"/></Relationships>
</file>

<file path=ppt/diagrams/_rels/data10.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27.png"/><Relationship Id="rId7" Type="http://schemas.openxmlformats.org/officeDocument/2006/relationships/image" Target="../media/image19.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28.svg"/></Relationships>
</file>

<file path=ppt/diagrams/_rels/data12.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2.png"/><Relationship Id="rId7" Type="http://schemas.openxmlformats.org/officeDocument/2006/relationships/image" Target="../media/image44.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43.svg"/></Relationships>
</file>

<file path=ppt/diagrams/_rels/data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28.svg"/></Relationships>
</file>

<file path=ppt/diagrams/_rels/drawing4.xml.rels><?xml version="1.0" encoding="UTF-8" standalone="yes"?>
<Relationships xmlns="http://schemas.openxmlformats.org/package/2006/relationships"><Relationship Id="rId8" Type="http://schemas.openxmlformats.org/officeDocument/2006/relationships/image" Target="../media/image18.svg"/><Relationship Id="rId3" Type="http://schemas.openxmlformats.org/officeDocument/2006/relationships/image" Target="../media/image13.png"/><Relationship Id="rId7" Type="http://schemas.openxmlformats.org/officeDocument/2006/relationships/image" Target="../media/image17.png"/><Relationship Id="rId2" Type="http://schemas.openxmlformats.org/officeDocument/2006/relationships/image" Target="../media/image12.svg"/><Relationship Id="rId1" Type="http://schemas.openxmlformats.org/officeDocument/2006/relationships/image" Target="../media/image11.png"/><Relationship Id="rId6" Type="http://schemas.openxmlformats.org/officeDocument/2006/relationships/image" Target="../media/image16.svg"/><Relationship Id="rId5" Type="http://schemas.openxmlformats.org/officeDocument/2006/relationships/image" Target="../media/image15.png"/><Relationship Id="rId4" Type="http://schemas.openxmlformats.org/officeDocument/2006/relationships/image" Target="../media/image14.svg"/></Relationships>
</file>

<file path=ppt/diagrams/_rels/drawing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0.svg"/><Relationship Id="rId1" Type="http://schemas.openxmlformats.org/officeDocument/2006/relationships/image" Target="../media/image19.png"/><Relationship Id="rId4" Type="http://schemas.openxmlformats.org/officeDocument/2006/relationships/image" Target="../media/image22.svg"/></Relationships>
</file>

<file path=ppt/diagrams/_rels/drawing7.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30.svg"/><Relationship Id="rId5" Type="http://schemas.openxmlformats.org/officeDocument/2006/relationships/image" Target="../media/image29.png"/><Relationship Id="rId4" Type="http://schemas.openxmlformats.org/officeDocument/2006/relationships/image" Target="../media/image22.svg"/></Relationships>
</file>

<file path=ppt/diagrams/_rels/drawing10.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27.png"/><Relationship Id="rId7" Type="http://schemas.openxmlformats.org/officeDocument/2006/relationships/image" Target="../media/image19.png"/><Relationship Id="rId2" Type="http://schemas.openxmlformats.org/officeDocument/2006/relationships/image" Target="../media/image35.svg"/><Relationship Id="rId1" Type="http://schemas.openxmlformats.org/officeDocument/2006/relationships/image" Target="../media/image34.png"/><Relationship Id="rId6" Type="http://schemas.openxmlformats.org/officeDocument/2006/relationships/image" Target="../media/image37.svg"/><Relationship Id="rId5" Type="http://schemas.openxmlformats.org/officeDocument/2006/relationships/image" Target="../media/image36.png"/><Relationship Id="rId4" Type="http://schemas.openxmlformats.org/officeDocument/2006/relationships/image" Target="../media/image28.svg"/></Relationships>
</file>

<file path=ppt/diagrams/_rels/drawing12.xml.rels><?xml version="1.0" encoding="UTF-8" standalone="yes"?>
<Relationships xmlns="http://schemas.openxmlformats.org/package/2006/relationships"><Relationship Id="rId8" Type="http://schemas.openxmlformats.org/officeDocument/2006/relationships/image" Target="../media/image45.svg"/><Relationship Id="rId3" Type="http://schemas.openxmlformats.org/officeDocument/2006/relationships/image" Target="../media/image42.png"/><Relationship Id="rId7" Type="http://schemas.openxmlformats.org/officeDocument/2006/relationships/image" Target="../media/image44.png"/><Relationship Id="rId2" Type="http://schemas.openxmlformats.org/officeDocument/2006/relationships/image" Target="../media/image28.svg"/><Relationship Id="rId1" Type="http://schemas.openxmlformats.org/officeDocument/2006/relationships/image" Target="../media/image27.png"/><Relationship Id="rId6" Type="http://schemas.openxmlformats.org/officeDocument/2006/relationships/image" Target="../media/image20.svg"/><Relationship Id="rId5" Type="http://schemas.openxmlformats.org/officeDocument/2006/relationships/image" Target="../media/image19.png"/><Relationship Id="rId4" Type="http://schemas.openxmlformats.org/officeDocument/2006/relationships/image" Target="../media/image43.svg"/></Relationships>
</file>

<file path=ppt/diagrams/_rels/drawing16.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0.svg"/><Relationship Id="rId1" Type="http://schemas.openxmlformats.org/officeDocument/2006/relationships/image" Target="../media/image19.png"/><Relationship Id="rId6" Type="http://schemas.openxmlformats.org/officeDocument/2006/relationships/image" Target="../media/image54.svg"/><Relationship Id="rId5" Type="http://schemas.openxmlformats.org/officeDocument/2006/relationships/image" Target="../media/image53.png"/><Relationship Id="rId4" Type="http://schemas.openxmlformats.org/officeDocument/2006/relationships/image" Target="../media/image28.svg"/></Relationships>
</file>

<file path=ppt/diagrams/colors1.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7.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8.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9.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0.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2.xml><?xml version="1.0" encoding="utf-8"?>
<dgm:colorsDef xmlns:dgm="http://schemas.openxmlformats.org/drawingml/2006/diagram" xmlns:a="http://schemas.openxmlformats.org/drawingml/2006/main" uniqueId="urn:microsoft.com/office/officeart/2018/5/colors/Iconchunking_neutralicon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3.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4.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5.xml><?xml version="1.0" encoding="utf-8"?>
<dgm:colorsDef xmlns:dgm="http://schemas.openxmlformats.org/drawingml/2006/diagram" xmlns:a="http://schemas.openxmlformats.org/drawingml/2006/main" uniqueId="urn:microsoft.com/office/officeart/2005/8/colors/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16.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17.xml><?xml version="1.0" encoding="utf-8"?>
<dgm:colorsDef xmlns:dgm="http://schemas.openxmlformats.org/drawingml/2006/diagram" xmlns:a="http://schemas.openxmlformats.org/drawingml/2006/main" uniqueId="urn:microsoft.com/office/officeart/2005/8/colors/accent3_2">
  <dgm:title val=""/>
  <dgm:desc val=""/>
  <dgm:catLst>
    <dgm:cat type="accent3" pri="11200"/>
  </dgm:catLst>
  <dgm:styleLbl name="node0">
    <dgm:fillClrLst meth="repeat">
      <a:schemeClr val="accent3"/>
    </dgm:fillClrLst>
    <dgm:linClrLst meth="repeat">
      <a:schemeClr val="lt1"/>
    </dgm:linClrLst>
    <dgm:effectClrLst/>
    <dgm:txLinClrLst/>
    <dgm:txFillClrLst/>
    <dgm:txEffectClrLst/>
  </dgm:styleLbl>
  <dgm:styleLbl name="node1">
    <dgm:fillClrLst meth="repeat">
      <a:schemeClr val="accent3"/>
    </dgm:fillClrLst>
    <dgm:linClrLst meth="repeat">
      <a:schemeClr val="lt1"/>
    </dgm:linClrLst>
    <dgm:effectClrLst/>
    <dgm:txLinClrLst/>
    <dgm:txFillClrLst/>
    <dgm:txEffectClrLst/>
  </dgm:styleLbl>
  <dgm:styleLbl name="alignNode1">
    <dgm:fillClrLst meth="repeat">
      <a:schemeClr val="accent3"/>
    </dgm:fillClrLst>
    <dgm:linClrLst meth="repeat">
      <a:schemeClr val="accent3"/>
    </dgm:linClrLst>
    <dgm:effectClrLst/>
    <dgm:txLinClrLst/>
    <dgm:txFillClrLst/>
    <dgm:txEffectClrLst/>
  </dgm:styleLbl>
  <dgm:styleLbl name="lnNode1">
    <dgm:fillClrLst meth="repeat">
      <a:schemeClr val="accent3"/>
    </dgm:fillClrLst>
    <dgm:linClrLst meth="repeat">
      <a:schemeClr val="lt1"/>
    </dgm:linClrLst>
    <dgm:effectClrLst/>
    <dgm:txLinClrLst/>
    <dgm:txFillClrLst/>
    <dgm:txEffectClrLst/>
  </dgm:styleLbl>
  <dgm:styleLbl name="vennNode1">
    <dgm:fillClrLst meth="repeat">
      <a:schemeClr val="accent3">
        <a:alpha val="50000"/>
      </a:schemeClr>
    </dgm:fillClrLst>
    <dgm:linClrLst meth="repeat">
      <a:schemeClr val="lt1"/>
    </dgm:linClrLst>
    <dgm:effectClrLst/>
    <dgm:txLinClrLst/>
    <dgm:txFillClrLst/>
    <dgm:txEffectClrLst/>
  </dgm:styleLbl>
  <dgm:styleLbl name="node2">
    <dgm:fillClrLst meth="repeat">
      <a:schemeClr val="accent3"/>
    </dgm:fillClrLst>
    <dgm:linClrLst meth="repeat">
      <a:schemeClr val="lt1"/>
    </dgm:linClrLst>
    <dgm:effectClrLst/>
    <dgm:txLinClrLst/>
    <dgm:txFillClrLst/>
    <dgm:txEffectClrLst/>
  </dgm:styleLbl>
  <dgm:styleLbl name="node3">
    <dgm:fillClrLst meth="repeat">
      <a:schemeClr val="accent3"/>
    </dgm:fillClrLst>
    <dgm:linClrLst meth="repeat">
      <a:schemeClr val="lt1"/>
    </dgm:linClrLst>
    <dgm:effectClrLst/>
    <dgm:txLinClrLst/>
    <dgm:txFillClrLst/>
    <dgm:txEffectClrLst/>
  </dgm:styleLbl>
  <dgm:styleLbl name="node4">
    <dgm:fillClrLst meth="repeat">
      <a:schemeClr val="accent3"/>
    </dgm:fillClrLst>
    <dgm:linClrLst meth="repeat">
      <a:schemeClr val="lt1"/>
    </dgm:linClrLst>
    <dgm:effectClrLst/>
    <dgm:txLinClrLst/>
    <dgm:txFillClrLst/>
    <dgm:txEffectClrLst/>
  </dgm:styleLbl>
  <dgm:styleLbl name="f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3">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3">
        <a:tint val="60000"/>
      </a:schemeClr>
    </dgm:fillClrLst>
    <dgm:linClrLst meth="repeat">
      <a:schemeClr val="accent3">
        <a:tint val="60000"/>
      </a:schemeClr>
    </dgm:linClrLst>
    <dgm:effectClrLst/>
    <dgm:txLinClrLst/>
    <dgm:txFillClrLst/>
    <dgm:txEffectClrLst/>
  </dgm:styleLbl>
  <dgm:styleLbl name="fgSibTrans2D1">
    <dgm:fillClrLst meth="repeat">
      <a:schemeClr val="accent3">
        <a:tint val="60000"/>
      </a:schemeClr>
    </dgm:fillClrLst>
    <dgm:linClrLst meth="repeat">
      <a:schemeClr val="accent3">
        <a:tint val="60000"/>
      </a:schemeClr>
    </dgm:linClrLst>
    <dgm:effectClrLst/>
    <dgm:txLinClrLst/>
    <dgm:txFillClrLst/>
    <dgm:txEffectClrLst/>
  </dgm:styleLbl>
  <dgm:styleLbl name="bgSibTrans2D1">
    <dgm:fillClrLst meth="repeat">
      <a:schemeClr val="accent3">
        <a:tint val="60000"/>
      </a:schemeClr>
    </dgm:fillClrLst>
    <dgm:linClrLst meth="repeat">
      <a:schemeClr val="accent3">
        <a:tint val="60000"/>
      </a:schemeClr>
    </dgm:linClrLst>
    <dgm:effectClrLst/>
    <dgm:txLinClrLst/>
    <dgm:txFillClrLst/>
    <dgm:txEffectClrLst/>
  </dgm:styleLbl>
  <dgm:styleLbl name="sibTrans1D1">
    <dgm:fillClrLst meth="repeat">
      <a:schemeClr val="accent3"/>
    </dgm:fillClrLst>
    <dgm:linClrLst meth="repeat">
      <a:schemeClr val="accent3"/>
    </dgm:linClrLst>
    <dgm:effectClrLst/>
    <dgm:txLinClrLst/>
    <dgm:txFillClrLst meth="repeat">
      <a:schemeClr val="tx1"/>
    </dgm:txFillClrLst>
    <dgm:txEffectClrLst/>
  </dgm:styleLbl>
  <dgm:styleLbl name="callout">
    <dgm:fillClrLst meth="repeat">
      <a:schemeClr val="accent3"/>
    </dgm:fillClrLst>
    <dgm:linClrLst meth="repeat">
      <a:schemeClr val="accent3">
        <a:tint val="50000"/>
      </a:schemeClr>
    </dgm:linClrLst>
    <dgm:effectClrLst/>
    <dgm:txLinClrLst/>
    <dgm:txFillClrLst meth="repeat">
      <a:schemeClr val="tx1"/>
    </dgm:txFillClrLst>
    <dgm:txEffectClrLst/>
  </dgm:styleLbl>
  <dgm:styleLbl name="asst0">
    <dgm:fillClrLst meth="repeat">
      <a:schemeClr val="accent3"/>
    </dgm:fillClrLst>
    <dgm:linClrLst meth="repeat">
      <a:schemeClr val="lt1"/>
    </dgm:linClrLst>
    <dgm:effectClrLst/>
    <dgm:txLinClrLst/>
    <dgm:txFillClrLst/>
    <dgm:txEffectClrLst/>
  </dgm:styleLbl>
  <dgm:styleLbl name="asst1">
    <dgm:fillClrLst meth="repeat">
      <a:schemeClr val="accent3"/>
    </dgm:fillClrLst>
    <dgm:linClrLst meth="repeat">
      <a:schemeClr val="lt1"/>
    </dgm:linClrLst>
    <dgm:effectClrLst/>
    <dgm:txLinClrLst/>
    <dgm:txFillClrLst/>
    <dgm:txEffectClrLst/>
  </dgm:styleLbl>
  <dgm:styleLbl name="asst2">
    <dgm:fillClrLst meth="repeat">
      <a:schemeClr val="accent3"/>
    </dgm:fillClrLst>
    <dgm:linClrLst meth="repeat">
      <a:schemeClr val="lt1"/>
    </dgm:linClrLst>
    <dgm:effectClrLst/>
    <dgm:txLinClrLst/>
    <dgm:txFillClrLst/>
    <dgm:txEffectClrLst/>
  </dgm:styleLbl>
  <dgm:styleLbl name="asst3">
    <dgm:fillClrLst meth="repeat">
      <a:schemeClr val="accent3"/>
    </dgm:fillClrLst>
    <dgm:linClrLst meth="repeat">
      <a:schemeClr val="lt1"/>
    </dgm:linClrLst>
    <dgm:effectClrLst/>
    <dgm:txLinClrLst/>
    <dgm:txFillClrLst/>
    <dgm:txEffectClrLst/>
  </dgm:styleLbl>
  <dgm:styleLbl name="asst4">
    <dgm:fillClrLst meth="repeat">
      <a:schemeClr val="accent3"/>
    </dgm:fillClrLst>
    <dgm:linClrLst meth="repeat">
      <a:schemeClr val="lt1"/>
    </dgm:linClrLst>
    <dgm:effectClrLst/>
    <dgm:txLinClrLst/>
    <dgm:txFillClrLst/>
    <dgm:txEffectClrLst/>
  </dgm:styleLbl>
  <dgm:styleLbl name="parChTrans2D1">
    <dgm:fillClrLst meth="repeat">
      <a:schemeClr val="accent3">
        <a:tint val="60000"/>
      </a:schemeClr>
    </dgm:fillClrLst>
    <dgm:linClrLst meth="repeat">
      <a:schemeClr val="accent3">
        <a:tint val="60000"/>
      </a:schemeClr>
    </dgm:linClrLst>
    <dgm:effectClrLst/>
    <dgm:txLinClrLst/>
    <dgm:txFillClrLst meth="repeat">
      <a:schemeClr val="lt1"/>
    </dgm:txFillClrLst>
    <dgm:txEffectClrLst/>
  </dgm:styleLbl>
  <dgm:styleLbl name="parChTrans2D2">
    <dgm:fillClrLst meth="repeat">
      <a:schemeClr val="accent3"/>
    </dgm:fillClrLst>
    <dgm:linClrLst meth="repeat">
      <a:schemeClr val="accent3"/>
    </dgm:linClrLst>
    <dgm:effectClrLst/>
    <dgm:txLinClrLst/>
    <dgm:txFillClrLst meth="repeat">
      <a:schemeClr val="lt1"/>
    </dgm:txFillClrLst>
    <dgm:txEffectClrLst/>
  </dgm:styleLbl>
  <dgm:styleLbl name="parChTrans2D3">
    <dgm:fillClrLst meth="repeat">
      <a:schemeClr val="accent3"/>
    </dgm:fillClrLst>
    <dgm:linClrLst meth="repeat">
      <a:schemeClr val="accent3"/>
    </dgm:linClrLst>
    <dgm:effectClrLst/>
    <dgm:txLinClrLst/>
    <dgm:txFillClrLst meth="repeat">
      <a:schemeClr val="lt1"/>
    </dgm:txFillClrLst>
    <dgm:txEffectClrLst/>
  </dgm:styleLbl>
  <dgm:styleLbl name="parChTrans2D4">
    <dgm:fillClrLst meth="repeat">
      <a:schemeClr val="accent3"/>
    </dgm:fillClrLst>
    <dgm:linClrLst meth="repeat">
      <a:schemeClr val="accent3"/>
    </dgm:linClrLst>
    <dgm:effectClrLst/>
    <dgm:txLinClrLst/>
    <dgm:txFillClrLst meth="repeat">
      <a:schemeClr val="lt1"/>
    </dgm:txFillClrLst>
    <dgm:txEffectClrLst/>
  </dgm:styleLbl>
  <dgm:styleLbl name="parChTrans1D1">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2">
    <dgm:fillClrLst meth="repeat">
      <a:schemeClr val="accent3"/>
    </dgm:fillClrLst>
    <dgm:linClrLst meth="repeat">
      <a:schemeClr val="accent3">
        <a:shade val="60000"/>
      </a:schemeClr>
    </dgm:linClrLst>
    <dgm:effectClrLst/>
    <dgm:txLinClrLst/>
    <dgm:txFillClrLst meth="repeat">
      <a:schemeClr val="tx1"/>
    </dgm:txFillClrLst>
    <dgm:txEffectClrLst/>
  </dgm:styleLbl>
  <dgm:styleLbl name="parChTrans1D3">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parChTrans1D4">
    <dgm:fillClrLst meth="repeat">
      <a:schemeClr val="accent3"/>
    </dgm:fillClrLst>
    <dgm:linClrLst meth="repeat">
      <a:schemeClr val="accent3">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3"/>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solidFgAcc1">
    <dgm:fillClrLst meth="repeat">
      <a:schemeClr val="lt1"/>
    </dgm:fillClrLst>
    <dgm:linClrLst meth="repeat">
      <a:schemeClr val="accent3"/>
    </dgm:linClrLst>
    <dgm:effectClrLst/>
    <dgm:txLinClrLst/>
    <dgm:txFillClrLst meth="repeat">
      <a:schemeClr val="dk1"/>
    </dgm:txFillClrLst>
    <dgm:txEffectClrLst/>
  </dgm:styleLbl>
  <dgm:styleLbl name="solidAlignAcc1">
    <dgm:fillClrLst meth="repeat">
      <a:schemeClr val="lt1"/>
    </dgm:fillClrLst>
    <dgm:linClrLst meth="repeat">
      <a:schemeClr val="accent3"/>
    </dgm:linClrLst>
    <dgm:effectClrLst/>
    <dgm:txLinClrLst/>
    <dgm:txFillClrLst meth="repeat">
      <a:schemeClr val="dk1"/>
    </dgm:txFillClrLst>
    <dgm:txEffectClrLst/>
  </dgm:styleLbl>
  <dgm:styleLbl name="solidBgAcc1">
    <dgm:fillClrLst meth="repeat">
      <a:schemeClr val="lt1"/>
    </dgm:fillClrLst>
    <dgm:linClrLst meth="repeat">
      <a:schemeClr val="accent3"/>
    </dgm:linClrLst>
    <dgm:effectClrLst/>
    <dgm:txLinClrLst/>
    <dgm:txFillClrLst meth="repeat">
      <a:schemeClr val="dk1"/>
    </dgm:txFillClrLst>
    <dgm:txEffectClrLst/>
  </dgm:styleLbl>
  <dgm:styleLbl name="f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align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bgAccFollowNode1">
    <dgm:fillClrLst meth="repeat">
      <a:schemeClr val="accent3">
        <a:alpha val="90000"/>
        <a:tint val="40000"/>
      </a:schemeClr>
    </dgm:fillClrLst>
    <dgm:linClrLst meth="repeat">
      <a:schemeClr val="accent3">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3"/>
    </dgm:linClrLst>
    <dgm:effectClrLst/>
    <dgm:txLinClrLst/>
    <dgm:txFillClrLst meth="repeat">
      <a:schemeClr val="dk1"/>
    </dgm:txFillClrLst>
    <dgm:txEffectClrLst/>
  </dgm:styleLbl>
  <dgm:styleLbl name="bgShp">
    <dgm:fillClrLst meth="repeat">
      <a:schemeClr val="accent3">
        <a:tint val="40000"/>
      </a:schemeClr>
    </dgm:fillClrLst>
    <dgm:linClrLst meth="repeat">
      <a:schemeClr val="accent3"/>
    </dgm:linClrLst>
    <dgm:effectClrLst/>
    <dgm:txLinClrLst/>
    <dgm:txFillClrLst meth="repeat">
      <a:schemeClr val="dk1"/>
    </dgm:txFillClrLst>
    <dgm:txEffectClrLst/>
  </dgm:styleLbl>
  <dgm:styleLbl name="dkBgShp">
    <dgm:fillClrLst meth="repeat">
      <a:schemeClr val="accent3">
        <a:shade val="80000"/>
      </a:schemeClr>
    </dgm:fillClrLst>
    <dgm:linClrLst meth="repeat">
      <a:schemeClr val="accent3"/>
    </dgm:linClrLst>
    <dgm:effectClrLst/>
    <dgm:txLinClrLst/>
    <dgm:txFillClrLst meth="repeat">
      <a:schemeClr val="lt1"/>
    </dgm:txFillClrLst>
    <dgm:txEffectClrLst/>
  </dgm:styleLbl>
  <dgm:styleLbl name="trBgShp">
    <dgm:fillClrLst meth="repeat">
      <a:schemeClr val="accent3">
        <a:tint val="50000"/>
        <a:alpha val="40000"/>
      </a:schemeClr>
    </dgm:fillClrLst>
    <dgm:linClrLst meth="repeat">
      <a:schemeClr val="accent3"/>
    </dgm:linClrLst>
    <dgm:effectClrLst/>
    <dgm:txLinClrLst/>
    <dgm:txFillClrLst meth="repeat">
      <a:schemeClr val="lt1"/>
    </dgm:txFillClrLst>
    <dgm:txEffectClrLst/>
  </dgm:styleLbl>
  <dgm:styleLbl name="fgShp">
    <dgm:fillClrLst meth="repeat">
      <a:schemeClr val="accent3">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A8DE567-5597-4D82-AF68-EE8F3AC4192D}" type="doc">
      <dgm:prSet loTypeId="urn:microsoft.com/office/officeart/2005/8/layout/matrix3" loCatId="matrix" qsTypeId="urn:microsoft.com/office/officeart/2005/8/quickstyle/simple1" qsCatId="simple" csTypeId="urn:microsoft.com/office/officeart/2005/8/colors/colorful1" csCatId="colorful"/>
      <dgm:spPr/>
      <dgm:t>
        <a:bodyPr/>
        <a:lstStyle/>
        <a:p>
          <a:endParaRPr lang="en-US"/>
        </a:p>
      </dgm:t>
    </dgm:pt>
    <dgm:pt modelId="{A53F258C-6EF4-4327-9C0E-1A0F550148F6}">
      <dgm:prSet/>
      <dgm:spPr/>
      <dgm:t>
        <a:bodyPr/>
        <a:lstStyle/>
        <a:p>
          <a:r>
            <a:rPr lang="en-US" dirty="0"/>
            <a:t>Definition and an introduction to macroeconomics </a:t>
          </a:r>
        </a:p>
      </dgm:t>
    </dgm:pt>
    <dgm:pt modelId="{651F1D01-24A1-45C1-A678-AE7A77DA72F0}" type="parTrans" cxnId="{C7479DBB-6D53-4715-A333-EA61C45C0B21}">
      <dgm:prSet/>
      <dgm:spPr/>
      <dgm:t>
        <a:bodyPr/>
        <a:lstStyle/>
        <a:p>
          <a:endParaRPr lang="en-US"/>
        </a:p>
      </dgm:t>
    </dgm:pt>
    <dgm:pt modelId="{62212E72-AC97-417A-A1DF-3158FD9C8D86}" type="sibTrans" cxnId="{C7479DBB-6D53-4715-A333-EA61C45C0B21}">
      <dgm:prSet/>
      <dgm:spPr/>
      <dgm:t>
        <a:bodyPr/>
        <a:lstStyle/>
        <a:p>
          <a:endParaRPr lang="en-US"/>
        </a:p>
      </dgm:t>
    </dgm:pt>
    <dgm:pt modelId="{BCC7D3A3-45B4-4101-979A-41E9BEBEC182}">
      <dgm:prSet/>
      <dgm:spPr/>
      <dgm:t>
        <a:bodyPr/>
        <a:lstStyle/>
        <a:p>
          <a:r>
            <a:rPr lang="en-US" dirty="0"/>
            <a:t>Why it is important and significant ?</a:t>
          </a:r>
        </a:p>
      </dgm:t>
    </dgm:pt>
    <dgm:pt modelId="{A10AA74C-D819-43E9-B2DF-D9983B0608E6}" type="parTrans" cxnId="{CC901575-B9A0-4AE7-8377-63A9E6E0E858}">
      <dgm:prSet/>
      <dgm:spPr/>
      <dgm:t>
        <a:bodyPr/>
        <a:lstStyle/>
        <a:p>
          <a:endParaRPr lang="en-US"/>
        </a:p>
      </dgm:t>
    </dgm:pt>
    <dgm:pt modelId="{6593FA64-2E0E-4A23-A74B-45B61EBC4A5B}" type="sibTrans" cxnId="{CC901575-B9A0-4AE7-8377-63A9E6E0E858}">
      <dgm:prSet/>
      <dgm:spPr/>
      <dgm:t>
        <a:bodyPr/>
        <a:lstStyle/>
        <a:p>
          <a:endParaRPr lang="en-US"/>
        </a:p>
      </dgm:t>
    </dgm:pt>
    <dgm:pt modelId="{31EE3D0F-3909-47BA-B642-C6E7973D8C8B}">
      <dgm:prSet/>
      <dgm:spPr/>
      <dgm:t>
        <a:bodyPr/>
        <a:lstStyle/>
        <a:p>
          <a:r>
            <a:rPr lang="en-US" dirty="0"/>
            <a:t>What do we mean by National Income ?</a:t>
          </a:r>
        </a:p>
      </dgm:t>
    </dgm:pt>
    <dgm:pt modelId="{4C13E5B9-7052-454E-AB8B-1C3B5EB08B5A}" type="parTrans" cxnId="{6C84F6C5-522A-4155-BA6E-093725E5D3ED}">
      <dgm:prSet/>
      <dgm:spPr/>
      <dgm:t>
        <a:bodyPr/>
        <a:lstStyle/>
        <a:p>
          <a:endParaRPr lang="en-US"/>
        </a:p>
      </dgm:t>
    </dgm:pt>
    <dgm:pt modelId="{A5B7AB8E-E480-48DB-BCC1-3EB67BB95F39}" type="sibTrans" cxnId="{6C84F6C5-522A-4155-BA6E-093725E5D3ED}">
      <dgm:prSet/>
      <dgm:spPr/>
      <dgm:t>
        <a:bodyPr/>
        <a:lstStyle/>
        <a:p>
          <a:endParaRPr lang="en-US"/>
        </a:p>
      </dgm:t>
    </dgm:pt>
    <dgm:pt modelId="{A4947409-3014-4EBA-AF8F-3602308553AE}">
      <dgm:prSet/>
      <dgm:spPr/>
      <dgm:t>
        <a:bodyPr/>
        <a:lstStyle/>
        <a:p>
          <a:r>
            <a:rPr lang="en-US" dirty="0"/>
            <a:t>How is National Income Measured?</a:t>
          </a:r>
        </a:p>
      </dgm:t>
    </dgm:pt>
    <dgm:pt modelId="{53A2D7A2-C32F-4B05-B927-2A38798799AD}" type="parTrans" cxnId="{0A3F4333-7F05-41A2-877A-B3F750D67070}">
      <dgm:prSet/>
      <dgm:spPr/>
      <dgm:t>
        <a:bodyPr/>
        <a:lstStyle/>
        <a:p>
          <a:endParaRPr lang="en-US"/>
        </a:p>
      </dgm:t>
    </dgm:pt>
    <dgm:pt modelId="{862938A1-47AA-4086-8B78-710B5787AC18}" type="sibTrans" cxnId="{0A3F4333-7F05-41A2-877A-B3F750D67070}">
      <dgm:prSet/>
      <dgm:spPr/>
      <dgm:t>
        <a:bodyPr/>
        <a:lstStyle/>
        <a:p>
          <a:endParaRPr lang="en-US"/>
        </a:p>
      </dgm:t>
    </dgm:pt>
    <dgm:pt modelId="{7A3BCD10-19A2-D349-AD68-E153B91A74F4}" type="pres">
      <dgm:prSet presAssocID="{3A8DE567-5597-4D82-AF68-EE8F3AC4192D}" presName="matrix" presStyleCnt="0">
        <dgm:presLayoutVars>
          <dgm:chMax val="1"/>
          <dgm:dir/>
          <dgm:resizeHandles val="exact"/>
        </dgm:presLayoutVars>
      </dgm:prSet>
      <dgm:spPr/>
    </dgm:pt>
    <dgm:pt modelId="{F82069EB-FC51-2B42-ADB8-9C89357C571C}" type="pres">
      <dgm:prSet presAssocID="{3A8DE567-5597-4D82-AF68-EE8F3AC4192D}" presName="diamond" presStyleLbl="bgShp" presStyleIdx="0" presStyleCnt="1"/>
      <dgm:spPr/>
    </dgm:pt>
    <dgm:pt modelId="{9D5A4341-4F80-914A-BB6A-E8CD1BA66727}" type="pres">
      <dgm:prSet presAssocID="{3A8DE567-5597-4D82-AF68-EE8F3AC4192D}" presName="quad1" presStyleLbl="node1" presStyleIdx="0" presStyleCnt="4">
        <dgm:presLayoutVars>
          <dgm:chMax val="0"/>
          <dgm:chPref val="0"/>
          <dgm:bulletEnabled val="1"/>
        </dgm:presLayoutVars>
      </dgm:prSet>
      <dgm:spPr/>
    </dgm:pt>
    <dgm:pt modelId="{67B2C0FA-2152-E446-8D4F-B8BF5C90A09C}" type="pres">
      <dgm:prSet presAssocID="{3A8DE567-5597-4D82-AF68-EE8F3AC4192D}" presName="quad2" presStyleLbl="node1" presStyleIdx="1" presStyleCnt="4">
        <dgm:presLayoutVars>
          <dgm:chMax val="0"/>
          <dgm:chPref val="0"/>
          <dgm:bulletEnabled val="1"/>
        </dgm:presLayoutVars>
      </dgm:prSet>
      <dgm:spPr/>
    </dgm:pt>
    <dgm:pt modelId="{BF9E829B-2797-DB49-80F5-497A412E481A}" type="pres">
      <dgm:prSet presAssocID="{3A8DE567-5597-4D82-AF68-EE8F3AC4192D}" presName="quad3" presStyleLbl="node1" presStyleIdx="2" presStyleCnt="4">
        <dgm:presLayoutVars>
          <dgm:chMax val="0"/>
          <dgm:chPref val="0"/>
          <dgm:bulletEnabled val="1"/>
        </dgm:presLayoutVars>
      </dgm:prSet>
      <dgm:spPr/>
    </dgm:pt>
    <dgm:pt modelId="{0ED0EBCE-9F7B-6442-8B3D-6A96414FB5AB}" type="pres">
      <dgm:prSet presAssocID="{3A8DE567-5597-4D82-AF68-EE8F3AC4192D}" presName="quad4" presStyleLbl="node1" presStyleIdx="3" presStyleCnt="4">
        <dgm:presLayoutVars>
          <dgm:chMax val="0"/>
          <dgm:chPref val="0"/>
          <dgm:bulletEnabled val="1"/>
        </dgm:presLayoutVars>
      </dgm:prSet>
      <dgm:spPr/>
    </dgm:pt>
  </dgm:ptLst>
  <dgm:cxnLst>
    <dgm:cxn modelId="{AEBECC0B-06BF-814F-B9D5-797140A5854F}" type="presOf" srcId="{A4947409-3014-4EBA-AF8F-3602308553AE}" destId="{0ED0EBCE-9F7B-6442-8B3D-6A96414FB5AB}" srcOrd="0" destOrd="0" presId="urn:microsoft.com/office/officeart/2005/8/layout/matrix3"/>
    <dgm:cxn modelId="{1D1CFF0D-D48A-EF48-9ADC-0EBEB0C13313}" type="presOf" srcId="{BCC7D3A3-45B4-4101-979A-41E9BEBEC182}" destId="{67B2C0FA-2152-E446-8D4F-B8BF5C90A09C}" srcOrd="0" destOrd="0" presId="urn:microsoft.com/office/officeart/2005/8/layout/matrix3"/>
    <dgm:cxn modelId="{0A3F4333-7F05-41A2-877A-B3F750D67070}" srcId="{3A8DE567-5597-4D82-AF68-EE8F3AC4192D}" destId="{A4947409-3014-4EBA-AF8F-3602308553AE}" srcOrd="3" destOrd="0" parTransId="{53A2D7A2-C32F-4B05-B927-2A38798799AD}" sibTransId="{862938A1-47AA-4086-8B78-710B5787AC18}"/>
    <dgm:cxn modelId="{04BE1443-C163-8840-952F-457EDB27DACB}" type="presOf" srcId="{A53F258C-6EF4-4327-9C0E-1A0F550148F6}" destId="{9D5A4341-4F80-914A-BB6A-E8CD1BA66727}" srcOrd="0" destOrd="0" presId="urn:microsoft.com/office/officeart/2005/8/layout/matrix3"/>
    <dgm:cxn modelId="{4633E347-84F0-3942-B9E9-2CFD93CE29A4}" type="presOf" srcId="{31EE3D0F-3909-47BA-B642-C6E7973D8C8B}" destId="{BF9E829B-2797-DB49-80F5-497A412E481A}" srcOrd="0" destOrd="0" presId="urn:microsoft.com/office/officeart/2005/8/layout/matrix3"/>
    <dgm:cxn modelId="{0443E86D-4D17-174F-B4A5-F1B7985613F9}" type="presOf" srcId="{3A8DE567-5597-4D82-AF68-EE8F3AC4192D}" destId="{7A3BCD10-19A2-D349-AD68-E153B91A74F4}" srcOrd="0" destOrd="0" presId="urn:microsoft.com/office/officeart/2005/8/layout/matrix3"/>
    <dgm:cxn modelId="{CC901575-B9A0-4AE7-8377-63A9E6E0E858}" srcId="{3A8DE567-5597-4D82-AF68-EE8F3AC4192D}" destId="{BCC7D3A3-45B4-4101-979A-41E9BEBEC182}" srcOrd="1" destOrd="0" parTransId="{A10AA74C-D819-43E9-B2DF-D9983B0608E6}" sibTransId="{6593FA64-2E0E-4A23-A74B-45B61EBC4A5B}"/>
    <dgm:cxn modelId="{C7479DBB-6D53-4715-A333-EA61C45C0B21}" srcId="{3A8DE567-5597-4D82-AF68-EE8F3AC4192D}" destId="{A53F258C-6EF4-4327-9C0E-1A0F550148F6}" srcOrd="0" destOrd="0" parTransId="{651F1D01-24A1-45C1-A678-AE7A77DA72F0}" sibTransId="{62212E72-AC97-417A-A1DF-3158FD9C8D86}"/>
    <dgm:cxn modelId="{6C84F6C5-522A-4155-BA6E-093725E5D3ED}" srcId="{3A8DE567-5597-4D82-AF68-EE8F3AC4192D}" destId="{31EE3D0F-3909-47BA-B642-C6E7973D8C8B}" srcOrd="2" destOrd="0" parTransId="{4C13E5B9-7052-454E-AB8B-1C3B5EB08B5A}" sibTransId="{A5B7AB8E-E480-48DB-BCC1-3EB67BB95F39}"/>
    <dgm:cxn modelId="{36657DDF-CF2C-5A4D-8AF2-11D1A68BF4DA}" type="presParOf" srcId="{7A3BCD10-19A2-D349-AD68-E153B91A74F4}" destId="{F82069EB-FC51-2B42-ADB8-9C89357C571C}" srcOrd="0" destOrd="0" presId="urn:microsoft.com/office/officeart/2005/8/layout/matrix3"/>
    <dgm:cxn modelId="{B9385C2A-AAAA-5A4F-8516-FC9A6E8BC1A0}" type="presParOf" srcId="{7A3BCD10-19A2-D349-AD68-E153B91A74F4}" destId="{9D5A4341-4F80-914A-BB6A-E8CD1BA66727}" srcOrd="1" destOrd="0" presId="urn:microsoft.com/office/officeart/2005/8/layout/matrix3"/>
    <dgm:cxn modelId="{5865725B-0FAF-F74D-9B2A-F48A56BE9F5A}" type="presParOf" srcId="{7A3BCD10-19A2-D349-AD68-E153B91A74F4}" destId="{67B2C0FA-2152-E446-8D4F-B8BF5C90A09C}" srcOrd="2" destOrd="0" presId="urn:microsoft.com/office/officeart/2005/8/layout/matrix3"/>
    <dgm:cxn modelId="{AC49F101-CDFB-164F-8B6A-44541F075D35}" type="presParOf" srcId="{7A3BCD10-19A2-D349-AD68-E153B91A74F4}" destId="{BF9E829B-2797-DB49-80F5-497A412E481A}" srcOrd="3" destOrd="0" presId="urn:microsoft.com/office/officeart/2005/8/layout/matrix3"/>
    <dgm:cxn modelId="{D2A630FF-1931-2647-A95A-23C0161A2C97}" type="presParOf" srcId="{7A3BCD10-19A2-D349-AD68-E153B91A74F4}" destId="{0ED0EBCE-9F7B-6442-8B3D-6A96414FB5AB}" srcOrd="4" destOrd="0" presId="urn:microsoft.com/office/officeart/2005/8/layout/matrix3"/>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3C8F3148-0CDE-4F66-AD2B-F04D210E74B8}" type="doc">
      <dgm:prSet loTypeId="urn:microsoft.com/office/officeart/2005/8/layout/vProcess5" loCatId="process" qsTypeId="urn:microsoft.com/office/officeart/2005/8/quickstyle/simple1" qsCatId="simple" csTypeId="urn:microsoft.com/office/officeart/2005/8/colors/colorful2" csCatId="colorful" phldr="1"/>
      <dgm:spPr/>
      <dgm:t>
        <a:bodyPr/>
        <a:lstStyle/>
        <a:p>
          <a:endParaRPr lang="en-US"/>
        </a:p>
      </dgm:t>
    </dgm:pt>
    <dgm:pt modelId="{E71429C3-2FD2-4964-9024-AD45C5F3A7CB}">
      <dgm:prSet custT="1"/>
      <dgm:spPr/>
      <dgm:t>
        <a:bodyPr/>
        <a:lstStyle/>
        <a:p>
          <a:r>
            <a:rPr lang="en-US" sz="1400" dirty="0"/>
            <a:t>It should be obvious that Macroeconomics is concerned with the economic aggregates of an economy – the level of employment, nation total output measured as  gross domestic product/gross national income, its total value of exports and imports and the rate of inflation, etc. </a:t>
          </a:r>
        </a:p>
      </dgm:t>
    </dgm:pt>
    <dgm:pt modelId="{473E138E-8E7D-441C-B4B1-78FAEB3A9D59}" type="parTrans" cxnId="{A37EA8B3-2C92-458A-9502-143C2EB87416}">
      <dgm:prSet/>
      <dgm:spPr/>
      <dgm:t>
        <a:bodyPr/>
        <a:lstStyle/>
        <a:p>
          <a:endParaRPr lang="en-US"/>
        </a:p>
      </dgm:t>
    </dgm:pt>
    <dgm:pt modelId="{4A100588-58A8-4595-87B0-7E57FF7746DF}" type="sibTrans" cxnId="{A37EA8B3-2C92-458A-9502-143C2EB87416}">
      <dgm:prSet/>
      <dgm:spPr/>
      <dgm:t>
        <a:bodyPr/>
        <a:lstStyle/>
        <a:p>
          <a:endParaRPr lang="en-US" dirty="0"/>
        </a:p>
      </dgm:t>
    </dgm:pt>
    <dgm:pt modelId="{41C54782-BAB4-455F-899C-CAE817B8E401}">
      <dgm:prSet custT="1"/>
      <dgm:spPr/>
      <dgm:t>
        <a:bodyPr/>
        <a:lstStyle/>
        <a:p>
          <a:r>
            <a:rPr lang="en-GB" sz="1400" b="0" i="0" dirty="0"/>
            <a:t>Macroeconomics is a branch of economics that studies the behaviour of an overall economy, which encompasses markets, businesses, consumers, and governments. Macroeconomics examines economy-wide phenomena such as inflation, price levels, rate of economic growth, national income/ gross domestic product (GDP), and changes in unemployment. (Investopedia,2023) </a:t>
          </a:r>
          <a:endParaRPr lang="en-US" sz="1400" dirty="0"/>
        </a:p>
      </dgm:t>
    </dgm:pt>
    <dgm:pt modelId="{3ADB5890-7209-40B5-BCCA-904952BEE008}" type="parTrans" cxnId="{E5427D4E-1A73-41EE-AEB2-AA76259D0D3F}">
      <dgm:prSet/>
      <dgm:spPr/>
      <dgm:t>
        <a:bodyPr/>
        <a:lstStyle/>
        <a:p>
          <a:endParaRPr lang="en-US"/>
        </a:p>
      </dgm:t>
    </dgm:pt>
    <dgm:pt modelId="{6B47F745-C628-4399-BA0D-E650990C30B8}" type="sibTrans" cxnId="{E5427D4E-1A73-41EE-AEB2-AA76259D0D3F}">
      <dgm:prSet/>
      <dgm:spPr/>
      <dgm:t>
        <a:bodyPr/>
        <a:lstStyle/>
        <a:p>
          <a:endParaRPr lang="en-US" dirty="0"/>
        </a:p>
      </dgm:t>
    </dgm:pt>
    <dgm:pt modelId="{EF6F81BC-6501-4541-98F6-66AFB53A43F4}">
      <dgm:prSet/>
      <dgm:spPr/>
      <dgm:t>
        <a:bodyPr/>
        <a:lstStyle/>
        <a:p>
          <a:r>
            <a:rPr lang="en-GB" b="0" i="0" dirty="0"/>
            <a:t>(https://www.investopedia.com/terms/m/macroeconomics.asp)</a:t>
          </a:r>
          <a:endParaRPr lang="en-US" dirty="0"/>
        </a:p>
      </dgm:t>
    </dgm:pt>
    <dgm:pt modelId="{252F05CF-0FE5-40FC-A6A0-9D8E240BA512}" type="parTrans" cxnId="{62605595-EF1E-4AFE-AE56-7256B8145518}">
      <dgm:prSet/>
      <dgm:spPr/>
      <dgm:t>
        <a:bodyPr/>
        <a:lstStyle/>
        <a:p>
          <a:endParaRPr lang="en-US"/>
        </a:p>
      </dgm:t>
    </dgm:pt>
    <dgm:pt modelId="{74608A59-AD64-4544-A45D-03AFE8AD399E}" type="sibTrans" cxnId="{62605595-EF1E-4AFE-AE56-7256B8145518}">
      <dgm:prSet/>
      <dgm:spPr/>
      <dgm:t>
        <a:bodyPr/>
        <a:lstStyle/>
        <a:p>
          <a:endParaRPr lang="en-US"/>
        </a:p>
      </dgm:t>
    </dgm:pt>
    <dgm:pt modelId="{33A96C0B-BB0B-E448-8AEF-7ACC2B2935BB}" type="pres">
      <dgm:prSet presAssocID="{3C8F3148-0CDE-4F66-AD2B-F04D210E74B8}" presName="outerComposite" presStyleCnt="0">
        <dgm:presLayoutVars>
          <dgm:chMax val="5"/>
          <dgm:dir/>
          <dgm:resizeHandles val="exact"/>
        </dgm:presLayoutVars>
      </dgm:prSet>
      <dgm:spPr/>
    </dgm:pt>
    <dgm:pt modelId="{86714051-906E-5B4A-9C27-8F23E0D1DCD0}" type="pres">
      <dgm:prSet presAssocID="{3C8F3148-0CDE-4F66-AD2B-F04D210E74B8}" presName="dummyMaxCanvas" presStyleCnt="0">
        <dgm:presLayoutVars/>
      </dgm:prSet>
      <dgm:spPr/>
    </dgm:pt>
    <dgm:pt modelId="{7D978253-307C-3548-B2AD-4A143BEE64F2}" type="pres">
      <dgm:prSet presAssocID="{3C8F3148-0CDE-4F66-AD2B-F04D210E74B8}" presName="ThreeNodes_1" presStyleLbl="node1" presStyleIdx="0" presStyleCnt="3">
        <dgm:presLayoutVars>
          <dgm:bulletEnabled val="1"/>
        </dgm:presLayoutVars>
      </dgm:prSet>
      <dgm:spPr/>
    </dgm:pt>
    <dgm:pt modelId="{846C2930-4F7F-DE47-BE98-02CAE9437DA9}" type="pres">
      <dgm:prSet presAssocID="{3C8F3148-0CDE-4F66-AD2B-F04D210E74B8}" presName="ThreeNodes_2" presStyleLbl="node1" presStyleIdx="1" presStyleCnt="3" custScaleX="114734" custScaleY="133941">
        <dgm:presLayoutVars>
          <dgm:bulletEnabled val="1"/>
        </dgm:presLayoutVars>
      </dgm:prSet>
      <dgm:spPr/>
    </dgm:pt>
    <dgm:pt modelId="{E9D8C1CF-0B44-C847-A63E-2195C5880131}" type="pres">
      <dgm:prSet presAssocID="{3C8F3148-0CDE-4F66-AD2B-F04D210E74B8}" presName="ThreeNodes_3" presStyleLbl="node1" presStyleIdx="2" presStyleCnt="3" custScaleY="40387">
        <dgm:presLayoutVars>
          <dgm:bulletEnabled val="1"/>
        </dgm:presLayoutVars>
      </dgm:prSet>
      <dgm:spPr/>
    </dgm:pt>
    <dgm:pt modelId="{6974A9D8-9E59-D94E-8132-6A1227CDAA26}" type="pres">
      <dgm:prSet presAssocID="{3C8F3148-0CDE-4F66-AD2B-F04D210E74B8}" presName="ThreeConn_1-2" presStyleLbl="fgAccFollowNode1" presStyleIdx="0" presStyleCnt="2">
        <dgm:presLayoutVars>
          <dgm:bulletEnabled val="1"/>
        </dgm:presLayoutVars>
      </dgm:prSet>
      <dgm:spPr/>
    </dgm:pt>
    <dgm:pt modelId="{9543022F-B935-E74A-BE32-7299C379A250}" type="pres">
      <dgm:prSet presAssocID="{3C8F3148-0CDE-4F66-AD2B-F04D210E74B8}" presName="ThreeConn_2-3" presStyleLbl="fgAccFollowNode1" presStyleIdx="1" presStyleCnt="2">
        <dgm:presLayoutVars>
          <dgm:bulletEnabled val="1"/>
        </dgm:presLayoutVars>
      </dgm:prSet>
      <dgm:spPr/>
    </dgm:pt>
    <dgm:pt modelId="{31AD8C52-2744-154B-A233-74E224E09762}" type="pres">
      <dgm:prSet presAssocID="{3C8F3148-0CDE-4F66-AD2B-F04D210E74B8}" presName="ThreeNodes_1_text" presStyleLbl="node1" presStyleIdx="2" presStyleCnt="3">
        <dgm:presLayoutVars>
          <dgm:bulletEnabled val="1"/>
        </dgm:presLayoutVars>
      </dgm:prSet>
      <dgm:spPr/>
    </dgm:pt>
    <dgm:pt modelId="{6E5275DA-CD5D-664B-8433-B200A9E88318}" type="pres">
      <dgm:prSet presAssocID="{3C8F3148-0CDE-4F66-AD2B-F04D210E74B8}" presName="ThreeNodes_2_text" presStyleLbl="node1" presStyleIdx="2" presStyleCnt="3">
        <dgm:presLayoutVars>
          <dgm:bulletEnabled val="1"/>
        </dgm:presLayoutVars>
      </dgm:prSet>
      <dgm:spPr/>
    </dgm:pt>
    <dgm:pt modelId="{5D4D1010-90BE-7745-BC23-4081178024EE}" type="pres">
      <dgm:prSet presAssocID="{3C8F3148-0CDE-4F66-AD2B-F04D210E74B8}" presName="ThreeNodes_3_text" presStyleLbl="node1" presStyleIdx="2" presStyleCnt="3">
        <dgm:presLayoutVars>
          <dgm:bulletEnabled val="1"/>
        </dgm:presLayoutVars>
      </dgm:prSet>
      <dgm:spPr/>
    </dgm:pt>
  </dgm:ptLst>
  <dgm:cxnLst>
    <dgm:cxn modelId="{8241B508-349E-6B45-B9E8-BDA7B40F0F2B}" type="presOf" srcId="{EF6F81BC-6501-4541-98F6-66AFB53A43F4}" destId="{E9D8C1CF-0B44-C847-A63E-2195C5880131}" srcOrd="0" destOrd="0" presId="urn:microsoft.com/office/officeart/2005/8/layout/vProcess5"/>
    <dgm:cxn modelId="{90B51B1E-75DA-DC47-8E6C-2CF4B3032221}" type="presOf" srcId="{E71429C3-2FD2-4964-9024-AD45C5F3A7CB}" destId="{7D978253-307C-3548-B2AD-4A143BEE64F2}" srcOrd="0" destOrd="0" presId="urn:microsoft.com/office/officeart/2005/8/layout/vProcess5"/>
    <dgm:cxn modelId="{E5427D4E-1A73-41EE-AEB2-AA76259D0D3F}" srcId="{3C8F3148-0CDE-4F66-AD2B-F04D210E74B8}" destId="{41C54782-BAB4-455F-899C-CAE817B8E401}" srcOrd="1" destOrd="0" parTransId="{3ADB5890-7209-40B5-BCCA-904952BEE008}" sibTransId="{6B47F745-C628-4399-BA0D-E650990C30B8}"/>
    <dgm:cxn modelId="{0F864455-2DE8-624E-851A-0935F512D6DA}" type="presOf" srcId="{4A100588-58A8-4595-87B0-7E57FF7746DF}" destId="{6974A9D8-9E59-D94E-8132-6A1227CDAA26}" srcOrd="0" destOrd="0" presId="urn:microsoft.com/office/officeart/2005/8/layout/vProcess5"/>
    <dgm:cxn modelId="{EA411A73-3C51-C949-AC4E-EDD84D8248CD}" type="presOf" srcId="{6B47F745-C628-4399-BA0D-E650990C30B8}" destId="{9543022F-B935-E74A-BE32-7299C379A250}" srcOrd="0" destOrd="0" presId="urn:microsoft.com/office/officeart/2005/8/layout/vProcess5"/>
    <dgm:cxn modelId="{62605595-EF1E-4AFE-AE56-7256B8145518}" srcId="{3C8F3148-0CDE-4F66-AD2B-F04D210E74B8}" destId="{EF6F81BC-6501-4541-98F6-66AFB53A43F4}" srcOrd="2" destOrd="0" parTransId="{252F05CF-0FE5-40FC-A6A0-9D8E240BA512}" sibTransId="{74608A59-AD64-4544-A45D-03AFE8AD399E}"/>
    <dgm:cxn modelId="{3DC9D6A5-5F8F-494F-A5DE-15EB35099729}" type="presOf" srcId="{E71429C3-2FD2-4964-9024-AD45C5F3A7CB}" destId="{31AD8C52-2744-154B-A233-74E224E09762}" srcOrd="1" destOrd="0" presId="urn:microsoft.com/office/officeart/2005/8/layout/vProcess5"/>
    <dgm:cxn modelId="{98E68DAB-B7D3-ED41-9551-3A74A20D1FCF}" type="presOf" srcId="{41C54782-BAB4-455F-899C-CAE817B8E401}" destId="{6E5275DA-CD5D-664B-8433-B200A9E88318}" srcOrd="1" destOrd="0" presId="urn:microsoft.com/office/officeart/2005/8/layout/vProcess5"/>
    <dgm:cxn modelId="{E19913AE-7E6E-5147-866D-D2EEB10ECAFD}" type="presOf" srcId="{EF6F81BC-6501-4541-98F6-66AFB53A43F4}" destId="{5D4D1010-90BE-7745-BC23-4081178024EE}" srcOrd="1" destOrd="0" presId="urn:microsoft.com/office/officeart/2005/8/layout/vProcess5"/>
    <dgm:cxn modelId="{A37EA8B3-2C92-458A-9502-143C2EB87416}" srcId="{3C8F3148-0CDE-4F66-AD2B-F04D210E74B8}" destId="{E71429C3-2FD2-4964-9024-AD45C5F3A7CB}" srcOrd="0" destOrd="0" parTransId="{473E138E-8E7D-441C-B4B1-78FAEB3A9D59}" sibTransId="{4A100588-58A8-4595-87B0-7E57FF7746DF}"/>
    <dgm:cxn modelId="{62E3A7B7-FE70-7241-8E81-AF4EBA5FF796}" type="presOf" srcId="{41C54782-BAB4-455F-899C-CAE817B8E401}" destId="{846C2930-4F7F-DE47-BE98-02CAE9437DA9}" srcOrd="0" destOrd="0" presId="urn:microsoft.com/office/officeart/2005/8/layout/vProcess5"/>
    <dgm:cxn modelId="{F7EC25B8-AFA0-DE41-B736-EFEC02C5E0B6}" type="presOf" srcId="{3C8F3148-0CDE-4F66-AD2B-F04D210E74B8}" destId="{33A96C0B-BB0B-E448-8AEF-7ACC2B2935BB}" srcOrd="0" destOrd="0" presId="urn:microsoft.com/office/officeart/2005/8/layout/vProcess5"/>
    <dgm:cxn modelId="{F2A16922-90B1-0949-AD0D-E978449992A1}" type="presParOf" srcId="{33A96C0B-BB0B-E448-8AEF-7ACC2B2935BB}" destId="{86714051-906E-5B4A-9C27-8F23E0D1DCD0}" srcOrd="0" destOrd="0" presId="urn:microsoft.com/office/officeart/2005/8/layout/vProcess5"/>
    <dgm:cxn modelId="{C2E49ADA-DCDF-294A-A0D7-676762E62EC3}" type="presParOf" srcId="{33A96C0B-BB0B-E448-8AEF-7ACC2B2935BB}" destId="{7D978253-307C-3548-B2AD-4A143BEE64F2}" srcOrd="1" destOrd="0" presId="urn:microsoft.com/office/officeart/2005/8/layout/vProcess5"/>
    <dgm:cxn modelId="{CE6239CB-829C-814F-804A-5571B37B4AEF}" type="presParOf" srcId="{33A96C0B-BB0B-E448-8AEF-7ACC2B2935BB}" destId="{846C2930-4F7F-DE47-BE98-02CAE9437DA9}" srcOrd="2" destOrd="0" presId="urn:microsoft.com/office/officeart/2005/8/layout/vProcess5"/>
    <dgm:cxn modelId="{37EE36E3-3108-4747-BB6B-23A9F5AEE9B8}" type="presParOf" srcId="{33A96C0B-BB0B-E448-8AEF-7ACC2B2935BB}" destId="{E9D8C1CF-0B44-C847-A63E-2195C5880131}" srcOrd="3" destOrd="0" presId="urn:microsoft.com/office/officeart/2005/8/layout/vProcess5"/>
    <dgm:cxn modelId="{D5C88E7E-6371-8D45-8A5D-87229E339096}" type="presParOf" srcId="{33A96C0B-BB0B-E448-8AEF-7ACC2B2935BB}" destId="{6974A9D8-9E59-D94E-8132-6A1227CDAA26}" srcOrd="4" destOrd="0" presId="urn:microsoft.com/office/officeart/2005/8/layout/vProcess5"/>
    <dgm:cxn modelId="{580BEAA0-B089-174C-9B81-F88319BDF300}" type="presParOf" srcId="{33A96C0B-BB0B-E448-8AEF-7ACC2B2935BB}" destId="{9543022F-B935-E74A-BE32-7299C379A250}" srcOrd="5" destOrd="0" presId="urn:microsoft.com/office/officeart/2005/8/layout/vProcess5"/>
    <dgm:cxn modelId="{2ADA4441-00E8-DA48-8E2B-B1537E44F58D}" type="presParOf" srcId="{33A96C0B-BB0B-E448-8AEF-7ACC2B2935BB}" destId="{31AD8C52-2744-154B-A233-74E224E09762}" srcOrd="6" destOrd="0" presId="urn:microsoft.com/office/officeart/2005/8/layout/vProcess5"/>
    <dgm:cxn modelId="{60BD2F78-5041-5146-B907-EB69F8425988}" type="presParOf" srcId="{33A96C0B-BB0B-E448-8AEF-7ACC2B2935BB}" destId="{6E5275DA-CD5D-664B-8433-B200A9E88318}" srcOrd="7" destOrd="0" presId="urn:microsoft.com/office/officeart/2005/8/layout/vProcess5"/>
    <dgm:cxn modelId="{7C76A1D3-EE59-5041-9597-48E826E9A811}" type="presParOf" srcId="{33A96C0B-BB0B-E448-8AEF-7ACC2B2935BB}" destId="{5D4D1010-90BE-7745-BC23-4081178024EE}" srcOrd="8" destOrd="0" presId="urn:microsoft.com/office/officeart/2005/8/layout/vProcess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2C82E4F-A4FA-4D66-85C9-9CC706CE8DDE}" type="doc">
      <dgm:prSet loTypeId="urn:microsoft.com/office/officeart/2005/8/layout/default" loCatId="list" qsTypeId="urn:microsoft.com/office/officeart/2005/8/quickstyle/simple1" qsCatId="simple" csTypeId="urn:microsoft.com/office/officeart/2005/8/colors/colorful5" csCatId="colorful" phldr="1"/>
      <dgm:spPr/>
      <dgm:t>
        <a:bodyPr/>
        <a:lstStyle/>
        <a:p>
          <a:endParaRPr lang="en-US"/>
        </a:p>
      </dgm:t>
    </dgm:pt>
    <dgm:pt modelId="{F6F31641-2F5B-450D-BBAE-A339941E09A6}">
      <dgm:prSet/>
      <dgm:spPr/>
      <dgm:t>
        <a:bodyPr/>
        <a:lstStyle/>
        <a:p>
          <a:r>
            <a:rPr lang="en-US" dirty="0"/>
            <a:t>ECONOMIC GROWTH </a:t>
          </a:r>
        </a:p>
      </dgm:t>
    </dgm:pt>
    <dgm:pt modelId="{73DB3574-0C35-4F5F-AD9F-094A4CA9638C}" type="parTrans" cxnId="{DE50036F-B0BA-4B43-9964-9EB522257996}">
      <dgm:prSet/>
      <dgm:spPr/>
      <dgm:t>
        <a:bodyPr/>
        <a:lstStyle/>
        <a:p>
          <a:endParaRPr lang="en-US"/>
        </a:p>
      </dgm:t>
    </dgm:pt>
    <dgm:pt modelId="{2757DB36-36BB-4C96-A70A-B63D8418E55F}" type="sibTrans" cxnId="{DE50036F-B0BA-4B43-9964-9EB522257996}">
      <dgm:prSet/>
      <dgm:spPr/>
      <dgm:t>
        <a:bodyPr/>
        <a:lstStyle/>
        <a:p>
          <a:endParaRPr lang="en-US"/>
        </a:p>
      </dgm:t>
    </dgm:pt>
    <dgm:pt modelId="{F642917F-37A2-4A01-80B2-B8BF34C2C75B}">
      <dgm:prSet/>
      <dgm:spPr/>
      <dgm:t>
        <a:bodyPr/>
        <a:lstStyle/>
        <a:p>
          <a:r>
            <a:rPr lang="en-US" dirty="0"/>
            <a:t>OUTPUT/GDP GAP </a:t>
          </a:r>
        </a:p>
      </dgm:t>
    </dgm:pt>
    <dgm:pt modelId="{0E5825A7-C8DD-49CF-8F5F-BECD0F70BBFD}" type="parTrans" cxnId="{CEF21F0E-E9AE-4DCF-A4A0-3E132A07E003}">
      <dgm:prSet/>
      <dgm:spPr/>
      <dgm:t>
        <a:bodyPr/>
        <a:lstStyle/>
        <a:p>
          <a:endParaRPr lang="en-US"/>
        </a:p>
      </dgm:t>
    </dgm:pt>
    <dgm:pt modelId="{3A768986-A753-4089-830E-AB0C235C2EE4}" type="sibTrans" cxnId="{CEF21F0E-E9AE-4DCF-A4A0-3E132A07E003}">
      <dgm:prSet/>
      <dgm:spPr/>
      <dgm:t>
        <a:bodyPr/>
        <a:lstStyle/>
        <a:p>
          <a:endParaRPr lang="en-US"/>
        </a:p>
      </dgm:t>
    </dgm:pt>
    <dgm:pt modelId="{98E49523-80DA-43E7-A61D-9BA4C58767AC}">
      <dgm:prSet/>
      <dgm:spPr/>
      <dgm:t>
        <a:bodyPr/>
        <a:lstStyle/>
        <a:p>
          <a:r>
            <a:rPr lang="en-US" dirty="0"/>
            <a:t>UNEMEPLOYMNENT </a:t>
          </a:r>
        </a:p>
      </dgm:t>
    </dgm:pt>
    <dgm:pt modelId="{8BD25654-9017-4A1A-BD6F-D0450A078FBE}" type="parTrans" cxnId="{C57C21E5-43EE-47BA-BFB1-41F920D03548}">
      <dgm:prSet/>
      <dgm:spPr/>
      <dgm:t>
        <a:bodyPr/>
        <a:lstStyle/>
        <a:p>
          <a:endParaRPr lang="en-US"/>
        </a:p>
      </dgm:t>
    </dgm:pt>
    <dgm:pt modelId="{E3F726EF-C7D7-4C3C-8693-B4AA453BDBA5}" type="sibTrans" cxnId="{C57C21E5-43EE-47BA-BFB1-41F920D03548}">
      <dgm:prSet/>
      <dgm:spPr/>
      <dgm:t>
        <a:bodyPr/>
        <a:lstStyle/>
        <a:p>
          <a:endParaRPr lang="en-US"/>
        </a:p>
      </dgm:t>
    </dgm:pt>
    <dgm:pt modelId="{08886C24-D93A-4FA8-A1B3-B12257E5BD4B}">
      <dgm:prSet/>
      <dgm:spPr/>
      <dgm:t>
        <a:bodyPr/>
        <a:lstStyle/>
        <a:p>
          <a:r>
            <a:rPr lang="en-US" dirty="0"/>
            <a:t>INFLATION</a:t>
          </a:r>
        </a:p>
      </dgm:t>
    </dgm:pt>
    <dgm:pt modelId="{1274227B-776F-456F-945A-566C51D269E4}" type="parTrans" cxnId="{8E8D6CA9-80BF-4D73-BFFF-B6C89F45D341}">
      <dgm:prSet/>
      <dgm:spPr/>
      <dgm:t>
        <a:bodyPr/>
        <a:lstStyle/>
        <a:p>
          <a:endParaRPr lang="en-US"/>
        </a:p>
      </dgm:t>
    </dgm:pt>
    <dgm:pt modelId="{CB2C6CBD-3C81-4DB4-83C6-69B37903F8E2}" type="sibTrans" cxnId="{8E8D6CA9-80BF-4D73-BFFF-B6C89F45D341}">
      <dgm:prSet/>
      <dgm:spPr/>
      <dgm:t>
        <a:bodyPr/>
        <a:lstStyle/>
        <a:p>
          <a:endParaRPr lang="en-US"/>
        </a:p>
      </dgm:t>
    </dgm:pt>
    <dgm:pt modelId="{2582C746-7E9E-4BAA-A930-80C0150CF24F}">
      <dgm:prSet/>
      <dgm:spPr/>
      <dgm:t>
        <a:bodyPr/>
        <a:lstStyle/>
        <a:p>
          <a:r>
            <a:rPr lang="en-US" dirty="0"/>
            <a:t>BUSINESS CYCLES </a:t>
          </a:r>
        </a:p>
      </dgm:t>
    </dgm:pt>
    <dgm:pt modelId="{AB8AC517-3E61-4BBB-8433-5D34809E38B8}" type="parTrans" cxnId="{12926F3A-41D0-498D-837E-F05F89568EFA}">
      <dgm:prSet/>
      <dgm:spPr/>
      <dgm:t>
        <a:bodyPr/>
        <a:lstStyle/>
        <a:p>
          <a:endParaRPr lang="en-US"/>
        </a:p>
      </dgm:t>
    </dgm:pt>
    <dgm:pt modelId="{C779EDEB-FB1D-498A-B7E6-11CA721C2737}" type="sibTrans" cxnId="{12926F3A-41D0-498D-837E-F05F89568EFA}">
      <dgm:prSet/>
      <dgm:spPr/>
      <dgm:t>
        <a:bodyPr/>
        <a:lstStyle/>
        <a:p>
          <a:endParaRPr lang="en-US"/>
        </a:p>
      </dgm:t>
    </dgm:pt>
    <dgm:pt modelId="{EE6DAAB0-E550-4C68-A61B-34A0C5B1052B}">
      <dgm:prSet/>
      <dgm:spPr/>
      <dgm:t>
        <a:bodyPr/>
        <a:lstStyle/>
        <a:p>
          <a:r>
            <a:rPr lang="en-US" dirty="0"/>
            <a:t>BUDGET DEFICITS I</a:t>
          </a:r>
        </a:p>
      </dgm:t>
    </dgm:pt>
    <dgm:pt modelId="{E921FC32-8F1C-48EC-B0F5-E278807E7031}" type="parTrans" cxnId="{75C4EE05-0639-4A27-8AE6-9ECF8D23E03A}">
      <dgm:prSet/>
      <dgm:spPr/>
      <dgm:t>
        <a:bodyPr/>
        <a:lstStyle/>
        <a:p>
          <a:endParaRPr lang="en-US"/>
        </a:p>
      </dgm:t>
    </dgm:pt>
    <dgm:pt modelId="{961E8279-290C-49EF-A31C-8F4A61B8C0D2}" type="sibTrans" cxnId="{75C4EE05-0639-4A27-8AE6-9ECF8D23E03A}">
      <dgm:prSet/>
      <dgm:spPr/>
      <dgm:t>
        <a:bodyPr/>
        <a:lstStyle/>
        <a:p>
          <a:endParaRPr lang="en-US"/>
        </a:p>
      </dgm:t>
    </dgm:pt>
    <dgm:pt modelId="{ADB86838-1805-4B8F-8A4D-5E692DFFDDFA}">
      <dgm:prSet/>
      <dgm:spPr/>
      <dgm:t>
        <a:bodyPr/>
        <a:lstStyle/>
        <a:p>
          <a:r>
            <a:rPr lang="en-US" dirty="0"/>
            <a:t>INTERNATIONAL TRADE </a:t>
          </a:r>
        </a:p>
      </dgm:t>
    </dgm:pt>
    <dgm:pt modelId="{C877FFEB-5AF7-4C5A-9A11-51EB1A2988FD}" type="parTrans" cxnId="{876A1738-8828-4E6D-BF7D-CFFFDD1FD482}">
      <dgm:prSet/>
      <dgm:spPr/>
      <dgm:t>
        <a:bodyPr/>
        <a:lstStyle/>
        <a:p>
          <a:endParaRPr lang="en-US"/>
        </a:p>
      </dgm:t>
    </dgm:pt>
    <dgm:pt modelId="{1ECE45F6-AEA6-4218-889A-21CAFDB38C76}" type="sibTrans" cxnId="{876A1738-8828-4E6D-BF7D-CFFFDD1FD482}">
      <dgm:prSet/>
      <dgm:spPr/>
      <dgm:t>
        <a:bodyPr/>
        <a:lstStyle/>
        <a:p>
          <a:endParaRPr lang="en-US"/>
        </a:p>
      </dgm:t>
    </dgm:pt>
    <dgm:pt modelId="{311373AA-F4AD-DD46-90AF-D67A19598C89}">
      <dgm:prSet/>
      <dgm:spPr/>
      <dgm:t>
        <a:bodyPr/>
        <a:lstStyle/>
        <a:p>
          <a:r>
            <a:rPr lang="en-US" dirty="0"/>
            <a:t> PRODUCTIVITY </a:t>
          </a:r>
        </a:p>
      </dgm:t>
    </dgm:pt>
    <dgm:pt modelId="{6E64B0DC-71C0-3F42-AB96-13D9C8210040}" type="parTrans" cxnId="{3B40E5B5-6262-B44C-AB65-BE11B150386A}">
      <dgm:prSet/>
      <dgm:spPr/>
      <dgm:t>
        <a:bodyPr/>
        <a:lstStyle/>
        <a:p>
          <a:endParaRPr lang="en-GB"/>
        </a:p>
      </dgm:t>
    </dgm:pt>
    <dgm:pt modelId="{E45D1F55-3198-FB42-9DC6-AAD2D21E9555}" type="sibTrans" cxnId="{3B40E5B5-6262-B44C-AB65-BE11B150386A}">
      <dgm:prSet/>
      <dgm:spPr/>
    </dgm:pt>
    <dgm:pt modelId="{CC3620B1-5414-274C-B344-DB874F037DC5}" type="pres">
      <dgm:prSet presAssocID="{F2C82E4F-A4FA-4D66-85C9-9CC706CE8DDE}" presName="diagram" presStyleCnt="0">
        <dgm:presLayoutVars>
          <dgm:dir/>
          <dgm:resizeHandles val="exact"/>
        </dgm:presLayoutVars>
      </dgm:prSet>
      <dgm:spPr/>
    </dgm:pt>
    <dgm:pt modelId="{67B25610-9916-2542-A0A6-D6B9083446C8}" type="pres">
      <dgm:prSet presAssocID="{F6F31641-2F5B-450D-BBAE-A339941E09A6}" presName="node" presStyleLbl="node1" presStyleIdx="0" presStyleCnt="8">
        <dgm:presLayoutVars>
          <dgm:bulletEnabled val="1"/>
        </dgm:presLayoutVars>
      </dgm:prSet>
      <dgm:spPr/>
    </dgm:pt>
    <dgm:pt modelId="{E1165A60-18DC-1445-8D4F-EFF7FFED4448}" type="pres">
      <dgm:prSet presAssocID="{2757DB36-36BB-4C96-A70A-B63D8418E55F}" presName="sibTrans" presStyleCnt="0"/>
      <dgm:spPr/>
    </dgm:pt>
    <dgm:pt modelId="{67743683-F492-7349-AD7C-45AA9067C886}" type="pres">
      <dgm:prSet presAssocID="{F642917F-37A2-4A01-80B2-B8BF34C2C75B}" presName="node" presStyleLbl="node1" presStyleIdx="1" presStyleCnt="8">
        <dgm:presLayoutVars>
          <dgm:bulletEnabled val="1"/>
        </dgm:presLayoutVars>
      </dgm:prSet>
      <dgm:spPr/>
    </dgm:pt>
    <dgm:pt modelId="{EA4377FA-ECB2-4241-8B26-6173E84477E5}" type="pres">
      <dgm:prSet presAssocID="{3A768986-A753-4089-830E-AB0C235C2EE4}" presName="sibTrans" presStyleCnt="0"/>
      <dgm:spPr/>
    </dgm:pt>
    <dgm:pt modelId="{361518CE-9E66-0A41-83BA-2F51A2F1C6AD}" type="pres">
      <dgm:prSet presAssocID="{98E49523-80DA-43E7-A61D-9BA4C58767AC}" presName="node" presStyleLbl="node1" presStyleIdx="2" presStyleCnt="8">
        <dgm:presLayoutVars>
          <dgm:bulletEnabled val="1"/>
        </dgm:presLayoutVars>
      </dgm:prSet>
      <dgm:spPr/>
    </dgm:pt>
    <dgm:pt modelId="{5AEC7B5D-E3B9-044C-BA78-48200F584914}" type="pres">
      <dgm:prSet presAssocID="{E3F726EF-C7D7-4C3C-8693-B4AA453BDBA5}" presName="sibTrans" presStyleCnt="0"/>
      <dgm:spPr/>
    </dgm:pt>
    <dgm:pt modelId="{15D6C416-60E4-8B44-A8C3-FB7CB485FE5D}" type="pres">
      <dgm:prSet presAssocID="{08886C24-D93A-4FA8-A1B3-B12257E5BD4B}" presName="node" presStyleLbl="node1" presStyleIdx="3" presStyleCnt="8">
        <dgm:presLayoutVars>
          <dgm:bulletEnabled val="1"/>
        </dgm:presLayoutVars>
      </dgm:prSet>
      <dgm:spPr/>
    </dgm:pt>
    <dgm:pt modelId="{944EA7AB-D1C2-5646-B69B-0EF4AA96C92F}" type="pres">
      <dgm:prSet presAssocID="{CB2C6CBD-3C81-4DB4-83C6-69B37903F8E2}" presName="sibTrans" presStyleCnt="0"/>
      <dgm:spPr/>
    </dgm:pt>
    <dgm:pt modelId="{DA0E0D0C-4017-5641-8E10-2B7BF2FE1642}" type="pres">
      <dgm:prSet presAssocID="{311373AA-F4AD-DD46-90AF-D67A19598C89}" presName="node" presStyleLbl="node1" presStyleIdx="4" presStyleCnt="8">
        <dgm:presLayoutVars>
          <dgm:bulletEnabled val="1"/>
        </dgm:presLayoutVars>
      </dgm:prSet>
      <dgm:spPr/>
    </dgm:pt>
    <dgm:pt modelId="{416CEC13-4724-004D-B469-14CB7AED9CC6}" type="pres">
      <dgm:prSet presAssocID="{E45D1F55-3198-FB42-9DC6-AAD2D21E9555}" presName="sibTrans" presStyleCnt="0"/>
      <dgm:spPr/>
    </dgm:pt>
    <dgm:pt modelId="{25E302CB-3D0B-3043-B0DF-FE95EB3169EB}" type="pres">
      <dgm:prSet presAssocID="{2582C746-7E9E-4BAA-A930-80C0150CF24F}" presName="node" presStyleLbl="node1" presStyleIdx="5" presStyleCnt="8">
        <dgm:presLayoutVars>
          <dgm:bulletEnabled val="1"/>
        </dgm:presLayoutVars>
      </dgm:prSet>
      <dgm:spPr/>
    </dgm:pt>
    <dgm:pt modelId="{5A414A2D-49F6-C84F-B203-D740FA2C8812}" type="pres">
      <dgm:prSet presAssocID="{C779EDEB-FB1D-498A-B7E6-11CA721C2737}" presName="sibTrans" presStyleCnt="0"/>
      <dgm:spPr/>
    </dgm:pt>
    <dgm:pt modelId="{4F60F243-EF59-B942-80C4-83522BE78B28}" type="pres">
      <dgm:prSet presAssocID="{EE6DAAB0-E550-4C68-A61B-34A0C5B1052B}" presName="node" presStyleLbl="node1" presStyleIdx="6" presStyleCnt="8">
        <dgm:presLayoutVars>
          <dgm:bulletEnabled val="1"/>
        </dgm:presLayoutVars>
      </dgm:prSet>
      <dgm:spPr/>
    </dgm:pt>
    <dgm:pt modelId="{69EC99A6-7ABC-6341-87EC-64C7298A93AA}" type="pres">
      <dgm:prSet presAssocID="{961E8279-290C-49EF-A31C-8F4A61B8C0D2}" presName="sibTrans" presStyleCnt="0"/>
      <dgm:spPr/>
    </dgm:pt>
    <dgm:pt modelId="{1FE82755-55EB-BC42-B05B-89544DE2CDB4}" type="pres">
      <dgm:prSet presAssocID="{ADB86838-1805-4B8F-8A4D-5E692DFFDDFA}" presName="node" presStyleLbl="node1" presStyleIdx="7" presStyleCnt="8">
        <dgm:presLayoutVars>
          <dgm:bulletEnabled val="1"/>
        </dgm:presLayoutVars>
      </dgm:prSet>
      <dgm:spPr/>
    </dgm:pt>
  </dgm:ptLst>
  <dgm:cxnLst>
    <dgm:cxn modelId="{75C4EE05-0639-4A27-8AE6-9ECF8D23E03A}" srcId="{F2C82E4F-A4FA-4D66-85C9-9CC706CE8DDE}" destId="{EE6DAAB0-E550-4C68-A61B-34A0C5B1052B}" srcOrd="6" destOrd="0" parTransId="{E921FC32-8F1C-48EC-B0F5-E278807E7031}" sibTransId="{961E8279-290C-49EF-A31C-8F4A61B8C0D2}"/>
    <dgm:cxn modelId="{CEF21F0E-E9AE-4DCF-A4A0-3E132A07E003}" srcId="{F2C82E4F-A4FA-4D66-85C9-9CC706CE8DDE}" destId="{F642917F-37A2-4A01-80B2-B8BF34C2C75B}" srcOrd="1" destOrd="0" parTransId="{0E5825A7-C8DD-49CF-8F5F-BECD0F70BBFD}" sibTransId="{3A768986-A753-4089-830E-AB0C235C2EE4}"/>
    <dgm:cxn modelId="{2355F70E-C3D7-4B45-923C-C4E53CD0916C}" type="presOf" srcId="{2582C746-7E9E-4BAA-A930-80C0150CF24F}" destId="{25E302CB-3D0B-3043-B0DF-FE95EB3169EB}" srcOrd="0" destOrd="0" presId="urn:microsoft.com/office/officeart/2005/8/layout/default"/>
    <dgm:cxn modelId="{14512511-5D38-8748-B8E2-A8BA72317F03}" type="presOf" srcId="{311373AA-F4AD-DD46-90AF-D67A19598C89}" destId="{DA0E0D0C-4017-5641-8E10-2B7BF2FE1642}" srcOrd="0" destOrd="0" presId="urn:microsoft.com/office/officeart/2005/8/layout/default"/>
    <dgm:cxn modelId="{E70CB021-847F-5F42-ADC4-E966A8D3517F}" type="presOf" srcId="{F2C82E4F-A4FA-4D66-85C9-9CC706CE8DDE}" destId="{CC3620B1-5414-274C-B344-DB874F037DC5}" srcOrd="0" destOrd="0" presId="urn:microsoft.com/office/officeart/2005/8/layout/default"/>
    <dgm:cxn modelId="{876A1738-8828-4E6D-BF7D-CFFFDD1FD482}" srcId="{F2C82E4F-A4FA-4D66-85C9-9CC706CE8DDE}" destId="{ADB86838-1805-4B8F-8A4D-5E692DFFDDFA}" srcOrd="7" destOrd="0" parTransId="{C877FFEB-5AF7-4C5A-9A11-51EB1A2988FD}" sibTransId="{1ECE45F6-AEA6-4218-889A-21CAFDB38C76}"/>
    <dgm:cxn modelId="{12926F3A-41D0-498D-837E-F05F89568EFA}" srcId="{F2C82E4F-A4FA-4D66-85C9-9CC706CE8DDE}" destId="{2582C746-7E9E-4BAA-A930-80C0150CF24F}" srcOrd="5" destOrd="0" parTransId="{AB8AC517-3E61-4BBB-8433-5D34809E38B8}" sibTransId="{C779EDEB-FB1D-498A-B7E6-11CA721C2737}"/>
    <dgm:cxn modelId="{9F40BB41-189D-554A-9174-3CE88C2E8266}" type="presOf" srcId="{EE6DAAB0-E550-4C68-A61B-34A0C5B1052B}" destId="{4F60F243-EF59-B942-80C4-83522BE78B28}" srcOrd="0" destOrd="0" presId="urn:microsoft.com/office/officeart/2005/8/layout/default"/>
    <dgm:cxn modelId="{2D253D4B-4F91-5742-B8EA-CEA9546A1F56}" type="presOf" srcId="{F642917F-37A2-4A01-80B2-B8BF34C2C75B}" destId="{67743683-F492-7349-AD7C-45AA9067C886}" srcOrd="0" destOrd="0" presId="urn:microsoft.com/office/officeart/2005/8/layout/default"/>
    <dgm:cxn modelId="{DE50036F-B0BA-4B43-9964-9EB522257996}" srcId="{F2C82E4F-A4FA-4D66-85C9-9CC706CE8DDE}" destId="{F6F31641-2F5B-450D-BBAE-A339941E09A6}" srcOrd="0" destOrd="0" parTransId="{73DB3574-0C35-4F5F-AD9F-094A4CA9638C}" sibTransId="{2757DB36-36BB-4C96-A70A-B63D8418E55F}"/>
    <dgm:cxn modelId="{5C81AC78-0FB6-764A-A141-9E650FA205EC}" type="presOf" srcId="{F6F31641-2F5B-450D-BBAE-A339941E09A6}" destId="{67B25610-9916-2542-A0A6-D6B9083446C8}" srcOrd="0" destOrd="0" presId="urn:microsoft.com/office/officeart/2005/8/layout/default"/>
    <dgm:cxn modelId="{1C138B90-6A69-FB4E-9A32-780512B2931F}" type="presOf" srcId="{08886C24-D93A-4FA8-A1B3-B12257E5BD4B}" destId="{15D6C416-60E4-8B44-A8C3-FB7CB485FE5D}" srcOrd="0" destOrd="0" presId="urn:microsoft.com/office/officeart/2005/8/layout/default"/>
    <dgm:cxn modelId="{F4B2B39A-AB7A-AA45-AF87-150FD96FA0BD}" type="presOf" srcId="{98E49523-80DA-43E7-A61D-9BA4C58767AC}" destId="{361518CE-9E66-0A41-83BA-2F51A2F1C6AD}" srcOrd="0" destOrd="0" presId="urn:microsoft.com/office/officeart/2005/8/layout/default"/>
    <dgm:cxn modelId="{ED6D8DA8-B068-2D40-9EF4-FDBE04DE0F12}" type="presOf" srcId="{ADB86838-1805-4B8F-8A4D-5E692DFFDDFA}" destId="{1FE82755-55EB-BC42-B05B-89544DE2CDB4}" srcOrd="0" destOrd="0" presId="urn:microsoft.com/office/officeart/2005/8/layout/default"/>
    <dgm:cxn modelId="{8E8D6CA9-80BF-4D73-BFFF-B6C89F45D341}" srcId="{F2C82E4F-A4FA-4D66-85C9-9CC706CE8DDE}" destId="{08886C24-D93A-4FA8-A1B3-B12257E5BD4B}" srcOrd="3" destOrd="0" parTransId="{1274227B-776F-456F-945A-566C51D269E4}" sibTransId="{CB2C6CBD-3C81-4DB4-83C6-69B37903F8E2}"/>
    <dgm:cxn modelId="{3B40E5B5-6262-B44C-AB65-BE11B150386A}" srcId="{F2C82E4F-A4FA-4D66-85C9-9CC706CE8DDE}" destId="{311373AA-F4AD-DD46-90AF-D67A19598C89}" srcOrd="4" destOrd="0" parTransId="{6E64B0DC-71C0-3F42-AB96-13D9C8210040}" sibTransId="{E45D1F55-3198-FB42-9DC6-AAD2D21E9555}"/>
    <dgm:cxn modelId="{C57C21E5-43EE-47BA-BFB1-41F920D03548}" srcId="{F2C82E4F-A4FA-4D66-85C9-9CC706CE8DDE}" destId="{98E49523-80DA-43E7-A61D-9BA4C58767AC}" srcOrd="2" destOrd="0" parTransId="{8BD25654-9017-4A1A-BD6F-D0450A078FBE}" sibTransId="{E3F726EF-C7D7-4C3C-8693-B4AA453BDBA5}"/>
    <dgm:cxn modelId="{7060324F-F8AF-F64B-B9AD-AEB39AB2409D}" type="presParOf" srcId="{CC3620B1-5414-274C-B344-DB874F037DC5}" destId="{67B25610-9916-2542-A0A6-D6B9083446C8}" srcOrd="0" destOrd="0" presId="urn:microsoft.com/office/officeart/2005/8/layout/default"/>
    <dgm:cxn modelId="{250800D3-7545-0A40-B0AF-E587B7C2D546}" type="presParOf" srcId="{CC3620B1-5414-274C-B344-DB874F037DC5}" destId="{E1165A60-18DC-1445-8D4F-EFF7FFED4448}" srcOrd="1" destOrd="0" presId="urn:microsoft.com/office/officeart/2005/8/layout/default"/>
    <dgm:cxn modelId="{DBF9D35D-A757-AC49-9BC2-DC80790DA6E5}" type="presParOf" srcId="{CC3620B1-5414-274C-B344-DB874F037DC5}" destId="{67743683-F492-7349-AD7C-45AA9067C886}" srcOrd="2" destOrd="0" presId="urn:microsoft.com/office/officeart/2005/8/layout/default"/>
    <dgm:cxn modelId="{7EE04750-1964-E949-85D1-51FE09533937}" type="presParOf" srcId="{CC3620B1-5414-274C-B344-DB874F037DC5}" destId="{EA4377FA-ECB2-4241-8B26-6173E84477E5}" srcOrd="3" destOrd="0" presId="urn:microsoft.com/office/officeart/2005/8/layout/default"/>
    <dgm:cxn modelId="{5E7417A9-C7E8-A240-9D0D-4E7013655285}" type="presParOf" srcId="{CC3620B1-5414-274C-B344-DB874F037DC5}" destId="{361518CE-9E66-0A41-83BA-2F51A2F1C6AD}" srcOrd="4" destOrd="0" presId="urn:microsoft.com/office/officeart/2005/8/layout/default"/>
    <dgm:cxn modelId="{3C4F6529-DAD8-E64E-B434-9B9BC8E420F0}" type="presParOf" srcId="{CC3620B1-5414-274C-B344-DB874F037DC5}" destId="{5AEC7B5D-E3B9-044C-BA78-48200F584914}" srcOrd="5" destOrd="0" presId="urn:microsoft.com/office/officeart/2005/8/layout/default"/>
    <dgm:cxn modelId="{3AA21588-6007-F342-A881-4E6D067600C6}" type="presParOf" srcId="{CC3620B1-5414-274C-B344-DB874F037DC5}" destId="{15D6C416-60E4-8B44-A8C3-FB7CB485FE5D}" srcOrd="6" destOrd="0" presId="urn:microsoft.com/office/officeart/2005/8/layout/default"/>
    <dgm:cxn modelId="{8536AB3E-185C-C84B-825F-359AE2072E7B}" type="presParOf" srcId="{CC3620B1-5414-274C-B344-DB874F037DC5}" destId="{944EA7AB-D1C2-5646-B69B-0EF4AA96C92F}" srcOrd="7" destOrd="0" presId="urn:microsoft.com/office/officeart/2005/8/layout/default"/>
    <dgm:cxn modelId="{EE2ED89E-633B-7946-9A29-63D8DF61E2DA}" type="presParOf" srcId="{CC3620B1-5414-274C-B344-DB874F037DC5}" destId="{DA0E0D0C-4017-5641-8E10-2B7BF2FE1642}" srcOrd="8" destOrd="0" presId="urn:microsoft.com/office/officeart/2005/8/layout/default"/>
    <dgm:cxn modelId="{01155CAA-C732-314A-A262-A06649143240}" type="presParOf" srcId="{CC3620B1-5414-274C-B344-DB874F037DC5}" destId="{416CEC13-4724-004D-B469-14CB7AED9CC6}" srcOrd="9" destOrd="0" presId="urn:microsoft.com/office/officeart/2005/8/layout/default"/>
    <dgm:cxn modelId="{140220E3-F7B4-9344-B4E9-4FF6FECBF3C4}" type="presParOf" srcId="{CC3620B1-5414-274C-B344-DB874F037DC5}" destId="{25E302CB-3D0B-3043-B0DF-FE95EB3169EB}" srcOrd="10" destOrd="0" presId="urn:microsoft.com/office/officeart/2005/8/layout/default"/>
    <dgm:cxn modelId="{47BA4792-45B7-574A-96E8-A90B3136D3E4}" type="presParOf" srcId="{CC3620B1-5414-274C-B344-DB874F037DC5}" destId="{5A414A2D-49F6-C84F-B203-D740FA2C8812}" srcOrd="11" destOrd="0" presId="urn:microsoft.com/office/officeart/2005/8/layout/default"/>
    <dgm:cxn modelId="{941B8674-BA21-2C4B-9A6C-099322DD960F}" type="presParOf" srcId="{CC3620B1-5414-274C-B344-DB874F037DC5}" destId="{4F60F243-EF59-B942-80C4-83522BE78B28}" srcOrd="12" destOrd="0" presId="urn:microsoft.com/office/officeart/2005/8/layout/default"/>
    <dgm:cxn modelId="{F1B2E076-895F-E140-B8E0-1601F3FBE25B}" type="presParOf" srcId="{CC3620B1-5414-274C-B344-DB874F037DC5}" destId="{69EC99A6-7ABC-6341-87EC-64C7298A93AA}" srcOrd="13" destOrd="0" presId="urn:microsoft.com/office/officeart/2005/8/layout/default"/>
    <dgm:cxn modelId="{AE8E3A7E-1E99-7E4E-A187-E753AF18F2C8}" type="presParOf" srcId="{CC3620B1-5414-274C-B344-DB874F037DC5}" destId="{1FE82755-55EB-BC42-B05B-89544DE2CDB4}" srcOrd="14"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E3FE9D8-570A-454E-9D99-9C47C0493CDB}"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BE00ADB8-8BFC-4FC3-A35D-F1E30A3E4131}">
      <dgm:prSet/>
      <dgm:spPr/>
      <dgm:t>
        <a:bodyPr/>
        <a:lstStyle/>
        <a:p>
          <a:pPr>
            <a:lnSpc>
              <a:spcPct val="100000"/>
            </a:lnSpc>
          </a:pPr>
          <a:r>
            <a:rPr lang="en-US" dirty="0"/>
            <a:t>INTRODUCTION </a:t>
          </a:r>
        </a:p>
      </dgm:t>
    </dgm:pt>
    <dgm:pt modelId="{49B273F9-9F0A-4175-847E-5689232B6B5B}" type="parTrans" cxnId="{C4F04B98-ED99-4959-AF1F-9E92A4BFE121}">
      <dgm:prSet/>
      <dgm:spPr/>
      <dgm:t>
        <a:bodyPr/>
        <a:lstStyle/>
        <a:p>
          <a:endParaRPr lang="en-US"/>
        </a:p>
      </dgm:t>
    </dgm:pt>
    <dgm:pt modelId="{F8E851AB-F3BA-4C3E-88C6-C9ED6E012398}" type="sibTrans" cxnId="{C4F04B98-ED99-4959-AF1F-9E92A4BFE121}">
      <dgm:prSet/>
      <dgm:spPr/>
      <dgm:t>
        <a:bodyPr/>
        <a:lstStyle/>
        <a:p>
          <a:pPr>
            <a:lnSpc>
              <a:spcPct val="100000"/>
            </a:lnSpc>
          </a:pPr>
          <a:endParaRPr lang="en-US"/>
        </a:p>
      </dgm:t>
    </dgm:pt>
    <dgm:pt modelId="{EA34A8D7-3F7C-45D7-975E-56276E2B1A49}">
      <dgm:prSet/>
      <dgm:spPr/>
      <dgm:t>
        <a:bodyPr/>
        <a:lstStyle/>
        <a:p>
          <a:pPr>
            <a:lnSpc>
              <a:spcPct val="100000"/>
            </a:lnSpc>
          </a:pPr>
          <a:r>
            <a:rPr lang="en-US" dirty="0"/>
            <a:t>NATIONAL CONCEPT AS A CONCEPT </a:t>
          </a:r>
        </a:p>
      </dgm:t>
    </dgm:pt>
    <dgm:pt modelId="{4273F7E6-238D-4994-8CA6-13E4E9BF753F}" type="parTrans" cxnId="{0DC0F1F8-C61B-454B-9D5A-5E88F83530C3}">
      <dgm:prSet/>
      <dgm:spPr/>
      <dgm:t>
        <a:bodyPr/>
        <a:lstStyle/>
        <a:p>
          <a:endParaRPr lang="en-US"/>
        </a:p>
      </dgm:t>
    </dgm:pt>
    <dgm:pt modelId="{F6175991-C08C-4A2F-AFC8-953130C7BC4E}" type="sibTrans" cxnId="{0DC0F1F8-C61B-454B-9D5A-5E88F83530C3}">
      <dgm:prSet/>
      <dgm:spPr/>
      <dgm:t>
        <a:bodyPr/>
        <a:lstStyle/>
        <a:p>
          <a:pPr>
            <a:lnSpc>
              <a:spcPct val="100000"/>
            </a:lnSpc>
          </a:pPr>
          <a:endParaRPr lang="en-US"/>
        </a:p>
      </dgm:t>
    </dgm:pt>
    <dgm:pt modelId="{256C74FE-72B3-4432-957C-DC2A4DC209EA}">
      <dgm:prSet/>
      <dgm:spPr/>
      <dgm:t>
        <a:bodyPr/>
        <a:lstStyle/>
        <a:p>
          <a:pPr>
            <a:lnSpc>
              <a:spcPct val="100000"/>
            </a:lnSpc>
          </a:pPr>
          <a:r>
            <a:rPr lang="en-US" dirty="0"/>
            <a:t>THE CIRCULAR FLOW OF INCOME  IN THE ECONOMY</a:t>
          </a:r>
        </a:p>
      </dgm:t>
    </dgm:pt>
    <dgm:pt modelId="{DD64924F-458D-4646-8DB2-74D72FB41FFB}" type="parTrans" cxnId="{CB6B62BB-73FC-4FA8-AA2E-4E8137904D12}">
      <dgm:prSet/>
      <dgm:spPr/>
      <dgm:t>
        <a:bodyPr/>
        <a:lstStyle/>
        <a:p>
          <a:endParaRPr lang="en-US"/>
        </a:p>
      </dgm:t>
    </dgm:pt>
    <dgm:pt modelId="{F6929E03-7D4D-4650-BAA0-B9660D9EF5D3}" type="sibTrans" cxnId="{CB6B62BB-73FC-4FA8-AA2E-4E8137904D12}">
      <dgm:prSet/>
      <dgm:spPr/>
      <dgm:t>
        <a:bodyPr/>
        <a:lstStyle/>
        <a:p>
          <a:pPr>
            <a:lnSpc>
              <a:spcPct val="100000"/>
            </a:lnSpc>
          </a:pPr>
          <a:endParaRPr lang="en-US"/>
        </a:p>
      </dgm:t>
    </dgm:pt>
    <dgm:pt modelId="{EFF9C90B-8931-4910-AFEE-61EF147692BD}">
      <dgm:prSet/>
      <dgm:spPr/>
      <dgm:t>
        <a:bodyPr/>
        <a:lstStyle/>
        <a:p>
          <a:pPr>
            <a:lnSpc>
              <a:spcPct val="100000"/>
            </a:lnSpc>
          </a:pPr>
          <a:r>
            <a:rPr lang="en-US" dirty="0"/>
            <a:t>THE DEFININTION AND THE MEASUREMENT OF NATIONAL INCOME  </a:t>
          </a:r>
        </a:p>
      </dgm:t>
    </dgm:pt>
    <dgm:pt modelId="{211D7179-DD9C-4CAF-BEC1-23DF513801D7}" type="parTrans" cxnId="{FE40F80A-CCA1-44B9-A20E-ED0F4ACE38F3}">
      <dgm:prSet/>
      <dgm:spPr/>
      <dgm:t>
        <a:bodyPr/>
        <a:lstStyle/>
        <a:p>
          <a:endParaRPr lang="en-US"/>
        </a:p>
      </dgm:t>
    </dgm:pt>
    <dgm:pt modelId="{7066E8CD-8079-40EE-8838-DC5B79C1AA7A}" type="sibTrans" cxnId="{FE40F80A-CCA1-44B9-A20E-ED0F4ACE38F3}">
      <dgm:prSet/>
      <dgm:spPr/>
      <dgm:t>
        <a:bodyPr/>
        <a:lstStyle/>
        <a:p>
          <a:endParaRPr lang="en-US"/>
        </a:p>
      </dgm:t>
    </dgm:pt>
    <dgm:pt modelId="{201E1179-C478-4ED6-93ED-9F437157C564}" type="pres">
      <dgm:prSet presAssocID="{EE3FE9D8-570A-454E-9D99-9C47C0493CDB}" presName="root" presStyleCnt="0">
        <dgm:presLayoutVars>
          <dgm:dir/>
          <dgm:resizeHandles val="exact"/>
        </dgm:presLayoutVars>
      </dgm:prSet>
      <dgm:spPr/>
    </dgm:pt>
    <dgm:pt modelId="{4D99ACDC-9CB8-4E70-893B-C6489021C74E}" type="pres">
      <dgm:prSet presAssocID="{EE3FE9D8-570A-454E-9D99-9C47C0493CDB}" presName="container" presStyleCnt="0">
        <dgm:presLayoutVars>
          <dgm:dir/>
          <dgm:resizeHandles val="exact"/>
        </dgm:presLayoutVars>
      </dgm:prSet>
      <dgm:spPr/>
    </dgm:pt>
    <dgm:pt modelId="{B8744C79-B684-4E36-BA1A-059080778521}" type="pres">
      <dgm:prSet presAssocID="{BE00ADB8-8BFC-4FC3-A35D-F1E30A3E4131}" presName="compNode" presStyleCnt="0"/>
      <dgm:spPr/>
    </dgm:pt>
    <dgm:pt modelId="{D6829F6A-17AE-47A2-BF54-13F0B5E82828}" type="pres">
      <dgm:prSet presAssocID="{BE00ADB8-8BFC-4FC3-A35D-F1E30A3E4131}" presName="iconBgRect" presStyleLbl="bgShp" presStyleIdx="0" presStyleCnt="4"/>
      <dgm:spPr/>
    </dgm:pt>
    <dgm:pt modelId="{034CDA03-779B-42BF-B2B6-3B6D3AC76305}" type="pres">
      <dgm:prSet presAssocID="{BE00ADB8-8BFC-4FC3-A35D-F1E30A3E4131}"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ike"/>
        </a:ext>
      </dgm:extLst>
    </dgm:pt>
    <dgm:pt modelId="{F0C9E724-CFB3-4E16-AACB-53A7007EC59B}" type="pres">
      <dgm:prSet presAssocID="{BE00ADB8-8BFC-4FC3-A35D-F1E30A3E4131}" presName="spaceRect" presStyleCnt="0"/>
      <dgm:spPr/>
    </dgm:pt>
    <dgm:pt modelId="{A1296E1B-1410-4449-B5AF-BD21A993E2A7}" type="pres">
      <dgm:prSet presAssocID="{BE00ADB8-8BFC-4FC3-A35D-F1E30A3E4131}" presName="textRect" presStyleLbl="revTx" presStyleIdx="0" presStyleCnt="4">
        <dgm:presLayoutVars>
          <dgm:chMax val="1"/>
          <dgm:chPref val="1"/>
        </dgm:presLayoutVars>
      </dgm:prSet>
      <dgm:spPr/>
    </dgm:pt>
    <dgm:pt modelId="{451666B4-5F37-474B-8E24-C6C8FAFBADE0}" type="pres">
      <dgm:prSet presAssocID="{F8E851AB-F3BA-4C3E-88C6-C9ED6E012398}" presName="sibTrans" presStyleLbl="sibTrans2D1" presStyleIdx="0" presStyleCnt="0"/>
      <dgm:spPr/>
    </dgm:pt>
    <dgm:pt modelId="{2397C93C-188C-4E72-8592-5CCE102ECC0A}" type="pres">
      <dgm:prSet presAssocID="{EA34A8D7-3F7C-45D7-975E-56276E2B1A49}" presName="compNode" presStyleCnt="0"/>
      <dgm:spPr/>
    </dgm:pt>
    <dgm:pt modelId="{9433C77A-F0D6-4C2E-A5B7-871B18EF579C}" type="pres">
      <dgm:prSet presAssocID="{EA34A8D7-3F7C-45D7-975E-56276E2B1A49}" presName="iconBgRect" presStyleLbl="bgShp" presStyleIdx="1" presStyleCnt="4"/>
      <dgm:spPr/>
    </dgm:pt>
    <dgm:pt modelId="{58429DAA-D76A-4CC6-B0BB-AC4A7F540A18}" type="pres">
      <dgm:prSet presAssocID="{EA34A8D7-3F7C-45D7-975E-56276E2B1A49}"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ystem"/>
        </a:ext>
      </dgm:extLst>
    </dgm:pt>
    <dgm:pt modelId="{70852DDB-475A-4E7C-B589-A0C1B32792B4}" type="pres">
      <dgm:prSet presAssocID="{EA34A8D7-3F7C-45D7-975E-56276E2B1A49}" presName="spaceRect" presStyleCnt="0"/>
      <dgm:spPr/>
    </dgm:pt>
    <dgm:pt modelId="{BBAE86DE-9F1F-48B4-8682-7961C7F96DBE}" type="pres">
      <dgm:prSet presAssocID="{EA34A8D7-3F7C-45D7-975E-56276E2B1A49}" presName="textRect" presStyleLbl="revTx" presStyleIdx="1" presStyleCnt="4">
        <dgm:presLayoutVars>
          <dgm:chMax val="1"/>
          <dgm:chPref val="1"/>
        </dgm:presLayoutVars>
      </dgm:prSet>
      <dgm:spPr/>
    </dgm:pt>
    <dgm:pt modelId="{C5A4F751-33BF-476E-B065-0794161D20E3}" type="pres">
      <dgm:prSet presAssocID="{F6175991-C08C-4A2F-AFC8-953130C7BC4E}" presName="sibTrans" presStyleLbl="sibTrans2D1" presStyleIdx="0" presStyleCnt="0"/>
      <dgm:spPr/>
    </dgm:pt>
    <dgm:pt modelId="{31F2E7C9-5EF3-4DD3-AB52-6792FAEB51FA}" type="pres">
      <dgm:prSet presAssocID="{256C74FE-72B3-4432-957C-DC2A4DC209EA}" presName="compNode" presStyleCnt="0"/>
      <dgm:spPr/>
    </dgm:pt>
    <dgm:pt modelId="{96B6A0B9-A44B-4947-8EA6-BF1AEC426B3B}" type="pres">
      <dgm:prSet presAssocID="{256C74FE-72B3-4432-957C-DC2A4DC209EA}" presName="iconBgRect" presStyleLbl="bgShp" presStyleIdx="2" presStyleCnt="4"/>
      <dgm:spPr/>
    </dgm:pt>
    <dgm:pt modelId="{8A860283-BCAF-426A-8BB3-4349362BAC5F}" type="pres">
      <dgm:prSet presAssocID="{256C74FE-72B3-4432-957C-DC2A4DC209EA}"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Financial"/>
        </a:ext>
      </dgm:extLst>
    </dgm:pt>
    <dgm:pt modelId="{6DDF08D5-AB6C-42F1-BB20-30A160430152}" type="pres">
      <dgm:prSet presAssocID="{256C74FE-72B3-4432-957C-DC2A4DC209EA}" presName="spaceRect" presStyleCnt="0"/>
      <dgm:spPr/>
    </dgm:pt>
    <dgm:pt modelId="{D1AD55BE-1B21-43F9-9E48-D6747C472756}" type="pres">
      <dgm:prSet presAssocID="{256C74FE-72B3-4432-957C-DC2A4DC209EA}" presName="textRect" presStyleLbl="revTx" presStyleIdx="2" presStyleCnt="4">
        <dgm:presLayoutVars>
          <dgm:chMax val="1"/>
          <dgm:chPref val="1"/>
        </dgm:presLayoutVars>
      </dgm:prSet>
      <dgm:spPr/>
    </dgm:pt>
    <dgm:pt modelId="{D51D5BD6-338A-4448-B4F4-973D51771876}" type="pres">
      <dgm:prSet presAssocID="{F6929E03-7D4D-4650-BAA0-B9660D9EF5D3}" presName="sibTrans" presStyleLbl="sibTrans2D1" presStyleIdx="0" presStyleCnt="0"/>
      <dgm:spPr/>
    </dgm:pt>
    <dgm:pt modelId="{C6C64688-FEAF-419E-A488-C729121A8963}" type="pres">
      <dgm:prSet presAssocID="{EFF9C90B-8931-4910-AFEE-61EF147692BD}" presName="compNode" presStyleCnt="0"/>
      <dgm:spPr/>
    </dgm:pt>
    <dgm:pt modelId="{2B60CE49-F8B5-45C1-8086-02F62798F204}" type="pres">
      <dgm:prSet presAssocID="{EFF9C90B-8931-4910-AFEE-61EF147692BD}" presName="iconBgRect" presStyleLbl="bgShp" presStyleIdx="3" presStyleCnt="4"/>
      <dgm:spPr/>
    </dgm:pt>
    <dgm:pt modelId="{D1B74C82-A546-4F21-A370-7969B257B222}" type="pres">
      <dgm:prSet presAssocID="{EFF9C90B-8931-4910-AFEE-61EF147692BD}"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Savings"/>
        </a:ext>
      </dgm:extLst>
    </dgm:pt>
    <dgm:pt modelId="{28B0008F-3352-4C28-AE08-68B71D0230F4}" type="pres">
      <dgm:prSet presAssocID="{EFF9C90B-8931-4910-AFEE-61EF147692BD}" presName="spaceRect" presStyleCnt="0"/>
      <dgm:spPr/>
    </dgm:pt>
    <dgm:pt modelId="{5095319B-4012-4636-9481-284FBFDDA31A}" type="pres">
      <dgm:prSet presAssocID="{EFF9C90B-8931-4910-AFEE-61EF147692BD}" presName="textRect" presStyleLbl="revTx" presStyleIdx="3" presStyleCnt="4">
        <dgm:presLayoutVars>
          <dgm:chMax val="1"/>
          <dgm:chPref val="1"/>
        </dgm:presLayoutVars>
      </dgm:prSet>
      <dgm:spPr/>
    </dgm:pt>
  </dgm:ptLst>
  <dgm:cxnLst>
    <dgm:cxn modelId="{FE40F80A-CCA1-44B9-A20E-ED0F4ACE38F3}" srcId="{EE3FE9D8-570A-454E-9D99-9C47C0493CDB}" destId="{EFF9C90B-8931-4910-AFEE-61EF147692BD}" srcOrd="3" destOrd="0" parTransId="{211D7179-DD9C-4CAF-BEC1-23DF513801D7}" sibTransId="{7066E8CD-8079-40EE-8838-DC5B79C1AA7A}"/>
    <dgm:cxn modelId="{FCECF914-A8B2-444D-AAA4-480A8988DC21}" type="presOf" srcId="{F8E851AB-F3BA-4C3E-88C6-C9ED6E012398}" destId="{451666B4-5F37-474B-8E24-C6C8FAFBADE0}" srcOrd="0" destOrd="0" presId="urn:microsoft.com/office/officeart/2018/2/layout/IconCircleList"/>
    <dgm:cxn modelId="{933B7C77-1549-824A-BD6D-57ECABF426B8}" type="presOf" srcId="{BE00ADB8-8BFC-4FC3-A35D-F1E30A3E4131}" destId="{A1296E1B-1410-4449-B5AF-BD21A993E2A7}" srcOrd="0" destOrd="0" presId="urn:microsoft.com/office/officeart/2018/2/layout/IconCircleList"/>
    <dgm:cxn modelId="{D67A567D-4C54-3E43-AFEF-DE3924A36799}" type="presOf" srcId="{EE3FE9D8-570A-454E-9D99-9C47C0493CDB}" destId="{201E1179-C478-4ED6-93ED-9F437157C564}" srcOrd="0" destOrd="0" presId="urn:microsoft.com/office/officeart/2018/2/layout/IconCircleList"/>
    <dgm:cxn modelId="{9E489782-48C8-FA4E-B0FE-EB029C3CF103}" type="presOf" srcId="{EFF9C90B-8931-4910-AFEE-61EF147692BD}" destId="{5095319B-4012-4636-9481-284FBFDDA31A}" srcOrd="0" destOrd="0" presId="urn:microsoft.com/office/officeart/2018/2/layout/IconCircleList"/>
    <dgm:cxn modelId="{C4F04B98-ED99-4959-AF1F-9E92A4BFE121}" srcId="{EE3FE9D8-570A-454E-9D99-9C47C0493CDB}" destId="{BE00ADB8-8BFC-4FC3-A35D-F1E30A3E4131}" srcOrd="0" destOrd="0" parTransId="{49B273F9-9F0A-4175-847E-5689232B6B5B}" sibTransId="{F8E851AB-F3BA-4C3E-88C6-C9ED6E012398}"/>
    <dgm:cxn modelId="{D60C2FA6-37F9-0144-8B8A-150A3A752B13}" type="presOf" srcId="{EA34A8D7-3F7C-45D7-975E-56276E2B1A49}" destId="{BBAE86DE-9F1F-48B4-8682-7961C7F96DBE}" srcOrd="0" destOrd="0" presId="urn:microsoft.com/office/officeart/2018/2/layout/IconCircleList"/>
    <dgm:cxn modelId="{CB6B62BB-73FC-4FA8-AA2E-4E8137904D12}" srcId="{EE3FE9D8-570A-454E-9D99-9C47C0493CDB}" destId="{256C74FE-72B3-4432-957C-DC2A4DC209EA}" srcOrd="2" destOrd="0" parTransId="{DD64924F-458D-4646-8DB2-74D72FB41FFB}" sibTransId="{F6929E03-7D4D-4650-BAA0-B9660D9EF5D3}"/>
    <dgm:cxn modelId="{BFDED0C5-BB58-C747-9D04-581C55DCCDB0}" type="presOf" srcId="{256C74FE-72B3-4432-957C-DC2A4DC209EA}" destId="{D1AD55BE-1B21-43F9-9E48-D6747C472756}" srcOrd="0" destOrd="0" presId="urn:microsoft.com/office/officeart/2018/2/layout/IconCircleList"/>
    <dgm:cxn modelId="{328D2DEF-5C22-C84A-A20E-D0B606F5F1E6}" type="presOf" srcId="{F6175991-C08C-4A2F-AFC8-953130C7BC4E}" destId="{C5A4F751-33BF-476E-B065-0794161D20E3}" srcOrd="0" destOrd="0" presId="urn:microsoft.com/office/officeart/2018/2/layout/IconCircleList"/>
    <dgm:cxn modelId="{759DE2F2-73DC-BA4D-99B3-CBE358FE5345}" type="presOf" srcId="{F6929E03-7D4D-4650-BAA0-B9660D9EF5D3}" destId="{D51D5BD6-338A-4448-B4F4-973D51771876}" srcOrd="0" destOrd="0" presId="urn:microsoft.com/office/officeart/2018/2/layout/IconCircleList"/>
    <dgm:cxn modelId="{0DC0F1F8-C61B-454B-9D5A-5E88F83530C3}" srcId="{EE3FE9D8-570A-454E-9D99-9C47C0493CDB}" destId="{EA34A8D7-3F7C-45D7-975E-56276E2B1A49}" srcOrd="1" destOrd="0" parTransId="{4273F7E6-238D-4994-8CA6-13E4E9BF753F}" sibTransId="{F6175991-C08C-4A2F-AFC8-953130C7BC4E}"/>
    <dgm:cxn modelId="{C6E85176-B280-EB47-B7EB-D83649B288DA}" type="presParOf" srcId="{201E1179-C478-4ED6-93ED-9F437157C564}" destId="{4D99ACDC-9CB8-4E70-893B-C6489021C74E}" srcOrd="0" destOrd="0" presId="urn:microsoft.com/office/officeart/2018/2/layout/IconCircleList"/>
    <dgm:cxn modelId="{F4ED1E32-83E5-F349-BED0-5DFCA2C126B6}" type="presParOf" srcId="{4D99ACDC-9CB8-4E70-893B-C6489021C74E}" destId="{B8744C79-B684-4E36-BA1A-059080778521}" srcOrd="0" destOrd="0" presId="urn:microsoft.com/office/officeart/2018/2/layout/IconCircleList"/>
    <dgm:cxn modelId="{CF244821-60AB-614F-80AC-DEEBF601646A}" type="presParOf" srcId="{B8744C79-B684-4E36-BA1A-059080778521}" destId="{D6829F6A-17AE-47A2-BF54-13F0B5E82828}" srcOrd="0" destOrd="0" presId="urn:microsoft.com/office/officeart/2018/2/layout/IconCircleList"/>
    <dgm:cxn modelId="{86B62248-113E-DF46-8066-02934A135804}" type="presParOf" srcId="{B8744C79-B684-4E36-BA1A-059080778521}" destId="{034CDA03-779B-42BF-B2B6-3B6D3AC76305}" srcOrd="1" destOrd="0" presId="urn:microsoft.com/office/officeart/2018/2/layout/IconCircleList"/>
    <dgm:cxn modelId="{69F9E377-5A10-5044-A62E-3C9710ACCA52}" type="presParOf" srcId="{B8744C79-B684-4E36-BA1A-059080778521}" destId="{F0C9E724-CFB3-4E16-AACB-53A7007EC59B}" srcOrd="2" destOrd="0" presId="urn:microsoft.com/office/officeart/2018/2/layout/IconCircleList"/>
    <dgm:cxn modelId="{A3AC6B86-B0AB-2D48-B1E1-43DE86C65CB6}" type="presParOf" srcId="{B8744C79-B684-4E36-BA1A-059080778521}" destId="{A1296E1B-1410-4449-B5AF-BD21A993E2A7}" srcOrd="3" destOrd="0" presId="urn:microsoft.com/office/officeart/2018/2/layout/IconCircleList"/>
    <dgm:cxn modelId="{312842D5-00C2-FE49-90E3-60D769980216}" type="presParOf" srcId="{4D99ACDC-9CB8-4E70-893B-C6489021C74E}" destId="{451666B4-5F37-474B-8E24-C6C8FAFBADE0}" srcOrd="1" destOrd="0" presId="urn:microsoft.com/office/officeart/2018/2/layout/IconCircleList"/>
    <dgm:cxn modelId="{16C2C623-F857-084A-B353-55E1136A112B}" type="presParOf" srcId="{4D99ACDC-9CB8-4E70-893B-C6489021C74E}" destId="{2397C93C-188C-4E72-8592-5CCE102ECC0A}" srcOrd="2" destOrd="0" presId="urn:microsoft.com/office/officeart/2018/2/layout/IconCircleList"/>
    <dgm:cxn modelId="{5FED7CCA-3994-6347-86C5-BDC32CEFE844}" type="presParOf" srcId="{2397C93C-188C-4E72-8592-5CCE102ECC0A}" destId="{9433C77A-F0D6-4C2E-A5B7-871B18EF579C}" srcOrd="0" destOrd="0" presId="urn:microsoft.com/office/officeart/2018/2/layout/IconCircleList"/>
    <dgm:cxn modelId="{5CBDE76D-5B60-B04A-861C-79752B7F27F8}" type="presParOf" srcId="{2397C93C-188C-4E72-8592-5CCE102ECC0A}" destId="{58429DAA-D76A-4CC6-B0BB-AC4A7F540A18}" srcOrd="1" destOrd="0" presId="urn:microsoft.com/office/officeart/2018/2/layout/IconCircleList"/>
    <dgm:cxn modelId="{8C3AF48C-085B-394D-B945-54EB3B761029}" type="presParOf" srcId="{2397C93C-188C-4E72-8592-5CCE102ECC0A}" destId="{70852DDB-475A-4E7C-B589-A0C1B32792B4}" srcOrd="2" destOrd="0" presId="urn:microsoft.com/office/officeart/2018/2/layout/IconCircleList"/>
    <dgm:cxn modelId="{C5AFCDD1-46AB-0846-9DB0-0B1D9F22A7A4}" type="presParOf" srcId="{2397C93C-188C-4E72-8592-5CCE102ECC0A}" destId="{BBAE86DE-9F1F-48B4-8682-7961C7F96DBE}" srcOrd="3" destOrd="0" presId="urn:microsoft.com/office/officeart/2018/2/layout/IconCircleList"/>
    <dgm:cxn modelId="{DDC6DDE3-AF21-F94A-90F5-E1BE678F908E}" type="presParOf" srcId="{4D99ACDC-9CB8-4E70-893B-C6489021C74E}" destId="{C5A4F751-33BF-476E-B065-0794161D20E3}" srcOrd="3" destOrd="0" presId="urn:microsoft.com/office/officeart/2018/2/layout/IconCircleList"/>
    <dgm:cxn modelId="{8956F92D-2E72-C842-B40E-71B89B639678}" type="presParOf" srcId="{4D99ACDC-9CB8-4E70-893B-C6489021C74E}" destId="{31F2E7C9-5EF3-4DD3-AB52-6792FAEB51FA}" srcOrd="4" destOrd="0" presId="urn:microsoft.com/office/officeart/2018/2/layout/IconCircleList"/>
    <dgm:cxn modelId="{BA406163-5DB5-BF44-BEF6-5F2B05433894}" type="presParOf" srcId="{31F2E7C9-5EF3-4DD3-AB52-6792FAEB51FA}" destId="{96B6A0B9-A44B-4947-8EA6-BF1AEC426B3B}" srcOrd="0" destOrd="0" presId="urn:microsoft.com/office/officeart/2018/2/layout/IconCircleList"/>
    <dgm:cxn modelId="{45BCE128-6204-F24B-B16E-B683220B2EE3}" type="presParOf" srcId="{31F2E7C9-5EF3-4DD3-AB52-6792FAEB51FA}" destId="{8A860283-BCAF-426A-8BB3-4349362BAC5F}" srcOrd="1" destOrd="0" presId="urn:microsoft.com/office/officeart/2018/2/layout/IconCircleList"/>
    <dgm:cxn modelId="{28C1F0CA-CD93-A948-ABB7-9384D15E8241}" type="presParOf" srcId="{31F2E7C9-5EF3-4DD3-AB52-6792FAEB51FA}" destId="{6DDF08D5-AB6C-42F1-BB20-30A160430152}" srcOrd="2" destOrd="0" presId="urn:microsoft.com/office/officeart/2018/2/layout/IconCircleList"/>
    <dgm:cxn modelId="{A740914E-C864-8F4F-A536-4C8E1B2A61CB}" type="presParOf" srcId="{31F2E7C9-5EF3-4DD3-AB52-6792FAEB51FA}" destId="{D1AD55BE-1B21-43F9-9E48-D6747C472756}" srcOrd="3" destOrd="0" presId="urn:microsoft.com/office/officeart/2018/2/layout/IconCircleList"/>
    <dgm:cxn modelId="{DE45465C-4A0C-0247-9DE5-710BD2187B86}" type="presParOf" srcId="{4D99ACDC-9CB8-4E70-893B-C6489021C74E}" destId="{D51D5BD6-338A-4448-B4F4-973D51771876}" srcOrd="5" destOrd="0" presId="urn:microsoft.com/office/officeart/2018/2/layout/IconCircleList"/>
    <dgm:cxn modelId="{378E5280-A4F2-F44E-BCEC-AFA7EC2DD813}" type="presParOf" srcId="{4D99ACDC-9CB8-4E70-893B-C6489021C74E}" destId="{C6C64688-FEAF-419E-A488-C729121A8963}" srcOrd="6" destOrd="0" presId="urn:microsoft.com/office/officeart/2018/2/layout/IconCircleList"/>
    <dgm:cxn modelId="{85E641D1-919F-1C47-8D6E-72A5CDC7441F}" type="presParOf" srcId="{C6C64688-FEAF-419E-A488-C729121A8963}" destId="{2B60CE49-F8B5-45C1-8086-02F62798F204}" srcOrd="0" destOrd="0" presId="urn:microsoft.com/office/officeart/2018/2/layout/IconCircleList"/>
    <dgm:cxn modelId="{D5E37800-996A-324F-A011-98660B2D4BC1}" type="presParOf" srcId="{C6C64688-FEAF-419E-A488-C729121A8963}" destId="{D1B74C82-A546-4F21-A370-7969B257B222}" srcOrd="1" destOrd="0" presId="urn:microsoft.com/office/officeart/2018/2/layout/IconCircleList"/>
    <dgm:cxn modelId="{B4DB635C-1A3A-064A-B4E5-42017BAB6FC3}" type="presParOf" srcId="{C6C64688-FEAF-419E-A488-C729121A8963}" destId="{28B0008F-3352-4C28-AE08-68B71D0230F4}" srcOrd="2" destOrd="0" presId="urn:microsoft.com/office/officeart/2018/2/layout/IconCircleList"/>
    <dgm:cxn modelId="{1FE04E22-727C-B347-9462-A825B73FAC08}" type="presParOf" srcId="{C6C64688-FEAF-419E-A488-C729121A8963}" destId="{5095319B-4012-4636-9481-284FBFDDA31A}"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D33EC78B-81CD-48A6-B380-F66808F2006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7C545E08-8DC6-4836-9038-7F86F5C99D38}">
      <dgm:prSet/>
      <dgm:spPr/>
      <dgm:t>
        <a:bodyPr/>
        <a:lstStyle/>
        <a:p>
          <a:pPr>
            <a:lnSpc>
              <a:spcPct val="100000"/>
            </a:lnSpc>
          </a:pPr>
          <a:r>
            <a:rPr lang="en-US" dirty="0"/>
            <a:t>NATIONAL INCOME – is defined as the total value of goods and services produced in an economy in a given period of time, usually 12 months. </a:t>
          </a:r>
        </a:p>
      </dgm:t>
    </dgm:pt>
    <dgm:pt modelId="{414CE615-15ED-4F15-9BE3-042350C3D2A0}" type="parTrans" cxnId="{2E3F8A54-E06D-4890-9805-A941B0B9AEC1}">
      <dgm:prSet/>
      <dgm:spPr/>
      <dgm:t>
        <a:bodyPr/>
        <a:lstStyle/>
        <a:p>
          <a:endParaRPr lang="en-US"/>
        </a:p>
      </dgm:t>
    </dgm:pt>
    <dgm:pt modelId="{259DAEDE-DAC9-407B-A272-399214CA2039}" type="sibTrans" cxnId="{2E3F8A54-E06D-4890-9805-A941B0B9AEC1}">
      <dgm:prSet/>
      <dgm:spPr/>
      <dgm:t>
        <a:bodyPr/>
        <a:lstStyle/>
        <a:p>
          <a:endParaRPr lang="en-US"/>
        </a:p>
      </dgm:t>
    </dgm:pt>
    <dgm:pt modelId="{7A814F5B-04C5-4CC3-BB06-E8BEC73950B9}">
      <dgm:prSet/>
      <dgm:spPr/>
      <dgm:t>
        <a:bodyPr/>
        <a:lstStyle/>
        <a:p>
          <a:pPr>
            <a:lnSpc>
              <a:spcPct val="100000"/>
            </a:lnSpc>
          </a:pPr>
          <a:r>
            <a:rPr lang="en-US" dirty="0"/>
            <a:t>National income is equivalent to National Output or Gross Domestic Product (GDP)</a:t>
          </a:r>
        </a:p>
      </dgm:t>
    </dgm:pt>
    <dgm:pt modelId="{954921E8-999E-4DE1-AE3E-07C92876BB86}" type="parTrans" cxnId="{4013F65E-7357-4485-8010-3215FA496C14}">
      <dgm:prSet/>
      <dgm:spPr/>
      <dgm:t>
        <a:bodyPr/>
        <a:lstStyle/>
        <a:p>
          <a:endParaRPr lang="en-US"/>
        </a:p>
      </dgm:t>
    </dgm:pt>
    <dgm:pt modelId="{7ECB587C-1AD6-4741-B0AB-636ABFCB4754}" type="sibTrans" cxnId="{4013F65E-7357-4485-8010-3215FA496C14}">
      <dgm:prSet/>
      <dgm:spPr/>
      <dgm:t>
        <a:bodyPr/>
        <a:lstStyle/>
        <a:p>
          <a:endParaRPr lang="en-US"/>
        </a:p>
      </dgm:t>
    </dgm:pt>
    <dgm:pt modelId="{47ADF435-8FFA-194A-AC6B-C20A440305F3}">
      <dgm:prSet/>
      <dgm:spPr/>
      <dgm:t>
        <a:bodyPr/>
        <a:lstStyle/>
        <a:p>
          <a:pPr>
            <a:lnSpc>
              <a:spcPct val="100000"/>
            </a:lnSpc>
          </a:pPr>
          <a:r>
            <a:rPr lang="en-GB" dirty="0"/>
            <a:t>National Income can be measured by the expenditure/income or output (value added)  method </a:t>
          </a:r>
          <a:r>
            <a:rPr lang="en-US" dirty="0"/>
            <a:t> </a:t>
          </a:r>
          <a:endParaRPr lang="en-GB" dirty="0"/>
        </a:p>
      </dgm:t>
    </dgm:pt>
    <dgm:pt modelId="{B37DE60B-6167-E847-80FF-1BE3393FC15F}" type="parTrans" cxnId="{4B0BB336-E353-7B40-B4DA-8AB1D7883D8A}">
      <dgm:prSet/>
      <dgm:spPr/>
      <dgm:t>
        <a:bodyPr/>
        <a:lstStyle/>
        <a:p>
          <a:endParaRPr lang="en-GB"/>
        </a:p>
      </dgm:t>
    </dgm:pt>
    <dgm:pt modelId="{2F15F129-5E35-004E-9277-E0A51B6E2E90}" type="sibTrans" cxnId="{4B0BB336-E353-7B40-B4DA-8AB1D7883D8A}">
      <dgm:prSet/>
      <dgm:spPr/>
      <dgm:t>
        <a:bodyPr/>
        <a:lstStyle/>
        <a:p>
          <a:endParaRPr lang="en-GB"/>
        </a:p>
      </dgm:t>
    </dgm:pt>
    <dgm:pt modelId="{42060598-7622-405D-B81A-19D9632AA829}" type="pres">
      <dgm:prSet presAssocID="{D33EC78B-81CD-48A6-B380-F66808F20063}" presName="root" presStyleCnt="0">
        <dgm:presLayoutVars>
          <dgm:dir/>
          <dgm:resizeHandles val="exact"/>
        </dgm:presLayoutVars>
      </dgm:prSet>
      <dgm:spPr/>
    </dgm:pt>
    <dgm:pt modelId="{5553ACC5-40C7-4209-9112-F566B6E75576}" type="pres">
      <dgm:prSet presAssocID="{7C545E08-8DC6-4836-9038-7F86F5C99D38}" presName="compNode" presStyleCnt="0"/>
      <dgm:spPr/>
    </dgm:pt>
    <dgm:pt modelId="{32EA0EF9-2AC4-446F-AEA4-0E8B8EB0B2DA}" type="pres">
      <dgm:prSet presAssocID="{7C545E08-8DC6-4836-9038-7F86F5C99D38}" presName="bgRect" presStyleLbl="bgShp" presStyleIdx="0" presStyleCnt="3"/>
      <dgm:spPr/>
    </dgm:pt>
    <dgm:pt modelId="{5B56F004-D85B-465C-84D1-D338724959F7}" type="pres">
      <dgm:prSet presAssocID="{7C545E08-8DC6-4836-9038-7F86F5C99D38}"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CB2D6E47-41D4-4D1C-AD87-524E5B0F00C7}" type="pres">
      <dgm:prSet presAssocID="{7C545E08-8DC6-4836-9038-7F86F5C99D38}" presName="spaceRect" presStyleCnt="0"/>
      <dgm:spPr/>
    </dgm:pt>
    <dgm:pt modelId="{3AA01CE9-0E28-43A7-AC46-B3E7F70A0120}" type="pres">
      <dgm:prSet presAssocID="{7C545E08-8DC6-4836-9038-7F86F5C99D38}" presName="parTx" presStyleLbl="revTx" presStyleIdx="0" presStyleCnt="3">
        <dgm:presLayoutVars>
          <dgm:chMax val="0"/>
          <dgm:chPref val="0"/>
        </dgm:presLayoutVars>
      </dgm:prSet>
      <dgm:spPr/>
    </dgm:pt>
    <dgm:pt modelId="{34FEB5AC-251D-4D7D-841E-6BE7A1983EA6}" type="pres">
      <dgm:prSet presAssocID="{259DAEDE-DAC9-407B-A272-399214CA2039}" presName="sibTrans" presStyleCnt="0"/>
      <dgm:spPr/>
    </dgm:pt>
    <dgm:pt modelId="{B3378C6F-452D-47D8-9F02-DABA296936F0}" type="pres">
      <dgm:prSet presAssocID="{7A814F5B-04C5-4CC3-BB06-E8BEC73950B9}" presName="compNode" presStyleCnt="0"/>
      <dgm:spPr/>
    </dgm:pt>
    <dgm:pt modelId="{5928FAEA-B3FB-4DF5-B5AA-4B4718D1F96B}" type="pres">
      <dgm:prSet presAssocID="{7A814F5B-04C5-4CC3-BB06-E8BEC73950B9}" presName="bgRect" presStyleLbl="bgShp" presStyleIdx="1" presStyleCnt="3"/>
      <dgm:spPr/>
    </dgm:pt>
    <dgm:pt modelId="{97A735B0-FE6A-476C-BBDB-AA130480174B}" type="pres">
      <dgm:prSet presAssocID="{7A814F5B-04C5-4CC3-BB06-E8BEC73950B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3100472F-73A2-487B-8761-65C786D72E0B}" type="pres">
      <dgm:prSet presAssocID="{7A814F5B-04C5-4CC3-BB06-E8BEC73950B9}" presName="spaceRect" presStyleCnt="0"/>
      <dgm:spPr/>
    </dgm:pt>
    <dgm:pt modelId="{9F13E53D-2C1A-4D5D-A7E0-110FC781430B}" type="pres">
      <dgm:prSet presAssocID="{7A814F5B-04C5-4CC3-BB06-E8BEC73950B9}" presName="parTx" presStyleLbl="revTx" presStyleIdx="1" presStyleCnt="3">
        <dgm:presLayoutVars>
          <dgm:chMax val="0"/>
          <dgm:chPref val="0"/>
        </dgm:presLayoutVars>
      </dgm:prSet>
      <dgm:spPr/>
    </dgm:pt>
    <dgm:pt modelId="{A3223852-21E7-43D5-8763-E9FA9B266C7B}" type="pres">
      <dgm:prSet presAssocID="{7ECB587C-1AD6-4741-B0AB-636ABFCB4754}" presName="sibTrans" presStyleCnt="0"/>
      <dgm:spPr/>
    </dgm:pt>
    <dgm:pt modelId="{6BF56FC3-ED8D-B941-94F2-17A9BAA4282A}" type="pres">
      <dgm:prSet presAssocID="{47ADF435-8FFA-194A-AC6B-C20A440305F3}" presName="compNode" presStyleCnt="0"/>
      <dgm:spPr/>
    </dgm:pt>
    <dgm:pt modelId="{F5B2C7F4-08F0-6448-9E65-9AA67F887FEC}" type="pres">
      <dgm:prSet presAssocID="{47ADF435-8FFA-194A-AC6B-C20A440305F3}" presName="bgRect" presStyleLbl="bgShp" presStyleIdx="2" presStyleCnt="3"/>
      <dgm:spPr/>
    </dgm:pt>
    <dgm:pt modelId="{53DF857B-F9CC-484F-BCC8-DB847AEFB9DA}" type="pres">
      <dgm:prSet presAssocID="{47ADF435-8FFA-194A-AC6B-C20A440305F3}" presName="iconRect" presStyleLbl="node1" presStyleIdx="2" presStyleCnt="3"/>
      <dgm:spPr/>
    </dgm:pt>
    <dgm:pt modelId="{AE0BDFC6-0E43-2548-8D5D-EB2CA72F1D6B}" type="pres">
      <dgm:prSet presAssocID="{47ADF435-8FFA-194A-AC6B-C20A440305F3}" presName="spaceRect" presStyleCnt="0"/>
      <dgm:spPr/>
    </dgm:pt>
    <dgm:pt modelId="{A56B4AD4-E0A6-1E4E-B727-FC901F397816}" type="pres">
      <dgm:prSet presAssocID="{47ADF435-8FFA-194A-AC6B-C20A440305F3}" presName="parTx" presStyleLbl="revTx" presStyleIdx="2" presStyleCnt="3">
        <dgm:presLayoutVars>
          <dgm:chMax val="0"/>
          <dgm:chPref val="0"/>
        </dgm:presLayoutVars>
      </dgm:prSet>
      <dgm:spPr/>
    </dgm:pt>
  </dgm:ptLst>
  <dgm:cxnLst>
    <dgm:cxn modelId="{E3D2350B-67D0-44A7-9F97-A7953EF066C8}" type="presOf" srcId="{7A814F5B-04C5-4CC3-BB06-E8BEC73950B9}" destId="{9F13E53D-2C1A-4D5D-A7E0-110FC781430B}" srcOrd="0" destOrd="0" presId="urn:microsoft.com/office/officeart/2018/2/layout/IconVerticalSolidList"/>
    <dgm:cxn modelId="{CFF15A1C-84CD-42AB-B1AA-5D2C9755A116}" type="presOf" srcId="{7C545E08-8DC6-4836-9038-7F86F5C99D38}" destId="{3AA01CE9-0E28-43A7-AC46-B3E7F70A0120}" srcOrd="0" destOrd="0" presId="urn:microsoft.com/office/officeart/2018/2/layout/IconVerticalSolidList"/>
    <dgm:cxn modelId="{4B0BB336-E353-7B40-B4DA-8AB1D7883D8A}" srcId="{D33EC78B-81CD-48A6-B380-F66808F20063}" destId="{47ADF435-8FFA-194A-AC6B-C20A440305F3}" srcOrd="2" destOrd="0" parTransId="{B37DE60B-6167-E847-80FF-1BE3393FC15F}" sibTransId="{2F15F129-5E35-004E-9277-E0A51B6E2E90}"/>
    <dgm:cxn modelId="{2E3F8A54-E06D-4890-9805-A941B0B9AEC1}" srcId="{D33EC78B-81CD-48A6-B380-F66808F20063}" destId="{7C545E08-8DC6-4836-9038-7F86F5C99D38}" srcOrd="0" destOrd="0" parTransId="{414CE615-15ED-4F15-9BE3-042350C3D2A0}" sibTransId="{259DAEDE-DAC9-407B-A272-399214CA2039}"/>
    <dgm:cxn modelId="{4013F65E-7357-4485-8010-3215FA496C14}" srcId="{D33EC78B-81CD-48A6-B380-F66808F20063}" destId="{7A814F5B-04C5-4CC3-BB06-E8BEC73950B9}" srcOrd="1" destOrd="0" parTransId="{954921E8-999E-4DE1-AE3E-07C92876BB86}" sibTransId="{7ECB587C-1AD6-4741-B0AB-636ABFCB4754}"/>
    <dgm:cxn modelId="{BCA2DB60-FC35-DF49-86E1-32628C7A98BF}" type="presOf" srcId="{47ADF435-8FFA-194A-AC6B-C20A440305F3}" destId="{A56B4AD4-E0A6-1E4E-B727-FC901F397816}" srcOrd="0" destOrd="0" presId="urn:microsoft.com/office/officeart/2018/2/layout/IconVerticalSolidList"/>
    <dgm:cxn modelId="{91EDDB76-7422-42E9-8CAF-80B263B4AA34}" type="presOf" srcId="{D33EC78B-81CD-48A6-B380-F66808F20063}" destId="{42060598-7622-405D-B81A-19D9632AA829}" srcOrd="0" destOrd="0" presId="urn:microsoft.com/office/officeart/2018/2/layout/IconVerticalSolidList"/>
    <dgm:cxn modelId="{AF973186-8364-4FD7-B5E2-3AC9FC35E484}" type="presParOf" srcId="{42060598-7622-405D-B81A-19D9632AA829}" destId="{5553ACC5-40C7-4209-9112-F566B6E75576}" srcOrd="0" destOrd="0" presId="urn:microsoft.com/office/officeart/2018/2/layout/IconVerticalSolidList"/>
    <dgm:cxn modelId="{3EC306DA-EEAB-4AB0-B5B4-605E560FCBCE}" type="presParOf" srcId="{5553ACC5-40C7-4209-9112-F566B6E75576}" destId="{32EA0EF9-2AC4-446F-AEA4-0E8B8EB0B2DA}" srcOrd="0" destOrd="0" presId="urn:microsoft.com/office/officeart/2018/2/layout/IconVerticalSolidList"/>
    <dgm:cxn modelId="{E886FBB9-9525-4FC9-BB9F-CAFCC650301F}" type="presParOf" srcId="{5553ACC5-40C7-4209-9112-F566B6E75576}" destId="{5B56F004-D85B-465C-84D1-D338724959F7}" srcOrd="1" destOrd="0" presId="urn:microsoft.com/office/officeart/2018/2/layout/IconVerticalSolidList"/>
    <dgm:cxn modelId="{E06A5C29-C928-44A2-9357-CA74DB187D1F}" type="presParOf" srcId="{5553ACC5-40C7-4209-9112-F566B6E75576}" destId="{CB2D6E47-41D4-4D1C-AD87-524E5B0F00C7}" srcOrd="2" destOrd="0" presId="urn:microsoft.com/office/officeart/2018/2/layout/IconVerticalSolidList"/>
    <dgm:cxn modelId="{0D7E1578-7019-4CAD-BA3C-937A652389BA}" type="presParOf" srcId="{5553ACC5-40C7-4209-9112-F566B6E75576}" destId="{3AA01CE9-0E28-43A7-AC46-B3E7F70A0120}" srcOrd="3" destOrd="0" presId="urn:microsoft.com/office/officeart/2018/2/layout/IconVerticalSolidList"/>
    <dgm:cxn modelId="{57AE1E8E-43C4-47D8-BABC-A1CD19055890}" type="presParOf" srcId="{42060598-7622-405D-B81A-19D9632AA829}" destId="{34FEB5AC-251D-4D7D-841E-6BE7A1983EA6}" srcOrd="1" destOrd="0" presId="urn:microsoft.com/office/officeart/2018/2/layout/IconVerticalSolidList"/>
    <dgm:cxn modelId="{99C6726E-A45D-46D5-A00A-B469649974FA}" type="presParOf" srcId="{42060598-7622-405D-B81A-19D9632AA829}" destId="{B3378C6F-452D-47D8-9F02-DABA296936F0}" srcOrd="2" destOrd="0" presId="urn:microsoft.com/office/officeart/2018/2/layout/IconVerticalSolidList"/>
    <dgm:cxn modelId="{48EBECF0-68D4-49EA-9425-16B3515553F0}" type="presParOf" srcId="{B3378C6F-452D-47D8-9F02-DABA296936F0}" destId="{5928FAEA-B3FB-4DF5-B5AA-4B4718D1F96B}" srcOrd="0" destOrd="0" presId="urn:microsoft.com/office/officeart/2018/2/layout/IconVerticalSolidList"/>
    <dgm:cxn modelId="{34C24311-D9B8-4048-AA5F-602F53A2B478}" type="presParOf" srcId="{B3378C6F-452D-47D8-9F02-DABA296936F0}" destId="{97A735B0-FE6A-476C-BBDB-AA130480174B}" srcOrd="1" destOrd="0" presId="urn:microsoft.com/office/officeart/2018/2/layout/IconVerticalSolidList"/>
    <dgm:cxn modelId="{B9977DC6-1A6A-48E9-9FEF-23FFF5A942C1}" type="presParOf" srcId="{B3378C6F-452D-47D8-9F02-DABA296936F0}" destId="{3100472F-73A2-487B-8761-65C786D72E0B}" srcOrd="2" destOrd="0" presId="urn:microsoft.com/office/officeart/2018/2/layout/IconVerticalSolidList"/>
    <dgm:cxn modelId="{38FF7BCA-EBA5-41AD-906B-B1AC834849B6}" type="presParOf" srcId="{B3378C6F-452D-47D8-9F02-DABA296936F0}" destId="{9F13E53D-2C1A-4D5D-A7E0-110FC781430B}" srcOrd="3" destOrd="0" presId="urn:microsoft.com/office/officeart/2018/2/layout/IconVerticalSolidList"/>
    <dgm:cxn modelId="{D57365BB-BA13-4B1D-834D-BCF85E2A55AF}" type="presParOf" srcId="{42060598-7622-405D-B81A-19D9632AA829}" destId="{A3223852-21E7-43D5-8763-E9FA9B266C7B}" srcOrd="3" destOrd="0" presId="urn:microsoft.com/office/officeart/2018/2/layout/IconVerticalSolidList"/>
    <dgm:cxn modelId="{60E2DA79-5207-B442-ADAA-AD5F1C1E87E8}" type="presParOf" srcId="{42060598-7622-405D-B81A-19D9632AA829}" destId="{6BF56FC3-ED8D-B941-94F2-17A9BAA4282A}" srcOrd="4" destOrd="0" presId="urn:microsoft.com/office/officeart/2018/2/layout/IconVerticalSolidList"/>
    <dgm:cxn modelId="{8229BD31-DDAA-244E-A28C-F95BCBB17EA8}" type="presParOf" srcId="{6BF56FC3-ED8D-B941-94F2-17A9BAA4282A}" destId="{F5B2C7F4-08F0-6448-9E65-9AA67F887FEC}" srcOrd="0" destOrd="0" presId="urn:microsoft.com/office/officeart/2018/2/layout/IconVerticalSolidList"/>
    <dgm:cxn modelId="{46C9596B-5611-3242-A312-CC15502C4E38}" type="presParOf" srcId="{6BF56FC3-ED8D-B941-94F2-17A9BAA4282A}" destId="{53DF857B-F9CC-484F-BCC8-DB847AEFB9DA}" srcOrd="1" destOrd="0" presId="urn:microsoft.com/office/officeart/2018/2/layout/IconVerticalSolidList"/>
    <dgm:cxn modelId="{BA0BF43B-9206-DA49-AF3A-B311BD9C810C}" type="presParOf" srcId="{6BF56FC3-ED8D-B941-94F2-17A9BAA4282A}" destId="{AE0BDFC6-0E43-2548-8D5D-EB2CA72F1D6B}" srcOrd="2" destOrd="0" presId="urn:microsoft.com/office/officeart/2018/2/layout/IconVerticalSolidList"/>
    <dgm:cxn modelId="{F3BA3DC9-438D-E441-A04D-3503C6A4250C}" type="presParOf" srcId="{6BF56FC3-ED8D-B941-94F2-17A9BAA4282A}" destId="{A56B4AD4-E0A6-1E4E-B727-FC901F397816}"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75085A14-2AA8-4372-913D-1CB97ED664D0}" type="doc">
      <dgm:prSet loTypeId="urn:microsoft.com/office/officeart/2005/8/layout/matrix3" loCatId="matrix" qsTypeId="urn:microsoft.com/office/officeart/2005/8/quickstyle/simple4" qsCatId="simple" csTypeId="urn:microsoft.com/office/officeart/2005/8/colors/colorful5" csCatId="colorful"/>
      <dgm:spPr/>
      <dgm:t>
        <a:bodyPr/>
        <a:lstStyle/>
        <a:p>
          <a:endParaRPr lang="en-US"/>
        </a:p>
      </dgm:t>
    </dgm:pt>
    <dgm:pt modelId="{38FAC119-5244-43AD-A71E-8581CB4ABE90}">
      <dgm:prSet/>
      <dgm:spPr/>
      <dgm:t>
        <a:bodyPr/>
        <a:lstStyle/>
        <a:p>
          <a:r>
            <a:rPr lang="en-US" dirty="0"/>
            <a:t>National Income can be calculated in the following three (3) ways :</a:t>
          </a:r>
        </a:p>
      </dgm:t>
    </dgm:pt>
    <dgm:pt modelId="{F6D6FA49-2DA1-4383-B654-6F54D99EDEDB}" type="parTrans" cxnId="{47CD8F0B-E937-461F-AD11-873AB4B00820}">
      <dgm:prSet/>
      <dgm:spPr/>
      <dgm:t>
        <a:bodyPr/>
        <a:lstStyle/>
        <a:p>
          <a:endParaRPr lang="en-US"/>
        </a:p>
      </dgm:t>
    </dgm:pt>
    <dgm:pt modelId="{1A6D0F8A-6842-49DC-BB7A-E99D35F3DF0B}" type="sibTrans" cxnId="{47CD8F0B-E937-461F-AD11-873AB4B00820}">
      <dgm:prSet/>
      <dgm:spPr/>
      <dgm:t>
        <a:bodyPr/>
        <a:lstStyle/>
        <a:p>
          <a:endParaRPr lang="en-US"/>
        </a:p>
      </dgm:t>
    </dgm:pt>
    <dgm:pt modelId="{1D0034F7-2906-4185-8944-B9EDB87FDE54}">
      <dgm:prSet/>
      <dgm:spPr/>
      <dgm:t>
        <a:bodyPr/>
        <a:lstStyle/>
        <a:p>
          <a:r>
            <a:rPr lang="en-US" dirty="0"/>
            <a:t>1) The Expenditure Method </a:t>
          </a:r>
        </a:p>
      </dgm:t>
    </dgm:pt>
    <dgm:pt modelId="{674F4597-2C44-4049-A914-53613156A6E0}" type="parTrans" cxnId="{3ADACB9D-CD55-4C06-9C7B-95225F07D900}">
      <dgm:prSet/>
      <dgm:spPr/>
      <dgm:t>
        <a:bodyPr/>
        <a:lstStyle/>
        <a:p>
          <a:endParaRPr lang="en-US"/>
        </a:p>
      </dgm:t>
    </dgm:pt>
    <dgm:pt modelId="{C62F7FCC-ABCF-4C7A-9F45-7F94D0E26DB2}" type="sibTrans" cxnId="{3ADACB9D-CD55-4C06-9C7B-95225F07D900}">
      <dgm:prSet/>
      <dgm:spPr/>
      <dgm:t>
        <a:bodyPr/>
        <a:lstStyle/>
        <a:p>
          <a:endParaRPr lang="en-US"/>
        </a:p>
      </dgm:t>
    </dgm:pt>
    <dgm:pt modelId="{1790132B-273A-4105-8086-4AAB623911ED}">
      <dgm:prSet/>
      <dgm:spPr/>
      <dgm:t>
        <a:bodyPr/>
        <a:lstStyle/>
        <a:p>
          <a:r>
            <a:rPr lang="en-US" dirty="0"/>
            <a:t>2) The Income Method </a:t>
          </a:r>
        </a:p>
      </dgm:t>
    </dgm:pt>
    <dgm:pt modelId="{E8D1DC42-E852-4ADD-A295-0B8959511AE1}" type="parTrans" cxnId="{76BC0B49-2029-40A9-8A8F-1DF2D5389F9D}">
      <dgm:prSet/>
      <dgm:spPr/>
      <dgm:t>
        <a:bodyPr/>
        <a:lstStyle/>
        <a:p>
          <a:endParaRPr lang="en-US"/>
        </a:p>
      </dgm:t>
    </dgm:pt>
    <dgm:pt modelId="{A4AFAB7A-B2EF-4017-B756-7894A39470C0}" type="sibTrans" cxnId="{76BC0B49-2029-40A9-8A8F-1DF2D5389F9D}">
      <dgm:prSet/>
      <dgm:spPr/>
      <dgm:t>
        <a:bodyPr/>
        <a:lstStyle/>
        <a:p>
          <a:endParaRPr lang="en-US"/>
        </a:p>
      </dgm:t>
    </dgm:pt>
    <dgm:pt modelId="{86619297-BA81-49D4-BC12-546429D6B1EA}">
      <dgm:prSet/>
      <dgm:spPr/>
      <dgm:t>
        <a:bodyPr/>
        <a:lstStyle/>
        <a:p>
          <a:r>
            <a:rPr lang="en-US" dirty="0"/>
            <a:t>3) The Output/Value Added  Method </a:t>
          </a:r>
        </a:p>
      </dgm:t>
    </dgm:pt>
    <dgm:pt modelId="{0B35BA41-608B-47DC-B493-BC56A94E9B39}" type="parTrans" cxnId="{21B3EFE6-BA43-4665-8799-FAE7CF0669AA}">
      <dgm:prSet/>
      <dgm:spPr/>
      <dgm:t>
        <a:bodyPr/>
        <a:lstStyle/>
        <a:p>
          <a:endParaRPr lang="en-US"/>
        </a:p>
      </dgm:t>
    </dgm:pt>
    <dgm:pt modelId="{AB5BCD70-9C18-4EE0-860A-1847DFB2506F}" type="sibTrans" cxnId="{21B3EFE6-BA43-4665-8799-FAE7CF0669AA}">
      <dgm:prSet/>
      <dgm:spPr/>
      <dgm:t>
        <a:bodyPr/>
        <a:lstStyle/>
        <a:p>
          <a:endParaRPr lang="en-US"/>
        </a:p>
      </dgm:t>
    </dgm:pt>
    <dgm:pt modelId="{6D92B55F-ED14-BB4B-B245-CB0419374BE0}" type="pres">
      <dgm:prSet presAssocID="{75085A14-2AA8-4372-913D-1CB97ED664D0}" presName="matrix" presStyleCnt="0">
        <dgm:presLayoutVars>
          <dgm:chMax val="1"/>
          <dgm:dir/>
          <dgm:resizeHandles val="exact"/>
        </dgm:presLayoutVars>
      </dgm:prSet>
      <dgm:spPr/>
    </dgm:pt>
    <dgm:pt modelId="{17A47A61-CAA7-FB48-A9F2-0E98D02135DE}" type="pres">
      <dgm:prSet presAssocID="{75085A14-2AA8-4372-913D-1CB97ED664D0}" presName="diamond" presStyleLbl="bgShp" presStyleIdx="0" presStyleCnt="1"/>
      <dgm:spPr/>
    </dgm:pt>
    <dgm:pt modelId="{BDCAC980-D641-9A42-851F-929EED7AB479}" type="pres">
      <dgm:prSet presAssocID="{75085A14-2AA8-4372-913D-1CB97ED664D0}" presName="quad1" presStyleLbl="node1" presStyleIdx="0" presStyleCnt="4">
        <dgm:presLayoutVars>
          <dgm:chMax val="0"/>
          <dgm:chPref val="0"/>
          <dgm:bulletEnabled val="1"/>
        </dgm:presLayoutVars>
      </dgm:prSet>
      <dgm:spPr/>
    </dgm:pt>
    <dgm:pt modelId="{C9F0508F-5EF6-6540-882A-EECD761B745A}" type="pres">
      <dgm:prSet presAssocID="{75085A14-2AA8-4372-913D-1CB97ED664D0}" presName="quad2" presStyleLbl="node1" presStyleIdx="1" presStyleCnt="4">
        <dgm:presLayoutVars>
          <dgm:chMax val="0"/>
          <dgm:chPref val="0"/>
          <dgm:bulletEnabled val="1"/>
        </dgm:presLayoutVars>
      </dgm:prSet>
      <dgm:spPr/>
    </dgm:pt>
    <dgm:pt modelId="{1E5EA506-CC05-DF4D-BB39-D2D638BD6235}" type="pres">
      <dgm:prSet presAssocID="{75085A14-2AA8-4372-913D-1CB97ED664D0}" presName="quad3" presStyleLbl="node1" presStyleIdx="2" presStyleCnt="4">
        <dgm:presLayoutVars>
          <dgm:chMax val="0"/>
          <dgm:chPref val="0"/>
          <dgm:bulletEnabled val="1"/>
        </dgm:presLayoutVars>
      </dgm:prSet>
      <dgm:spPr/>
    </dgm:pt>
    <dgm:pt modelId="{9EC7C839-0BC9-7349-B7A9-4504C221E59F}" type="pres">
      <dgm:prSet presAssocID="{75085A14-2AA8-4372-913D-1CB97ED664D0}" presName="quad4" presStyleLbl="node1" presStyleIdx="3" presStyleCnt="4">
        <dgm:presLayoutVars>
          <dgm:chMax val="0"/>
          <dgm:chPref val="0"/>
          <dgm:bulletEnabled val="1"/>
        </dgm:presLayoutVars>
      </dgm:prSet>
      <dgm:spPr/>
    </dgm:pt>
  </dgm:ptLst>
  <dgm:cxnLst>
    <dgm:cxn modelId="{254E0D05-7D36-4142-9096-56A7E0765B1F}" type="presOf" srcId="{86619297-BA81-49D4-BC12-546429D6B1EA}" destId="{9EC7C839-0BC9-7349-B7A9-4504C221E59F}" srcOrd="0" destOrd="0" presId="urn:microsoft.com/office/officeart/2005/8/layout/matrix3"/>
    <dgm:cxn modelId="{B7580E09-D02C-9742-9731-CAC47CFD0AE5}" type="presOf" srcId="{1D0034F7-2906-4185-8944-B9EDB87FDE54}" destId="{C9F0508F-5EF6-6540-882A-EECD761B745A}" srcOrd="0" destOrd="0" presId="urn:microsoft.com/office/officeart/2005/8/layout/matrix3"/>
    <dgm:cxn modelId="{47CD8F0B-E937-461F-AD11-873AB4B00820}" srcId="{75085A14-2AA8-4372-913D-1CB97ED664D0}" destId="{38FAC119-5244-43AD-A71E-8581CB4ABE90}" srcOrd="0" destOrd="0" parTransId="{F6D6FA49-2DA1-4383-B654-6F54D99EDEDB}" sibTransId="{1A6D0F8A-6842-49DC-BB7A-E99D35F3DF0B}"/>
    <dgm:cxn modelId="{76BC0B49-2029-40A9-8A8F-1DF2D5389F9D}" srcId="{75085A14-2AA8-4372-913D-1CB97ED664D0}" destId="{1790132B-273A-4105-8086-4AAB623911ED}" srcOrd="2" destOrd="0" parTransId="{E8D1DC42-E852-4ADD-A295-0B8959511AE1}" sibTransId="{A4AFAB7A-B2EF-4017-B756-7894A39470C0}"/>
    <dgm:cxn modelId="{07A2485D-8E4D-7742-947C-959F5ECA5708}" type="presOf" srcId="{1790132B-273A-4105-8086-4AAB623911ED}" destId="{1E5EA506-CC05-DF4D-BB39-D2D638BD6235}" srcOrd="0" destOrd="0" presId="urn:microsoft.com/office/officeart/2005/8/layout/matrix3"/>
    <dgm:cxn modelId="{3ADACB9D-CD55-4C06-9C7B-95225F07D900}" srcId="{75085A14-2AA8-4372-913D-1CB97ED664D0}" destId="{1D0034F7-2906-4185-8944-B9EDB87FDE54}" srcOrd="1" destOrd="0" parTransId="{674F4597-2C44-4049-A914-53613156A6E0}" sibTransId="{C62F7FCC-ABCF-4C7A-9F45-7F94D0E26DB2}"/>
    <dgm:cxn modelId="{CE023F9F-916D-E549-85F8-649FC0E9184E}" type="presOf" srcId="{75085A14-2AA8-4372-913D-1CB97ED664D0}" destId="{6D92B55F-ED14-BB4B-B245-CB0419374BE0}" srcOrd="0" destOrd="0" presId="urn:microsoft.com/office/officeart/2005/8/layout/matrix3"/>
    <dgm:cxn modelId="{433A7EBB-5C25-964C-9419-AB3875B7E985}" type="presOf" srcId="{38FAC119-5244-43AD-A71E-8581CB4ABE90}" destId="{BDCAC980-D641-9A42-851F-929EED7AB479}" srcOrd="0" destOrd="0" presId="urn:microsoft.com/office/officeart/2005/8/layout/matrix3"/>
    <dgm:cxn modelId="{21B3EFE6-BA43-4665-8799-FAE7CF0669AA}" srcId="{75085A14-2AA8-4372-913D-1CB97ED664D0}" destId="{86619297-BA81-49D4-BC12-546429D6B1EA}" srcOrd="3" destOrd="0" parTransId="{0B35BA41-608B-47DC-B493-BC56A94E9B39}" sibTransId="{AB5BCD70-9C18-4EE0-860A-1847DFB2506F}"/>
    <dgm:cxn modelId="{CAC18486-88CE-5F4A-92E7-ECB2F45D6007}" type="presParOf" srcId="{6D92B55F-ED14-BB4B-B245-CB0419374BE0}" destId="{17A47A61-CAA7-FB48-A9F2-0E98D02135DE}" srcOrd="0" destOrd="0" presId="urn:microsoft.com/office/officeart/2005/8/layout/matrix3"/>
    <dgm:cxn modelId="{65A01C0F-D457-3244-88D4-4D2C3E3AD16B}" type="presParOf" srcId="{6D92B55F-ED14-BB4B-B245-CB0419374BE0}" destId="{BDCAC980-D641-9A42-851F-929EED7AB479}" srcOrd="1" destOrd="0" presId="urn:microsoft.com/office/officeart/2005/8/layout/matrix3"/>
    <dgm:cxn modelId="{33ABC2F0-1B95-6642-BDB5-90B18D8109AB}" type="presParOf" srcId="{6D92B55F-ED14-BB4B-B245-CB0419374BE0}" destId="{C9F0508F-5EF6-6540-882A-EECD761B745A}" srcOrd="2" destOrd="0" presId="urn:microsoft.com/office/officeart/2005/8/layout/matrix3"/>
    <dgm:cxn modelId="{7486F946-187A-1F41-B48C-FAEDD854728B}" type="presParOf" srcId="{6D92B55F-ED14-BB4B-B245-CB0419374BE0}" destId="{1E5EA506-CC05-DF4D-BB39-D2D638BD6235}" srcOrd="3" destOrd="0" presId="urn:microsoft.com/office/officeart/2005/8/layout/matrix3"/>
    <dgm:cxn modelId="{56C1FD26-4B2A-804C-9546-3E43F33317CC}" type="presParOf" srcId="{6D92B55F-ED14-BB4B-B245-CB0419374BE0}" destId="{9EC7C839-0BC9-7349-B7A9-4504C221E59F}" srcOrd="4" destOrd="0" presId="urn:microsoft.com/office/officeart/2005/8/layout/matrix3"/>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7.xml><?xml version="1.0" encoding="utf-8"?>
<dgm:dataModel xmlns:dgm="http://schemas.openxmlformats.org/drawingml/2006/diagram" xmlns:a="http://schemas.openxmlformats.org/drawingml/2006/main">
  <dgm:ptLst>
    <dgm:pt modelId="{14022120-1BA2-4E3C-817A-4447DCB51CF5}"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CD26107A-0187-444B-8CD0-3623C67B79C6}">
      <dgm:prSet/>
      <dgm:spPr/>
      <dgm:t>
        <a:bodyPr/>
        <a:lstStyle/>
        <a:p>
          <a:r>
            <a:rPr lang="en-US" b="1" dirty="0">
              <a:solidFill>
                <a:srgbClr val="0070C0"/>
              </a:solidFill>
            </a:rPr>
            <a:t>Key Understanding</a:t>
          </a:r>
          <a:r>
            <a:rPr lang="en-US" dirty="0"/>
            <a:t>: In every economy, there is a circular flow of income . The implication is that expenditure, output and income will all have the same total value. </a:t>
          </a:r>
        </a:p>
      </dgm:t>
    </dgm:pt>
    <dgm:pt modelId="{EBC2675B-5C22-4858-AC32-359CDF88FA37}" type="parTrans" cxnId="{E1ACB3E1-4EC6-4C37-96A0-4F37F3DE54A4}">
      <dgm:prSet/>
      <dgm:spPr/>
      <dgm:t>
        <a:bodyPr/>
        <a:lstStyle/>
        <a:p>
          <a:endParaRPr lang="en-US"/>
        </a:p>
      </dgm:t>
    </dgm:pt>
    <dgm:pt modelId="{431AF8F9-1F93-41B8-A60C-25442FA4E6A9}" type="sibTrans" cxnId="{E1ACB3E1-4EC6-4C37-96A0-4F37F3DE54A4}">
      <dgm:prSet/>
      <dgm:spPr/>
      <dgm:t>
        <a:bodyPr/>
        <a:lstStyle/>
        <a:p>
          <a:endParaRPr lang="en-US"/>
        </a:p>
      </dgm:t>
    </dgm:pt>
    <dgm:pt modelId="{A2D4DD8C-EB90-42A0-95FF-B5D6F1747142}">
      <dgm:prSet/>
      <dgm:spPr/>
      <dgm:t>
        <a:bodyPr/>
        <a:lstStyle/>
        <a:p>
          <a:r>
            <a:rPr lang="en-US" dirty="0"/>
            <a:t>INCOME AND EXPENDITURE FLOWS IN AN ECONOMY </a:t>
          </a:r>
        </a:p>
      </dgm:t>
    </dgm:pt>
    <dgm:pt modelId="{8072648F-F99D-458D-A348-E3C39F5E39D1}" type="parTrans" cxnId="{57AD5B77-B89B-40FE-8844-35236AAE934E}">
      <dgm:prSet/>
      <dgm:spPr/>
      <dgm:t>
        <a:bodyPr/>
        <a:lstStyle/>
        <a:p>
          <a:endParaRPr lang="en-US"/>
        </a:p>
      </dgm:t>
    </dgm:pt>
    <dgm:pt modelId="{F02BBC3A-8AC5-4ADD-8F4B-B733FEE0C446}" type="sibTrans" cxnId="{57AD5B77-B89B-40FE-8844-35236AAE934E}">
      <dgm:prSet/>
      <dgm:spPr/>
      <dgm:t>
        <a:bodyPr/>
        <a:lstStyle/>
        <a:p>
          <a:endParaRPr lang="en-US"/>
        </a:p>
      </dgm:t>
    </dgm:pt>
    <dgm:pt modelId="{51F7896E-44F8-4924-9A8A-15DB5CD5F26E}">
      <dgm:prSet/>
      <dgm:spPr/>
      <dgm:t>
        <a:bodyPr/>
        <a:lstStyle/>
        <a:p>
          <a:r>
            <a:rPr lang="en-US" dirty="0"/>
            <a:t>Firms/businesses must pay households for factors of production and households in turn pay firms for goods. The income the firms receive is equivalent to the sales revenue from the goods and services sold. </a:t>
          </a:r>
        </a:p>
      </dgm:t>
    </dgm:pt>
    <dgm:pt modelId="{AE383308-B546-4D69-B3D3-59F9F235C18B}" type="parTrans" cxnId="{D06A5A0D-6A65-44C4-AC20-042497FAD981}">
      <dgm:prSet/>
      <dgm:spPr/>
      <dgm:t>
        <a:bodyPr/>
        <a:lstStyle/>
        <a:p>
          <a:endParaRPr lang="en-US"/>
        </a:p>
      </dgm:t>
    </dgm:pt>
    <dgm:pt modelId="{AE246165-5012-47DC-82E7-3CA0A6CA9499}" type="sibTrans" cxnId="{D06A5A0D-6A65-44C4-AC20-042497FAD981}">
      <dgm:prSet/>
      <dgm:spPr/>
      <dgm:t>
        <a:bodyPr/>
        <a:lstStyle/>
        <a:p>
          <a:endParaRPr lang="en-US"/>
        </a:p>
      </dgm:t>
    </dgm:pt>
    <dgm:pt modelId="{E602A75C-8733-41E7-BDF7-CB198D0075B2}" type="pres">
      <dgm:prSet presAssocID="{14022120-1BA2-4E3C-817A-4447DCB51CF5}" presName="root" presStyleCnt="0">
        <dgm:presLayoutVars>
          <dgm:dir/>
          <dgm:resizeHandles val="exact"/>
        </dgm:presLayoutVars>
      </dgm:prSet>
      <dgm:spPr/>
    </dgm:pt>
    <dgm:pt modelId="{EC34E599-FD7D-4DA2-BD71-E0E4C1B99EFF}" type="pres">
      <dgm:prSet presAssocID="{CD26107A-0187-444B-8CD0-3623C67B79C6}" presName="compNode" presStyleCnt="0"/>
      <dgm:spPr/>
    </dgm:pt>
    <dgm:pt modelId="{42AA84EB-152F-43DB-B311-C1CA2D915754}" type="pres">
      <dgm:prSet presAssocID="{CD26107A-0187-444B-8CD0-3623C67B79C6}" presName="bgRect" presStyleLbl="bgShp" presStyleIdx="0" presStyleCnt="3"/>
      <dgm:spPr/>
    </dgm:pt>
    <dgm:pt modelId="{488D78ED-4AFF-4111-AE40-66FB7556D69C}" type="pres">
      <dgm:prSet presAssocID="{CD26107A-0187-444B-8CD0-3623C67B79C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669907F4-693E-4150-8481-DDA06E7C7A49}" type="pres">
      <dgm:prSet presAssocID="{CD26107A-0187-444B-8CD0-3623C67B79C6}" presName="spaceRect" presStyleCnt="0"/>
      <dgm:spPr/>
    </dgm:pt>
    <dgm:pt modelId="{F5B56426-12D4-4932-843F-7C7CBFB6E27D}" type="pres">
      <dgm:prSet presAssocID="{CD26107A-0187-444B-8CD0-3623C67B79C6}" presName="parTx" presStyleLbl="revTx" presStyleIdx="0" presStyleCnt="3">
        <dgm:presLayoutVars>
          <dgm:chMax val="0"/>
          <dgm:chPref val="0"/>
        </dgm:presLayoutVars>
      </dgm:prSet>
      <dgm:spPr/>
    </dgm:pt>
    <dgm:pt modelId="{7ED25A3F-02F1-4D5B-A0B6-8F33ED98C081}" type="pres">
      <dgm:prSet presAssocID="{431AF8F9-1F93-41B8-A60C-25442FA4E6A9}" presName="sibTrans" presStyleCnt="0"/>
      <dgm:spPr/>
    </dgm:pt>
    <dgm:pt modelId="{76769C17-C0E5-4B87-A1FB-442A1BEBA06F}" type="pres">
      <dgm:prSet presAssocID="{A2D4DD8C-EB90-42A0-95FF-B5D6F1747142}" presName="compNode" presStyleCnt="0"/>
      <dgm:spPr/>
    </dgm:pt>
    <dgm:pt modelId="{58C7D46A-D1B5-4709-96DB-213EFE0DF85B}" type="pres">
      <dgm:prSet presAssocID="{A2D4DD8C-EB90-42A0-95FF-B5D6F1747142}" presName="bgRect" presStyleLbl="bgShp" presStyleIdx="1" presStyleCnt="3"/>
      <dgm:spPr/>
    </dgm:pt>
    <dgm:pt modelId="{4B688091-9D1D-405A-855A-C1C49C9D3E18}" type="pres">
      <dgm:prSet presAssocID="{A2D4DD8C-EB90-42A0-95FF-B5D6F1747142}"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oins"/>
        </a:ext>
      </dgm:extLst>
    </dgm:pt>
    <dgm:pt modelId="{C42A8F4A-9470-4438-BA1E-DD09E2235369}" type="pres">
      <dgm:prSet presAssocID="{A2D4DD8C-EB90-42A0-95FF-B5D6F1747142}" presName="spaceRect" presStyleCnt="0"/>
      <dgm:spPr/>
    </dgm:pt>
    <dgm:pt modelId="{6B4496FA-0558-4097-8FF0-3C082D09E4E1}" type="pres">
      <dgm:prSet presAssocID="{A2D4DD8C-EB90-42A0-95FF-B5D6F1747142}" presName="parTx" presStyleLbl="revTx" presStyleIdx="1" presStyleCnt="3">
        <dgm:presLayoutVars>
          <dgm:chMax val="0"/>
          <dgm:chPref val="0"/>
        </dgm:presLayoutVars>
      </dgm:prSet>
      <dgm:spPr/>
    </dgm:pt>
    <dgm:pt modelId="{E3FCC3BE-DD69-4DDF-9667-540D96A1597C}" type="pres">
      <dgm:prSet presAssocID="{F02BBC3A-8AC5-4ADD-8F4B-B733FEE0C446}" presName="sibTrans" presStyleCnt="0"/>
      <dgm:spPr/>
    </dgm:pt>
    <dgm:pt modelId="{4F8D1CEF-AD4B-4E57-9B81-BFF236B6A979}" type="pres">
      <dgm:prSet presAssocID="{51F7896E-44F8-4924-9A8A-15DB5CD5F26E}" presName="compNode" presStyleCnt="0"/>
      <dgm:spPr/>
    </dgm:pt>
    <dgm:pt modelId="{4FF03B91-FEE3-42A4-850B-CBF821CED3BC}" type="pres">
      <dgm:prSet presAssocID="{51F7896E-44F8-4924-9A8A-15DB5CD5F26E}" presName="bgRect" presStyleLbl="bgShp" presStyleIdx="2" presStyleCnt="3"/>
      <dgm:spPr/>
    </dgm:pt>
    <dgm:pt modelId="{40F8584B-C3C5-43C7-803D-0F01E7E9288D}" type="pres">
      <dgm:prSet presAssocID="{51F7896E-44F8-4924-9A8A-15DB5CD5F26E}"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House"/>
        </a:ext>
      </dgm:extLst>
    </dgm:pt>
    <dgm:pt modelId="{BD287FAB-5183-4A96-8722-47CF6B5F2583}" type="pres">
      <dgm:prSet presAssocID="{51F7896E-44F8-4924-9A8A-15DB5CD5F26E}" presName="spaceRect" presStyleCnt="0"/>
      <dgm:spPr/>
    </dgm:pt>
    <dgm:pt modelId="{23584895-2C09-4277-B4F2-94E686D30123}" type="pres">
      <dgm:prSet presAssocID="{51F7896E-44F8-4924-9A8A-15DB5CD5F26E}" presName="parTx" presStyleLbl="revTx" presStyleIdx="2" presStyleCnt="3">
        <dgm:presLayoutVars>
          <dgm:chMax val="0"/>
          <dgm:chPref val="0"/>
        </dgm:presLayoutVars>
      </dgm:prSet>
      <dgm:spPr/>
    </dgm:pt>
  </dgm:ptLst>
  <dgm:cxnLst>
    <dgm:cxn modelId="{D06A5A0D-6A65-44C4-AC20-042497FAD981}" srcId="{14022120-1BA2-4E3C-817A-4447DCB51CF5}" destId="{51F7896E-44F8-4924-9A8A-15DB5CD5F26E}" srcOrd="2" destOrd="0" parTransId="{AE383308-B546-4D69-B3D3-59F9F235C18B}" sibTransId="{AE246165-5012-47DC-82E7-3CA0A6CA9499}"/>
    <dgm:cxn modelId="{FBC67653-4C27-490A-80D8-19ACA4CE7D34}" type="presOf" srcId="{14022120-1BA2-4E3C-817A-4447DCB51CF5}" destId="{E602A75C-8733-41E7-BDF7-CB198D0075B2}" srcOrd="0" destOrd="0" presId="urn:microsoft.com/office/officeart/2018/2/layout/IconVerticalSolidList"/>
    <dgm:cxn modelId="{57AD5B77-B89B-40FE-8844-35236AAE934E}" srcId="{14022120-1BA2-4E3C-817A-4447DCB51CF5}" destId="{A2D4DD8C-EB90-42A0-95FF-B5D6F1747142}" srcOrd="1" destOrd="0" parTransId="{8072648F-F99D-458D-A348-E3C39F5E39D1}" sibTransId="{F02BBC3A-8AC5-4ADD-8F4B-B733FEE0C446}"/>
    <dgm:cxn modelId="{E110D488-EB98-4644-888D-4BD3864886E0}" type="presOf" srcId="{A2D4DD8C-EB90-42A0-95FF-B5D6F1747142}" destId="{6B4496FA-0558-4097-8FF0-3C082D09E4E1}" srcOrd="0" destOrd="0" presId="urn:microsoft.com/office/officeart/2018/2/layout/IconVerticalSolidList"/>
    <dgm:cxn modelId="{97F1FA94-19C9-4939-A67B-5516AA482EED}" type="presOf" srcId="{51F7896E-44F8-4924-9A8A-15DB5CD5F26E}" destId="{23584895-2C09-4277-B4F2-94E686D30123}" srcOrd="0" destOrd="0" presId="urn:microsoft.com/office/officeart/2018/2/layout/IconVerticalSolidList"/>
    <dgm:cxn modelId="{170F09B2-374A-49C5-B044-5701EE51CCB6}" type="presOf" srcId="{CD26107A-0187-444B-8CD0-3623C67B79C6}" destId="{F5B56426-12D4-4932-843F-7C7CBFB6E27D}" srcOrd="0" destOrd="0" presId="urn:microsoft.com/office/officeart/2018/2/layout/IconVerticalSolidList"/>
    <dgm:cxn modelId="{E1ACB3E1-4EC6-4C37-96A0-4F37F3DE54A4}" srcId="{14022120-1BA2-4E3C-817A-4447DCB51CF5}" destId="{CD26107A-0187-444B-8CD0-3623C67B79C6}" srcOrd="0" destOrd="0" parTransId="{EBC2675B-5C22-4858-AC32-359CDF88FA37}" sibTransId="{431AF8F9-1F93-41B8-A60C-25442FA4E6A9}"/>
    <dgm:cxn modelId="{ED2DC5A2-BCAE-4A19-A342-59AC353706C5}" type="presParOf" srcId="{E602A75C-8733-41E7-BDF7-CB198D0075B2}" destId="{EC34E599-FD7D-4DA2-BD71-E0E4C1B99EFF}" srcOrd="0" destOrd="0" presId="urn:microsoft.com/office/officeart/2018/2/layout/IconVerticalSolidList"/>
    <dgm:cxn modelId="{750C1423-1F9E-4D52-85AF-9CC7CA93B503}" type="presParOf" srcId="{EC34E599-FD7D-4DA2-BD71-E0E4C1B99EFF}" destId="{42AA84EB-152F-43DB-B311-C1CA2D915754}" srcOrd="0" destOrd="0" presId="urn:microsoft.com/office/officeart/2018/2/layout/IconVerticalSolidList"/>
    <dgm:cxn modelId="{A47CC873-2FCB-4F8C-987F-93107DF2D55A}" type="presParOf" srcId="{EC34E599-FD7D-4DA2-BD71-E0E4C1B99EFF}" destId="{488D78ED-4AFF-4111-AE40-66FB7556D69C}" srcOrd="1" destOrd="0" presId="urn:microsoft.com/office/officeart/2018/2/layout/IconVerticalSolidList"/>
    <dgm:cxn modelId="{6D6616DC-6FE4-44C0-87E9-F7119BD75BC8}" type="presParOf" srcId="{EC34E599-FD7D-4DA2-BD71-E0E4C1B99EFF}" destId="{669907F4-693E-4150-8481-DDA06E7C7A49}" srcOrd="2" destOrd="0" presId="urn:microsoft.com/office/officeart/2018/2/layout/IconVerticalSolidList"/>
    <dgm:cxn modelId="{8C03A06F-81D5-4BB3-988C-7AD6D9D62CEF}" type="presParOf" srcId="{EC34E599-FD7D-4DA2-BD71-E0E4C1B99EFF}" destId="{F5B56426-12D4-4932-843F-7C7CBFB6E27D}" srcOrd="3" destOrd="0" presId="urn:microsoft.com/office/officeart/2018/2/layout/IconVerticalSolidList"/>
    <dgm:cxn modelId="{7F7BEE16-E005-4015-AC49-339DB90B18CC}" type="presParOf" srcId="{E602A75C-8733-41E7-BDF7-CB198D0075B2}" destId="{7ED25A3F-02F1-4D5B-A0B6-8F33ED98C081}" srcOrd="1" destOrd="0" presId="urn:microsoft.com/office/officeart/2018/2/layout/IconVerticalSolidList"/>
    <dgm:cxn modelId="{F18F3E52-EB85-4AC2-B10C-36A460E6FD90}" type="presParOf" srcId="{E602A75C-8733-41E7-BDF7-CB198D0075B2}" destId="{76769C17-C0E5-4B87-A1FB-442A1BEBA06F}" srcOrd="2" destOrd="0" presId="urn:microsoft.com/office/officeart/2018/2/layout/IconVerticalSolidList"/>
    <dgm:cxn modelId="{2008C511-E2D3-4306-A546-67EECEB6B956}" type="presParOf" srcId="{76769C17-C0E5-4B87-A1FB-442A1BEBA06F}" destId="{58C7D46A-D1B5-4709-96DB-213EFE0DF85B}" srcOrd="0" destOrd="0" presId="urn:microsoft.com/office/officeart/2018/2/layout/IconVerticalSolidList"/>
    <dgm:cxn modelId="{5882C2F4-A22A-40E7-9735-41DF14121B42}" type="presParOf" srcId="{76769C17-C0E5-4B87-A1FB-442A1BEBA06F}" destId="{4B688091-9D1D-405A-855A-C1C49C9D3E18}" srcOrd="1" destOrd="0" presId="urn:microsoft.com/office/officeart/2018/2/layout/IconVerticalSolidList"/>
    <dgm:cxn modelId="{B42465DA-629C-4366-8C1E-064EA546BA06}" type="presParOf" srcId="{76769C17-C0E5-4B87-A1FB-442A1BEBA06F}" destId="{C42A8F4A-9470-4438-BA1E-DD09E2235369}" srcOrd="2" destOrd="0" presId="urn:microsoft.com/office/officeart/2018/2/layout/IconVerticalSolidList"/>
    <dgm:cxn modelId="{E1FEF8DF-F6B7-4269-8213-8F88A530072C}" type="presParOf" srcId="{76769C17-C0E5-4B87-A1FB-442A1BEBA06F}" destId="{6B4496FA-0558-4097-8FF0-3C082D09E4E1}" srcOrd="3" destOrd="0" presId="urn:microsoft.com/office/officeart/2018/2/layout/IconVerticalSolidList"/>
    <dgm:cxn modelId="{C26651D4-03F2-472E-A91B-5AE8D8F9E4CB}" type="presParOf" srcId="{E602A75C-8733-41E7-BDF7-CB198D0075B2}" destId="{E3FCC3BE-DD69-4DDF-9667-540D96A1597C}" srcOrd="3" destOrd="0" presId="urn:microsoft.com/office/officeart/2018/2/layout/IconVerticalSolidList"/>
    <dgm:cxn modelId="{95D75626-9648-4FD1-AD00-F0A90301266C}" type="presParOf" srcId="{E602A75C-8733-41E7-BDF7-CB198D0075B2}" destId="{4F8D1CEF-AD4B-4E57-9B81-BFF236B6A979}" srcOrd="4" destOrd="0" presId="urn:microsoft.com/office/officeart/2018/2/layout/IconVerticalSolidList"/>
    <dgm:cxn modelId="{B144ED97-C713-4854-BAA6-2BA8E7A343E6}" type="presParOf" srcId="{4F8D1CEF-AD4B-4E57-9B81-BFF236B6A979}" destId="{4FF03B91-FEE3-42A4-850B-CBF821CED3BC}" srcOrd="0" destOrd="0" presId="urn:microsoft.com/office/officeart/2018/2/layout/IconVerticalSolidList"/>
    <dgm:cxn modelId="{46CE2317-17AB-437A-A4DC-55C7BEE4B01B}" type="presParOf" srcId="{4F8D1CEF-AD4B-4E57-9B81-BFF236B6A979}" destId="{40F8584B-C3C5-43C7-803D-0F01E7E9288D}" srcOrd="1" destOrd="0" presId="urn:microsoft.com/office/officeart/2018/2/layout/IconVerticalSolidList"/>
    <dgm:cxn modelId="{A947160E-7B65-4FA1-AFD4-A1CD9E881145}" type="presParOf" srcId="{4F8D1CEF-AD4B-4E57-9B81-BFF236B6A979}" destId="{BD287FAB-5183-4A96-8722-47CF6B5F2583}" srcOrd="2" destOrd="0" presId="urn:microsoft.com/office/officeart/2018/2/layout/IconVerticalSolidList"/>
    <dgm:cxn modelId="{7A24970D-F359-4391-9E91-2A4DABA8C657}" type="presParOf" srcId="{4F8D1CEF-AD4B-4E57-9B81-BFF236B6A979}" destId="{23584895-2C09-4277-B4F2-94E686D30123}" srcOrd="3" destOrd="0" presId="urn:microsoft.com/office/officeart/2018/2/layout/IconVerticalSoli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8.xml><?xml version="1.0" encoding="utf-8"?>
<dgm:dataModel xmlns:dgm="http://schemas.openxmlformats.org/drawingml/2006/diagram" xmlns:a="http://schemas.openxmlformats.org/drawingml/2006/main">
  <dgm:ptLst>
    <dgm:pt modelId="{0468ACF2-5D18-4C01-8902-9D03ECC7EDA9}" type="doc">
      <dgm:prSet loTypeId="urn:microsoft.com/office/officeart/2005/8/layout/process1" loCatId="process" qsTypeId="urn:microsoft.com/office/officeart/2005/8/quickstyle/simple1" qsCatId="simple" csTypeId="urn:microsoft.com/office/officeart/2005/8/colors/colorful5" csCatId="colorful"/>
      <dgm:spPr/>
      <dgm:t>
        <a:bodyPr/>
        <a:lstStyle/>
        <a:p>
          <a:endParaRPr lang="en-US"/>
        </a:p>
      </dgm:t>
    </dgm:pt>
    <dgm:pt modelId="{CB621676-3228-4E33-BFB9-DE715DD4E46C}">
      <dgm:prSet/>
      <dgm:spPr/>
      <dgm:t>
        <a:bodyPr/>
        <a:lstStyle/>
        <a:p>
          <a:r>
            <a:rPr lang="en-US" dirty="0"/>
            <a:t>Households earn income as they provide factors of production, such as labour to firms. Firms produce goods and services. Households spend their earned income on goods and services (expenditure) made by the firms. </a:t>
          </a:r>
        </a:p>
      </dgm:t>
    </dgm:pt>
    <dgm:pt modelId="{FE990F4D-62B8-4B1A-9158-E78CE66975C5}" type="parTrans" cxnId="{4B8DB78F-C5BA-4E06-84F3-16A44164C72E}">
      <dgm:prSet/>
      <dgm:spPr/>
      <dgm:t>
        <a:bodyPr/>
        <a:lstStyle/>
        <a:p>
          <a:endParaRPr lang="en-US"/>
        </a:p>
      </dgm:t>
    </dgm:pt>
    <dgm:pt modelId="{CA57E5CD-874C-40A2-8FEC-2FC17B4278DE}" type="sibTrans" cxnId="{4B8DB78F-C5BA-4E06-84F3-16A44164C72E}">
      <dgm:prSet/>
      <dgm:spPr/>
      <dgm:t>
        <a:bodyPr/>
        <a:lstStyle/>
        <a:p>
          <a:endParaRPr lang="en-US" dirty="0"/>
        </a:p>
      </dgm:t>
    </dgm:pt>
    <dgm:pt modelId="{F41ADB4A-8D30-41EB-80DA-206834E0D9F6}">
      <dgm:prSet/>
      <dgm:spPr/>
      <dgm:t>
        <a:bodyPr/>
        <a:lstStyle/>
        <a:p>
          <a:r>
            <a:rPr lang="en-US" dirty="0"/>
            <a:t>THEREFORE:</a:t>
          </a:r>
        </a:p>
      </dgm:t>
    </dgm:pt>
    <dgm:pt modelId="{58FB4BEA-43B9-4517-89D3-0DDC0263C66A}" type="parTrans" cxnId="{58514686-AB0F-411C-A3A4-A3D94F831D2E}">
      <dgm:prSet/>
      <dgm:spPr/>
      <dgm:t>
        <a:bodyPr/>
        <a:lstStyle/>
        <a:p>
          <a:endParaRPr lang="en-US"/>
        </a:p>
      </dgm:t>
    </dgm:pt>
    <dgm:pt modelId="{12461A02-268E-495E-B2B5-FF3BE8B59968}" type="sibTrans" cxnId="{58514686-AB0F-411C-A3A4-A3D94F831D2E}">
      <dgm:prSet/>
      <dgm:spPr/>
      <dgm:t>
        <a:bodyPr/>
        <a:lstStyle/>
        <a:p>
          <a:endParaRPr lang="en-US" dirty="0"/>
        </a:p>
      </dgm:t>
    </dgm:pt>
    <dgm:pt modelId="{43901063-E49A-4536-982F-1E576681DFA2}">
      <dgm:prSet/>
      <dgm:spPr/>
      <dgm:t>
        <a:bodyPr/>
        <a:lstStyle/>
        <a:p>
          <a:r>
            <a:rPr lang="en-US" dirty="0"/>
            <a:t>1. The total sales value of goods and services produced  (output) should be equal to the total expenditure on goods and services. (Assumption: All goods produced are sold) </a:t>
          </a:r>
        </a:p>
      </dgm:t>
    </dgm:pt>
    <dgm:pt modelId="{585BEEC3-18A4-4D56-A806-DEE343027C3B}" type="parTrans" cxnId="{DAE36B70-36D9-44CC-B871-05D07A08B3D6}">
      <dgm:prSet/>
      <dgm:spPr/>
      <dgm:t>
        <a:bodyPr/>
        <a:lstStyle/>
        <a:p>
          <a:endParaRPr lang="en-US"/>
        </a:p>
      </dgm:t>
    </dgm:pt>
    <dgm:pt modelId="{B82E632E-FAFF-46E8-9D61-D5BA46F7A782}" type="sibTrans" cxnId="{DAE36B70-36D9-44CC-B871-05D07A08B3D6}">
      <dgm:prSet/>
      <dgm:spPr/>
      <dgm:t>
        <a:bodyPr/>
        <a:lstStyle/>
        <a:p>
          <a:endParaRPr lang="en-US" dirty="0"/>
        </a:p>
      </dgm:t>
    </dgm:pt>
    <dgm:pt modelId="{0C416ACC-DFBC-4182-A659-E1D9316ADB78}">
      <dgm:prSet/>
      <dgm:spPr/>
      <dgm:t>
        <a:bodyPr/>
        <a:lstStyle/>
        <a:p>
          <a:r>
            <a:rPr lang="en-US" dirty="0"/>
            <a:t>2. It follows then, that, the amount of expenditure should also equal the total income of households. Think about this, it is the households who consume the goods and services the firms have produced. To do this , they must have income to pay for these goods and services. </a:t>
          </a:r>
        </a:p>
      </dgm:t>
    </dgm:pt>
    <dgm:pt modelId="{7D21BC0B-9CF5-47A0-9B83-60D23D9068AF}" type="parTrans" cxnId="{476C33A3-4C9E-4E5C-9F27-FC22342CF7E1}">
      <dgm:prSet/>
      <dgm:spPr/>
      <dgm:t>
        <a:bodyPr/>
        <a:lstStyle/>
        <a:p>
          <a:endParaRPr lang="en-US"/>
        </a:p>
      </dgm:t>
    </dgm:pt>
    <dgm:pt modelId="{58CDB7AC-5227-47F0-B888-C5436501DC0F}" type="sibTrans" cxnId="{476C33A3-4C9E-4E5C-9F27-FC22342CF7E1}">
      <dgm:prSet/>
      <dgm:spPr/>
      <dgm:t>
        <a:bodyPr/>
        <a:lstStyle/>
        <a:p>
          <a:endParaRPr lang="en-US"/>
        </a:p>
      </dgm:t>
    </dgm:pt>
    <dgm:pt modelId="{5A7BBCEF-AB96-3747-86C0-D01930FDA53C}" type="pres">
      <dgm:prSet presAssocID="{0468ACF2-5D18-4C01-8902-9D03ECC7EDA9}" presName="Name0" presStyleCnt="0">
        <dgm:presLayoutVars>
          <dgm:dir/>
          <dgm:resizeHandles val="exact"/>
        </dgm:presLayoutVars>
      </dgm:prSet>
      <dgm:spPr/>
    </dgm:pt>
    <dgm:pt modelId="{25886036-9CBB-6E41-9BEA-5C364552F149}" type="pres">
      <dgm:prSet presAssocID="{CB621676-3228-4E33-BFB9-DE715DD4E46C}" presName="node" presStyleLbl="node1" presStyleIdx="0" presStyleCnt="4">
        <dgm:presLayoutVars>
          <dgm:bulletEnabled val="1"/>
        </dgm:presLayoutVars>
      </dgm:prSet>
      <dgm:spPr/>
    </dgm:pt>
    <dgm:pt modelId="{BA069F18-0FAE-854B-A4A8-3E88C69DAB6B}" type="pres">
      <dgm:prSet presAssocID="{CA57E5CD-874C-40A2-8FEC-2FC17B4278DE}" presName="sibTrans" presStyleLbl="sibTrans2D1" presStyleIdx="0" presStyleCnt="3"/>
      <dgm:spPr/>
    </dgm:pt>
    <dgm:pt modelId="{514FFF42-0AFB-C449-8865-06456135417D}" type="pres">
      <dgm:prSet presAssocID="{CA57E5CD-874C-40A2-8FEC-2FC17B4278DE}" presName="connectorText" presStyleLbl="sibTrans2D1" presStyleIdx="0" presStyleCnt="3"/>
      <dgm:spPr/>
    </dgm:pt>
    <dgm:pt modelId="{77D20E3D-B764-1140-AEC7-CADD1D6ACE2A}" type="pres">
      <dgm:prSet presAssocID="{F41ADB4A-8D30-41EB-80DA-206834E0D9F6}" presName="node" presStyleLbl="node1" presStyleIdx="1" presStyleCnt="4">
        <dgm:presLayoutVars>
          <dgm:bulletEnabled val="1"/>
        </dgm:presLayoutVars>
      </dgm:prSet>
      <dgm:spPr/>
    </dgm:pt>
    <dgm:pt modelId="{64CE501D-B313-D14C-9396-379A91EA81D2}" type="pres">
      <dgm:prSet presAssocID="{12461A02-268E-495E-B2B5-FF3BE8B59968}" presName="sibTrans" presStyleLbl="sibTrans2D1" presStyleIdx="1" presStyleCnt="3"/>
      <dgm:spPr/>
    </dgm:pt>
    <dgm:pt modelId="{3AC9A47C-7AA2-404A-80FE-44CB7F5AE98F}" type="pres">
      <dgm:prSet presAssocID="{12461A02-268E-495E-B2B5-FF3BE8B59968}" presName="connectorText" presStyleLbl="sibTrans2D1" presStyleIdx="1" presStyleCnt="3"/>
      <dgm:spPr/>
    </dgm:pt>
    <dgm:pt modelId="{C3A34D57-A392-DA49-8F27-1289274C75DC}" type="pres">
      <dgm:prSet presAssocID="{43901063-E49A-4536-982F-1E576681DFA2}" presName="node" presStyleLbl="node1" presStyleIdx="2" presStyleCnt="4">
        <dgm:presLayoutVars>
          <dgm:bulletEnabled val="1"/>
        </dgm:presLayoutVars>
      </dgm:prSet>
      <dgm:spPr/>
    </dgm:pt>
    <dgm:pt modelId="{C2D7C418-5B9A-0D45-94F0-5F5F3AEF4CAA}" type="pres">
      <dgm:prSet presAssocID="{B82E632E-FAFF-46E8-9D61-D5BA46F7A782}" presName="sibTrans" presStyleLbl="sibTrans2D1" presStyleIdx="2" presStyleCnt="3"/>
      <dgm:spPr/>
    </dgm:pt>
    <dgm:pt modelId="{AB25846C-20C8-0443-958D-B0A3C95F7B5B}" type="pres">
      <dgm:prSet presAssocID="{B82E632E-FAFF-46E8-9D61-D5BA46F7A782}" presName="connectorText" presStyleLbl="sibTrans2D1" presStyleIdx="2" presStyleCnt="3"/>
      <dgm:spPr/>
    </dgm:pt>
    <dgm:pt modelId="{91283293-F96F-6049-94C7-AD301F5DFBEF}" type="pres">
      <dgm:prSet presAssocID="{0C416ACC-DFBC-4182-A659-E1D9316ADB78}" presName="node" presStyleLbl="node1" presStyleIdx="3" presStyleCnt="4">
        <dgm:presLayoutVars>
          <dgm:bulletEnabled val="1"/>
        </dgm:presLayoutVars>
      </dgm:prSet>
      <dgm:spPr/>
    </dgm:pt>
  </dgm:ptLst>
  <dgm:cxnLst>
    <dgm:cxn modelId="{9189250D-ABF0-A548-9B5A-583AC4178961}" type="presOf" srcId="{0468ACF2-5D18-4C01-8902-9D03ECC7EDA9}" destId="{5A7BBCEF-AB96-3747-86C0-D01930FDA53C}" srcOrd="0" destOrd="0" presId="urn:microsoft.com/office/officeart/2005/8/layout/process1"/>
    <dgm:cxn modelId="{E4524820-E4A3-364F-998D-2FF6216BADCA}" type="presOf" srcId="{CA57E5CD-874C-40A2-8FEC-2FC17B4278DE}" destId="{514FFF42-0AFB-C449-8865-06456135417D}" srcOrd="1" destOrd="0" presId="urn:microsoft.com/office/officeart/2005/8/layout/process1"/>
    <dgm:cxn modelId="{D1BBEF22-A35A-E945-A6F4-205F7B62F133}" type="presOf" srcId="{B82E632E-FAFF-46E8-9D61-D5BA46F7A782}" destId="{AB25846C-20C8-0443-958D-B0A3C95F7B5B}" srcOrd="1" destOrd="0" presId="urn:microsoft.com/office/officeart/2005/8/layout/process1"/>
    <dgm:cxn modelId="{DAE36B70-36D9-44CC-B871-05D07A08B3D6}" srcId="{0468ACF2-5D18-4C01-8902-9D03ECC7EDA9}" destId="{43901063-E49A-4536-982F-1E576681DFA2}" srcOrd="2" destOrd="0" parTransId="{585BEEC3-18A4-4D56-A806-DEE343027C3B}" sibTransId="{B82E632E-FAFF-46E8-9D61-D5BA46F7A782}"/>
    <dgm:cxn modelId="{58514686-AB0F-411C-A3A4-A3D94F831D2E}" srcId="{0468ACF2-5D18-4C01-8902-9D03ECC7EDA9}" destId="{F41ADB4A-8D30-41EB-80DA-206834E0D9F6}" srcOrd="1" destOrd="0" parTransId="{58FB4BEA-43B9-4517-89D3-0DDC0263C66A}" sibTransId="{12461A02-268E-495E-B2B5-FF3BE8B59968}"/>
    <dgm:cxn modelId="{4B8DB78F-C5BA-4E06-84F3-16A44164C72E}" srcId="{0468ACF2-5D18-4C01-8902-9D03ECC7EDA9}" destId="{CB621676-3228-4E33-BFB9-DE715DD4E46C}" srcOrd="0" destOrd="0" parTransId="{FE990F4D-62B8-4B1A-9158-E78CE66975C5}" sibTransId="{CA57E5CD-874C-40A2-8FEC-2FC17B4278DE}"/>
    <dgm:cxn modelId="{20FEA391-B0F0-DC4B-A8ED-5864979F45B7}" type="presOf" srcId="{CB621676-3228-4E33-BFB9-DE715DD4E46C}" destId="{25886036-9CBB-6E41-9BEA-5C364552F149}" srcOrd="0" destOrd="0" presId="urn:microsoft.com/office/officeart/2005/8/layout/process1"/>
    <dgm:cxn modelId="{476C33A3-4C9E-4E5C-9F27-FC22342CF7E1}" srcId="{0468ACF2-5D18-4C01-8902-9D03ECC7EDA9}" destId="{0C416ACC-DFBC-4182-A659-E1D9316ADB78}" srcOrd="3" destOrd="0" parTransId="{7D21BC0B-9CF5-47A0-9B83-60D23D9068AF}" sibTransId="{58CDB7AC-5227-47F0-B888-C5436501DC0F}"/>
    <dgm:cxn modelId="{7FB29AA8-4882-E74E-8BBF-C8C279A9BA0B}" type="presOf" srcId="{12461A02-268E-495E-B2B5-FF3BE8B59968}" destId="{64CE501D-B313-D14C-9396-379A91EA81D2}" srcOrd="0" destOrd="0" presId="urn:microsoft.com/office/officeart/2005/8/layout/process1"/>
    <dgm:cxn modelId="{D924FDB0-10ED-0F49-A5DA-81A7DB757828}" type="presOf" srcId="{0C416ACC-DFBC-4182-A659-E1D9316ADB78}" destId="{91283293-F96F-6049-94C7-AD301F5DFBEF}" srcOrd="0" destOrd="0" presId="urn:microsoft.com/office/officeart/2005/8/layout/process1"/>
    <dgm:cxn modelId="{588F09B1-D0E6-0C40-83B2-74CA30055656}" type="presOf" srcId="{43901063-E49A-4536-982F-1E576681DFA2}" destId="{C3A34D57-A392-DA49-8F27-1289274C75DC}" srcOrd="0" destOrd="0" presId="urn:microsoft.com/office/officeart/2005/8/layout/process1"/>
    <dgm:cxn modelId="{9D4AE4BF-62E7-5E48-A340-197FE05D9299}" type="presOf" srcId="{B82E632E-FAFF-46E8-9D61-D5BA46F7A782}" destId="{C2D7C418-5B9A-0D45-94F0-5F5F3AEF4CAA}" srcOrd="0" destOrd="0" presId="urn:microsoft.com/office/officeart/2005/8/layout/process1"/>
    <dgm:cxn modelId="{E36A8FE7-3C2A-5D44-8F8F-7F7BCF1695DF}" type="presOf" srcId="{F41ADB4A-8D30-41EB-80DA-206834E0D9F6}" destId="{77D20E3D-B764-1140-AEC7-CADD1D6ACE2A}" srcOrd="0" destOrd="0" presId="urn:microsoft.com/office/officeart/2005/8/layout/process1"/>
    <dgm:cxn modelId="{EFD2B3EC-6668-4B4A-B6E0-197DB30567B6}" type="presOf" srcId="{CA57E5CD-874C-40A2-8FEC-2FC17B4278DE}" destId="{BA069F18-0FAE-854B-A4A8-3E88C69DAB6B}" srcOrd="0" destOrd="0" presId="urn:microsoft.com/office/officeart/2005/8/layout/process1"/>
    <dgm:cxn modelId="{C6C7CCEF-1231-7543-ADF3-9A909F1FB833}" type="presOf" srcId="{12461A02-268E-495E-B2B5-FF3BE8B59968}" destId="{3AC9A47C-7AA2-404A-80FE-44CB7F5AE98F}" srcOrd="1" destOrd="0" presId="urn:microsoft.com/office/officeart/2005/8/layout/process1"/>
    <dgm:cxn modelId="{A691FD0D-C221-D345-9960-0ECB0198DFD9}" type="presParOf" srcId="{5A7BBCEF-AB96-3747-86C0-D01930FDA53C}" destId="{25886036-9CBB-6E41-9BEA-5C364552F149}" srcOrd="0" destOrd="0" presId="urn:microsoft.com/office/officeart/2005/8/layout/process1"/>
    <dgm:cxn modelId="{DF66DFB6-FAFC-FD41-9B8E-7DC50D5ADCA5}" type="presParOf" srcId="{5A7BBCEF-AB96-3747-86C0-D01930FDA53C}" destId="{BA069F18-0FAE-854B-A4A8-3E88C69DAB6B}" srcOrd="1" destOrd="0" presId="urn:microsoft.com/office/officeart/2005/8/layout/process1"/>
    <dgm:cxn modelId="{A8A944A0-DEE2-724B-9904-04A24AF17934}" type="presParOf" srcId="{BA069F18-0FAE-854B-A4A8-3E88C69DAB6B}" destId="{514FFF42-0AFB-C449-8865-06456135417D}" srcOrd="0" destOrd="0" presId="urn:microsoft.com/office/officeart/2005/8/layout/process1"/>
    <dgm:cxn modelId="{AD613B44-36B5-8948-B842-8B98F6A2494F}" type="presParOf" srcId="{5A7BBCEF-AB96-3747-86C0-D01930FDA53C}" destId="{77D20E3D-B764-1140-AEC7-CADD1D6ACE2A}" srcOrd="2" destOrd="0" presId="urn:microsoft.com/office/officeart/2005/8/layout/process1"/>
    <dgm:cxn modelId="{AC7EEBE3-BB22-0D40-8099-329D21798746}" type="presParOf" srcId="{5A7BBCEF-AB96-3747-86C0-D01930FDA53C}" destId="{64CE501D-B313-D14C-9396-379A91EA81D2}" srcOrd="3" destOrd="0" presId="urn:microsoft.com/office/officeart/2005/8/layout/process1"/>
    <dgm:cxn modelId="{7487D967-D0E0-E941-A756-D0A8A4A3C4A7}" type="presParOf" srcId="{64CE501D-B313-D14C-9396-379A91EA81D2}" destId="{3AC9A47C-7AA2-404A-80FE-44CB7F5AE98F}" srcOrd="0" destOrd="0" presId="urn:microsoft.com/office/officeart/2005/8/layout/process1"/>
    <dgm:cxn modelId="{2C55A84A-AA20-3346-8C2E-4F62EAD274D0}" type="presParOf" srcId="{5A7BBCEF-AB96-3747-86C0-D01930FDA53C}" destId="{C3A34D57-A392-DA49-8F27-1289274C75DC}" srcOrd="4" destOrd="0" presId="urn:microsoft.com/office/officeart/2005/8/layout/process1"/>
    <dgm:cxn modelId="{8AC97972-73F0-CB4C-BD2C-3FD9D00D921F}" type="presParOf" srcId="{5A7BBCEF-AB96-3747-86C0-D01930FDA53C}" destId="{C2D7C418-5B9A-0D45-94F0-5F5F3AEF4CAA}" srcOrd="5" destOrd="0" presId="urn:microsoft.com/office/officeart/2005/8/layout/process1"/>
    <dgm:cxn modelId="{11D488E7-B779-094C-8E3C-2BF8BA90B54E}" type="presParOf" srcId="{C2D7C418-5B9A-0D45-94F0-5F5F3AEF4CAA}" destId="{AB25846C-20C8-0443-958D-B0A3C95F7B5B}" srcOrd="0" destOrd="0" presId="urn:microsoft.com/office/officeart/2005/8/layout/process1"/>
    <dgm:cxn modelId="{2EC4B70F-3101-6845-A3AA-BBCD230444DD}" type="presParOf" srcId="{5A7BBCEF-AB96-3747-86C0-D01930FDA53C}" destId="{91283293-F96F-6049-94C7-AD301F5DFBEF}" srcOrd="6"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9.xml><?xml version="1.0" encoding="utf-8"?>
<dgm:dataModel xmlns:dgm="http://schemas.openxmlformats.org/drawingml/2006/diagram" xmlns:a="http://schemas.openxmlformats.org/drawingml/2006/main">
  <dgm:ptLst>
    <dgm:pt modelId="{71917DDB-0752-4126-9B3D-A120EAB332C8}" type="doc">
      <dgm:prSet loTypeId="urn:microsoft.com/office/officeart/2008/layout/LinedList" loCatId="list" qsTypeId="urn:microsoft.com/office/officeart/2005/8/quickstyle/simple5" qsCatId="simple" csTypeId="urn:microsoft.com/office/officeart/2005/8/colors/accent2_2" csCatId="accent2" phldr="1"/>
      <dgm:spPr/>
      <dgm:t>
        <a:bodyPr/>
        <a:lstStyle/>
        <a:p>
          <a:endParaRPr lang="en-US"/>
        </a:p>
      </dgm:t>
    </dgm:pt>
    <dgm:pt modelId="{7BF0CD84-4171-421C-84F6-A4715B836A6F}">
      <dgm:prSet/>
      <dgm:spPr/>
      <dgm:t>
        <a:bodyPr/>
        <a:lstStyle/>
        <a:p>
          <a:r>
            <a:rPr lang="en-US" dirty="0"/>
            <a:t>In slides 23 – 26, we discussed the circular flow of income of a national or country’s economy. </a:t>
          </a:r>
        </a:p>
      </dgm:t>
    </dgm:pt>
    <dgm:pt modelId="{01391AF0-99BF-46AB-9060-1675D8AD2343}" type="parTrans" cxnId="{1BCE0F39-2AE4-4E77-8FF1-205E9DFA3206}">
      <dgm:prSet/>
      <dgm:spPr/>
      <dgm:t>
        <a:bodyPr/>
        <a:lstStyle/>
        <a:p>
          <a:endParaRPr lang="en-US"/>
        </a:p>
      </dgm:t>
    </dgm:pt>
    <dgm:pt modelId="{C4F28310-E3D3-4A29-9F95-7AE547D1EAC1}" type="sibTrans" cxnId="{1BCE0F39-2AE4-4E77-8FF1-205E9DFA3206}">
      <dgm:prSet/>
      <dgm:spPr/>
      <dgm:t>
        <a:bodyPr/>
        <a:lstStyle/>
        <a:p>
          <a:endParaRPr lang="en-US"/>
        </a:p>
      </dgm:t>
    </dgm:pt>
    <dgm:pt modelId="{E76A862E-51AB-462B-AACD-908AE4F5A1ED}">
      <dgm:prSet/>
      <dgm:spPr/>
      <dgm:t>
        <a:bodyPr/>
        <a:lstStyle/>
        <a:p>
          <a:r>
            <a:rPr lang="en-US" dirty="0"/>
            <a:t>Let’s make </a:t>
          </a:r>
          <a:r>
            <a:rPr lang="en-US" b="1" dirty="0"/>
            <a:t>EXPLICIT</a:t>
          </a:r>
          <a:r>
            <a:rPr lang="en-US" dirty="0"/>
            <a:t> , the assumptions underlying our discussion </a:t>
          </a:r>
        </a:p>
      </dgm:t>
    </dgm:pt>
    <dgm:pt modelId="{709C3841-BF47-45C8-AFA5-DDAA625B30D0}" type="parTrans" cxnId="{A9A20419-4561-4EA4-9B88-A4BA1D84580E}">
      <dgm:prSet/>
      <dgm:spPr/>
      <dgm:t>
        <a:bodyPr/>
        <a:lstStyle/>
        <a:p>
          <a:endParaRPr lang="en-US"/>
        </a:p>
      </dgm:t>
    </dgm:pt>
    <dgm:pt modelId="{3765CC92-58FE-4D88-9EF8-0118A6337338}" type="sibTrans" cxnId="{A9A20419-4561-4EA4-9B88-A4BA1D84580E}">
      <dgm:prSet/>
      <dgm:spPr/>
      <dgm:t>
        <a:bodyPr/>
        <a:lstStyle/>
        <a:p>
          <a:endParaRPr lang="en-US"/>
        </a:p>
      </dgm:t>
    </dgm:pt>
    <dgm:pt modelId="{02D272C1-5E47-45DF-8AA9-AA7002CEFC19}">
      <dgm:prSet/>
      <dgm:spPr/>
      <dgm:t>
        <a:bodyPr/>
        <a:lstStyle/>
        <a:p>
          <a:r>
            <a:rPr lang="en-US" b="1" dirty="0"/>
            <a:t>Assumption 1</a:t>
          </a:r>
          <a:r>
            <a:rPr lang="en-US" dirty="0"/>
            <a:t> : all income earned by households is spent on the goods and services made by firms. Implication – sales revenue earned by firms is exactly equal to income earned and expenditure made by households. </a:t>
          </a:r>
        </a:p>
      </dgm:t>
    </dgm:pt>
    <dgm:pt modelId="{604EBD4E-C832-4526-8A83-6F9E5B1F8AAC}" type="parTrans" cxnId="{00CF6DA0-D6E4-4429-BEDD-CBB1C7FE5311}">
      <dgm:prSet/>
      <dgm:spPr/>
      <dgm:t>
        <a:bodyPr/>
        <a:lstStyle/>
        <a:p>
          <a:endParaRPr lang="en-US"/>
        </a:p>
      </dgm:t>
    </dgm:pt>
    <dgm:pt modelId="{A726B24C-A4E5-4A83-BD01-AF145E7E4BF6}" type="sibTrans" cxnId="{00CF6DA0-D6E4-4429-BEDD-CBB1C7FE5311}">
      <dgm:prSet/>
      <dgm:spPr/>
      <dgm:t>
        <a:bodyPr/>
        <a:lstStyle/>
        <a:p>
          <a:endParaRPr lang="en-US"/>
        </a:p>
      </dgm:t>
    </dgm:pt>
    <dgm:pt modelId="{6B0AFEBD-6B02-406D-B5E6-A2E993D66DE3}">
      <dgm:prSet/>
      <dgm:spPr/>
      <dgm:t>
        <a:bodyPr/>
        <a:lstStyle/>
        <a:p>
          <a:r>
            <a:rPr lang="en-US" b="1" dirty="0"/>
            <a:t>Understand this</a:t>
          </a:r>
          <a:r>
            <a:rPr lang="en-US" dirty="0"/>
            <a:t>: If A earns £100 and spends all of this in Sainsbury’s then her expenditure is £100. Sainsburys have made sale of £100, and this is the same as £100 sales revenue.  </a:t>
          </a:r>
        </a:p>
      </dgm:t>
    </dgm:pt>
    <dgm:pt modelId="{AB3F1DD2-59B2-41A9-B1B8-9F52EF7A658A}" type="parTrans" cxnId="{F32CDC72-57B6-4D0E-AB7E-61A92D0076B1}">
      <dgm:prSet/>
      <dgm:spPr/>
      <dgm:t>
        <a:bodyPr/>
        <a:lstStyle/>
        <a:p>
          <a:endParaRPr lang="en-US"/>
        </a:p>
      </dgm:t>
    </dgm:pt>
    <dgm:pt modelId="{52118258-28B2-4A4A-8DCA-90FDCB88DA38}" type="sibTrans" cxnId="{F32CDC72-57B6-4D0E-AB7E-61A92D0076B1}">
      <dgm:prSet/>
      <dgm:spPr/>
      <dgm:t>
        <a:bodyPr/>
        <a:lstStyle/>
        <a:p>
          <a:endParaRPr lang="en-US"/>
        </a:p>
      </dgm:t>
    </dgm:pt>
    <dgm:pt modelId="{A6611E4C-5A0F-4DF3-B37B-D4E85D5B4899}">
      <dgm:prSet/>
      <dgm:spPr/>
      <dgm:t>
        <a:bodyPr/>
        <a:lstStyle/>
        <a:p>
          <a:r>
            <a:rPr lang="en-US" b="1" dirty="0"/>
            <a:t>Assumption 2</a:t>
          </a:r>
          <a:r>
            <a:rPr lang="en-US" dirty="0"/>
            <a:t>: There are no deductions/withdrawals or additions/injections into the circular flow of income. So that the circular flow continues its cycle at the same rate and in the same proportions. </a:t>
          </a:r>
        </a:p>
      </dgm:t>
    </dgm:pt>
    <dgm:pt modelId="{BCE74C79-B4E0-4948-9B7C-BAB5DF3A6744}" type="parTrans" cxnId="{CD4150CE-D084-4B46-95A6-D36E2EF9DAE2}">
      <dgm:prSet/>
      <dgm:spPr/>
      <dgm:t>
        <a:bodyPr/>
        <a:lstStyle/>
        <a:p>
          <a:endParaRPr lang="en-US"/>
        </a:p>
      </dgm:t>
    </dgm:pt>
    <dgm:pt modelId="{535EBE02-1E7B-4BA9-B243-CAE20313E847}" type="sibTrans" cxnId="{CD4150CE-D084-4B46-95A6-D36E2EF9DAE2}">
      <dgm:prSet/>
      <dgm:spPr/>
      <dgm:t>
        <a:bodyPr/>
        <a:lstStyle/>
        <a:p>
          <a:endParaRPr lang="en-US"/>
        </a:p>
      </dgm:t>
    </dgm:pt>
    <dgm:pt modelId="{E28CDFC5-3E88-2843-99B8-D3F8752B78C7}" type="pres">
      <dgm:prSet presAssocID="{71917DDB-0752-4126-9B3D-A120EAB332C8}" presName="vert0" presStyleCnt="0">
        <dgm:presLayoutVars>
          <dgm:dir/>
          <dgm:animOne val="branch"/>
          <dgm:animLvl val="lvl"/>
        </dgm:presLayoutVars>
      </dgm:prSet>
      <dgm:spPr/>
    </dgm:pt>
    <dgm:pt modelId="{AB3DE516-54CB-924E-9324-EB6BFBB69522}" type="pres">
      <dgm:prSet presAssocID="{7BF0CD84-4171-421C-84F6-A4715B836A6F}" presName="thickLine" presStyleLbl="alignNode1" presStyleIdx="0" presStyleCnt="5"/>
      <dgm:spPr/>
    </dgm:pt>
    <dgm:pt modelId="{38746548-0709-F348-89BF-3D76FB95B3E4}" type="pres">
      <dgm:prSet presAssocID="{7BF0CD84-4171-421C-84F6-A4715B836A6F}" presName="horz1" presStyleCnt="0"/>
      <dgm:spPr/>
    </dgm:pt>
    <dgm:pt modelId="{A8DEB163-F2E0-6845-AC53-C8E0160D289A}" type="pres">
      <dgm:prSet presAssocID="{7BF0CD84-4171-421C-84F6-A4715B836A6F}" presName="tx1" presStyleLbl="revTx" presStyleIdx="0" presStyleCnt="5"/>
      <dgm:spPr/>
    </dgm:pt>
    <dgm:pt modelId="{735A4EB7-AD20-0444-9C93-F900C7FA6C1D}" type="pres">
      <dgm:prSet presAssocID="{7BF0CD84-4171-421C-84F6-A4715B836A6F}" presName="vert1" presStyleCnt="0"/>
      <dgm:spPr/>
    </dgm:pt>
    <dgm:pt modelId="{88BB594D-9DFA-A047-B1FE-05479A68913E}" type="pres">
      <dgm:prSet presAssocID="{E76A862E-51AB-462B-AACD-908AE4F5A1ED}" presName="thickLine" presStyleLbl="alignNode1" presStyleIdx="1" presStyleCnt="5"/>
      <dgm:spPr/>
    </dgm:pt>
    <dgm:pt modelId="{EAF0668F-1388-0644-961E-D709A9E62BA4}" type="pres">
      <dgm:prSet presAssocID="{E76A862E-51AB-462B-AACD-908AE4F5A1ED}" presName="horz1" presStyleCnt="0"/>
      <dgm:spPr/>
    </dgm:pt>
    <dgm:pt modelId="{06AAE47D-BCB4-CD4C-8E6B-2A5E453AD241}" type="pres">
      <dgm:prSet presAssocID="{E76A862E-51AB-462B-AACD-908AE4F5A1ED}" presName="tx1" presStyleLbl="revTx" presStyleIdx="1" presStyleCnt="5"/>
      <dgm:spPr/>
    </dgm:pt>
    <dgm:pt modelId="{2A5BDE37-C7DD-E24E-A554-273B08B1522C}" type="pres">
      <dgm:prSet presAssocID="{E76A862E-51AB-462B-AACD-908AE4F5A1ED}" presName="vert1" presStyleCnt="0"/>
      <dgm:spPr/>
    </dgm:pt>
    <dgm:pt modelId="{3A5DC67B-F747-3B42-A61C-56102880B969}" type="pres">
      <dgm:prSet presAssocID="{02D272C1-5E47-45DF-8AA9-AA7002CEFC19}" presName="thickLine" presStyleLbl="alignNode1" presStyleIdx="2" presStyleCnt="5"/>
      <dgm:spPr/>
    </dgm:pt>
    <dgm:pt modelId="{45C43CE5-2E9C-E94B-9F0F-0F7A7282F3CE}" type="pres">
      <dgm:prSet presAssocID="{02D272C1-5E47-45DF-8AA9-AA7002CEFC19}" presName="horz1" presStyleCnt="0"/>
      <dgm:spPr/>
    </dgm:pt>
    <dgm:pt modelId="{60CD23E6-AE24-BA43-B281-ACFAB733FA8A}" type="pres">
      <dgm:prSet presAssocID="{02D272C1-5E47-45DF-8AA9-AA7002CEFC19}" presName="tx1" presStyleLbl="revTx" presStyleIdx="2" presStyleCnt="5"/>
      <dgm:spPr/>
    </dgm:pt>
    <dgm:pt modelId="{B2D88834-9F53-C941-84BF-1DE92677F185}" type="pres">
      <dgm:prSet presAssocID="{02D272C1-5E47-45DF-8AA9-AA7002CEFC19}" presName="vert1" presStyleCnt="0"/>
      <dgm:spPr/>
    </dgm:pt>
    <dgm:pt modelId="{02DCFD1A-B6A6-244C-8323-19DD17A4AA8A}" type="pres">
      <dgm:prSet presAssocID="{6B0AFEBD-6B02-406D-B5E6-A2E993D66DE3}" presName="thickLine" presStyleLbl="alignNode1" presStyleIdx="3" presStyleCnt="5"/>
      <dgm:spPr/>
    </dgm:pt>
    <dgm:pt modelId="{1D54F282-2BF1-2445-AD25-728263E3F13D}" type="pres">
      <dgm:prSet presAssocID="{6B0AFEBD-6B02-406D-B5E6-A2E993D66DE3}" presName="horz1" presStyleCnt="0"/>
      <dgm:spPr/>
    </dgm:pt>
    <dgm:pt modelId="{942D5FAF-D1A4-1D43-884E-9A87E20F73A5}" type="pres">
      <dgm:prSet presAssocID="{6B0AFEBD-6B02-406D-B5E6-A2E993D66DE3}" presName="tx1" presStyleLbl="revTx" presStyleIdx="3" presStyleCnt="5"/>
      <dgm:spPr/>
    </dgm:pt>
    <dgm:pt modelId="{542CE9D8-C4F9-B945-A183-001AEA105D3C}" type="pres">
      <dgm:prSet presAssocID="{6B0AFEBD-6B02-406D-B5E6-A2E993D66DE3}" presName="vert1" presStyleCnt="0"/>
      <dgm:spPr/>
    </dgm:pt>
    <dgm:pt modelId="{A8AA6634-0F47-FB42-8959-12C84B5DC474}" type="pres">
      <dgm:prSet presAssocID="{A6611E4C-5A0F-4DF3-B37B-D4E85D5B4899}" presName="thickLine" presStyleLbl="alignNode1" presStyleIdx="4" presStyleCnt="5"/>
      <dgm:spPr/>
    </dgm:pt>
    <dgm:pt modelId="{0CB32C64-31B9-B44F-9022-CB1B02725CE5}" type="pres">
      <dgm:prSet presAssocID="{A6611E4C-5A0F-4DF3-B37B-D4E85D5B4899}" presName="horz1" presStyleCnt="0"/>
      <dgm:spPr/>
    </dgm:pt>
    <dgm:pt modelId="{EBB0F00E-1FDF-C44E-BCC6-67D953D88CAF}" type="pres">
      <dgm:prSet presAssocID="{A6611E4C-5A0F-4DF3-B37B-D4E85D5B4899}" presName="tx1" presStyleLbl="revTx" presStyleIdx="4" presStyleCnt="5"/>
      <dgm:spPr/>
    </dgm:pt>
    <dgm:pt modelId="{593B80A7-F8F8-C348-B8CE-4BE5B74F12B9}" type="pres">
      <dgm:prSet presAssocID="{A6611E4C-5A0F-4DF3-B37B-D4E85D5B4899}" presName="vert1" presStyleCnt="0"/>
      <dgm:spPr/>
    </dgm:pt>
  </dgm:ptLst>
  <dgm:cxnLst>
    <dgm:cxn modelId="{BAB98415-4763-834C-AE77-B88FA9637AD8}" type="presOf" srcId="{E76A862E-51AB-462B-AACD-908AE4F5A1ED}" destId="{06AAE47D-BCB4-CD4C-8E6B-2A5E453AD241}" srcOrd="0" destOrd="0" presId="urn:microsoft.com/office/officeart/2008/layout/LinedList"/>
    <dgm:cxn modelId="{A9A20419-4561-4EA4-9B88-A4BA1D84580E}" srcId="{71917DDB-0752-4126-9B3D-A120EAB332C8}" destId="{E76A862E-51AB-462B-AACD-908AE4F5A1ED}" srcOrd="1" destOrd="0" parTransId="{709C3841-BF47-45C8-AFA5-DDAA625B30D0}" sibTransId="{3765CC92-58FE-4D88-9EF8-0118A6337338}"/>
    <dgm:cxn modelId="{C7B0F832-3D30-764E-8553-08558ECFC264}" type="presOf" srcId="{A6611E4C-5A0F-4DF3-B37B-D4E85D5B4899}" destId="{EBB0F00E-1FDF-C44E-BCC6-67D953D88CAF}" srcOrd="0" destOrd="0" presId="urn:microsoft.com/office/officeart/2008/layout/LinedList"/>
    <dgm:cxn modelId="{44436138-0F62-0C45-A25D-9D6B8CA86497}" type="presOf" srcId="{6B0AFEBD-6B02-406D-B5E6-A2E993D66DE3}" destId="{942D5FAF-D1A4-1D43-884E-9A87E20F73A5}" srcOrd="0" destOrd="0" presId="urn:microsoft.com/office/officeart/2008/layout/LinedList"/>
    <dgm:cxn modelId="{1BCE0F39-2AE4-4E77-8FF1-205E9DFA3206}" srcId="{71917DDB-0752-4126-9B3D-A120EAB332C8}" destId="{7BF0CD84-4171-421C-84F6-A4715B836A6F}" srcOrd="0" destOrd="0" parTransId="{01391AF0-99BF-46AB-9060-1675D8AD2343}" sibTransId="{C4F28310-E3D3-4A29-9F95-7AE547D1EAC1}"/>
    <dgm:cxn modelId="{858E3C5D-28A4-0244-AF09-6F924C7D715D}" type="presOf" srcId="{7BF0CD84-4171-421C-84F6-A4715B836A6F}" destId="{A8DEB163-F2E0-6845-AC53-C8E0160D289A}" srcOrd="0" destOrd="0" presId="urn:microsoft.com/office/officeart/2008/layout/LinedList"/>
    <dgm:cxn modelId="{F32CDC72-57B6-4D0E-AB7E-61A92D0076B1}" srcId="{71917DDB-0752-4126-9B3D-A120EAB332C8}" destId="{6B0AFEBD-6B02-406D-B5E6-A2E993D66DE3}" srcOrd="3" destOrd="0" parTransId="{AB3F1DD2-59B2-41A9-B1B8-9F52EF7A658A}" sibTransId="{52118258-28B2-4A4A-8DCA-90FDCB88DA38}"/>
    <dgm:cxn modelId="{B6D5A884-7399-5A4A-B71E-9D08EB758BB3}" type="presOf" srcId="{02D272C1-5E47-45DF-8AA9-AA7002CEFC19}" destId="{60CD23E6-AE24-BA43-B281-ACFAB733FA8A}" srcOrd="0" destOrd="0" presId="urn:microsoft.com/office/officeart/2008/layout/LinedList"/>
    <dgm:cxn modelId="{00CF6DA0-D6E4-4429-BEDD-CBB1C7FE5311}" srcId="{71917DDB-0752-4126-9B3D-A120EAB332C8}" destId="{02D272C1-5E47-45DF-8AA9-AA7002CEFC19}" srcOrd="2" destOrd="0" parTransId="{604EBD4E-C832-4526-8A83-6F9E5B1F8AAC}" sibTransId="{A726B24C-A4E5-4A83-BD01-AF145E7E4BF6}"/>
    <dgm:cxn modelId="{CD4150CE-D084-4B46-95A6-D36E2EF9DAE2}" srcId="{71917DDB-0752-4126-9B3D-A120EAB332C8}" destId="{A6611E4C-5A0F-4DF3-B37B-D4E85D5B4899}" srcOrd="4" destOrd="0" parTransId="{BCE74C79-B4E0-4948-9B7C-BAB5DF3A6744}" sibTransId="{535EBE02-1E7B-4BA9-B243-CAE20313E847}"/>
    <dgm:cxn modelId="{FD249DE7-56C5-1647-87FE-2BADA555FF51}" type="presOf" srcId="{71917DDB-0752-4126-9B3D-A120EAB332C8}" destId="{E28CDFC5-3E88-2843-99B8-D3F8752B78C7}" srcOrd="0" destOrd="0" presId="urn:microsoft.com/office/officeart/2008/layout/LinedList"/>
    <dgm:cxn modelId="{3CCF6A57-D79E-3C45-91C7-D6400606FBD5}" type="presParOf" srcId="{E28CDFC5-3E88-2843-99B8-D3F8752B78C7}" destId="{AB3DE516-54CB-924E-9324-EB6BFBB69522}" srcOrd="0" destOrd="0" presId="urn:microsoft.com/office/officeart/2008/layout/LinedList"/>
    <dgm:cxn modelId="{E87CF314-DF89-EC42-91CB-28E65EA128B7}" type="presParOf" srcId="{E28CDFC5-3E88-2843-99B8-D3F8752B78C7}" destId="{38746548-0709-F348-89BF-3D76FB95B3E4}" srcOrd="1" destOrd="0" presId="urn:microsoft.com/office/officeart/2008/layout/LinedList"/>
    <dgm:cxn modelId="{A4F6AE77-8B8A-A941-9221-42EBE0890922}" type="presParOf" srcId="{38746548-0709-F348-89BF-3D76FB95B3E4}" destId="{A8DEB163-F2E0-6845-AC53-C8E0160D289A}" srcOrd="0" destOrd="0" presId="urn:microsoft.com/office/officeart/2008/layout/LinedList"/>
    <dgm:cxn modelId="{BDFD26EF-75F7-BD47-B4D8-0DA0E41A1EEB}" type="presParOf" srcId="{38746548-0709-F348-89BF-3D76FB95B3E4}" destId="{735A4EB7-AD20-0444-9C93-F900C7FA6C1D}" srcOrd="1" destOrd="0" presId="urn:microsoft.com/office/officeart/2008/layout/LinedList"/>
    <dgm:cxn modelId="{1EC72935-2CBA-A347-AB3F-7B427879D13C}" type="presParOf" srcId="{E28CDFC5-3E88-2843-99B8-D3F8752B78C7}" destId="{88BB594D-9DFA-A047-B1FE-05479A68913E}" srcOrd="2" destOrd="0" presId="urn:microsoft.com/office/officeart/2008/layout/LinedList"/>
    <dgm:cxn modelId="{9FC56E86-E69D-0745-9E1C-BD8C07B0B6A2}" type="presParOf" srcId="{E28CDFC5-3E88-2843-99B8-D3F8752B78C7}" destId="{EAF0668F-1388-0644-961E-D709A9E62BA4}" srcOrd="3" destOrd="0" presId="urn:microsoft.com/office/officeart/2008/layout/LinedList"/>
    <dgm:cxn modelId="{0AAF2A8C-B485-7B4D-A228-5CBBC74E7F47}" type="presParOf" srcId="{EAF0668F-1388-0644-961E-D709A9E62BA4}" destId="{06AAE47D-BCB4-CD4C-8E6B-2A5E453AD241}" srcOrd="0" destOrd="0" presId="urn:microsoft.com/office/officeart/2008/layout/LinedList"/>
    <dgm:cxn modelId="{A6671F18-1932-D54A-9997-FAFE34D60664}" type="presParOf" srcId="{EAF0668F-1388-0644-961E-D709A9E62BA4}" destId="{2A5BDE37-C7DD-E24E-A554-273B08B1522C}" srcOrd="1" destOrd="0" presId="urn:microsoft.com/office/officeart/2008/layout/LinedList"/>
    <dgm:cxn modelId="{2D684966-B7BB-A846-ADC8-07E94CE2DA0F}" type="presParOf" srcId="{E28CDFC5-3E88-2843-99B8-D3F8752B78C7}" destId="{3A5DC67B-F747-3B42-A61C-56102880B969}" srcOrd="4" destOrd="0" presId="urn:microsoft.com/office/officeart/2008/layout/LinedList"/>
    <dgm:cxn modelId="{B1781AC6-565E-7643-B77D-10940548DDD7}" type="presParOf" srcId="{E28CDFC5-3E88-2843-99B8-D3F8752B78C7}" destId="{45C43CE5-2E9C-E94B-9F0F-0F7A7282F3CE}" srcOrd="5" destOrd="0" presId="urn:microsoft.com/office/officeart/2008/layout/LinedList"/>
    <dgm:cxn modelId="{DB2F31C3-F69A-B141-ADF8-860E806D4F2E}" type="presParOf" srcId="{45C43CE5-2E9C-E94B-9F0F-0F7A7282F3CE}" destId="{60CD23E6-AE24-BA43-B281-ACFAB733FA8A}" srcOrd="0" destOrd="0" presId="urn:microsoft.com/office/officeart/2008/layout/LinedList"/>
    <dgm:cxn modelId="{8F6EE9D1-D311-814F-B776-567F87E69502}" type="presParOf" srcId="{45C43CE5-2E9C-E94B-9F0F-0F7A7282F3CE}" destId="{B2D88834-9F53-C941-84BF-1DE92677F185}" srcOrd="1" destOrd="0" presId="urn:microsoft.com/office/officeart/2008/layout/LinedList"/>
    <dgm:cxn modelId="{0A51E444-D981-CA4D-B6B5-4E0E1F76D418}" type="presParOf" srcId="{E28CDFC5-3E88-2843-99B8-D3F8752B78C7}" destId="{02DCFD1A-B6A6-244C-8323-19DD17A4AA8A}" srcOrd="6" destOrd="0" presId="urn:microsoft.com/office/officeart/2008/layout/LinedList"/>
    <dgm:cxn modelId="{3EB230C7-C546-284A-B955-9FEAF3FA914B}" type="presParOf" srcId="{E28CDFC5-3E88-2843-99B8-D3F8752B78C7}" destId="{1D54F282-2BF1-2445-AD25-728263E3F13D}" srcOrd="7" destOrd="0" presId="urn:microsoft.com/office/officeart/2008/layout/LinedList"/>
    <dgm:cxn modelId="{6252A636-61AA-6E48-9FB1-96DD661E7EC4}" type="presParOf" srcId="{1D54F282-2BF1-2445-AD25-728263E3F13D}" destId="{942D5FAF-D1A4-1D43-884E-9A87E20F73A5}" srcOrd="0" destOrd="0" presId="urn:microsoft.com/office/officeart/2008/layout/LinedList"/>
    <dgm:cxn modelId="{71982B20-1870-2F4D-B121-5941ED85A75F}" type="presParOf" srcId="{1D54F282-2BF1-2445-AD25-728263E3F13D}" destId="{542CE9D8-C4F9-B945-A183-001AEA105D3C}" srcOrd="1" destOrd="0" presId="urn:microsoft.com/office/officeart/2008/layout/LinedList"/>
    <dgm:cxn modelId="{1C2BBC53-0FE0-A74F-9717-A53260B62573}" type="presParOf" srcId="{E28CDFC5-3E88-2843-99B8-D3F8752B78C7}" destId="{A8AA6634-0F47-FB42-8959-12C84B5DC474}" srcOrd="8" destOrd="0" presId="urn:microsoft.com/office/officeart/2008/layout/LinedList"/>
    <dgm:cxn modelId="{1E261841-7E9A-EB42-AFC2-0D05E0017EA1}" type="presParOf" srcId="{E28CDFC5-3E88-2843-99B8-D3F8752B78C7}" destId="{0CB32C64-31B9-B44F-9022-CB1B02725CE5}" srcOrd="9" destOrd="0" presId="urn:microsoft.com/office/officeart/2008/layout/LinedList"/>
    <dgm:cxn modelId="{95EE5EC0-CA96-404C-B78B-FAF6D459D166}" type="presParOf" srcId="{0CB32C64-31B9-B44F-9022-CB1B02725CE5}" destId="{EBB0F00E-1FDF-C44E-BCC6-67D953D88CAF}" srcOrd="0" destOrd="0" presId="urn:microsoft.com/office/officeart/2008/layout/LinedList"/>
    <dgm:cxn modelId="{C9515DF4-6855-BC46-A7C8-4BF75203E83E}" type="presParOf" srcId="{0CB32C64-31B9-B44F-9022-CB1B02725CE5}" destId="{593B80A7-F8F8-C348-B8CE-4BE5B74F12B9}" srcOrd="1" destOrd="0" presId="urn:microsoft.com/office/officeart/2008/layout/LinedLis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0.xml><?xml version="1.0" encoding="utf-8"?>
<dgm:dataModel xmlns:dgm="http://schemas.openxmlformats.org/drawingml/2006/diagram" xmlns:a="http://schemas.openxmlformats.org/drawingml/2006/main">
  <dgm:ptLst>
    <dgm:pt modelId="{F3E272BD-4174-44A5-955F-2EE8225A1084}"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A43931B6-C787-4B32-B18B-36687CD1AE1C}">
      <dgm:prSet/>
      <dgm:spPr/>
      <dgm:t>
        <a:bodyPr/>
        <a:lstStyle/>
        <a:p>
          <a:r>
            <a:rPr lang="en-US" dirty="0"/>
            <a:t>In reality – there are transactions and events ( withdrawals and injections) which affect the circular flow of income. </a:t>
          </a:r>
        </a:p>
      </dgm:t>
    </dgm:pt>
    <dgm:pt modelId="{D9CB2DC5-96BE-4343-A2B8-14F67F693479}" type="parTrans" cxnId="{E606DB26-321B-4C23-B32B-B2C1FC8A12C5}">
      <dgm:prSet/>
      <dgm:spPr/>
      <dgm:t>
        <a:bodyPr/>
        <a:lstStyle/>
        <a:p>
          <a:endParaRPr lang="en-US"/>
        </a:p>
      </dgm:t>
    </dgm:pt>
    <dgm:pt modelId="{2673EC96-32D0-4707-BFC9-FE6D99FCF8B5}" type="sibTrans" cxnId="{E606DB26-321B-4C23-B32B-B2C1FC8A12C5}">
      <dgm:prSet/>
      <dgm:spPr/>
      <dgm:t>
        <a:bodyPr/>
        <a:lstStyle/>
        <a:p>
          <a:endParaRPr lang="en-US"/>
        </a:p>
      </dgm:t>
    </dgm:pt>
    <dgm:pt modelId="{7C63FEFB-0030-4595-8274-1049204E5A26}">
      <dgm:prSet/>
      <dgm:spPr/>
      <dgm:t>
        <a:bodyPr/>
        <a:lstStyle/>
        <a:p>
          <a:r>
            <a:rPr lang="en-US" dirty="0"/>
            <a:t>Withdrawals  - savings, taxation and import expenditure. (Import expenditure is money spent on buying imported goods)  </a:t>
          </a:r>
        </a:p>
      </dgm:t>
    </dgm:pt>
    <dgm:pt modelId="{D2AC7591-DC10-4AA6-8E17-0A07A458D157}" type="parTrans" cxnId="{18B09D97-67CB-4358-BB57-B85028526263}">
      <dgm:prSet/>
      <dgm:spPr/>
      <dgm:t>
        <a:bodyPr/>
        <a:lstStyle/>
        <a:p>
          <a:endParaRPr lang="en-US"/>
        </a:p>
      </dgm:t>
    </dgm:pt>
    <dgm:pt modelId="{40BF361C-9115-4E2F-AFB3-39CEC647903C}" type="sibTrans" cxnId="{18B09D97-67CB-4358-BB57-B85028526263}">
      <dgm:prSet/>
      <dgm:spPr/>
      <dgm:t>
        <a:bodyPr/>
        <a:lstStyle/>
        <a:p>
          <a:endParaRPr lang="en-US"/>
        </a:p>
      </dgm:t>
    </dgm:pt>
    <dgm:pt modelId="{E3F44E2C-A381-4964-AEDD-6066B8ECE84C}">
      <dgm:prSet/>
      <dgm:spPr/>
      <dgm:t>
        <a:bodyPr/>
        <a:lstStyle/>
        <a:p>
          <a:r>
            <a:rPr lang="en-US" dirty="0"/>
            <a:t>Withdrawals are  the movement of money out of the circular flow of income and expenditure which occurs between firms and households. </a:t>
          </a:r>
        </a:p>
      </dgm:t>
    </dgm:pt>
    <dgm:pt modelId="{D4C211BE-1C6F-4601-A404-6DD0C95F2A5E}" type="parTrans" cxnId="{DAEAF826-D96C-4B48-BE66-1E0BCC5F1415}">
      <dgm:prSet/>
      <dgm:spPr/>
      <dgm:t>
        <a:bodyPr/>
        <a:lstStyle/>
        <a:p>
          <a:endParaRPr lang="en-US"/>
        </a:p>
      </dgm:t>
    </dgm:pt>
    <dgm:pt modelId="{9770BB35-9F80-4FB7-A0F8-60F279DB35B4}" type="sibTrans" cxnId="{DAEAF826-D96C-4B48-BE66-1E0BCC5F1415}">
      <dgm:prSet/>
      <dgm:spPr/>
      <dgm:t>
        <a:bodyPr/>
        <a:lstStyle/>
        <a:p>
          <a:endParaRPr lang="en-US"/>
        </a:p>
      </dgm:t>
    </dgm:pt>
    <dgm:pt modelId="{5B956862-37D8-469A-9F47-6ADDF8CEA053}">
      <dgm:prSet/>
      <dgm:spPr/>
      <dgm:t>
        <a:bodyPr/>
        <a:lstStyle/>
        <a:p>
          <a:r>
            <a:rPr lang="en-US" dirty="0"/>
            <a:t>Injections are movement of money into the circular flow of income </a:t>
          </a:r>
        </a:p>
      </dgm:t>
    </dgm:pt>
    <dgm:pt modelId="{93092C88-BADB-42C7-99C7-CB6533A32787}" type="parTrans" cxnId="{A68161B4-EBEA-4AB7-A6B8-A68D1340BDE4}">
      <dgm:prSet/>
      <dgm:spPr/>
      <dgm:t>
        <a:bodyPr/>
        <a:lstStyle/>
        <a:p>
          <a:endParaRPr lang="en-US"/>
        </a:p>
      </dgm:t>
    </dgm:pt>
    <dgm:pt modelId="{8694DCB7-3453-491F-9FE0-0D8C4774499C}" type="sibTrans" cxnId="{A68161B4-EBEA-4AB7-A6B8-A68D1340BDE4}">
      <dgm:prSet/>
      <dgm:spPr/>
      <dgm:t>
        <a:bodyPr/>
        <a:lstStyle/>
        <a:p>
          <a:endParaRPr lang="en-US"/>
        </a:p>
      </dgm:t>
    </dgm:pt>
    <dgm:pt modelId="{892F7E5B-3752-4BA7-A0FA-3046DE2298CF}" type="pres">
      <dgm:prSet presAssocID="{F3E272BD-4174-44A5-955F-2EE8225A1084}" presName="root" presStyleCnt="0">
        <dgm:presLayoutVars>
          <dgm:dir/>
          <dgm:resizeHandles val="exact"/>
        </dgm:presLayoutVars>
      </dgm:prSet>
      <dgm:spPr/>
    </dgm:pt>
    <dgm:pt modelId="{3653281D-EA09-4317-B7E1-A44DAE9FBDB2}" type="pres">
      <dgm:prSet presAssocID="{A43931B6-C787-4B32-B18B-36687CD1AE1C}" presName="compNode" presStyleCnt="0"/>
      <dgm:spPr/>
    </dgm:pt>
    <dgm:pt modelId="{E972D355-A298-460D-9177-BBEA8016D12C}" type="pres">
      <dgm:prSet presAssocID="{A43931B6-C787-4B32-B18B-36687CD1AE1C}" presName="bgRect" presStyleLbl="bgShp" presStyleIdx="0" presStyleCnt="4"/>
      <dgm:spPr/>
    </dgm:pt>
    <dgm:pt modelId="{D6223823-5B61-4E41-B2ED-AAC0F499D3E9}" type="pres">
      <dgm:prSet presAssocID="{A43931B6-C787-4B32-B18B-36687CD1AE1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Needle"/>
        </a:ext>
      </dgm:extLst>
    </dgm:pt>
    <dgm:pt modelId="{37096227-15B9-451B-B9F6-E6298C8DBA2D}" type="pres">
      <dgm:prSet presAssocID="{A43931B6-C787-4B32-B18B-36687CD1AE1C}" presName="spaceRect" presStyleCnt="0"/>
      <dgm:spPr/>
    </dgm:pt>
    <dgm:pt modelId="{3CC87615-062F-4DFB-95CB-2DDAFBD3B0A3}" type="pres">
      <dgm:prSet presAssocID="{A43931B6-C787-4B32-B18B-36687CD1AE1C}" presName="parTx" presStyleLbl="revTx" presStyleIdx="0" presStyleCnt="4">
        <dgm:presLayoutVars>
          <dgm:chMax val="0"/>
          <dgm:chPref val="0"/>
        </dgm:presLayoutVars>
      </dgm:prSet>
      <dgm:spPr/>
    </dgm:pt>
    <dgm:pt modelId="{0E9159C2-FDF8-4B1A-BACE-18710D15A511}" type="pres">
      <dgm:prSet presAssocID="{2673EC96-32D0-4707-BFC9-FE6D99FCF8B5}" presName="sibTrans" presStyleCnt="0"/>
      <dgm:spPr/>
    </dgm:pt>
    <dgm:pt modelId="{1DEDB348-3BDB-416B-8F59-3C6520D23AFF}" type="pres">
      <dgm:prSet presAssocID="{7C63FEFB-0030-4595-8274-1049204E5A26}" presName="compNode" presStyleCnt="0"/>
      <dgm:spPr/>
    </dgm:pt>
    <dgm:pt modelId="{9F1D77CD-18D2-4D10-9171-C743CA0CBFA4}" type="pres">
      <dgm:prSet presAssocID="{7C63FEFB-0030-4595-8274-1049204E5A26}" presName="bgRect" presStyleLbl="bgShp" presStyleIdx="1" presStyleCnt="4"/>
      <dgm:spPr/>
    </dgm:pt>
    <dgm:pt modelId="{F311DF2A-DAB8-4E30-9FB4-429E4F978EDF}" type="pres">
      <dgm:prSet presAssocID="{7C63FEFB-0030-4595-8274-1049204E5A26}"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32EAD9D1-C705-40EC-82EE-D7AAA65DE90A}" type="pres">
      <dgm:prSet presAssocID="{7C63FEFB-0030-4595-8274-1049204E5A26}" presName="spaceRect" presStyleCnt="0"/>
      <dgm:spPr/>
    </dgm:pt>
    <dgm:pt modelId="{8378E325-7BA2-4377-810E-DE9AA887EE67}" type="pres">
      <dgm:prSet presAssocID="{7C63FEFB-0030-4595-8274-1049204E5A26}" presName="parTx" presStyleLbl="revTx" presStyleIdx="1" presStyleCnt="4">
        <dgm:presLayoutVars>
          <dgm:chMax val="0"/>
          <dgm:chPref val="0"/>
        </dgm:presLayoutVars>
      </dgm:prSet>
      <dgm:spPr/>
    </dgm:pt>
    <dgm:pt modelId="{2DE85EEF-E5D3-4B62-B0C0-C298EFCACBF8}" type="pres">
      <dgm:prSet presAssocID="{40BF361C-9115-4E2F-AFB3-39CEC647903C}" presName="sibTrans" presStyleCnt="0"/>
      <dgm:spPr/>
    </dgm:pt>
    <dgm:pt modelId="{9879FD2A-7D9F-4419-8FEA-BC7940C367A0}" type="pres">
      <dgm:prSet presAssocID="{E3F44E2C-A381-4964-AEDD-6066B8ECE84C}" presName="compNode" presStyleCnt="0"/>
      <dgm:spPr/>
    </dgm:pt>
    <dgm:pt modelId="{C25A3092-765F-4A0A-8BBB-514531C69DCE}" type="pres">
      <dgm:prSet presAssocID="{E3F44E2C-A381-4964-AEDD-6066B8ECE84C}" presName="bgRect" presStyleLbl="bgShp" presStyleIdx="2" presStyleCnt="4"/>
      <dgm:spPr/>
    </dgm:pt>
    <dgm:pt modelId="{250A9CC3-622F-4261-93D8-8305EA86D5CE}" type="pres">
      <dgm:prSet presAssocID="{E3F44E2C-A381-4964-AEDD-6066B8ECE84C}"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Bar Graph with Downward Trend"/>
        </a:ext>
      </dgm:extLst>
    </dgm:pt>
    <dgm:pt modelId="{163CBB8E-561F-4125-9108-F271C3B555D5}" type="pres">
      <dgm:prSet presAssocID="{E3F44E2C-A381-4964-AEDD-6066B8ECE84C}" presName="spaceRect" presStyleCnt="0"/>
      <dgm:spPr/>
    </dgm:pt>
    <dgm:pt modelId="{E1CEFA4C-49E1-4542-A770-B860344A2122}" type="pres">
      <dgm:prSet presAssocID="{E3F44E2C-A381-4964-AEDD-6066B8ECE84C}" presName="parTx" presStyleLbl="revTx" presStyleIdx="2" presStyleCnt="4">
        <dgm:presLayoutVars>
          <dgm:chMax val="0"/>
          <dgm:chPref val="0"/>
        </dgm:presLayoutVars>
      </dgm:prSet>
      <dgm:spPr/>
    </dgm:pt>
    <dgm:pt modelId="{26172BE0-B19A-476D-855F-8E89110AEE81}" type="pres">
      <dgm:prSet presAssocID="{9770BB35-9F80-4FB7-A0F8-60F279DB35B4}" presName="sibTrans" presStyleCnt="0"/>
      <dgm:spPr/>
    </dgm:pt>
    <dgm:pt modelId="{54B3FD2C-3876-407C-8321-7E9EEB9C7AD2}" type="pres">
      <dgm:prSet presAssocID="{5B956862-37D8-469A-9F47-6ADDF8CEA053}" presName="compNode" presStyleCnt="0"/>
      <dgm:spPr/>
    </dgm:pt>
    <dgm:pt modelId="{F38163C5-46FB-420F-9CC8-DC107EF00875}" type="pres">
      <dgm:prSet presAssocID="{5B956862-37D8-469A-9F47-6ADDF8CEA053}" presName="bgRect" presStyleLbl="bgShp" presStyleIdx="3" presStyleCnt="4"/>
      <dgm:spPr/>
    </dgm:pt>
    <dgm:pt modelId="{896339D2-E20D-415C-8D9C-FEC4E48AFFF3}" type="pres">
      <dgm:prSet presAssocID="{5B956862-37D8-469A-9F47-6ADDF8CEA053}"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Money"/>
        </a:ext>
      </dgm:extLst>
    </dgm:pt>
    <dgm:pt modelId="{059F9E94-7123-4DF3-94A9-334BC42651FE}" type="pres">
      <dgm:prSet presAssocID="{5B956862-37D8-469A-9F47-6ADDF8CEA053}" presName="spaceRect" presStyleCnt="0"/>
      <dgm:spPr/>
    </dgm:pt>
    <dgm:pt modelId="{7F385B1C-EF58-423D-AF80-C0B4644FD7D8}" type="pres">
      <dgm:prSet presAssocID="{5B956862-37D8-469A-9F47-6ADDF8CEA053}" presName="parTx" presStyleLbl="revTx" presStyleIdx="3" presStyleCnt="4">
        <dgm:presLayoutVars>
          <dgm:chMax val="0"/>
          <dgm:chPref val="0"/>
        </dgm:presLayoutVars>
      </dgm:prSet>
      <dgm:spPr/>
    </dgm:pt>
  </dgm:ptLst>
  <dgm:cxnLst>
    <dgm:cxn modelId="{B5AEC112-E4E7-474F-8CF0-EBE1691C9BF0}" type="presOf" srcId="{A43931B6-C787-4B32-B18B-36687CD1AE1C}" destId="{3CC87615-062F-4DFB-95CB-2DDAFBD3B0A3}" srcOrd="0" destOrd="0" presId="urn:microsoft.com/office/officeart/2018/2/layout/IconVerticalSolidList"/>
    <dgm:cxn modelId="{E606DB26-321B-4C23-B32B-B2C1FC8A12C5}" srcId="{F3E272BD-4174-44A5-955F-2EE8225A1084}" destId="{A43931B6-C787-4B32-B18B-36687CD1AE1C}" srcOrd="0" destOrd="0" parTransId="{D9CB2DC5-96BE-4343-A2B8-14F67F693479}" sibTransId="{2673EC96-32D0-4707-BFC9-FE6D99FCF8B5}"/>
    <dgm:cxn modelId="{DAEAF826-D96C-4B48-BE66-1E0BCC5F1415}" srcId="{F3E272BD-4174-44A5-955F-2EE8225A1084}" destId="{E3F44E2C-A381-4964-AEDD-6066B8ECE84C}" srcOrd="2" destOrd="0" parTransId="{D4C211BE-1C6F-4601-A404-6DD0C95F2A5E}" sibTransId="{9770BB35-9F80-4FB7-A0F8-60F279DB35B4}"/>
    <dgm:cxn modelId="{1480797D-E3B1-4357-BDAB-B96B2D89D305}" type="presOf" srcId="{5B956862-37D8-469A-9F47-6ADDF8CEA053}" destId="{7F385B1C-EF58-423D-AF80-C0B4644FD7D8}" srcOrd="0" destOrd="0" presId="urn:microsoft.com/office/officeart/2018/2/layout/IconVerticalSolidList"/>
    <dgm:cxn modelId="{18B09D97-67CB-4358-BB57-B85028526263}" srcId="{F3E272BD-4174-44A5-955F-2EE8225A1084}" destId="{7C63FEFB-0030-4595-8274-1049204E5A26}" srcOrd="1" destOrd="0" parTransId="{D2AC7591-DC10-4AA6-8E17-0A07A458D157}" sibTransId="{40BF361C-9115-4E2F-AFB3-39CEC647903C}"/>
    <dgm:cxn modelId="{A68161B4-EBEA-4AB7-A6B8-A68D1340BDE4}" srcId="{F3E272BD-4174-44A5-955F-2EE8225A1084}" destId="{5B956862-37D8-469A-9F47-6ADDF8CEA053}" srcOrd="3" destOrd="0" parTransId="{93092C88-BADB-42C7-99C7-CB6533A32787}" sibTransId="{8694DCB7-3453-491F-9FE0-0D8C4774499C}"/>
    <dgm:cxn modelId="{26CA75C1-3928-4684-8576-50868998E148}" type="presOf" srcId="{F3E272BD-4174-44A5-955F-2EE8225A1084}" destId="{892F7E5B-3752-4BA7-A0FA-3046DE2298CF}" srcOrd="0" destOrd="0" presId="urn:microsoft.com/office/officeart/2018/2/layout/IconVerticalSolidList"/>
    <dgm:cxn modelId="{69D91BD9-B682-40F9-B40E-A424E115B48D}" type="presOf" srcId="{E3F44E2C-A381-4964-AEDD-6066B8ECE84C}" destId="{E1CEFA4C-49E1-4542-A770-B860344A2122}" srcOrd="0" destOrd="0" presId="urn:microsoft.com/office/officeart/2018/2/layout/IconVerticalSolidList"/>
    <dgm:cxn modelId="{CE8BBEDA-00A2-4CB9-964D-7DBE439DC490}" type="presOf" srcId="{7C63FEFB-0030-4595-8274-1049204E5A26}" destId="{8378E325-7BA2-4377-810E-DE9AA887EE67}" srcOrd="0" destOrd="0" presId="urn:microsoft.com/office/officeart/2018/2/layout/IconVerticalSolidList"/>
    <dgm:cxn modelId="{C264B0AD-71E7-4612-AC45-AC78348280D0}" type="presParOf" srcId="{892F7E5B-3752-4BA7-A0FA-3046DE2298CF}" destId="{3653281D-EA09-4317-B7E1-A44DAE9FBDB2}" srcOrd="0" destOrd="0" presId="urn:microsoft.com/office/officeart/2018/2/layout/IconVerticalSolidList"/>
    <dgm:cxn modelId="{804A8628-BB28-4B38-B66D-C2BED11715FF}" type="presParOf" srcId="{3653281D-EA09-4317-B7E1-A44DAE9FBDB2}" destId="{E972D355-A298-460D-9177-BBEA8016D12C}" srcOrd="0" destOrd="0" presId="urn:microsoft.com/office/officeart/2018/2/layout/IconVerticalSolidList"/>
    <dgm:cxn modelId="{9B5A845B-18D9-472E-847D-A17D39F93A6D}" type="presParOf" srcId="{3653281D-EA09-4317-B7E1-A44DAE9FBDB2}" destId="{D6223823-5B61-4E41-B2ED-AAC0F499D3E9}" srcOrd="1" destOrd="0" presId="urn:microsoft.com/office/officeart/2018/2/layout/IconVerticalSolidList"/>
    <dgm:cxn modelId="{D895614D-5E3C-4EF6-A268-611B1CAD9D74}" type="presParOf" srcId="{3653281D-EA09-4317-B7E1-A44DAE9FBDB2}" destId="{37096227-15B9-451B-B9F6-E6298C8DBA2D}" srcOrd="2" destOrd="0" presId="urn:microsoft.com/office/officeart/2018/2/layout/IconVerticalSolidList"/>
    <dgm:cxn modelId="{06D9CC7A-B41F-4E7C-9D1F-120ECBCABADD}" type="presParOf" srcId="{3653281D-EA09-4317-B7E1-A44DAE9FBDB2}" destId="{3CC87615-062F-4DFB-95CB-2DDAFBD3B0A3}" srcOrd="3" destOrd="0" presId="urn:microsoft.com/office/officeart/2018/2/layout/IconVerticalSolidList"/>
    <dgm:cxn modelId="{8DE467CC-5DF6-410B-8EF9-DBE9C45FB77A}" type="presParOf" srcId="{892F7E5B-3752-4BA7-A0FA-3046DE2298CF}" destId="{0E9159C2-FDF8-4B1A-BACE-18710D15A511}" srcOrd="1" destOrd="0" presId="urn:microsoft.com/office/officeart/2018/2/layout/IconVerticalSolidList"/>
    <dgm:cxn modelId="{0C2A74EF-D803-42CE-B003-AA01157B5B50}" type="presParOf" srcId="{892F7E5B-3752-4BA7-A0FA-3046DE2298CF}" destId="{1DEDB348-3BDB-416B-8F59-3C6520D23AFF}" srcOrd="2" destOrd="0" presId="urn:microsoft.com/office/officeart/2018/2/layout/IconVerticalSolidList"/>
    <dgm:cxn modelId="{8361DDC5-301A-4A31-9411-1B8F580D6C68}" type="presParOf" srcId="{1DEDB348-3BDB-416B-8F59-3C6520D23AFF}" destId="{9F1D77CD-18D2-4D10-9171-C743CA0CBFA4}" srcOrd="0" destOrd="0" presId="urn:microsoft.com/office/officeart/2018/2/layout/IconVerticalSolidList"/>
    <dgm:cxn modelId="{984CE2C0-13AD-4706-86F5-C3D6942111A2}" type="presParOf" srcId="{1DEDB348-3BDB-416B-8F59-3C6520D23AFF}" destId="{F311DF2A-DAB8-4E30-9FB4-429E4F978EDF}" srcOrd="1" destOrd="0" presId="urn:microsoft.com/office/officeart/2018/2/layout/IconVerticalSolidList"/>
    <dgm:cxn modelId="{DB66EF95-6032-44F9-8DD2-008050DC0AA4}" type="presParOf" srcId="{1DEDB348-3BDB-416B-8F59-3C6520D23AFF}" destId="{32EAD9D1-C705-40EC-82EE-D7AAA65DE90A}" srcOrd="2" destOrd="0" presId="urn:microsoft.com/office/officeart/2018/2/layout/IconVerticalSolidList"/>
    <dgm:cxn modelId="{8BFE743B-22F3-4F94-95F1-2132B2C8D85C}" type="presParOf" srcId="{1DEDB348-3BDB-416B-8F59-3C6520D23AFF}" destId="{8378E325-7BA2-4377-810E-DE9AA887EE67}" srcOrd="3" destOrd="0" presId="urn:microsoft.com/office/officeart/2018/2/layout/IconVerticalSolidList"/>
    <dgm:cxn modelId="{D87FD3CA-7978-4D83-9E3D-D5D77CEF5576}" type="presParOf" srcId="{892F7E5B-3752-4BA7-A0FA-3046DE2298CF}" destId="{2DE85EEF-E5D3-4B62-B0C0-C298EFCACBF8}" srcOrd="3" destOrd="0" presId="urn:microsoft.com/office/officeart/2018/2/layout/IconVerticalSolidList"/>
    <dgm:cxn modelId="{3485398B-32F7-4443-8B54-115400346A11}" type="presParOf" srcId="{892F7E5B-3752-4BA7-A0FA-3046DE2298CF}" destId="{9879FD2A-7D9F-4419-8FEA-BC7940C367A0}" srcOrd="4" destOrd="0" presId="urn:microsoft.com/office/officeart/2018/2/layout/IconVerticalSolidList"/>
    <dgm:cxn modelId="{D5F9CADA-4420-4201-BCDD-672AA211D1D9}" type="presParOf" srcId="{9879FD2A-7D9F-4419-8FEA-BC7940C367A0}" destId="{C25A3092-765F-4A0A-8BBB-514531C69DCE}" srcOrd="0" destOrd="0" presId="urn:microsoft.com/office/officeart/2018/2/layout/IconVerticalSolidList"/>
    <dgm:cxn modelId="{74B36D05-975C-4639-A7CF-2F459C39BB52}" type="presParOf" srcId="{9879FD2A-7D9F-4419-8FEA-BC7940C367A0}" destId="{250A9CC3-622F-4261-93D8-8305EA86D5CE}" srcOrd="1" destOrd="0" presId="urn:microsoft.com/office/officeart/2018/2/layout/IconVerticalSolidList"/>
    <dgm:cxn modelId="{39322C4C-406D-4666-AF11-F2557B49A807}" type="presParOf" srcId="{9879FD2A-7D9F-4419-8FEA-BC7940C367A0}" destId="{163CBB8E-561F-4125-9108-F271C3B555D5}" srcOrd="2" destOrd="0" presId="urn:microsoft.com/office/officeart/2018/2/layout/IconVerticalSolidList"/>
    <dgm:cxn modelId="{20262DDE-E3B0-45D7-97F6-9DC942E3E6CC}" type="presParOf" srcId="{9879FD2A-7D9F-4419-8FEA-BC7940C367A0}" destId="{E1CEFA4C-49E1-4542-A770-B860344A2122}" srcOrd="3" destOrd="0" presId="urn:microsoft.com/office/officeart/2018/2/layout/IconVerticalSolidList"/>
    <dgm:cxn modelId="{84D53EF5-B9DE-47A4-AAC5-53CCE1616F8E}" type="presParOf" srcId="{892F7E5B-3752-4BA7-A0FA-3046DE2298CF}" destId="{26172BE0-B19A-476D-855F-8E89110AEE81}" srcOrd="5" destOrd="0" presId="urn:microsoft.com/office/officeart/2018/2/layout/IconVerticalSolidList"/>
    <dgm:cxn modelId="{91333CFB-A70B-4A73-BC3A-EF37021113A2}" type="presParOf" srcId="{892F7E5B-3752-4BA7-A0FA-3046DE2298CF}" destId="{54B3FD2C-3876-407C-8321-7E9EEB9C7AD2}" srcOrd="6" destOrd="0" presId="urn:microsoft.com/office/officeart/2018/2/layout/IconVerticalSolidList"/>
    <dgm:cxn modelId="{C2307E1B-464F-4AAA-BF3A-1E977D71B746}" type="presParOf" srcId="{54B3FD2C-3876-407C-8321-7E9EEB9C7AD2}" destId="{F38163C5-46FB-420F-9CC8-DC107EF00875}" srcOrd="0" destOrd="0" presId="urn:microsoft.com/office/officeart/2018/2/layout/IconVerticalSolidList"/>
    <dgm:cxn modelId="{92324DD2-DFF4-40F8-9052-FF610880C54C}" type="presParOf" srcId="{54B3FD2C-3876-407C-8321-7E9EEB9C7AD2}" destId="{896339D2-E20D-415C-8D9C-FEC4E48AFFF3}" srcOrd="1" destOrd="0" presId="urn:microsoft.com/office/officeart/2018/2/layout/IconVerticalSolidList"/>
    <dgm:cxn modelId="{08C8DADE-DC90-4B0A-BDEC-7083ED13DA93}" type="presParOf" srcId="{54B3FD2C-3876-407C-8321-7E9EEB9C7AD2}" destId="{059F9E94-7123-4DF3-94A9-334BC42651FE}" srcOrd="2" destOrd="0" presId="urn:microsoft.com/office/officeart/2018/2/layout/IconVerticalSolidList"/>
    <dgm:cxn modelId="{2393B858-A7B4-465F-8648-597D736D9438}" type="presParOf" srcId="{54B3FD2C-3876-407C-8321-7E9EEB9C7AD2}" destId="{7F385B1C-EF58-423D-AF80-C0B4644FD7D8}"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1.xml><?xml version="1.0" encoding="utf-8"?>
<dgm:dataModel xmlns:dgm="http://schemas.openxmlformats.org/drawingml/2006/diagram" xmlns:a="http://schemas.openxmlformats.org/drawingml/2006/main">
  <dgm:ptLst>
    <dgm:pt modelId="{3225E712-E0BF-4328-ADBE-BB479CA0A69C}" type="doc">
      <dgm:prSet loTypeId="urn:microsoft.com/office/officeart/2016/7/layout/RepeatingBendingProcessNew" loCatId="process" qsTypeId="urn:microsoft.com/office/officeart/2005/8/quickstyle/simple1" qsCatId="simple" csTypeId="urn:microsoft.com/office/officeart/2005/8/colors/accent1_2" csCatId="accent1"/>
      <dgm:spPr/>
      <dgm:t>
        <a:bodyPr/>
        <a:lstStyle/>
        <a:p>
          <a:endParaRPr lang="en-US"/>
        </a:p>
      </dgm:t>
    </dgm:pt>
    <dgm:pt modelId="{43EEE26E-6E3E-400D-B55E-FBF87B94FA92}">
      <dgm:prSet/>
      <dgm:spPr/>
      <dgm:t>
        <a:bodyPr/>
        <a:lstStyle/>
        <a:p>
          <a:r>
            <a:rPr lang="en-US" dirty="0"/>
            <a:t>1. Government (G)  produces certain goods and services, it provides public administration services, education and health, defense services and public transport, etc. In this respect the G acts like a firm and pays wages to its employees.   </a:t>
          </a:r>
        </a:p>
      </dgm:t>
    </dgm:pt>
    <dgm:pt modelId="{78143CFE-7437-4161-A4C2-291B46A8F64C}" type="parTrans" cxnId="{A20BB99F-3FCE-471F-B3C5-EADE60197A9B}">
      <dgm:prSet/>
      <dgm:spPr/>
      <dgm:t>
        <a:bodyPr/>
        <a:lstStyle/>
        <a:p>
          <a:endParaRPr lang="en-US"/>
        </a:p>
      </dgm:t>
    </dgm:pt>
    <dgm:pt modelId="{86F114B6-A1FD-4129-8D72-0A551BB327AE}" type="sibTrans" cxnId="{A20BB99F-3FCE-471F-B3C5-EADE60197A9B}">
      <dgm:prSet/>
      <dgm:spPr/>
      <dgm:t>
        <a:bodyPr/>
        <a:lstStyle/>
        <a:p>
          <a:endParaRPr lang="en-US" dirty="0"/>
        </a:p>
      </dgm:t>
    </dgm:pt>
    <dgm:pt modelId="{9061A6CE-328D-4363-8203-2620B132A6B5}">
      <dgm:prSet/>
      <dgm:spPr/>
      <dgm:t>
        <a:bodyPr/>
        <a:lstStyle/>
        <a:p>
          <a:r>
            <a:rPr lang="en-US" dirty="0"/>
            <a:t>2. It also acts as a buyer of final goods and services and therefore adds to total consumption expenditure. </a:t>
          </a:r>
        </a:p>
      </dgm:t>
    </dgm:pt>
    <dgm:pt modelId="{741368DF-D8E2-40F7-99E7-CD5BB80FB76C}" type="parTrans" cxnId="{2A2B539B-5229-45F4-A50C-02CD9B437947}">
      <dgm:prSet/>
      <dgm:spPr/>
      <dgm:t>
        <a:bodyPr/>
        <a:lstStyle/>
        <a:p>
          <a:endParaRPr lang="en-US"/>
        </a:p>
      </dgm:t>
    </dgm:pt>
    <dgm:pt modelId="{FE96B30C-0C65-4F53-A9D5-302DC265BB51}" type="sibTrans" cxnId="{2A2B539B-5229-45F4-A50C-02CD9B437947}">
      <dgm:prSet/>
      <dgm:spPr/>
      <dgm:t>
        <a:bodyPr/>
        <a:lstStyle/>
        <a:p>
          <a:endParaRPr lang="en-US" dirty="0"/>
        </a:p>
      </dgm:t>
    </dgm:pt>
    <dgm:pt modelId="{88AD7D85-12E5-4B84-B07F-7747F7EB2CA3}">
      <dgm:prSet/>
      <dgm:spPr/>
      <dgm:t>
        <a:bodyPr/>
        <a:lstStyle/>
        <a:p>
          <a:r>
            <a:rPr lang="en-US" dirty="0"/>
            <a:t>3. G invests by building roads, schools and hospitals. </a:t>
          </a:r>
        </a:p>
      </dgm:t>
    </dgm:pt>
    <dgm:pt modelId="{1DA29751-621C-469B-A429-AB62F6D29BDF}" type="parTrans" cxnId="{A507E55C-D1EA-492B-83CC-ACB1852B06AA}">
      <dgm:prSet/>
      <dgm:spPr/>
      <dgm:t>
        <a:bodyPr/>
        <a:lstStyle/>
        <a:p>
          <a:endParaRPr lang="en-US"/>
        </a:p>
      </dgm:t>
    </dgm:pt>
    <dgm:pt modelId="{2AC5FEFF-ED0F-48C5-8E07-34F912E55274}" type="sibTrans" cxnId="{A507E55C-D1EA-492B-83CC-ACB1852B06AA}">
      <dgm:prSet/>
      <dgm:spPr/>
      <dgm:t>
        <a:bodyPr/>
        <a:lstStyle/>
        <a:p>
          <a:endParaRPr lang="en-US" dirty="0"/>
        </a:p>
      </dgm:t>
    </dgm:pt>
    <dgm:pt modelId="{C333BDA2-1E5A-4206-AF17-F4BA346D3E22}">
      <dgm:prSet/>
      <dgm:spPr/>
      <dgm:t>
        <a:bodyPr/>
        <a:lstStyle/>
        <a:p>
          <a:r>
            <a:rPr lang="en-US" dirty="0"/>
            <a:t>4. It transfers payments from one section of the economy to another . From tax receipts of workers to unemployment and social security benefits. </a:t>
          </a:r>
        </a:p>
      </dgm:t>
    </dgm:pt>
    <dgm:pt modelId="{E12E4E69-92CB-4582-81E2-4762FD380CD9}" type="parTrans" cxnId="{8BB0FFC9-5B87-436A-B5C0-82E0D7D82F7C}">
      <dgm:prSet/>
      <dgm:spPr/>
      <dgm:t>
        <a:bodyPr/>
        <a:lstStyle/>
        <a:p>
          <a:endParaRPr lang="en-US"/>
        </a:p>
      </dgm:t>
    </dgm:pt>
    <dgm:pt modelId="{D735C9CD-F8B2-4A77-8E54-E0389520EE7C}" type="sibTrans" cxnId="{8BB0FFC9-5B87-436A-B5C0-82E0D7D82F7C}">
      <dgm:prSet/>
      <dgm:spPr/>
      <dgm:t>
        <a:bodyPr/>
        <a:lstStyle/>
        <a:p>
          <a:endParaRPr lang="en-US"/>
        </a:p>
      </dgm:t>
    </dgm:pt>
    <dgm:pt modelId="{DD3E729C-92F3-D449-ABE4-AA1003889AEB}" type="pres">
      <dgm:prSet presAssocID="{3225E712-E0BF-4328-ADBE-BB479CA0A69C}" presName="Name0" presStyleCnt="0">
        <dgm:presLayoutVars>
          <dgm:dir/>
          <dgm:resizeHandles val="exact"/>
        </dgm:presLayoutVars>
      </dgm:prSet>
      <dgm:spPr/>
    </dgm:pt>
    <dgm:pt modelId="{0249FAEC-7660-3B43-BE69-DA51B75749C7}" type="pres">
      <dgm:prSet presAssocID="{43EEE26E-6E3E-400D-B55E-FBF87B94FA92}" presName="node" presStyleLbl="node1" presStyleIdx="0" presStyleCnt="4">
        <dgm:presLayoutVars>
          <dgm:bulletEnabled val="1"/>
        </dgm:presLayoutVars>
      </dgm:prSet>
      <dgm:spPr/>
    </dgm:pt>
    <dgm:pt modelId="{3655A0A4-FF31-9F4E-B388-16E935C64D76}" type="pres">
      <dgm:prSet presAssocID="{86F114B6-A1FD-4129-8D72-0A551BB327AE}" presName="sibTrans" presStyleLbl="sibTrans1D1" presStyleIdx="0" presStyleCnt="3"/>
      <dgm:spPr/>
    </dgm:pt>
    <dgm:pt modelId="{8E68C4CC-2B99-194D-BFEA-6278E710DA49}" type="pres">
      <dgm:prSet presAssocID="{86F114B6-A1FD-4129-8D72-0A551BB327AE}" presName="connectorText" presStyleLbl="sibTrans1D1" presStyleIdx="0" presStyleCnt="3"/>
      <dgm:spPr/>
    </dgm:pt>
    <dgm:pt modelId="{BE8C211D-A684-6A49-B78E-90D194EFB930}" type="pres">
      <dgm:prSet presAssocID="{9061A6CE-328D-4363-8203-2620B132A6B5}" presName="node" presStyleLbl="node1" presStyleIdx="1" presStyleCnt="4">
        <dgm:presLayoutVars>
          <dgm:bulletEnabled val="1"/>
        </dgm:presLayoutVars>
      </dgm:prSet>
      <dgm:spPr/>
    </dgm:pt>
    <dgm:pt modelId="{93244377-3C6F-FF41-B3E4-33BAB05B898D}" type="pres">
      <dgm:prSet presAssocID="{FE96B30C-0C65-4F53-A9D5-302DC265BB51}" presName="sibTrans" presStyleLbl="sibTrans1D1" presStyleIdx="1" presStyleCnt="3"/>
      <dgm:spPr/>
    </dgm:pt>
    <dgm:pt modelId="{D20C59FD-307B-2842-99BB-4A09347FE9A3}" type="pres">
      <dgm:prSet presAssocID="{FE96B30C-0C65-4F53-A9D5-302DC265BB51}" presName="connectorText" presStyleLbl="sibTrans1D1" presStyleIdx="1" presStyleCnt="3"/>
      <dgm:spPr/>
    </dgm:pt>
    <dgm:pt modelId="{2C26D7AB-8131-FD44-AE44-172C0DBF0625}" type="pres">
      <dgm:prSet presAssocID="{88AD7D85-12E5-4B84-B07F-7747F7EB2CA3}" presName="node" presStyleLbl="node1" presStyleIdx="2" presStyleCnt="4">
        <dgm:presLayoutVars>
          <dgm:bulletEnabled val="1"/>
        </dgm:presLayoutVars>
      </dgm:prSet>
      <dgm:spPr/>
    </dgm:pt>
    <dgm:pt modelId="{9879780F-C754-D347-8C38-1D493B064965}" type="pres">
      <dgm:prSet presAssocID="{2AC5FEFF-ED0F-48C5-8E07-34F912E55274}" presName="sibTrans" presStyleLbl="sibTrans1D1" presStyleIdx="2" presStyleCnt="3"/>
      <dgm:spPr/>
    </dgm:pt>
    <dgm:pt modelId="{6401B967-52D8-7F45-91C1-60BD0E32554B}" type="pres">
      <dgm:prSet presAssocID="{2AC5FEFF-ED0F-48C5-8E07-34F912E55274}" presName="connectorText" presStyleLbl="sibTrans1D1" presStyleIdx="2" presStyleCnt="3"/>
      <dgm:spPr/>
    </dgm:pt>
    <dgm:pt modelId="{FAB16D51-C825-7C43-B45C-1ECD562B449E}" type="pres">
      <dgm:prSet presAssocID="{C333BDA2-1E5A-4206-AF17-F4BA346D3E22}" presName="node" presStyleLbl="node1" presStyleIdx="3" presStyleCnt="4">
        <dgm:presLayoutVars>
          <dgm:bulletEnabled val="1"/>
        </dgm:presLayoutVars>
      </dgm:prSet>
      <dgm:spPr/>
    </dgm:pt>
  </dgm:ptLst>
  <dgm:cxnLst>
    <dgm:cxn modelId="{17FF2A08-109D-5542-B956-B57A6B03A1F6}" type="presOf" srcId="{FE96B30C-0C65-4F53-A9D5-302DC265BB51}" destId="{D20C59FD-307B-2842-99BB-4A09347FE9A3}" srcOrd="1" destOrd="0" presId="urn:microsoft.com/office/officeart/2016/7/layout/RepeatingBendingProcessNew"/>
    <dgm:cxn modelId="{78527712-E2A8-C146-B5A4-DE6758D982CF}" type="presOf" srcId="{86F114B6-A1FD-4129-8D72-0A551BB327AE}" destId="{8E68C4CC-2B99-194D-BFEA-6278E710DA49}" srcOrd="1" destOrd="0" presId="urn:microsoft.com/office/officeart/2016/7/layout/RepeatingBendingProcessNew"/>
    <dgm:cxn modelId="{E886E63F-7B05-094F-B841-AE21A78FBF27}" type="presOf" srcId="{FE96B30C-0C65-4F53-A9D5-302DC265BB51}" destId="{93244377-3C6F-FF41-B3E4-33BAB05B898D}" srcOrd="0" destOrd="0" presId="urn:microsoft.com/office/officeart/2016/7/layout/RepeatingBendingProcessNew"/>
    <dgm:cxn modelId="{F42B3746-6F2B-8144-B612-CF283F90BF1B}" type="presOf" srcId="{2AC5FEFF-ED0F-48C5-8E07-34F912E55274}" destId="{6401B967-52D8-7F45-91C1-60BD0E32554B}" srcOrd="1" destOrd="0" presId="urn:microsoft.com/office/officeart/2016/7/layout/RepeatingBendingProcessNew"/>
    <dgm:cxn modelId="{A507E55C-D1EA-492B-83CC-ACB1852B06AA}" srcId="{3225E712-E0BF-4328-ADBE-BB479CA0A69C}" destId="{88AD7D85-12E5-4B84-B07F-7747F7EB2CA3}" srcOrd="2" destOrd="0" parTransId="{1DA29751-621C-469B-A429-AB62F6D29BDF}" sibTransId="{2AC5FEFF-ED0F-48C5-8E07-34F912E55274}"/>
    <dgm:cxn modelId="{334DBB63-4F28-4545-833A-C74827EAB3AB}" type="presOf" srcId="{C333BDA2-1E5A-4206-AF17-F4BA346D3E22}" destId="{FAB16D51-C825-7C43-B45C-1ECD562B449E}" srcOrd="0" destOrd="0" presId="urn:microsoft.com/office/officeart/2016/7/layout/RepeatingBendingProcessNew"/>
    <dgm:cxn modelId="{D08C4068-D170-9E4A-8E72-8DE723C3E515}" type="presOf" srcId="{86F114B6-A1FD-4129-8D72-0A551BB327AE}" destId="{3655A0A4-FF31-9F4E-B388-16E935C64D76}" srcOrd="0" destOrd="0" presId="urn:microsoft.com/office/officeart/2016/7/layout/RepeatingBendingProcessNew"/>
    <dgm:cxn modelId="{862C4369-7A8F-C54E-9C29-497E7CA1F37A}" type="presOf" srcId="{43EEE26E-6E3E-400D-B55E-FBF87B94FA92}" destId="{0249FAEC-7660-3B43-BE69-DA51B75749C7}" srcOrd="0" destOrd="0" presId="urn:microsoft.com/office/officeart/2016/7/layout/RepeatingBendingProcessNew"/>
    <dgm:cxn modelId="{2A2B539B-5229-45F4-A50C-02CD9B437947}" srcId="{3225E712-E0BF-4328-ADBE-BB479CA0A69C}" destId="{9061A6CE-328D-4363-8203-2620B132A6B5}" srcOrd="1" destOrd="0" parTransId="{741368DF-D8E2-40F7-99E7-CD5BB80FB76C}" sibTransId="{FE96B30C-0C65-4F53-A9D5-302DC265BB51}"/>
    <dgm:cxn modelId="{FA37759B-E9A2-7A45-9203-E348AEC9C44D}" type="presOf" srcId="{9061A6CE-328D-4363-8203-2620B132A6B5}" destId="{BE8C211D-A684-6A49-B78E-90D194EFB930}" srcOrd="0" destOrd="0" presId="urn:microsoft.com/office/officeart/2016/7/layout/RepeatingBendingProcessNew"/>
    <dgm:cxn modelId="{A20BB99F-3FCE-471F-B3C5-EADE60197A9B}" srcId="{3225E712-E0BF-4328-ADBE-BB479CA0A69C}" destId="{43EEE26E-6E3E-400D-B55E-FBF87B94FA92}" srcOrd="0" destOrd="0" parTransId="{78143CFE-7437-4161-A4C2-291B46A8F64C}" sibTransId="{86F114B6-A1FD-4129-8D72-0A551BB327AE}"/>
    <dgm:cxn modelId="{8AB25DC1-24DB-A949-8E3B-E1F7B3FF5EDF}" type="presOf" srcId="{3225E712-E0BF-4328-ADBE-BB479CA0A69C}" destId="{DD3E729C-92F3-D449-ABE4-AA1003889AEB}" srcOrd="0" destOrd="0" presId="urn:microsoft.com/office/officeart/2016/7/layout/RepeatingBendingProcessNew"/>
    <dgm:cxn modelId="{B77468C5-45F9-C343-B8E6-FCB979950613}" type="presOf" srcId="{88AD7D85-12E5-4B84-B07F-7747F7EB2CA3}" destId="{2C26D7AB-8131-FD44-AE44-172C0DBF0625}" srcOrd="0" destOrd="0" presId="urn:microsoft.com/office/officeart/2016/7/layout/RepeatingBendingProcessNew"/>
    <dgm:cxn modelId="{8BB0FFC9-5B87-436A-B5C0-82E0D7D82F7C}" srcId="{3225E712-E0BF-4328-ADBE-BB479CA0A69C}" destId="{C333BDA2-1E5A-4206-AF17-F4BA346D3E22}" srcOrd="3" destOrd="0" parTransId="{E12E4E69-92CB-4582-81E2-4762FD380CD9}" sibTransId="{D735C9CD-F8B2-4A77-8E54-E0389520EE7C}"/>
    <dgm:cxn modelId="{B934A4EF-F179-994C-B2F0-DA880F6DCEA1}" type="presOf" srcId="{2AC5FEFF-ED0F-48C5-8E07-34F912E55274}" destId="{9879780F-C754-D347-8C38-1D493B064965}" srcOrd="0" destOrd="0" presId="urn:microsoft.com/office/officeart/2016/7/layout/RepeatingBendingProcessNew"/>
    <dgm:cxn modelId="{05B8B4CD-20D6-2E4A-BF52-AB1458704861}" type="presParOf" srcId="{DD3E729C-92F3-D449-ABE4-AA1003889AEB}" destId="{0249FAEC-7660-3B43-BE69-DA51B75749C7}" srcOrd="0" destOrd="0" presId="urn:microsoft.com/office/officeart/2016/7/layout/RepeatingBendingProcessNew"/>
    <dgm:cxn modelId="{C9447611-BD43-2848-A918-5AF126EDD97A}" type="presParOf" srcId="{DD3E729C-92F3-D449-ABE4-AA1003889AEB}" destId="{3655A0A4-FF31-9F4E-B388-16E935C64D76}" srcOrd="1" destOrd="0" presId="urn:microsoft.com/office/officeart/2016/7/layout/RepeatingBendingProcessNew"/>
    <dgm:cxn modelId="{1826C983-2A7D-6044-89B8-1EC267E1C6FC}" type="presParOf" srcId="{3655A0A4-FF31-9F4E-B388-16E935C64D76}" destId="{8E68C4CC-2B99-194D-BFEA-6278E710DA49}" srcOrd="0" destOrd="0" presId="urn:microsoft.com/office/officeart/2016/7/layout/RepeatingBendingProcessNew"/>
    <dgm:cxn modelId="{009160B9-415F-6649-AFFB-10E2F2BFBD1B}" type="presParOf" srcId="{DD3E729C-92F3-D449-ABE4-AA1003889AEB}" destId="{BE8C211D-A684-6A49-B78E-90D194EFB930}" srcOrd="2" destOrd="0" presId="urn:microsoft.com/office/officeart/2016/7/layout/RepeatingBendingProcessNew"/>
    <dgm:cxn modelId="{A727CF6A-8723-E441-940D-0D66AEEDAD83}" type="presParOf" srcId="{DD3E729C-92F3-D449-ABE4-AA1003889AEB}" destId="{93244377-3C6F-FF41-B3E4-33BAB05B898D}" srcOrd="3" destOrd="0" presId="urn:microsoft.com/office/officeart/2016/7/layout/RepeatingBendingProcessNew"/>
    <dgm:cxn modelId="{08B145FB-721B-DE48-A050-BEA87EC393C6}" type="presParOf" srcId="{93244377-3C6F-FF41-B3E4-33BAB05B898D}" destId="{D20C59FD-307B-2842-99BB-4A09347FE9A3}" srcOrd="0" destOrd="0" presId="urn:microsoft.com/office/officeart/2016/7/layout/RepeatingBendingProcessNew"/>
    <dgm:cxn modelId="{6713E248-A311-8643-B2A3-E382462F12A4}" type="presParOf" srcId="{DD3E729C-92F3-D449-ABE4-AA1003889AEB}" destId="{2C26D7AB-8131-FD44-AE44-172C0DBF0625}" srcOrd="4" destOrd="0" presId="urn:microsoft.com/office/officeart/2016/7/layout/RepeatingBendingProcessNew"/>
    <dgm:cxn modelId="{50132692-55B4-1C4C-97E5-0C258DCCF649}" type="presParOf" srcId="{DD3E729C-92F3-D449-ABE4-AA1003889AEB}" destId="{9879780F-C754-D347-8C38-1D493B064965}" srcOrd="5" destOrd="0" presId="urn:microsoft.com/office/officeart/2016/7/layout/RepeatingBendingProcessNew"/>
    <dgm:cxn modelId="{5EDEFE4E-AACC-7A4C-BB9E-B42CE3E0D584}" type="presParOf" srcId="{9879780F-C754-D347-8C38-1D493B064965}" destId="{6401B967-52D8-7F45-91C1-60BD0E32554B}" srcOrd="0" destOrd="0" presId="urn:microsoft.com/office/officeart/2016/7/layout/RepeatingBendingProcessNew"/>
    <dgm:cxn modelId="{7DAE091E-E2AB-AE4D-93FC-6836459DF7D0}" type="presParOf" srcId="{DD3E729C-92F3-D449-ABE4-AA1003889AEB}" destId="{FAB16D51-C825-7C43-B45C-1ECD562B449E}" srcOrd="6" destOrd="0" presId="urn:microsoft.com/office/officeart/2016/7/layout/RepeatingBendingProcessNew"/>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2.xml><?xml version="1.0" encoding="utf-8"?>
<dgm:dataModel xmlns:dgm="http://schemas.openxmlformats.org/drawingml/2006/diagram" xmlns:a="http://schemas.openxmlformats.org/drawingml/2006/main">
  <dgm:ptLst>
    <dgm:pt modelId="{8F93A20D-C2DA-4E65-A91E-5713C9404434}" type="doc">
      <dgm:prSet loTypeId="urn:microsoft.com/office/officeart/2018/2/layout/IconCircleList" loCatId="icon" qsTypeId="urn:microsoft.com/office/officeart/2005/8/quickstyle/simple1" qsCatId="simple" csTypeId="urn:microsoft.com/office/officeart/2018/5/colors/Iconchunking_neutralicon_colorful1" csCatId="colorful" phldr="1"/>
      <dgm:spPr/>
      <dgm:t>
        <a:bodyPr/>
        <a:lstStyle/>
        <a:p>
          <a:endParaRPr lang="en-US"/>
        </a:p>
      </dgm:t>
    </dgm:pt>
    <dgm:pt modelId="{F94D380A-6F4F-43B1-B8D3-168DA1F5F89C}">
      <dgm:prSet/>
      <dgm:spPr/>
      <dgm:t>
        <a:bodyPr/>
        <a:lstStyle/>
        <a:p>
          <a:r>
            <a:rPr lang="en-US" dirty="0"/>
            <a:t>GROSS DOMESTIC PRODUCT (GDP): the value of final goods and services produced by factors of production within a country, such as the UK. </a:t>
          </a:r>
        </a:p>
      </dgm:t>
    </dgm:pt>
    <dgm:pt modelId="{B9D32F88-A992-44D4-B8D5-5C20A685EFD7}" type="parTrans" cxnId="{BF20C79B-98C8-41FE-8C3D-B6B200BFCF5F}">
      <dgm:prSet/>
      <dgm:spPr/>
      <dgm:t>
        <a:bodyPr/>
        <a:lstStyle/>
        <a:p>
          <a:endParaRPr lang="en-US"/>
        </a:p>
      </dgm:t>
    </dgm:pt>
    <dgm:pt modelId="{918532F7-AA44-4DEA-B2B8-63E44AD971CD}" type="sibTrans" cxnId="{BF20C79B-98C8-41FE-8C3D-B6B200BFCF5F}">
      <dgm:prSet/>
      <dgm:spPr/>
      <dgm:t>
        <a:bodyPr/>
        <a:lstStyle/>
        <a:p>
          <a:endParaRPr lang="en-US"/>
        </a:p>
      </dgm:t>
    </dgm:pt>
    <dgm:pt modelId="{7D30C1E3-6AEB-4D5F-B11D-3779BF32BAE1}">
      <dgm:prSet/>
      <dgm:spPr/>
      <dgm:t>
        <a:bodyPr/>
        <a:lstStyle/>
        <a:p>
          <a:r>
            <a:rPr lang="en-US" dirty="0"/>
            <a:t>GROSS NATIONAL PRODUCT (GNP)   this is the value of all final goods and services produced by factors of production owned by a country’s citizens, regardless of where in the world its earned.</a:t>
          </a:r>
        </a:p>
      </dgm:t>
    </dgm:pt>
    <dgm:pt modelId="{4331852E-EF3C-43E0-A86F-8D7B0F1AFA28}" type="parTrans" cxnId="{BDC03DA1-DBF5-495F-946C-C53235465DFA}">
      <dgm:prSet/>
      <dgm:spPr/>
      <dgm:t>
        <a:bodyPr/>
        <a:lstStyle/>
        <a:p>
          <a:endParaRPr lang="en-US"/>
        </a:p>
      </dgm:t>
    </dgm:pt>
    <dgm:pt modelId="{C99E74E4-555D-48F1-A6A3-F4DF62A5138A}" type="sibTrans" cxnId="{BDC03DA1-DBF5-495F-946C-C53235465DFA}">
      <dgm:prSet/>
      <dgm:spPr/>
      <dgm:t>
        <a:bodyPr/>
        <a:lstStyle/>
        <a:p>
          <a:endParaRPr lang="en-US"/>
        </a:p>
      </dgm:t>
    </dgm:pt>
    <dgm:pt modelId="{8AC6A275-6470-4797-990B-D96A0ACF575D}">
      <dgm:prSet/>
      <dgm:spPr/>
      <dgm:t>
        <a:bodyPr/>
        <a:lstStyle/>
        <a:p>
          <a:r>
            <a:rPr lang="en-US" dirty="0"/>
            <a:t>GNP = GDP + net property income from abroad. </a:t>
          </a:r>
        </a:p>
      </dgm:t>
    </dgm:pt>
    <dgm:pt modelId="{4013CE2E-1D6E-46C9-97CF-4AB03E184964}" type="parTrans" cxnId="{2ACA78EF-6508-4E52-8663-BF34867AB804}">
      <dgm:prSet/>
      <dgm:spPr/>
      <dgm:t>
        <a:bodyPr/>
        <a:lstStyle/>
        <a:p>
          <a:endParaRPr lang="en-US"/>
        </a:p>
      </dgm:t>
    </dgm:pt>
    <dgm:pt modelId="{1A54BA13-5120-4F64-ABA1-5B1C8F6A406C}" type="sibTrans" cxnId="{2ACA78EF-6508-4E52-8663-BF34867AB804}">
      <dgm:prSet/>
      <dgm:spPr/>
      <dgm:t>
        <a:bodyPr/>
        <a:lstStyle/>
        <a:p>
          <a:endParaRPr lang="en-US"/>
        </a:p>
      </dgm:t>
    </dgm:pt>
    <dgm:pt modelId="{7441396B-D6D3-4CA9-A45E-3547485C5D22}">
      <dgm:prSet/>
      <dgm:spPr/>
      <dgm:t>
        <a:bodyPr/>
        <a:lstStyle/>
        <a:p>
          <a:r>
            <a:rPr lang="en-US" dirty="0"/>
            <a:t>NET NATIONAL PRODUCT/INCOME  = GNP – DEPRECIATION/CAPITAL CONSUMPTION)  </a:t>
          </a:r>
        </a:p>
      </dgm:t>
    </dgm:pt>
    <dgm:pt modelId="{499E49B6-6B45-40BF-A62E-E3A37ABB2564}" type="parTrans" cxnId="{49BEF1CA-8914-4653-9F25-81BBD25380CC}">
      <dgm:prSet/>
      <dgm:spPr/>
      <dgm:t>
        <a:bodyPr/>
        <a:lstStyle/>
        <a:p>
          <a:endParaRPr lang="en-US"/>
        </a:p>
      </dgm:t>
    </dgm:pt>
    <dgm:pt modelId="{B70FAC62-7C9E-415F-88F1-7C9D54E2DDA8}" type="sibTrans" cxnId="{49BEF1CA-8914-4653-9F25-81BBD25380CC}">
      <dgm:prSet/>
      <dgm:spPr/>
      <dgm:t>
        <a:bodyPr/>
        <a:lstStyle/>
        <a:p>
          <a:endParaRPr lang="en-US"/>
        </a:p>
      </dgm:t>
    </dgm:pt>
    <dgm:pt modelId="{923F4342-D3AB-4F5E-AF15-38CD107D7D26}" type="pres">
      <dgm:prSet presAssocID="{8F93A20D-C2DA-4E65-A91E-5713C9404434}" presName="root" presStyleCnt="0">
        <dgm:presLayoutVars>
          <dgm:dir/>
          <dgm:resizeHandles val="exact"/>
        </dgm:presLayoutVars>
      </dgm:prSet>
      <dgm:spPr/>
    </dgm:pt>
    <dgm:pt modelId="{E74D4496-6D8A-4E1F-8923-A25FAB10963D}" type="pres">
      <dgm:prSet presAssocID="{8F93A20D-C2DA-4E65-A91E-5713C9404434}" presName="container" presStyleCnt="0">
        <dgm:presLayoutVars>
          <dgm:dir/>
          <dgm:resizeHandles val="exact"/>
        </dgm:presLayoutVars>
      </dgm:prSet>
      <dgm:spPr/>
    </dgm:pt>
    <dgm:pt modelId="{ECFFF7B0-8161-4C18-8713-A3AE559D0408}" type="pres">
      <dgm:prSet presAssocID="{F94D380A-6F4F-43B1-B8D3-168DA1F5F89C}" presName="compNode" presStyleCnt="0"/>
      <dgm:spPr/>
    </dgm:pt>
    <dgm:pt modelId="{65467591-410C-4800-80E1-F262F25102DD}" type="pres">
      <dgm:prSet presAssocID="{F94D380A-6F4F-43B1-B8D3-168DA1F5F89C}" presName="iconBgRect" presStyleLbl="bgShp" presStyleIdx="0" presStyleCnt="4"/>
      <dgm:spPr/>
    </dgm:pt>
    <dgm:pt modelId="{401050E0-8A67-432B-954E-B63437071576}" type="pres">
      <dgm:prSet presAssocID="{F94D380A-6F4F-43B1-B8D3-168DA1F5F89C}"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Dollar"/>
        </a:ext>
      </dgm:extLst>
    </dgm:pt>
    <dgm:pt modelId="{F7BDB3A5-26DD-41E6-A999-5FE9ECA0674C}" type="pres">
      <dgm:prSet presAssocID="{F94D380A-6F4F-43B1-B8D3-168DA1F5F89C}" presName="spaceRect" presStyleCnt="0"/>
      <dgm:spPr/>
    </dgm:pt>
    <dgm:pt modelId="{D3DBBD4A-0FF9-4445-80E2-D9AB8B0589B3}" type="pres">
      <dgm:prSet presAssocID="{F94D380A-6F4F-43B1-B8D3-168DA1F5F89C}" presName="textRect" presStyleLbl="revTx" presStyleIdx="0" presStyleCnt="4">
        <dgm:presLayoutVars>
          <dgm:chMax val="1"/>
          <dgm:chPref val="1"/>
        </dgm:presLayoutVars>
      </dgm:prSet>
      <dgm:spPr/>
    </dgm:pt>
    <dgm:pt modelId="{6580B101-3448-4FA1-96E4-4DC4B5530001}" type="pres">
      <dgm:prSet presAssocID="{918532F7-AA44-4DEA-B2B8-63E44AD971CD}" presName="sibTrans" presStyleLbl="sibTrans2D1" presStyleIdx="0" presStyleCnt="0"/>
      <dgm:spPr/>
    </dgm:pt>
    <dgm:pt modelId="{E4D032C0-A121-4D3E-AE69-8C1DB6E42CA5}" type="pres">
      <dgm:prSet presAssocID="{7D30C1E3-6AEB-4D5F-B11D-3779BF32BAE1}" presName="compNode" presStyleCnt="0"/>
      <dgm:spPr/>
    </dgm:pt>
    <dgm:pt modelId="{AC64D18E-A283-497A-B274-41B90EA5BAFE}" type="pres">
      <dgm:prSet presAssocID="{7D30C1E3-6AEB-4D5F-B11D-3779BF32BAE1}" presName="iconBgRect" presStyleLbl="bgShp" presStyleIdx="1" presStyleCnt="4"/>
      <dgm:spPr/>
    </dgm:pt>
    <dgm:pt modelId="{A9E5F2E1-D077-4B9E-8DFB-BAC4ED6E35F9}" type="pres">
      <dgm:prSet presAssocID="{7D30C1E3-6AEB-4D5F-B11D-3779BF32BAE1}"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Factory"/>
        </a:ext>
      </dgm:extLst>
    </dgm:pt>
    <dgm:pt modelId="{86B9DAAC-29A1-47AE-91D0-8B073317FFFA}" type="pres">
      <dgm:prSet presAssocID="{7D30C1E3-6AEB-4D5F-B11D-3779BF32BAE1}" presName="spaceRect" presStyleCnt="0"/>
      <dgm:spPr/>
    </dgm:pt>
    <dgm:pt modelId="{E8152976-B3D6-4DAA-8D96-652A91BFC361}" type="pres">
      <dgm:prSet presAssocID="{7D30C1E3-6AEB-4D5F-B11D-3779BF32BAE1}" presName="textRect" presStyleLbl="revTx" presStyleIdx="1" presStyleCnt="4">
        <dgm:presLayoutVars>
          <dgm:chMax val="1"/>
          <dgm:chPref val="1"/>
        </dgm:presLayoutVars>
      </dgm:prSet>
      <dgm:spPr/>
    </dgm:pt>
    <dgm:pt modelId="{F246F935-5572-4A6F-8B9F-59A421EC2A9D}" type="pres">
      <dgm:prSet presAssocID="{C99E74E4-555D-48F1-A6A3-F4DF62A5138A}" presName="sibTrans" presStyleLbl="sibTrans2D1" presStyleIdx="0" presStyleCnt="0"/>
      <dgm:spPr/>
    </dgm:pt>
    <dgm:pt modelId="{6340DA3C-375F-4075-91EA-3D6A8DC2C3FB}" type="pres">
      <dgm:prSet presAssocID="{8AC6A275-6470-4797-990B-D96A0ACF575D}" presName="compNode" presStyleCnt="0"/>
      <dgm:spPr/>
    </dgm:pt>
    <dgm:pt modelId="{A453649E-618F-4D60-82AD-14A25F9D7815}" type="pres">
      <dgm:prSet presAssocID="{8AC6A275-6470-4797-990B-D96A0ACF575D}" presName="iconBgRect" presStyleLbl="bgShp" presStyleIdx="2" presStyleCnt="4"/>
      <dgm:spPr/>
    </dgm:pt>
    <dgm:pt modelId="{50D9350E-D463-4D9D-8B7B-32AE90C5A1E8}" type="pres">
      <dgm:prSet presAssocID="{8AC6A275-6470-4797-990B-D96A0ACF575D}"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Money"/>
        </a:ext>
      </dgm:extLst>
    </dgm:pt>
    <dgm:pt modelId="{94AE15A7-C390-461F-B1C7-F9884A16C15E}" type="pres">
      <dgm:prSet presAssocID="{8AC6A275-6470-4797-990B-D96A0ACF575D}" presName="spaceRect" presStyleCnt="0"/>
      <dgm:spPr/>
    </dgm:pt>
    <dgm:pt modelId="{85EBC3A8-367D-466B-A05E-3227D4319505}" type="pres">
      <dgm:prSet presAssocID="{8AC6A275-6470-4797-990B-D96A0ACF575D}" presName="textRect" presStyleLbl="revTx" presStyleIdx="2" presStyleCnt="4">
        <dgm:presLayoutVars>
          <dgm:chMax val="1"/>
          <dgm:chPref val="1"/>
        </dgm:presLayoutVars>
      </dgm:prSet>
      <dgm:spPr/>
    </dgm:pt>
    <dgm:pt modelId="{D443E9F9-0BBD-4FD9-8C21-A1AA7CD4A718}" type="pres">
      <dgm:prSet presAssocID="{1A54BA13-5120-4F64-ABA1-5B1C8F6A406C}" presName="sibTrans" presStyleLbl="sibTrans2D1" presStyleIdx="0" presStyleCnt="0"/>
      <dgm:spPr/>
    </dgm:pt>
    <dgm:pt modelId="{BF7F6D2C-7998-48BF-86C9-F3BB54925A50}" type="pres">
      <dgm:prSet presAssocID="{7441396B-D6D3-4CA9-A45E-3547485C5D22}" presName="compNode" presStyleCnt="0"/>
      <dgm:spPr/>
    </dgm:pt>
    <dgm:pt modelId="{F6F4594A-650C-4041-B2BF-34BF343094CE}" type="pres">
      <dgm:prSet presAssocID="{7441396B-D6D3-4CA9-A45E-3547485C5D22}" presName="iconBgRect" presStyleLbl="bgShp" presStyleIdx="3" presStyleCnt="4"/>
      <dgm:spPr/>
    </dgm:pt>
    <dgm:pt modelId="{93B2B16B-B879-4BD5-8B74-6B48AA7025EB}" type="pres">
      <dgm:prSet presAssocID="{7441396B-D6D3-4CA9-A45E-3547485C5D22}"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Calculator"/>
        </a:ext>
      </dgm:extLst>
    </dgm:pt>
    <dgm:pt modelId="{F79D8EE5-B1CD-4E5D-BB48-2A88241CF6DD}" type="pres">
      <dgm:prSet presAssocID="{7441396B-D6D3-4CA9-A45E-3547485C5D22}" presName="spaceRect" presStyleCnt="0"/>
      <dgm:spPr/>
    </dgm:pt>
    <dgm:pt modelId="{F5C7EEF4-F712-4629-8B03-D94AD7718E54}" type="pres">
      <dgm:prSet presAssocID="{7441396B-D6D3-4CA9-A45E-3547485C5D22}" presName="textRect" presStyleLbl="revTx" presStyleIdx="3" presStyleCnt="4">
        <dgm:presLayoutVars>
          <dgm:chMax val="1"/>
          <dgm:chPref val="1"/>
        </dgm:presLayoutVars>
      </dgm:prSet>
      <dgm:spPr/>
    </dgm:pt>
  </dgm:ptLst>
  <dgm:cxnLst>
    <dgm:cxn modelId="{0479AA04-928F-4AD7-92C0-A5AD6D4A26BC}" type="presOf" srcId="{7D30C1E3-6AEB-4D5F-B11D-3779BF32BAE1}" destId="{E8152976-B3D6-4DAA-8D96-652A91BFC361}" srcOrd="0" destOrd="0" presId="urn:microsoft.com/office/officeart/2018/2/layout/IconCircleList"/>
    <dgm:cxn modelId="{E90E7434-3BCE-46F4-8B01-01DF0E15A3B0}" type="presOf" srcId="{918532F7-AA44-4DEA-B2B8-63E44AD971CD}" destId="{6580B101-3448-4FA1-96E4-4DC4B5530001}" srcOrd="0" destOrd="0" presId="urn:microsoft.com/office/officeart/2018/2/layout/IconCircleList"/>
    <dgm:cxn modelId="{2415A548-74A7-4D63-B0AD-65972B747920}" type="presOf" srcId="{7441396B-D6D3-4CA9-A45E-3547485C5D22}" destId="{F5C7EEF4-F712-4629-8B03-D94AD7718E54}" srcOrd="0" destOrd="0" presId="urn:microsoft.com/office/officeart/2018/2/layout/IconCircleList"/>
    <dgm:cxn modelId="{7AC10767-AFD4-46C0-A66B-373D3367210D}" type="presOf" srcId="{C99E74E4-555D-48F1-A6A3-F4DF62A5138A}" destId="{F246F935-5572-4A6F-8B9F-59A421EC2A9D}" srcOrd="0" destOrd="0" presId="urn:microsoft.com/office/officeart/2018/2/layout/IconCircleList"/>
    <dgm:cxn modelId="{1BA40B78-36AD-41A0-B28B-1D0664EE91F1}" type="presOf" srcId="{1A54BA13-5120-4F64-ABA1-5B1C8F6A406C}" destId="{D443E9F9-0BBD-4FD9-8C21-A1AA7CD4A718}" srcOrd="0" destOrd="0" presId="urn:microsoft.com/office/officeart/2018/2/layout/IconCircleList"/>
    <dgm:cxn modelId="{BF20C79B-98C8-41FE-8C3D-B6B200BFCF5F}" srcId="{8F93A20D-C2DA-4E65-A91E-5713C9404434}" destId="{F94D380A-6F4F-43B1-B8D3-168DA1F5F89C}" srcOrd="0" destOrd="0" parTransId="{B9D32F88-A992-44D4-B8D5-5C20A685EFD7}" sibTransId="{918532F7-AA44-4DEA-B2B8-63E44AD971CD}"/>
    <dgm:cxn modelId="{06312D9E-A298-4235-85FD-571B150E19E5}" type="presOf" srcId="{F94D380A-6F4F-43B1-B8D3-168DA1F5F89C}" destId="{D3DBBD4A-0FF9-4445-80E2-D9AB8B0589B3}" srcOrd="0" destOrd="0" presId="urn:microsoft.com/office/officeart/2018/2/layout/IconCircleList"/>
    <dgm:cxn modelId="{BDC03DA1-DBF5-495F-946C-C53235465DFA}" srcId="{8F93A20D-C2DA-4E65-A91E-5713C9404434}" destId="{7D30C1E3-6AEB-4D5F-B11D-3779BF32BAE1}" srcOrd="1" destOrd="0" parTransId="{4331852E-EF3C-43E0-A86F-8D7B0F1AFA28}" sibTransId="{C99E74E4-555D-48F1-A6A3-F4DF62A5138A}"/>
    <dgm:cxn modelId="{D7C4D4BC-D2D1-4919-A091-CBB8212214C4}" type="presOf" srcId="{8F93A20D-C2DA-4E65-A91E-5713C9404434}" destId="{923F4342-D3AB-4F5E-AF15-38CD107D7D26}" srcOrd="0" destOrd="0" presId="urn:microsoft.com/office/officeart/2018/2/layout/IconCircleList"/>
    <dgm:cxn modelId="{49BEF1CA-8914-4653-9F25-81BBD25380CC}" srcId="{8F93A20D-C2DA-4E65-A91E-5713C9404434}" destId="{7441396B-D6D3-4CA9-A45E-3547485C5D22}" srcOrd="3" destOrd="0" parTransId="{499E49B6-6B45-40BF-A62E-E3A37ABB2564}" sibTransId="{B70FAC62-7C9E-415F-88F1-7C9D54E2DDA8}"/>
    <dgm:cxn modelId="{EDFB12D7-9A47-4CA1-865C-54FD50DB209E}" type="presOf" srcId="{8AC6A275-6470-4797-990B-D96A0ACF575D}" destId="{85EBC3A8-367D-466B-A05E-3227D4319505}" srcOrd="0" destOrd="0" presId="urn:microsoft.com/office/officeart/2018/2/layout/IconCircleList"/>
    <dgm:cxn modelId="{2ACA78EF-6508-4E52-8663-BF34867AB804}" srcId="{8F93A20D-C2DA-4E65-A91E-5713C9404434}" destId="{8AC6A275-6470-4797-990B-D96A0ACF575D}" srcOrd="2" destOrd="0" parTransId="{4013CE2E-1D6E-46C9-97CF-4AB03E184964}" sibTransId="{1A54BA13-5120-4F64-ABA1-5B1C8F6A406C}"/>
    <dgm:cxn modelId="{4E896D98-A35C-41A0-8F1A-AECEC8966777}" type="presParOf" srcId="{923F4342-D3AB-4F5E-AF15-38CD107D7D26}" destId="{E74D4496-6D8A-4E1F-8923-A25FAB10963D}" srcOrd="0" destOrd="0" presId="urn:microsoft.com/office/officeart/2018/2/layout/IconCircleList"/>
    <dgm:cxn modelId="{045EEFFA-787D-48F8-A414-7B3EDA5712F3}" type="presParOf" srcId="{E74D4496-6D8A-4E1F-8923-A25FAB10963D}" destId="{ECFFF7B0-8161-4C18-8713-A3AE559D0408}" srcOrd="0" destOrd="0" presId="urn:microsoft.com/office/officeart/2018/2/layout/IconCircleList"/>
    <dgm:cxn modelId="{AD593328-71A6-46A5-AFF3-A18BA66832EA}" type="presParOf" srcId="{ECFFF7B0-8161-4C18-8713-A3AE559D0408}" destId="{65467591-410C-4800-80E1-F262F25102DD}" srcOrd="0" destOrd="0" presId="urn:microsoft.com/office/officeart/2018/2/layout/IconCircleList"/>
    <dgm:cxn modelId="{4D124AD9-E2D1-4E31-9741-C89ED666A366}" type="presParOf" srcId="{ECFFF7B0-8161-4C18-8713-A3AE559D0408}" destId="{401050E0-8A67-432B-954E-B63437071576}" srcOrd="1" destOrd="0" presId="urn:microsoft.com/office/officeart/2018/2/layout/IconCircleList"/>
    <dgm:cxn modelId="{70180712-CD44-4933-B981-65B3FF630563}" type="presParOf" srcId="{ECFFF7B0-8161-4C18-8713-A3AE559D0408}" destId="{F7BDB3A5-26DD-41E6-A999-5FE9ECA0674C}" srcOrd="2" destOrd="0" presId="urn:microsoft.com/office/officeart/2018/2/layout/IconCircleList"/>
    <dgm:cxn modelId="{D5452499-F986-4BCE-A64D-660FA008B153}" type="presParOf" srcId="{ECFFF7B0-8161-4C18-8713-A3AE559D0408}" destId="{D3DBBD4A-0FF9-4445-80E2-D9AB8B0589B3}" srcOrd="3" destOrd="0" presId="urn:microsoft.com/office/officeart/2018/2/layout/IconCircleList"/>
    <dgm:cxn modelId="{781BBEEA-DA5F-470A-B59A-F4E504DFBD78}" type="presParOf" srcId="{E74D4496-6D8A-4E1F-8923-A25FAB10963D}" destId="{6580B101-3448-4FA1-96E4-4DC4B5530001}" srcOrd="1" destOrd="0" presId="urn:microsoft.com/office/officeart/2018/2/layout/IconCircleList"/>
    <dgm:cxn modelId="{4A820C06-4C07-4A3C-A579-184B0E34FD70}" type="presParOf" srcId="{E74D4496-6D8A-4E1F-8923-A25FAB10963D}" destId="{E4D032C0-A121-4D3E-AE69-8C1DB6E42CA5}" srcOrd="2" destOrd="0" presId="urn:microsoft.com/office/officeart/2018/2/layout/IconCircleList"/>
    <dgm:cxn modelId="{92D369F7-08CE-4356-9208-6626FD85B04E}" type="presParOf" srcId="{E4D032C0-A121-4D3E-AE69-8C1DB6E42CA5}" destId="{AC64D18E-A283-497A-B274-41B90EA5BAFE}" srcOrd="0" destOrd="0" presId="urn:microsoft.com/office/officeart/2018/2/layout/IconCircleList"/>
    <dgm:cxn modelId="{20F02635-7533-4D2D-A729-7FA0FDA476C9}" type="presParOf" srcId="{E4D032C0-A121-4D3E-AE69-8C1DB6E42CA5}" destId="{A9E5F2E1-D077-4B9E-8DFB-BAC4ED6E35F9}" srcOrd="1" destOrd="0" presId="urn:microsoft.com/office/officeart/2018/2/layout/IconCircleList"/>
    <dgm:cxn modelId="{11D6B145-B7C5-46A4-94F1-2C0C3C83B145}" type="presParOf" srcId="{E4D032C0-A121-4D3E-AE69-8C1DB6E42CA5}" destId="{86B9DAAC-29A1-47AE-91D0-8B073317FFFA}" srcOrd="2" destOrd="0" presId="urn:microsoft.com/office/officeart/2018/2/layout/IconCircleList"/>
    <dgm:cxn modelId="{FCDFC502-6EE0-401A-A051-2D2840FED384}" type="presParOf" srcId="{E4D032C0-A121-4D3E-AE69-8C1DB6E42CA5}" destId="{E8152976-B3D6-4DAA-8D96-652A91BFC361}" srcOrd="3" destOrd="0" presId="urn:microsoft.com/office/officeart/2018/2/layout/IconCircleList"/>
    <dgm:cxn modelId="{14F46595-63B2-44D7-A57C-F49F289EA319}" type="presParOf" srcId="{E74D4496-6D8A-4E1F-8923-A25FAB10963D}" destId="{F246F935-5572-4A6F-8B9F-59A421EC2A9D}" srcOrd="3" destOrd="0" presId="urn:microsoft.com/office/officeart/2018/2/layout/IconCircleList"/>
    <dgm:cxn modelId="{315F64F5-ED7E-4153-A0B5-4F030E10C5D4}" type="presParOf" srcId="{E74D4496-6D8A-4E1F-8923-A25FAB10963D}" destId="{6340DA3C-375F-4075-91EA-3D6A8DC2C3FB}" srcOrd="4" destOrd="0" presId="urn:microsoft.com/office/officeart/2018/2/layout/IconCircleList"/>
    <dgm:cxn modelId="{222B3722-BFAF-4044-8397-8113D5E4085F}" type="presParOf" srcId="{6340DA3C-375F-4075-91EA-3D6A8DC2C3FB}" destId="{A453649E-618F-4D60-82AD-14A25F9D7815}" srcOrd="0" destOrd="0" presId="urn:microsoft.com/office/officeart/2018/2/layout/IconCircleList"/>
    <dgm:cxn modelId="{75F96A57-96BC-4A0D-992C-0D906B4D6F36}" type="presParOf" srcId="{6340DA3C-375F-4075-91EA-3D6A8DC2C3FB}" destId="{50D9350E-D463-4D9D-8B7B-32AE90C5A1E8}" srcOrd="1" destOrd="0" presId="urn:microsoft.com/office/officeart/2018/2/layout/IconCircleList"/>
    <dgm:cxn modelId="{DF6EB533-C890-4D9B-9D7C-46BB19B6DD1B}" type="presParOf" srcId="{6340DA3C-375F-4075-91EA-3D6A8DC2C3FB}" destId="{94AE15A7-C390-461F-B1C7-F9884A16C15E}" srcOrd="2" destOrd="0" presId="urn:microsoft.com/office/officeart/2018/2/layout/IconCircleList"/>
    <dgm:cxn modelId="{AC0B0EA9-8B1C-4F7C-890C-FFA674476F31}" type="presParOf" srcId="{6340DA3C-375F-4075-91EA-3D6A8DC2C3FB}" destId="{85EBC3A8-367D-466B-A05E-3227D4319505}" srcOrd="3" destOrd="0" presId="urn:microsoft.com/office/officeart/2018/2/layout/IconCircleList"/>
    <dgm:cxn modelId="{C22E2872-0C0F-444E-B4D6-3B6462C28855}" type="presParOf" srcId="{E74D4496-6D8A-4E1F-8923-A25FAB10963D}" destId="{D443E9F9-0BBD-4FD9-8C21-A1AA7CD4A718}" srcOrd="5" destOrd="0" presId="urn:microsoft.com/office/officeart/2018/2/layout/IconCircleList"/>
    <dgm:cxn modelId="{1FC70859-87F6-49A3-98A1-AE0FD72F9A9D}" type="presParOf" srcId="{E74D4496-6D8A-4E1F-8923-A25FAB10963D}" destId="{BF7F6D2C-7998-48BF-86C9-F3BB54925A50}" srcOrd="6" destOrd="0" presId="urn:microsoft.com/office/officeart/2018/2/layout/IconCircleList"/>
    <dgm:cxn modelId="{0DF73D20-FFEC-42ED-A112-8DB18470CE6D}" type="presParOf" srcId="{BF7F6D2C-7998-48BF-86C9-F3BB54925A50}" destId="{F6F4594A-650C-4041-B2BF-34BF343094CE}" srcOrd="0" destOrd="0" presId="urn:microsoft.com/office/officeart/2018/2/layout/IconCircleList"/>
    <dgm:cxn modelId="{ED140F71-C16B-45D5-8E17-EA65620162A3}" type="presParOf" srcId="{BF7F6D2C-7998-48BF-86C9-F3BB54925A50}" destId="{93B2B16B-B879-4BD5-8B74-6B48AA7025EB}" srcOrd="1" destOrd="0" presId="urn:microsoft.com/office/officeart/2018/2/layout/IconCircleList"/>
    <dgm:cxn modelId="{7EB431C1-BD70-4DB3-AAF4-DCDAF837B7F3}" type="presParOf" srcId="{BF7F6D2C-7998-48BF-86C9-F3BB54925A50}" destId="{F79D8EE5-B1CD-4E5D-BB48-2A88241CF6DD}" srcOrd="2" destOrd="0" presId="urn:microsoft.com/office/officeart/2018/2/layout/IconCircleList"/>
    <dgm:cxn modelId="{19CD3712-034E-4E42-BB00-2CA2587A7B85}" type="presParOf" srcId="{BF7F6D2C-7998-48BF-86C9-F3BB54925A50}" destId="{F5C7EEF4-F712-4629-8B03-D94AD7718E54}" srcOrd="3" destOrd="0" presId="urn:microsoft.com/office/officeart/2018/2/layout/IconCircl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3.xml><?xml version="1.0" encoding="utf-8"?>
<dgm:dataModel xmlns:dgm="http://schemas.openxmlformats.org/drawingml/2006/diagram" xmlns:a="http://schemas.openxmlformats.org/drawingml/2006/main">
  <dgm:ptLst>
    <dgm:pt modelId="{E6A9F366-603B-4325-985D-2F5D0D724D8C}" type="doc">
      <dgm:prSet loTypeId="urn:microsoft.com/office/officeart/2005/8/layout/hierarchy1" loCatId="hierarchy" qsTypeId="urn:microsoft.com/office/officeart/2005/8/quickstyle/simple1" qsCatId="simple" csTypeId="urn:microsoft.com/office/officeart/2005/8/colors/colorful2" csCatId="colorful"/>
      <dgm:spPr/>
      <dgm:t>
        <a:bodyPr/>
        <a:lstStyle/>
        <a:p>
          <a:endParaRPr lang="en-US"/>
        </a:p>
      </dgm:t>
    </dgm:pt>
    <dgm:pt modelId="{BB568734-E30C-4A2D-BE93-DFFE34F5B38A}">
      <dgm:prSet/>
      <dgm:spPr/>
      <dgm:t>
        <a:bodyPr/>
        <a:lstStyle/>
        <a:p>
          <a:r>
            <a:rPr lang="en-US" dirty="0"/>
            <a:t>Therefore, we can say that </a:t>
          </a:r>
        </a:p>
      </dgm:t>
    </dgm:pt>
    <dgm:pt modelId="{EFBA1BA4-7259-475A-A872-822C40CBD836}" type="parTrans" cxnId="{4564CEB5-3B07-4418-A0E8-73315A99FDCB}">
      <dgm:prSet/>
      <dgm:spPr/>
      <dgm:t>
        <a:bodyPr/>
        <a:lstStyle/>
        <a:p>
          <a:endParaRPr lang="en-US"/>
        </a:p>
      </dgm:t>
    </dgm:pt>
    <dgm:pt modelId="{4446C360-454B-4D34-92EF-2A36683DA366}" type="sibTrans" cxnId="{4564CEB5-3B07-4418-A0E8-73315A99FDCB}">
      <dgm:prSet/>
      <dgm:spPr/>
      <dgm:t>
        <a:bodyPr/>
        <a:lstStyle/>
        <a:p>
          <a:endParaRPr lang="en-US"/>
        </a:p>
      </dgm:t>
    </dgm:pt>
    <dgm:pt modelId="{5BF45E1A-5803-458C-8290-C4D5B399C80C}">
      <dgm:prSet/>
      <dgm:spPr/>
      <dgm:t>
        <a:bodyPr/>
        <a:lstStyle/>
        <a:p>
          <a:r>
            <a:rPr lang="en-US" dirty="0"/>
            <a:t>OUTPUT = INCOME = EXENDITURE </a:t>
          </a:r>
        </a:p>
      </dgm:t>
    </dgm:pt>
    <dgm:pt modelId="{47BC240D-2693-44D6-A848-365F2777234F}" type="parTrans" cxnId="{9370F07C-6743-4479-9B5A-BE57A769176C}">
      <dgm:prSet/>
      <dgm:spPr/>
      <dgm:t>
        <a:bodyPr/>
        <a:lstStyle/>
        <a:p>
          <a:endParaRPr lang="en-US"/>
        </a:p>
      </dgm:t>
    </dgm:pt>
    <dgm:pt modelId="{48DB4E04-8E06-43C4-A82D-4C9AE486D6BF}" type="sibTrans" cxnId="{9370F07C-6743-4479-9B5A-BE57A769176C}">
      <dgm:prSet/>
      <dgm:spPr/>
      <dgm:t>
        <a:bodyPr/>
        <a:lstStyle/>
        <a:p>
          <a:endParaRPr lang="en-US"/>
        </a:p>
      </dgm:t>
    </dgm:pt>
    <dgm:pt modelId="{C48D73EA-6C41-2343-B8E3-09FAE102D76B}" type="pres">
      <dgm:prSet presAssocID="{E6A9F366-603B-4325-985D-2F5D0D724D8C}" presName="hierChild1" presStyleCnt="0">
        <dgm:presLayoutVars>
          <dgm:chPref val="1"/>
          <dgm:dir/>
          <dgm:animOne val="branch"/>
          <dgm:animLvl val="lvl"/>
          <dgm:resizeHandles/>
        </dgm:presLayoutVars>
      </dgm:prSet>
      <dgm:spPr/>
    </dgm:pt>
    <dgm:pt modelId="{982B1EA3-62CD-D44E-9A3F-3149AC540B2F}" type="pres">
      <dgm:prSet presAssocID="{BB568734-E30C-4A2D-BE93-DFFE34F5B38A}" presName="hierRoot1" presStyleCnt="0"/>
      <dgm:spPr/>
    </dgm:pt>
    <dgm:pt modelId="{DE96467B-B081-8847-B82F-CA93E5415EE9}" type="pres">
      <dgm:prSet presAssocID="{BB568734-E30C-4A2D-BE93-DFFE34F5B38A}" presName="composite" presStyleCnt="0"/>
      <dgm:spPr/>
    </dgm:pt>
    <dgm:pt modelId="{ADAAB302-3598-CD4C-BA89-D5416C7DAFED}" type="pres">
      <dgm:prSet presAssocID="{BB568734-E30C-4A2D-BE93-DFFE34F5B38A}" presName="background" presStyleLbl="node0" presStyleIdx="0" presStyleCnt="2"/>
      <dgm:spPr/>
    </dgm:pt>
    <dgm:pt modelId="{238F94B2-8587-9C40-A84F-35AAFCE81751}" type="pres">
      <dgm:prSet presAssocID="{BB568734-E30C-4A2D-BE93-DFFE34F5B38A}" presName="text" presStyleLbl="fgAcc0" presStyleIdx="0" presStyleCnt="2">
        <dgm:presLayoutVars>
          <dgm:chPref val="3"/>
        </dgm:presLayoutVars>
      </dgm:prSet>
      <dgm:spPr/>
    </dgm:pt>
    <dgm:pt modelId="{2F6103D6-8070-4841-83F0-4B02FB68C05D}" type="pres">
      <dgm:prSet presAssocID="{BB568734-E30C-4A2D-BE93-DFFE34F5B38A}" presName="hierChild2" presStyleCnt="0"/>
      <dgm:spPr/>
    </dgm:pt>
    <dgm:pt modelId="{BACA3D8E-5497-4A49-A918-B285DAD2FE99}" type="pres">
      <dgm:prSet presAssocID="{5BF45E1A-5803-458C-8290-C4D5B399C80C}" presName="hierRoot1" presStyleCnt="0"/>
      <dgm:spPr/>
    </dgm:pt>
    <dgm:pt modelId="{5876CA91-3890-D240-A619-CDFA52E04D0E}" type="pres">
      <dgm:prSet presAssocID="{5BF45E1A-5803-458C-8290-C4D5B399C80C}" presName="composite" presStyleCnt="0"/>
      <dgm:spPr/>
    </dgm:pt>
    <dgm:pt modelId="{F0F661D2-F135-A541-AFBB-EDB7849EB8BC}" type="pres">
      <dgm:prSet presAssocID="{5BF45E1A-5803-458C-8290-C4D5B399C80C}" presName="background" presStyleLbl="node0" presStyleIdx="1" presStyleCnt="2"/>
      <dgm:spPr/>
    </dgm:pt>
    <dgm:pt modelId="{9702F903-C088-8A40-B77B-2117FB240A5B}" type="pres">
      <dgm:prSet presAssocID="{5BF45E1A-5803-458C-8290-C4D5B399C80C}" presName="text" presStyleLbl="fgAcc0" presStyleIdx="1" presStyleCnt="2">
        <dgm:presLayoutVars>
          <dgm:chPref val="3"/>
        </dgm:presLayoutVars>
      </dgm:prSet>
      <dgm:spPr/>
    </dgm:pt>
    <dgm:pt modelId="{0B6D69D2-22A9-5A4B-82CC-8A751667B470}" type="pres">
      <dgm:prSet presAssocID="{5BF45E1A-5803-458C-8290-C4D5B399C80C}" presName="hierChild2" presStyleCnt="0"/>
      <dgm:spPr/>
    </dgm:pt>
  </dgm:ptLst>
  <dgm:cxnLst>
    <dgm:cxn modelId="{18EDC926-9884-7847-AB52-50B410158087}" type="presOf" srcId="{BB568734-E30C-4A2D-BE93-DFFE34F5B38A}" destId="{238F94B2-8587-9C40-A84F-35AAFCE81751}" srcOrd="0" destOrd="0" presId="urn:microsoft.com/office/officeart/2005/8/layout/hierarchy1"/>
    <dgm:cxn modelId="{9370F07C-6743-4479-9B5A-BE57A769176C}" srcId="{E6A9F366-603B-4325-985D-2F5D0D724D8C}" destId="{5BF45E1A-5803-458C-8290-C4D5B399C80C}" srcOrd="1" destOrd="0" parTransId="{47BC240D-2693-44D6-A848-365F2777234F}" sibTransId="{48DB4E04-8E06-43C4-A82D-4C9AE486D6BF}"/>
    <dgm:cxn modelId="{27878680-4093-024C-A91D-F511F634A1FF}" type="presOf" srcId="{E6A9F366-603B-4325-985D-2F5D0D724D8C}" destId="{C48D73EA-6C41-2343-B8E3-09FAE102D76B}" srcOrd="0" destOrd="0" presId="urn:microsoft.com/office/officeart/2005/8/layout/hierarchy1"/>
    <dgm:cxn modelId="{4564CEB5-3B07-4418-A0E8-73315A99FDCB}" srcId="{E6A9F366-603B-4325-985D-2F5D0D724D8C}" destId="{BB568734-E30C-4A2D-BE93-DFFE34F5B38A}" srcOrd="0" destOrd="0" parTransId="{EFBA1BA4-7259-475A-A872-822C40CBD836}" sibTransId="{4446C360-454B-4D34-92EF-2A36683DA366}"/>
    <dgm:cxn modelId="{F0BDADD0-59D3-5C45-8F2D-EF811D33D701}" type="presOf" srcId="{5BF45E1A-5803-458C-8290-C4D5B399C80C}" destId="{9702F903-C088-8A40-B77B-2117FB240A5B}" srcOrd="0" destOrd="0" presId="urn:microsoft.com/office/officeart/2005/8/layout/hierarchy1"/>
    <dgm:cxn modelId="{ED7D38AB-DC3A-D04C-8A89-C6E2BF15916D}" type="presParOf" srcId="{C48D73EA-6C41-2343-B8E3-09FAE102D76B}" destId="{982B1EA3-62CD-D44E-9A3F-3149AC540B2F}" srcOrd="0" destOrd="0" presId="urn:microsoft.com/office/officeart/2005/8/layout/hierarchy1"/>
    <dgm:cxn modelId="{C8E645C8-36E9-ED4A-9E9A-F3742FBCC506}" type="presParOf" srcId="{982B1EA3-62CD-D44E-9A3F-3149AC540B2F}" destId="{DE96467B-B081-8847-B82F-CA93E5415EE9}" srcOrd="0" destOrd="0" presId="urn:microsoft.com/office/officeart/2005/8/layout/hierarchy1"/>
    <dgm:cxn modelId="{0D79D5AB-86B6-6E4D-92AA-EF9E84365BE1}" type="presParOf" srcId="{DE96467B-B081-8847-B82F-CA93E5415EE9}" destId="{ADAAB302-3598-CD4C-BA89-D5416C7DAFED}" srcOrd="0" destOrd="0" presId="urn:microsoft.com/office/officeart/2005/8/layout/hierarchy1"/>
    <dgm:cxn modelId="{540573BF-5E23-0941-95A9-ACEDF5191162}" type="presParOf" srcId="{DE96467B-B081-8847-B82F-CA93E5415EE9}" destId="{238F94B2-8587-9C40-A84F-35AAFCE81751}" srcOrd="1" destOrd="0" presId="urn:microsoft.com/office/officeart/2005/8/layout/hierarchy1"/>
    <dgm:cxn modelId="{3AC30CEA-3621-FF47-A9D2-80CA5DBD744E}" type="presParOf" srcId="{982B1EA3-62CD-D44E-9A3F-3149AC540B2F}" destId="{2F6103D6-8070-4841-83F0-4B02FB68C05D}" srcOrd="1" destOrd="0" presId="urn:microsoft.com/office/officeart/2005/8/layout/hierarchy1"/>
    <dgm:cxn modelId="{0F416C5B-0BC8-7D4F-A30E-0754BDB6A427}" type="presParOf" srcId="{C48D73EA-6C41-2343-B8E3-09FAE102D76B}" destId="{BACA3D8E-5497-4A49-A918-B285DAD2FE99}" srcOrd="1" destOrd="0" presId="urn:microsoft.com/office/officeart/2005/8/layout/hierarchy1"/>
    <dgm:cxn modelId="{2027151B-482A-0541-A234-04A7EF56820B}" type="presParOf" srcId="{BACA3D8E-5497-4A49-A918-B285DAD2FE99}" destId="{5876CA91-3890-D240-A619-CDFA52E04D0E}" srcOrd="0" destOrd="0" presId="urn:microsoft.com/office/officeart/2005/8/layout/hierarchy1"/>
    <dgm:cxn modelId="{5EA18CA1-78DE-5C4D-96DD-4C8CD6E951F8}" type="presParOf" srcId="{5876CA91-3890-D240-A619-CDFA52E04D0E}" destId="{F0F661D2-F135-A541-AFBB-EDB7849EB8BC}" srcOrd="0" destOrd="0" presId="urn:microsoft.com/office/officeart/2005/8/layout/hierarchy1"/>
    <dgm:cxn modelId="{346CF51F-48BA-8047-886A-E738E59B28F7}" type="presParOf" srcId="{5876CA91-3890-D240-A619-CDFA52E04D0E}" destId="{9702F903-C088-8A40-B77B-2117FB240A5B}" srcOrd="1" destOrd="0" presId="urn:microsoft.com/office/officeart/2005/8/layout/hierarchy1"/>
    <dgm:cxn modelId="{D5924B92-5ACD-2943-B3B9-CC72A4E2EF6D}" type="presParOf" srcId="{BACA3D8E-5497-4A49-A918-B285DAD2FE99}" destId="{0B6D69D2-22A9-5A4B-82CC-8A751667B470}" srcOrd="1" destOrd="0" presId="urn:microsoft.com/office/officeart/2005/8/layout/hierarchy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4.xml><?xml version="1.0" encoding="utf-8"?>
<dgm:dataModel xmlns:dgm="http://schemas.openxmlformats.org/drawingml/2006/diagram" xmlns:a="http://schemas.openxmlformats.org/drawingml/2006/main">
  <dgm:ptLst>
    <dgm:pt modelId="{AF73F6A4-C75A-47CC-A2F1-DC925161CFC2}" type="doc">
      <dgm:prSet loTypeId="urn:microsoft.com/office/officeart/2005/8/layout/matrix2" loCatId="matrix" qsTypeId="urn:microsoft.com/office/officeart/2005/8/quickstyle/simple1" qsCatId="simple" csTypeId="urn:microsoft.com/office/officeart/2005/8/colors/colorful5" csCatId="colorful"/>
      <dgm:spPr/>
      <dgm:t>
        <a:bodyPr/>
        <a:lstStyle/>
        <a:p>
          <a:endParaRPr lang="en-US"/>
        </a:p>
      </dgm:t>
    </dgm:pt>
    <dgm:pt modelId="{2F48B39C-5FFB-47B7-8F65-A1A37FB78C2C}">
      <dgm:prSet/>
      <dgm:spPr/>
      <dgm:t>
        <a:bodyPr/>
        <a:lstStyle/>
        <a:p>
          <a:r>
            <a:rPr lang="en-US" dirty="0"/>
            <a:t>NI  can be affected by inflation. The figures for GDP are in current value / prices/expenditure ad thus contain an inflationary influence. </a:t>
          </a:r>
        </a:p>
      </dgm:t>
    </dgm:pt>
    <dgm:pt modelId="{B7830C4B-99B6-46BD-9032-AB33E672CE8F}" type="parTrans" cxnId="{F109CD4E-B297-4865-8BCE-785B99C860D3}">
      <dgm:prSet/>
      <dgm:spPr/>
      <dgm:t>
        <a:bodyPr/>
        <a:lstStyle/>
        <a:p>
          <a:endParaRPr lang="en-US"/>
        </a:p>
      </dgm:t>
    </dgm:pt>
    <dgm:pt modelId="{F6CEAFF2-D28A-43E4-866C-25F993E3D757}" type="sibTrans" cxnId="{F109CD4E-B297-4865-8BCE-785B99C860D3}">
      <dgm:prSet/>
      <dgm:spPr/>
      <dgm:t>
        <a:bodyPr/>
        <a:lstStyle/>
        <a:p>
          <a:endParaRPr lang="en-US"/>
        </a:p>
      </dgm:t>
    </dgm:pt>
    <dgm:pt modelId="{0AAA6067-F53B-40D0-8F1E-40620F677670}">
      <dgm:prSet/>
      <dgm:spPr/>
      <dgm:t>
        <a:bodyPr/>
        <a:lstStyle/>
        <a:p>
          <a:r>
            <a:rPr lang="en-US" dirty="0"/>
            <a:t>NI measured by GDP at market process is also known as nominal national income. Once inflation  is accounted for Nominal NI is referred to as REAL National Income . (RNI) </a:t>
          </a:r>
        </a:p>
      </dgm:t>
    </dgm:pt>
    <dgm:pt modelId="{9C595393-E6AD-4720-B862-E26B10A2B0EF}" type="parTrans" cxnId="{75C2F9E9-7380-4732-8B40-89F05D9F4DF3}">
      <dgm:prSet/>
      <dgm:spPr/>
      <dgm:t>
        <a:bodyPr/>
        <a:lstStyle/>
        <a:p>
          <a:endParaRPr lang="en-US"/>
        </a:p>
      </dgm:t>
    </dgm:pt>
    <dgm:pt modelId="{6D9593EA-F64A-4247-BED0-A6608A265C44}" type="sibTrans" cxnId="{75C2F9E9-7380-4732-8B40-89F05D9F4DF3}">
      <dgm:prSet/>
      <dgm:spPr/>
      <dgm:t>
        <a:bodyPr/>
        <a:lstStyle/>
        <a:p>
          <a:endParaRPr lang="en-US"/>
        </a:p>
      </dgm:t>
    </dgm:pt>
    <dgm:pt modelId="{0ECCAC69-A4BA-4519-827A-4558DC783402}">
      <dgm:prSet/>
      <dgm:spPr/>
      <dgm:t>
        <a:bodyPr/>
        <a:lstStyle/>
        <a:p>
          <a:r>
            <a:rPr lang="en-US" dirty="0"/>
            <a:t>Therefore,  RNI is calculated by adjusting national income figures for inflation – reducing the value of all goods and services produced in an economy </a:t>
          </a:r>
        </a:p>
      </dgm:t>
    </dgm:pt>
    <dgm:pt modelId="{EEAB4659-5BDD-4B98-95A4-41861141D3F2}" type="parTrans" cxnId="{598D2682-79AB-43CA-B85C-14D0EC7E6285}">
      <dgm:prSet/>
      <dgm:spPr/>
      <dgm:t>
        <a:bodyPr/>
        <a:lstStyle/>
        <a:p>
          <a:endParaRPr lang="en-US"/>
        </a:p>
      </dgm:t>
    </dgm:pt>
    <dgm:pt modelId="{83416D7E-4C61-4A2E-9CB1-EA23E20717D8}" type="sibTrans" cxnId="{598D2682-79AB-43CA-B85C-14D0EC7E6285}">
      <dgm:prSet/>
      <dgm:spPr/>
      <dgm:t>
        <a:bodyPr/>
        <a:lstStyle/>
        <a:p>
          <a:endParaRPr lang="en-US"/>
        </a:p>
      </dgm:t>
    </dgm:pt>
    <dgm:pt modelId="{8E90A784-B1D8-4C18-B6A1-E537BE2F49E3}">
      <dgm:prSet/>
      <dgm:spPr/>
      <dgm:t>
        <a:bodyPr/>
        <a:lstStyle/>
        <a:p>
          <a:r>
            <a:rPr lang="en-US" b="1" dirty="0"/>
            <a:t>The adjustment is effected, by the GDP Deflator </a:t>
          </a:r>
          <a:endParaRPr lang="en-US" dirty="0"/>
        </a:p>
      </dgm:t>
    </dgm:pt>
    <dgm:pt modelId="{4529C9D8-543E-4C96-AEBA-67429D4FFD6A}" type="parTrans" cxnId="{97FC6D90-EA9F-4A6B-AC50-3B43F3A868FD}">
      <dgm:prSet/>
      <dgm:spPr/>
      <dgm:t>
        <a:bodyPr/>
        <a:lstStyle/>
        <a:p>
          <a:endParaRPr lang="en-US"/>
        </a:p>
      </dgm:t>
    </dgm:pt>
    <dgm:pt modelId="{4BF954C9-9085-4D35-B97A-DCD9753019B1}" type="sibTrans" cxnId="{97FC6D90-EA9F-4A6B-AC50-3B43F3A868FD}">
      <dgm:prSet/>
      <dgm:spPr/>
      <dgm:t>
        <a:bodyPr/>
        <a:lstStyle/>
        <a:p>
          <a:endParaRPr lang="en-US"/>
        </a:p>
      </dgm:t>
    </dgm:pt>
    <dgm:pt modelId="{1C5B1775-3069-F44A-9ECE-ACEA19060448}" type="pres">
      <dgm:prSet presAssocID="{AF73F6A4-C75A-47CC-A2F1-DC925161CFC2}" presName="matrix" presStyleCnt="0">
        <dgm:presLayoutVars>
          <dgm:chMax val="1"/>
          <dgm:dir/>
          <dgm:resizeHandles val="exact"/>
        </dgm:presLayoutVars>
      </dgm:prSet>
      <dgm:spPr/>
    </dgm:pt>
    <dgm:pt modelId="{76B2F7E9-1C3B-9640-B64B-3EED1B206064}" type="pres">
      <dgm:prSet presAssocID="{AF73F6A4-C75A-47CC-A2F1-DC925161CFC2}" presName="axisShape" presStyleLbl="bgShp" presStyleIdx="0" presStyleCnt="1"/>
      <dgm:spPr/>
    </dgm:pt>
    <dgm:pt modelId="{059DE9E3-9581-4940-A6FE-D527A9F2917B}" type="pres">
      <dgm:prSet presAssocID="{AF73F6A4-C75A-47CC-A2F1-DC925161CFC2}" presName="rect1" presStyleLbl="node1" presStyleIdx="0" presStyleCnt="4">
        <dgm:presLayoutVars>
          <dgm:chMax val="0"/>
          <dgm:chPref val="0"/>
          <dgm:bulletEnabled val="1"/>
        </dgm:presLayoutVars>
      </dgm:prSet>
      <dgm:spPr/>
    </dgm:pt>
    <dgm:pt modelId="{B7544DCB-801F-CD4F-8F29-9BF5D11C9E2E}" type="pres">
      <dgm:prSet presAssocID="{AF73F6A4-C75A-47CC-A2F1-DC925161CFC2}" presName="rect2" presStyleLbl="node1" presStyleIdx="1" presStyleCnt="4">
        <dgm:presLayoutVars>
          <dgm:chMax val="0"/>
          <dgm:chPref val="0"/>
          <dgm:bulletEnabled val="1"/>
        </dgm:presLayoutVars>
      </dgm:prSet>
      <dgm:spPr/>
    </dgm:pt>
    <dgm:pt modelId="{94AB3706-DF61-6E4E-9281-7A1C98EC5D41}" type="pres">
      <dgm:prSet presAssocID="{AF73F6A4-C75A-47CC-A2F1-DC925161CFC2}" presName="rect3" presStyleLbl="node1" presStyleIdx="2" presStyleCnt="4">
        <dgm:presLayoutVars>
          <dgm:chMax val="0"/>
          <dgm:chPref val="0"/>
          <dgm:bulletEnabled val="1"/>
        </dgm:presLayoutVars>
      </dgm:prSet>
      <dgm:spPr/>
    </dgm:pt>
    <dgm:pt modelId="{9D78D72C-5053-8E4E-92C9-1C1CA5ACE41A}" type="pres">
      <dgm:prSet presAssocID="{AF73F6A4-C75A-47CC-A2F1-DC925161CFC2}" presName="rect4" presStyleLbl="node1" presStyleIdx="3" presStyleCnt="4">
        <dgm:presLayoutVars>
          <dgm:chMax val="0"/>
          <dgm:chPref val="0"/>
          <dgm:bulletEnabled val="1"/>
        </dgm:presLayoutVars>
      </dgm:prSet>
      <dgm:spPr/>
    </dgm:pt>
  </dgm:ptLst>
  <dgm:cxnLst>
    <dgm:cxn modelId="{4F89F300-7618-354B-B70F-C7FCA7A1C587}" type="presOf" srcId="{0ECCAC69-A4BA-4519-827A-4558DC783402}" destId="{94AB3706-DF61-6E4E-9281-7A1C98EC5D41}" srcOrd="0" destOrd="0" presId="urn:microsoft.com/office/officeart/2005/8/layout/matrix2"/>
    <dgm:cxn modelId="{15546424-CCFF-E240-8475-4FA706F93816}" type="presOf" srcId="{8E90A784-B1D8-4C18-B6A1-E537BE2F49E3}" destId="{9D78D72C-5053-8E4E-92C9-1C1CA5ACE41A}" srcOrd="0" destOrd="0" presId="urn:microsoft.com/office/officeart/2005/8/layout/matrix2"/>
    <dgm:cxn modelId="{F109CD4E-B297-4865-8BCE-785B99C860D3}" srcId="{AF73F6A4-C75A-47CC-A2F1-DC925161CFC2}" destId="{2F48B39C-5FFB-47B7-8F65-A1A37FB78C2C}" srcOrd="0" destOrd="0" parTransId="{B7830C4B-99B6-46BD-9032-AB33E672CE8F}" sibTransId="{F6CEAFF2-D28A-43E4-866C-25F993E3D757}"/>
    <dgm:cxn modelId="{D4889477-2486-6847-9DB1-64094F1453EB}" type="presOf" srcId="{0AAA6067-F53B-40D0-8F1E-40620F677670}" destId="{B7544DCB-801F-CD4F-8F29-9BF5D11C9E2E}" srcOrd="0" destOrd="0" presId="urn:microsoft.com/office/officeart/2005/8/layout/matrix2"/>
    <dgm:cxn modelId="{598D2682-79AB-43CA-B85C-14D0EC7E6285}" srcId="{AF73F6A4-C75A-47CC-A2F1-DC925161CFC2}" destId="{0ECCAC69-A4BA-4519-827A-4558DC783402}" srcOrd="2" destOrd="0" parTransId="{EEAB4659-5BDD-4B98-95A4-41861141D3F2}" sibTransId="{83416D7E-4C61-4A2E-9CB1-EA23E20717D8}"/>
    <dgm:cxn modelId="{548BC08D-F4E6-164F-A762-4E13990A0876}" type="presOf" srcId="{2F48B39C-5FFB-47B7-8F65-A1A37FB78C2C}" destId="{059DE9E3-9581-4940-A6FE-D527A9F2917B}" srcOrd="0" destOrd="0" presId="urn:microsoft.com/office/officeart/2005/8/layout/matrix2"/>
    <dgm:cxn modelId="{97FC6D90-EA9F-4A6B-AC50-3B43F3A868FD}" srcId="{AF73F6A4-C75A-47CC-A2F1-DC925161CFC2}" destId="{8E90A784-B1D8-4C18-B6A1-E537BE2F49E3}" srcOrd="3" destOrd="0" parTransId="{4529C9D8-543E-4C96-AEBA-67429D4FFD6A}" sibTransId="{4BF954C9-9085-4D35-B97A-DCD9753019B1}"/>
    <dgm:cxn modelId="{75C2F9E9-7380-4732-8B40-89F05D9F4DF3}" srcId="{AF73F6A4-C75A-47CC-A2F1-DC925161CFC2}" destId="{0AAA6067-F53B-40D0-8F1E-40620F677670}" srcOrd="1" destOrd="0" parTransId="{9C595393-E6AD-4720-B862-E26B10A2B0EF}" sibTransId="{6D9593EA-F64A-4247-BED0-A6608A265C44}"/>
    <dgm:cxn modelId="{4F8DEAF1-58C9-3542-92C7-BA31097FF3D2}" type="presOf" srcId="{AF73F6A4-C75A-47CC-A2F1-DC925161CFC2}" destId="{1C5B1775-3069-F44A-9ECE-ACEA19060448}" srcOrd="0" destOrd="0" presId="urn:microsoft.com/office/officeart/2005/8/layout/matrix2"/>
    <dgm:cxn modelId="{8730AF2F-755D-C64B-A785-C97F5B25DE70}" type="presParOf" srcId="{1C5B1775-3069-F44A-9ECE-ACEA19060448}" destId="{76B2F7E9-1C3B-9640-B64B-3EED1B206064}" srcOrd="0" destOrd="0" presId="urn:microsoft.com/office/officeart/2005/8/layout/matrix2"/>
    <dgm:cxn modelId="{853F6612-87A8-A64C-A938-AC4DB66C9A2F}" type="presParOf" srcId="{1C5B1775-3069-F44A-9ECE-ACEA19060448}" destId="{059DE9E3-9581-4940-A6FE-D527A9F2917B}" srcOrd="1" destOrd="0" presId="urn:microsoft.com/office/officeart/2005/8/layout/matrix2"/>
    <dgm:cxn modelId="{FC5E6C15-4A0D-C441-89A5-FE1490164184}" type="presParOf" srcId="{1C5B1775-3069-F44A-9ECE-ACEA19060448}" destId="{B7544DCB-801F-CD4F-8F29-9BF5D11C9E2E}" srcOrd="2" destOrd="0" presId="urn:microsoft.com/office/officeart/2005/8/layout/matrix2"/>
    <dgm:cxn modelId="{7368DD3E-F704-8549-9DDD-D1CE6BF4E785}" type="presParOf" srcId="{1C5B1775-3069-F44A-9ECE-ACEA19060448}" destId="{94AB3706-DF61-6E4E-9281-7A1C98EC5D41}" srcOrd="3" destOrd="0" presId="urn:microsoft.com/office/officeart/2005/8/layout/matrix2"/>
    <dgm:cxn modelId="{CE93D2BE-4C2D-B647-B3CF-536AD07E6C3C}" type="presParOf" srcId="{1C5B1775-3069-F44A-9ECE-ACEA19060448}" destId="{9D78D72C-5053-8E4E-92C9-1C1CA5ACE41A}" srcOrd="4" destOrd="0" presId="urn:microsoft.com/office/officeart/2005/8/layout/matrix2"/>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5.xml><?xml version="1.0" encoding="utf-8"?>
<dgm:dataModel xmlns:dgm="http://schemas.openxmlformats.org/drawingml/2006/diagram" xmlns:a="http://schemas.openxmlformats.org/drawingml/2006/main">
  <dgm:ptLst>
    <dgm:pt modelId="{7C208EAB-3738-4393-A711-46813D03AB75}" type="doc">
      <dgm:prSet loTypeId="urn:microsoft.com/office/officeart/2016/7/layout/RepeatingBendingProcessNew" loCatId="process" qsTypeId="urn:microsoft.com/office/officeart/2005/8/quickstyle/simple1" qsCatId="simple" csTypeId="urn:microsoft.com/office/officeart/2005/8/colors/colorful1" csCatId="colorful" phldr="1"/>
      <dgm:spPr/>
      <dgm:t>
        <a:bodyPr/>
        <a:lstStyle/>
        <a:p>
          <a:endParaRPr lang="en-US"/>
        </a:p>
      </dgm:t>
    </dgm:pt>
    <dgm:pt modelId="{1D7F0AFF-7977-405C-AE5B-78C5FAA4F174}">
      <dgm:prSet/>
      <dgm:spPr/>
      <dgm:t>
        <a:bodyPr/>
        <a:lstStyle/>
        <a:p>
          <a:r>
            <a:rPr lang="en-US" dirty="0"/>
            <a:t>The income figures of each country need to be converted into a common currency. What is the right exchange rate to use ? </a:t>
          </a:r>
        </a:p>
      </dgm:t>
    </dgm:pt>
    <dgm:pt modelId="{5471E5A2-D815-4F00-94C7-9C7FBA08F1E7}" type="parTrans" cxnId="{0D3FCEBB-2995-4525-86F3-988AD11C423B}">
      <dgm:prSet/>
      <dgm:spPr/>
      <dgm:t>
        <a:bodyPr/>
        <a:lstStyle/>
        <a:p>
          <a:endParaRPr lang="en-US"/>
        </a:p>
      </dgm:t>
    </dgm:pt>
    <dgm:pt modelId="{F1B44E06-A918-4687-BE0D-0B5503BCE99E}" type="sibTrans" cxnId="{0D3FCEBB-2995-4525-86F3-988AD11C423B}">
      <dgm:prSet/>
      <dgm:spPr/>
      <dgm:t>
        <a:bodyPr/>
        <a:lstStyle/>
        <a:p>
          <a:endParaRPr lang="en-US" dirty="0"/>
        </a:p>
      </dgm:t>
    </dgm:pt>
    <dgm:pt modelId="{9D6D5669-13AE-49EA-AA29-5CD8D88164C3}">
      <dgm:prSet/>
      <dgm:spPr/>
      <dgm:t>
        <a:bodyPr/>
        <a:lstStyle/>
        <a:p>
          <a:r>
            <a:rPr lang="en-US" dirty="0"/>
            <a:t>Accounting and computation techniques vary between countries </a:t>
          </a:r>
        </a:p>
      </dgm:t>
    </dgm:pt>
    <dgm:pt modelId="{0C073067-A753-4C1D-8315-97E8793FA505}" type="parTrans" cxnId="{8BEE878A-C454-4246-96F3-4BA15C1D3E68}">
      <dgm:prSet/>
      <dgm:spPr/>
      <dgm:t>
        <a:bodyPr/>
        <a:lstStyle/>
        <a:p>
          <a:endParaRPr lang="en-US"/>
        </a:p>
      </dgm:t>
    </dgm:pt>
    <dgm:pt modelId="{A0AB2070-55B2-41F6-B06E-9968FFB36CAE}" type="sibTrans" cxnId="{8BEE878A-C454-4246-96F3-4BA15C1D3E68}">
      <dgm:prSet/>
      <dgm:spPr/>
      <dgm:t>
        <a:bodyPr/>
        <a:lstStyle/>
        <a:p>
          <a:endParaRPr lang="en-US" dirty="0"/>
        </a:p>
      </dgm:t>
    </dgm:pt>
    <dgm:pt modelId="{5AB70B22-9D3A-4F32-9F10-9EB06DD859D2}">
      <dgm:prSet/>
      <dgm:spPr/>
      <dgm:t>
        <a:bodyPr/>
        <a:lstStyle/>
        <a:p>
          <a:r>
            <a:rPr lang="en-US" dirty="0"/>
            <a:t>The distribution of income will vary </a:t>
          </a:r>
        </a:p>
      </dgm:t>
    </dgm:pt>
    <dgm:pt modelId="{DF6CB15E-59FF-404F-B292-5DCAA2C5D5F9}" type="parTrans" cxnId="{336A0342-9B1E-4D88-BF24-F6A2DB9623DC}">
      <dgm:prSet/>
      <dgm:spPr/>
      <dgm:t>
        <a:bodyPr/>
        <a:lstStyle/>
        <a:p>
          <a:endParaRPr lang="en-US"/>
        </a:p>
      </dgm:t>
    </dgm:pt>
    <dgm:pt modelId="{2DBC4BCF-846B-406D-8D8F-CB779C53828B}" type="sibTrans" cxnId="{336A0342-9B1E-4D88-BF24-F6A2DB9623DC}">
      <dgm:prSet/>
      <dgm:spPr/>
      <dgm:t>
        <a:bodyPr/>
        <a:lstStyle/>
        <a:p>
          <a:endParaRPr lang="en-US" dirty="0"/>
        </a:p>
      </dgm:t>
    </dgm:pt>
    <dgm:pt modelId="{01826B16-0385-4A14-BAE7-ABF2564C1BBE}">
      <dgm:prSet/>
      <dgm:spPr/>
      <dgm:t>
        <a:bodyPr/>
        <a:lstStyle/>
        <a:p>
          <a:r>
            <a:rPr lang="en-US" dirty="0"/>
            <a:t>Some economies/countries engage in more barter and black markets </a:t>
          </a:r>
        </a:p>
      </dgm:t>
    </dgm:pt>
    <dgm:pt modelId="{FDE241B4-9398-45CD-9782-303DC8CCDEB7}" type="parTrans" cxnId="{4EE6EFCD-38E8-4081-9482-A2730EF2F7A2}">
      <dgm:prSet/>
      <dgm:spPr/>
      <dgm:t>
        <a:bodyPr/>
        <a:lstStyle/>
        <a:p>
          <a:endParaRPr lang="en-US"/>
        </a:p>
      </dgm:t>
    </dgm:pt>
    <dgm:pt modelId="{24B3DB24-00DB-4BD8-9FF2-2FAA46A617FB}" type="sibTrans" cxnId="{4EE6EFCD-38E8-4081-9482-A2730EF2F7A2}">
      <dgm:prSet/>
      <dgm:spPr/>
      <dgm:t>
        <a:bodyPr/>
        <a:lstStyle/>
        <a:p>
          <a:endParaRPr lang="en-US" dirty="0"/>
        </a:p>
      </dgm:t>
    </dgm:pt>
    <dgm:pt modelId="{32F8061F-F5E6-421E-9383-F87B0A86BBD6}">
      <dgm:prSet/>
      <dgm:spPr/>
      <dgm:t>
        <a:bodyPr/>
        <a:lstStyle/>
        <a:p>
          <a:r>
            <a:rPr lang="en-US" dirty="0"/>
            <a:t>Price levels and inflation may have an impact on the value of income </a:t>
          </a:r>
        </a:p>
      </dgm:t>
    </dgm:pt>
    <dgm:pt modelId="{74C32ADB-4664-4CD5-BF3D-AE64C8F2318D}" type="parTrans" cxnId="{8E32B22B-FC15-438E-BA61-B0B63444C1D6}">
      <dgm:prSet/>
      <dgm:spPr/>
      <dgm:t>
        <a:bodyPr/>
        <a:lstStyle/>
        <a:p>
          <a:endParaRPr lang="en-US"/>
        </a:p>
      </dgm:t>
    </dgm:pt>
    <dgm:pt modelId="{38B9850A-1E93-4358-9F5E-90C6BF437500}" type="sibTrans" cxnId="{8E32B22B-FC15-438E-BA61-B0B63444C1D6}">
      <dgm:prSet/>
      <dgm:spPr/>
      <dgm:t>
        <a:bodyPr/>
        <a:lstStyle/>
        <a:p>
          <a:endParaRPr lang="en-US" dirty="0"/>
        </a:p>
      </dgm:t>
    </dgm:pt>
    <dgm:pt modelId="{B7C42247-91F7-EE4A-8D2D-E7F54779339A}">
      <dgm:prSet/>
      <dgm:spPr/>
      <dgm:t>
        <a:bodyPr/>
        <a:lstStyle/>
        <a:p>
          <a:r>
            <a:rPr lang="en-GB" dirty="0"/>
            <a:t>Differences in what is produced ( output) Country A may produce consumer goods, country B may produce military goods</a:t>
          </a:r>
        </a:p>
      </dgm:t>
    </dgm:pt>
    <dgm:pt modelId="{F36B81F1-E1E2-FE43-AF87-C0D5F58BA42B}" type="parTrans" cxnId="{B3D1586D-588C-2E48-83AD-77AE8BB95D52}">
      <dgm:prSet/>
      <dgm:spPr/>
    </dgm:pt>
    <dgm:pt modelId="{79FBBC96-EE3A-1C4D-A1E0-793A6132A0AE}" type="sibTrans" cxnId="{B3D1586D-588C-2E48-83AD-77AE8BB95D52}">
      <dgm:prSet/>
      <dgm:spPr/>
    </dgm:pt>
    <dgm:pt modelId="{11146805-F1BC-D249-8B5F-5B88A4F35988}" type="pres">
      <dgm:prSet presAssocID="{7C208EAB-3738-4393-A711-46813D03AB75}" presName="Name0" presStyleCnt="0">
        <dgm:presLayoutVars>
          <dgm:dir/>
          <dgm:resizeHandles val="exact"/>
        </dgm:presLayoutVars>
      </dgm:prSet>
      <dgm:spPr/>
    </dgm:pt>
    <dgm:pt modelId="{9699DAB5-28AD-9D42-867C-170C560DA2D5}" type="pres">
      <dgm:prSet presAssocID="{1D7F0AFF-7977-405C-AE5B-78C5FAA4F174}" presName="node" presStyleLbl="node1" presStyleIdx="0" presStyleCnt="6">
        <dgm:presLayoutVars>
          <dgm:bulletEnabled val="1"/>
        </dgm:presLayoutVars>
      </dgm:prSet>
      <dgm:spPr/>
    </dgm:pt>
    <dgm:pt modelId="{74291049-F57C-BC49-AA21-864867F97F08}" type="pres">
      <dgm:prSet presAssocID="{F1B44E06-A918-4687-BE0D-0B5503BCE99E}" presName="sibTrans" presStyleLbl="sibTrans1D1" presStyleIdx="0" presStyleCnt="5"/>
      <dgm:spPr/>
    </dgm:pt>
    <dgm:pt modelId="{E33ACAF0-B253-8A4D-BA6E-4AA11465870F}" type="pres">
      <dgm:prSet presAssocID="{F1B44E06-A918-4687-BE0D-0B5503BCE99E}" presName="connectorText" presStyleLbl="sibTrans1D1" presStyleIdx="0" presStyleCnt="5"/>
      <dgm:spPr/>
    </dgm:pt>
    <dgm:pt modelId="{24EF1898-54A5-DF4C-9626-C8AB24D3D3B6}" type="pres">
      <dgm:prSet presAssocID="{9D6D5669-13AE-49EA-AA29-5CD8D88164C3}" presName="node" presStyleLbl="node1" presStyleIdx="1" presStyleCnt="6">
        <dgm:presLayoutVars>
          <dgm:bulletEnabled val="1"/>
        </dgm:presLayoutVars>
      </dgm:prSet>
      <dgm:spPr/>
    </dgm:pt>
    <dgm:pt modelId="{CFA955D1-9E37-5042-93A5-C9A23B37C527}" type="pres">
      <dgm:prSet presAssocID="{A0AB2070-55B2-41F6-B06E-9968FFB36CAE}" presName="sibTrans" presStyleLbl="sibTrans1D1" presStyleIdx="1" presStyleCnt="5"/>
      <dgm:spPr/>
    </dgm:pt>
    <dgm:pt modelId="{B60CB2EE-3862-F748-92D6-C1F93156F029}" type="pres">
      <dgm:prSet presAssocID="{A0AB2070-55B2-41F6-B06E-9968FFB36CAE}" presName="connectorText" presStyleLbl="sibTrans1D1" presStyleIdx="1" presStyleCnt="5"/>
      <dgm:spPr/>
    </dgm:pt>
    <dgm:pt modelId="{B6CC9725-BAB8-C348-9EAC-E646FCD31484}" type="pres">
      <dgm:prSet presAssocID="{5AB70B22-9D3A-4F32-9F10-9EB06DD859D2}" presName="node" presStyleLbl="node1" presStyleIdx="2" presStyleCnt="6">
        <dgm:presLayoutVars>
          <dgm:bulletEnabled val="1"/>
        </dgm:presLayoutVars>
      </dgm:prSet>
      <dgm:spPr/>
    </dgm:pt>
    <dgm:pt modelId="{DBBE94F0-257C-D441-A20E-C04D737D7C00}" type="pres">
      <dgm:prSet presAssocID="{2DBC4BCF-846B-406D-8D8F-CB779C53828B}" presName="sibTrans" presStyleLbl="sibTrans1D1" presStyleIdx="2" presStyleCnt="5"/>
      <dgm:spPr/>
    </dgm:pt>
    <dgm:pt modelId="{97B012BB-822A-7346-93AD-992373D676E6}" type="pres">
      <dgm:prSet presAssocID="{2DBC4BCF-846B-406D-8D8F-CB779C53828B}" presName="connectorText" presStyleLbl="sibTrans1D1" presStyleIdx="2" presStyleCnt="5"/>
      <dgm:spPr/>
    </dgm:pt>
    <dgm:pt modelId="{9FF8A0DB-0F82-2844-B2BC-8EDAFE89E718}" type="pres">
      <dgm:prSet presAssocID="{01826B16-0385-4A14-BAE7-ABF2564C1BBE}" presName="node" presStyleLbl="node1" presStyleIdx="3" presStyleCnt="6">
        <dgm:presLayoutVars>
          <dgm:bulletEnabled val="1"/>
        </dgm:presLayoutVars>
      </dgm:prSet>
      <dgm:spPr/>
    </dgm:pt>
    <dgm:pt modelId="{8C28D435-CC52-884B-B6D7-B1297C21BB1A}" type="pres">
      <dgm:prSet presAssocID="{24B3DB24-00DB-4BD8-9FF2-2FAA46A617FB}" presName="sibTrans" presStyleLbl="sibTrans1D1" presStyleIdx="3" presStyleCnt="5"/>
      <dgm:spPr/>
    </dgm:pt>
    <dgm:pt modelId="{B7562863-B01F-D540-A88D-1F933D08C3FB}" type="pres">
      <dgm:prSet presAssocID="{24B3DB24-00DB-4BD8-9FF2-2FAA46A617FB}" presName="connectorText" presStyleLbl="sibTrans1D1" presStyleIdx="3" presStyleCnt="5"/>
      <dgm:spPr/>
    </dgm:pt>
    <dgm:pt modelId="{927D4716-A0A0-B647-8351-E90D590893C3}" type="pres">
      <dgm:prSet presAssocID="{32F8061F-F5E6-421E-9383-F87B0A86BBD6}" presName="node" presStyleLbl="node1" presStyleIdx="4" presStyleCnt="6">
        <dgm:presLayoutVars>
          <dgm:bulletEnabled val="1"/>
        </dgm:presLayoutVars>
      </dgm:prSet>
      <dgm:spPr/>
    </dgm:pt>
    <dgm:pt modelId="{4D843192-79C7-E54D-82FB-F90C5C471868}" type="pres">
      <dgm:prSet presAssocID="{38B9850A-1E93-4358-9F5E-90C6BF437500}" presName="sibTrans" presStyleLbl="sibTrans1D1" presStyleIdx="4" presStyleCnt="5"/>
      <dgm:spPr/>
    </dgm:pt>
    <dgm:pt modelId="{865F35B5-CA1E-454D-94B4-B149FB1995AA}" type="pres">
      <dgm:prSet presAssocID="{38B9850A-1E93-4358-9F5E-90C6BF437500}" presName="connectorText" presStyleLbl="sibTrans1D1" presStyleIdx="4" presStyleCnt="5"/>
      <dgm:spPr/>
    </dgm:pt>
    <dgm:pt modelId="{3D9E3EC3-33C3-1C44-B563-A8CF9FBC600C}" type="pres">
      <dgm:prSet presAssocID="{B7C42247-91F7-EE4A-8D2D-E7F54779339A}" presName="node" presStyleLbl="node1" presStyleIdx="5" presStyleCnt="6">
        <dgm:presLayoutVars>
          <dgm:bulletEnabled val="1"/>
        </dgm:presLayoutVars>
      </dgm:prSet>
      <dgm:spPr/>
    </dgm:pt>
  </dgm:ptLst>
  <dgm:cxnLst>
    <dgm:cxn modelId="{A0F2DD10-0BC0-8345-9E2D-CD919377EF32}" type="presOf" srcId="{01826B16-0385-4A14-BAE7-ABF2564C1BBE}" destId="{9FF8A0DB-0F82-2844-B2BC-8EDAFE89E718}" srcOrd="0" destOrd="0" presId="urn:microsoft.com/office/officeart/2016/7/layout/RepeatingBendingProcessNew"/>
    <dgm:cxn modelId="{715AF120-0208-304E-86BC-52C1A5EAE937}" type="presOf" srcId="{38B9850A-1E93-4358-9F5E-90C6BF437500}" destId="{865F35B5-CA1E-454D-94B4-B149FB1995AA}" srcOrd="1" destOrd="0" presId="urn:microsoft.com/office/officeart/2016/7/layout/RepeatingBendingProcessNew"/>
    <dgm:cxn modelId="{8E32B22B-FC15-438E-BA61-B0B63444C1D6}" srcId="{7C208EAB-3738-4393-A711-46813D03AB75}" destId="{32F8061F-F5E6-421E-9383-F87B0A86BBD6}" srcOrd="4" destOrd="0" parTransId="{74C32ADB-4664-4CD5-BF3D-AE64C8F2318D}" sibTransId="{38B9850A-1E93-4358-9F5E-90C6BF437500}"/>
    <dgm:cxn modelId="{AFC9A430-E024-7F45-8A1E-CE01C55C42CB}" type="presOf" srcId="{A0AB2070-55B2-41F6-B06E-9968FFB36CAE}" destId="{B60CB2EE-3862-F748-92D6-C1F93156F029}" srcOrd="1" destOrd="0" presId="urn:microsoft.com/office/officeart/2016/7/layout/RepeatingBendingProcessNew"/>
    <dgm:cxn modelId="{336A0342-9B1E-4D88-BF24-F6A2DB9623DC}" srcId="{7C208EAB-3738-4393-A711-46813D03AB75}" destId="{5AB70B22-9D3A-4F32-9F10-9EB06DD859D2}" srcOrd="2" destOrd="0" parTransId="{DF6CB15E-59FF-404F-B292-5DCAA2C5D5F9}" sibTransId="{2DBC4BCF-846B-406D-8D8F-CB779C53828B}"/>
    <dgm:cxn modelId="{573C0F4D-761C-8448-B41A-F4C5A842787E}" type="presOf" srcId="{2DBC4BCF-846B-406D-8D8F-CB779C53828B}" destId="{97B012BB-822A-7346-93AD-992373D676E6}" srcOrd="1" destOrd="0" presId="urn:microsoft.com/office/officeart/2016/7/layout/RepeatingBendingProcessNew"/>
    <dgm:cxn modelId="{5361884D-5592-3C48-80DF-CC8D2A684968}" type="presOf" srcId="{F1B44E06-A918-4687-BE0D-0B5503BCE99E}" destId="{74291049-F57C-BC49-AA21-864867F97F08}" srcOrd="0" destOrd="0" presId="urn:microsoft.com/office/officeart/2016/7/layout/RepeatingBendingProcessNew"/>
    <dgm:cxn modelId="{4469135A-85D9-B44F-B4A7-D2D87CDCBD84}" type="presOf" srcId="{B7C42247-91F7-EE4A-8D2D-E7F54779339A}" destId="{3D9E3EC3-33C3-1C44-B563-A8CF9FBC600C}" srcOrd="0" destOrd="0" presId="urn:microsoft.com/office/officeart/2016/7/layout/RepeatingBendingProcessNew"/>
    <dgm:cxn modelId="{9D31265F-3130-D24D-9896-F840E5591CB1}" type="presOf" srcId="{32F8061F-F5E6-421E-9383-F87B0A86BBD6}" destId="{927D4716-A0A0-B647-8351-E90D590893C3}" srcOrd="0" destOrd="0" presId="urn:microsoft.com/office/officeart/2016/7/layout/RepeatingBendingProcessNew"/>
    <dgm:cxn modelId="{A577765F-9336-594C-BD06-7AE8EE4C9344}" type="presOf" srcId="{5AB70B22-9D3A-4F32-9F10-9EB06DD859D2}" destId="{B6CC9725-BAB8-C348-9EAC-E646FCD31484}" srcOrd="0" destOrd="0" presId="urn:microsoft.com/office/officeart/2016/7/layout/RepeatingBendingProcessNew"/>
    <dgm:cxn modelId="{3654E26B-DB23-5C43-A8B4-D317D2ECC5FD}" type="presOf" srcId="{7C208EAB-3738-4393-A711-46813D03AB75}" destId="{11146805-F1BC-D249-8B5F-5B88A4F35988}" srcOrd="0" destOrd="0" presId="urn:microsoft.com/office/officeart/2016/7/layout/RepeatingBendingProcessNew"/>
    <dgm:cxn modelId="{B3D1586D-588C-2E48-83AD-77AE8BB95D52}" srcId="{7C208EAB-3738-4393-A711-46813D03AB75}" destId="{B7C42247-91F7-EE4A-8D2D-E7F54779339A}" srcOrd="5" destOrd="0" parTransId="{F36B81F1-E1E2-FE43-AF87-C0D5F58BA42B}" sibTransId="{79FBBC96-EE3A-1C4D-A1E0-793A6132A0AE}"/>
    <dgm:cxn modelId="{63E99C74-9B25-6343-BB9C-D985BAC43F0E}" type="presOf" srcId="{38B9850A-1E93-4358-9F5E-90C6BF437500}" destId="{4D843192-79C7-E54D-82FB-F90C5C471868}" srcOrd="0" destOrd="0" presId="urn:microsoft.com/office/officeart/2016/7/layout/RepeatingBendingProcessNew"/>
    <dgm:cxn modelId="{8BEE878A-C454-4246-96F3-4BA15C1D3E68}" srcId="{7C208EAB-3738-4393-A711-46813D03AB75}" destId="{9D6D5669-13AE-49EA-AA29-5CD8D88164C3}" srcOrd="1" destOrd="0" parTransId="{0C073067-A753-4C1D-8315-97E8793FA505}" sibTransId="{A0AB2070-55B2-41F6-B06E-9968FFB36CAE}"/>
    <dgm:cxn modelId="{48D1B7A6-D0C7-2C4C-B8E5-8264F3653D4B}" type="presOf" srcId="{2DBC4BCF-846B-406D-8D8F-CB779C53828B}" destId="{DBBE94F0-257C-D441-A20E-C04D737D7C00}" srcOrd="0" destOrd="0" presId="urn:microsoft.com/office/officeart/2016/7/layout/RepeatingBendingProcessNew"/>
    <dgm:cxn modelId="{74881FB3-C140-A94A-B87B-2972B9723A44}" type="presOf" srcId="{1D7F0AFF-7977-405C-AE5B-78C5FAA4F174}" destId="{9699DAB5-28AD-9D42-867C-170C560DA2D5}" srcOrd="0" destOrd="0" presId="urn:microsoft.com/office/officeart/2016/7/layout/RepeatingBendingProcessNew"/>
    <dgm:cxn modelId="{0D3FCEBB-2995-4525-86F3-988AD11C423B}" srcId="{7C208EAB-3738-4393-A711-46813D03AB75}" destId="{1D7F0AFF-7977-405C-AE5B-78C5FAA4F174}" srcOrd="0" destOrd="0" parTransId="{5471E5A2-D815-4F00-94C7-9C7FBA08F1E7}" sibTransId="{F1B44E06-A918-4687-BE0D-0B5503BCE99E}"/>
    <dgm:cxn modelId="{3D5541C0-E5D2-A742-A7BC-D374D74F5EDC}" type="presOf" srcId="{A0AB2070-55B2-41F6-B06E-9968FFB36CAE}" destId="{CFA955D1-9E37-5042-93A5-C9A23B37C527}" srcOrd="0" destOrd="0" presId="urn:microsoft.com/office/officeart/2016/7/layout/RepeatingBendingProcessNew"/>
    <dgm:cxn modelId="{4EE6EFCD-38E8-4081-9482-A2730EF2F7A2}" srcId="{7C208EAB-3738-4393-A711-46813D03AB75}" destId="{01826B16-0385-4A14-BAE7-ABF2564C1BBE}" srcOrd="3" destOrd="0" parTransId="{FDE241B4-9398-45CD-9782-303DC8CCDEB7}" sibTransId="{24B3DB24-00DB-4BD8-9FF2-2FAA46A617FB}"/>
    <dgm:cxn modelId="{3AB8A4D3-FB28-F54F-9F7E-963622BC9E86}" type="presOf" srcId="{9D6D5669-13AE-49EA-AA29-5CD8D88164C3}" destId="{24EF1898-54A5-DF4C-9626-C8AB24D3D3B6}" srcOrd="0" destOrd="0" presId="urn:microsoft.com/office/officeart/2016/7/layout/RepeatingBendingProcessNew"/>
    <dgm:cxn modelId="{35176BDE-4EDE-F143-BBB4-01ABA9D65590}" type="presOf" srcId="{24B3DB24-00DB-4BD8-9FF2-2FAA46A617FB}" destId="{B7562863-B01F-D540-A88D-1F933D08C3FB}" srcOrd="1" destOrd="0" presId="urn:microsoft.com/office/officeart/2016/7/layout/RepeatingBendingProcessNew"/>
    <dgm:cxn modelId="{75CFD8EC-8AC5-A346-BF09-240CC801A69E}" type="presOf" srcId="{24B3DB24-00DB-4BD8-9FF2-2FAA46A617FB}" destId="{8C28D435-CC52-884B-B6D7-B1297C21BB1A}" srcOrd="0" destOrd="0" presId="urn:microsoft.com/office/officeart/2016/7/layout/RepeatingBendingProcessNew"/>
    <dgm:cxn modelId="{32480AF6-23FD-A641-8367-831BE2DF3CC4}" type="presOf" srcId="{F1B44E06-A918-4687-BE0D-0B5503BCE99E}" destId="{E33ACAF0-B253-8A4D-BA6E-4AA11465870F}" srcOrd="1" destOrd="0" presId="urn:microsoft.com/office/officeart/2016/7/layout/RepeatingBendingProcessNew"/>
    <dgm:cxn modelId="{DEA57C72-9F0B-8043-BB5D-907BCE655383}" type="presParOf" srcId="{11146805-F1BC-D249-8B5F-5B88A4F35988}" destId="{9699DAB5-28AD-9D42-867C-170C560DA2D5}" srcOrd="0" destOrd="0" presId="urn:microsoft.com/office/officeart/2016/7/layout/RepeatingBendingProcessNew"/>
    <dgm:cxn modelId="{85CB98FE-9451-FC40-B504-19F6A996D58A}" type="presParOf" srcId="{11146805-F1BC-D249-8B5F-5B88A4F35988}" destId="{74291049-F57C-BC49-AA21-864867F97F08}" srcOrd="1" destOrd="0" presId="urn:microsoft.com/office/officeart/2016/7/layout/RepeatingBendingProcessNew"/>
    <dgm:cxn modelId="{315224CD-FE47-5D4C-B3D7-6DF59539863C}" type="presParOf" srcId="{74291049-F57C-BC49-AA21-864867F97F08}" destId="{E33ACAF0-B253-8A4D-BA6E-4AA11465870F}" srcOrd="0" destOrd="0" presId="urn:microsoft.com/office/officeart/2016/7/layout/RepeatingBendingProcessNew"/>
    <dgm:cxn modelId="{141F8C07-5154-8E46-A84B-C9DA79F1B824}" type="presParOf" srcId="{11146805-F1BC-D249-8B5F-5B88A4F35988}" destId="{24EF1898-54A5-DF4C-9626-C8AB24D3D3B6}" srcOrd="2" destOrd="0" presId="urn:microsoft.com/office/officeart/2016/7/layout/RepeatingBendingProcessNew"/>
    <dgm:cxn modelId="{6E6FB2A6-4D2A-D149-A94C-890BEBDD24BD}" type="presParOf" srcId="{11146805-F1BC-D249-8B5F-5B88A4F35988}" destId="{CFA955D1-9E37-5042-93A5-C9A23B37C527}" srcOrd="3" destOrd="0" presId="urn:microsoft.com/office/officeart/2016/7/layout/RepeatingBendingProcessNew"/>
    <dgm:cxn modelId="{C9C39074-C313-FD48-9497-2DD70CE7BE61}" type="presParOf" srcId="{CFA955D1-9E37-5042-93A5-C9A23B37C527}" destId="{B60CB2EE-3862-F748-92D6-C1F93156F029}" srcOrd="0" destOrd="0" presId="urn:microsoft.com/office/officeart/2016/7/layout/RepeatingBendingProcessNew"/>
    <dgm:cxn modelId="{8213C161-A446-E246-B983-D599E19B00F6}" type="presParOf" srcId="{11146805-F1BC-D249-8B5F-5B88A4F35988}" destId="{B6CC9725-BAB8-C348-9EAC-E646FCD31484}" srcOrd="4" destOrd="0" presId="urn:microsoft.com/office/officeart/2016/7/layout/RepeatingBendingProcessNew"/>
    <dgm:cxn modelId="{721F4F43-EDC8-4F40-A9F8-E9755C15093A}" type="presParOf" srcId="{11146805-F1BC-D249-8B5F-5B88A4F35988}" destId="{DBBE94F0-257C-D441-A20E-C04D737D7C00}" srcOrd="5" destOrd="0" presId="urn:microsoft.com/office/officeart/2016/7/layout/RepeatingBendingProcessNew"/>
    <dgm:cxn modelId="{2165DA21-6551-A040-A096-3DFFDAD2EBCE}" type="presParOf" srcId="{DBBE94F0-257C-D441-A20E-C04D737D7C00}" destId="{97B012BB-822A-7346-93AD-992373D676E6}" srcOrd="0" destOrd="0" presId="urn:microsoft.com/office/officeart/2016/7/layout/RepeatingBendingProcessNew"/>
    <dgm:cxn modelId="{FEEC9C59-CFE9-4444-BF6E-8930786A87CE}" type="presParOf" srcId="{11146805-F1BC-D249-8B5F-5B88A4F35988}" destId="{9FF8A0DB-0F82-2844-B2BC-8EDAFE89E718}" srcOrd="6" destOrd="0" presId="urn:microsoft.com/office/officeart/2016/7/layout/RepeatingBendingProcessNew"/>
    <dgm:cxn modelId="{BCD3A66D-BAF4-0A47-8956-4ADBEEF18A56}" type="presParOf" srcId="{11146805-F1BC-D249-8B5F-5B88A4F35988}" destId="{8C28D435-CC52-884B-B6D7-B1297C21BB1A}" srcOrd="7" destOrd="0" presId="urn:microsoft.com/office/officeart/2016/7/layout/RepeatingBendingProcessNew"/>
    <dgm:cxn modelId="{BCE1BD91-1E7B-674A-A445-E1CEA7BBE446}" type="presParOf" srcId="{8C28D435-CC52-884B-B6D7-B1297C21BB1A}" destId="{B7562863-B01F-D540-A88D-1F933D08C3FB}" srcOrd="0" destOrd="0" presId="urn:microsoft.com/office/officeart/2016/7/layout/RepeatingBendingProcessNew"/>
    <dgm:cxn modelId="{20F01BD7-21EC-0746-8915-C63602CF3DC0}" type="presParOf" srcId="{11146805-F1BC-D249-8B5F-5B88A4F35988}" destId="{927D4716-A0A0-B647-8351-E90D590893C3}" srcOrd="8" destOrd="0" presId="urn:microsoft.com/office/officeart/2016/7/layout/RepeatingBendingProcessNew"/>
    <dgm:cxn modelId="{04626A97-0E5B-9042-BB68-6EFFD23342D1}" type="presParOf" srcId="{11146805-F1BC-D249-8B5F-5B88A4F35988}" destId="{4D843192-79C7-E54D-82FB-F90C5C471868}" srcOrd="9" destOrd="0" presId="urn:microsoft.com/office/officeart/2016/7/layout/RepeatingBendingProcessNew"/>
    <dgm:cxn modelId="{A5B719BB-77A2-8B49-B2F8-A10D034E6F9B}" type="presParOf" srcId="{4D843192-79C7-E54D-82FB-F90C5C471868}" destId="{865F35B5-CA1E-454D-94B4-B149FB1995AA}" srcOrd="0" destOrd="0" presId="urn:microsoft.com/office/officeart/2016/7/layout/RepeatingBendingProcessNew"/>
    <dgm:cxn modelId="{8BDF4A40-CAA7-7D45-9190-0912A563AF38}" type="presParOf" srcId="{11146805-F1BC-D249-8B5F-5B88A4F35988}" destId="{3D9E3EC3-33C3-1C44-B563-A8CF9FBC600C}" srcOrd="10" destOrd="0" presId="urn:microsoft.com/office/officeart/2016/7/layout/RepeatingBendingProcessNew"/>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16.xml><?xml version="1.0" encoding="utf-8"?>
<dgm:dataModel xmlns:dgm="http://schemas.openxmlformats.org/drawingml/2006/diagram" xmlns:a="http://schemas.openxmlformats.org/drawingml/2006/main">
  <dgm:ptLst>
    <dgm:pt modelId="{5E8AA91B-7FC9-4E2C-9D9F-91EED5037083}"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EA835B06-A16E-49C1-9460-6113C42F01C6}">
      <dgm:prSet/>
      <dgm:spPr/>
      <dgm:t>
        <a:bodyPr/>
        <a:lstStyle/>
        <a:p>
          <a:r>
            <a:rPr lang="en-US" dirty="0"/>
            <a:t>1) Explain the income, output and expenditure methods of measuring national income ( 6 marks) </a:t>
          </a:r>
        </a:p>
      </dgm:t>
    </dgm:pt>
    <dgm:pt modelId="{2EEE664F-EA12-473D-968C-CEDAB432BD3D}" type="parTrans" cxnId="{67534EE2-8373-4DD2-B3E3-98A1425CB887}">
      <dgm:prSet/>
      <dgm:spPr/>
      <dgm:t>
        <a:bodyPr/>
        <a:lstStyle/>
        <a:p>
          <a:endParaRPr lang="en-US"/>
        </a:p>
      </dgm:t>
    </dgm:pt>
    <dgm:pt modelId="{A1964309-909F-48BE-B16A-200AD7CE493D}" type="sibTrans" cxnId="{67534EE2-8373-4DD2-B3E3-98A1425CB887}">
      <dgm:prSet/>
      <dgm:spPr/>
      <dgm:t>
        <a:bodyPr/>
        <a:lstStyle/>
        <a:p>
          <a:endParaRPr lang="en-US"/>
        </a:p>
      </dgm:t>
    </dgm:pt>
    <dgm:pt modelId="{F166E633-8E73-46BE-B5E8-5FB9D901CBD9}">
      <dgm:prSet/>
      <dgm:spPr/>
      <dgm:t>
        <a:bodyPr/>
        <a:lstStyle/>
        <a:p>
          <a:r>
            <a:rPr lang="en-US" dirty="0"/>
            <a:t>2) What are some of the difficulties in comparing national income across countries? (10 marks) </a:t>
          </a:r>
        </a:p>
      </dgm:t>
    </dgm:pt>
    <dgm:pt modelId="{867B61B3-5C0E-40EC-81D5-7AF33ED13FAE}" type="parTrans" cxnId="{D18142B2-F143-426A-8841-39C4A1FA0D66}">
      <dgm:prSet/>
      <dgm:spPr/>
      <dgm:t>
        <a:bodyPr/>
        <a:lstStyle/>
        <a:p>
          <a:endParaRPr lang="en-US"/>
        </a:p>
      </dgm:t>
    </dgm:pt>
    <dgm:pt modelId="{9C8C5E25-E080-4121-B22F-B6E2B84B18C6}" type="sibTrans" cxnId="{D18142B2-F143-426A-8841-39C4A1FA0D66}">
      <dgm:prSet/>
      <dgm:spPr/>
      <dgm:t>
        <a:bodyPr/>
        <a:lstStyle/>
        <a:p>
          <a:endParaRPr lang="en-US"/>
        </a:p>
      </dgm:t>
    </dgm:pt>
    <dgm:pt modelId="{14B95584-835B-4610-AF9D-CE203ABC74B8}">
      <dgm:prSet/>
      <dgm:spPr/>
      <dgm:t>
        <a:bodyPr/>
        <a:lstStyle/>
        <a:p>
          <a:r>
            <a:rPr lang="en-US" dirty="0"/>
            <a:t>3) What other indicators can be used to measure national income given the difficulties discussed in question 2.  (10 marks) </a:t>
          </a:r>
        </a:p>
      </dgm:t>
    </dgm:pt>
    <dgm:pt modelId="{A8EAC5B9-17E8-4E24-B5CA-07E3BDBB7C0E}" type="parTrans" cxnId="{651831ED-941D-4EB2-8539-0F6FA065DD08}">
      <dgm:prSet/>
      <dgm:spPr/>
      <dgm:t>
        <a:bodyPr/>
        <a:lstStyle/>
        <a:p>
          <a:endParaRPr lang="en-US"/>
        </a:p>
      </dgm:t>
    </dgm:pt>
    <dgm:pt modelId="{25171DA2-60EC-4708-A8C3-4FD0F59F3DE8}" type="sibTrans" cxnId="{651831ED-941D-4EB2-8539-0F6FA065DD08}">
      <dgm:prSet/>
      <dgm:spPr/>
      <dgm:t>
        <a:bodyPr/>
        <a:lstStyle/>
        <a:p>
          <a:endParaRPr lang="en-US"/>
        </a:p>
      </dgm:t>
    </dgm:pt>
    <dgm:pt modelId="{C004899F-5A33-4D5C-B69B-9DB251FF5919}" type="pres">
      <dgm:prSet presAssocID="{5E8AA91B-7FC9-4E2C-9D9F-91EED5037083}" presName="root" presStyleCnt="0">
        <dgm:presLayoutVars>
          <dgm:dir/>
          <dgm:resizeHandles val="exact"/>
        </dgm:presLayoutVars>
      </dgm:prSet>
      <dgm:spPr/>
    </dgm:pt>
    <dgm:pt modelId="{B15A1821-34BE-43EC-B0EB-5C18A9F9D01A}" type="pres">
      <dgm:prSet presAssocID="{EA835B06-A16E-49C1-9460-6113C42F01C6}" presName="compNode" presStyleCnt="0"/>
      <dgm:spPr/>
    </dgm:pt>
    <dgm:pt modelId="{8796A6D2-B398-42FE-8C60-C1B548AAA941}" type="pres">
      <dgm:prSet presAssocID="{EA835B06-A16E-49C1-9460-6113C42F01C6}" presName="bgRect" presStyleLbl="bgShp" presStyleIdx="0" presStyleCnt="3"/>
      <dgm:spPr/>
    </dgm:pt>
    <dgm:pt modelId="{E784D889-77F7-4412-86F8-EABD2AC332D8}" type="pres">
      <dgm:prSet presAssocID="{EA835B06-A16E-49C1-9460-6113C42F01C6}" presName="iconRect" presStyleLbl="node1" presStyleIdx="0" presStyleCnt="3"/>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Money"/>
        </a:ext>
      </dgm:extLst>
    </dgm:pt>
    <dgm:pt modelId="{12F88437-F1AC-4D77-A082-3830570A124C}" type="pres">
      <dgm:prSet presAssocID="{EA835B06-A16E-49C1-9460-6113C42F01C6}" presName="spaceRect" presStyleCnt="0"/>
      <dgm:spPr/>
    </dgm:pt>
    <dgm:pt modelId="{4F6BBAE3-9580-4A0B-8260-D0D5E29BA7CB}" type="pres">
      <dgm:prSet presAssocID="{EA835B06-A16E-49C1-9460-6113C42F01C6}" presName="parTx" presStyleLbl="revTx" presStyleIdx="0" presStyleCnt="3">
        <dgm:presLayoutVars>
          <dgm:chMax val="0"/>
          <dgm:chPref val="0"/>
        </dgm:presLayoutVars>
      </dgm:prSet>
      <dgm:spPr/>
    </dgm:pt>
    <dgm:pt modelId="{95D30865-CC58-4619-93A2-E7FB1FC0B0B9}" type="pres">
      <dgm:prSet presAssocID="{A1964309-909F-48BE-B16A-200AD7CE493D}" presName="sibTrans" presStyleCnt="0"/>
      <dgm:spPr/>
    </dgm:pt>
    <dgm:pt modelId="{0E378899-A7BC-4629-AD51-47A60AE1883C}" type="pres">
      <dgm:prSet presAssocID="{F166E633-8E73-46BE-B5E8-5FB9D901CBD9}" presName="compNode" presStyleCnt="0"/>
      <dgm:spPr/>
    </dgm:pt>
    <dgm:pt modelId="{680488FE-7AF3-4A57-89A1-5349707B49D6}" type="pres">
      <dgm:prSet presAssocID="{F166E633-8E73-46BE-B5E8-5FB9D901CBD9}" presName="bgRect" presStyleLbl="bgShp" presStyleIdx="1" presStyleCnt="3"/>
      <dgm:spPr/>
    </dgm:pt>
    <dgm:pt modelId="{E7BBA18E-28B2-4A2F-A395-85309A6AA1BC}" type="pres">
      <dgm:prSet presAssocID="{F166E633-8E73-46BE-B5E8-5FB9D901CBD9}" presName="iconRect" presStyleLbl="node1" presStyleIdx="1" presStyleCnt="3"/>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ollar"/>
        </a:ext>
      </dgm:extLst>
    </dgm:pt>
    <dgm:pt modelId="{72314B6C-F0AD-4F2F-A21B-87F9A2056C06}" type="pres">
      <dgm:prSet presAssocID="{F166E633-8E73-46BE-B5E8-5FB9D901CBD9}" presName="spaceRect" presStyleCnt="0"/>
      <dgm:spPr/>
    </dgm:pt>
    <dgm:pt modelId="{4641ED08-CC67-4D96-BFBA-F8C70F0E848A}" type="pres">
      <dgm:prSet presAssocID="{F166E633-8E73-46BE-B5E8-5FB9D901CBD9}" presName="parTx" presStyleLbl="revTx" presStyleIdx="1" presStyleCnt="3">
        <dgm:presLayoutVars>
          <dgm:chMax val="0"/>
          <dgm:chPref val="0"/>
        </dgm:presLayoutVars>
      </dgm:prSet>
      <dgm:spPr/>
    </dgm:pt>
    <dgm:pt modelId="{BEC71583-4DE6-47BB-8794-1190FA5DE598}" type="pres">
      <dgm:prSet presAssocID="{9C8C5E25-E080-4121-B22F-B6E2B84B18C6}" presName="sibTrans" presStyleCnt="0"/>
      <dgm:spPr/>
    </dgm:pt>
    <dgm:pt modelId="{306E1311-3F4A-4F6A-91ED-7C06D1AC3A06}" type="pres">
      <dgm:prSet presAssocID="{14B95584-835B-4610-AF9D-CE203ABC74B8}" presName="compNode" presStyleCnt="0"/>
      <dgm:spPr/>
    </dgm:pt>
    <dgm:pt modelId="{042B7048-760B-4732-84DE-C5935FC817C9}" type="pres">
      <dgm:prSet presAssocID="{14B95584-835B-4610-AF9D-CE203ABC74B8}" presName="bgRect" presStyleLbl="bgShp" presStyleIdx="2" presStyleCnt="3"/>
      <dgm:spPr/>
    </dgm:pt>
    <dgm:pt modelId="{8D7349C5-78E9-41E0-BFEF-82356BFA0029}" type="pres">
      <dgm:prSet presAssocID="{14B95584-835B-4610-AF9D-CE203ABC74B8}" presName="iconRect" presStyleLbl="node1" presStyleIdx="2" presStyleCnt="3"/>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Question mark"/>
        </a:ext>
      </dgm:extLst>
    </dgm:pt>
    <dgm:pt modelId="{6D92D62D-EB45-421A-B5E6-1990D8A820F9}" type="pres">
      <dgm:prSet presAssocID="{14B95584-835B-4610-AF9D-CE203ABC74B8}" presName="spaceRect" presStyleCnt="0"/>
      <dgm:spPr/>
    </dgm:pt>
    <dgm:pt modelId="{CF3763FF-C18E-4ECB-A1FF-D292C97B2A91}" type="pres">
      <dgm:prSet presAssocID="{14B95584-835B-4610-AF9D-CE203ABC74B8}" presName="parTx" presStyleLbl="revTx" presStyleIdx="2" presStyleCnt="3">
        <dgm:presLayoutVars>
          <dgm:chMax val="0"/>
          <dgm:chPref val="0"/>
        </dgm:presLayoutVars>
      </dgm:prSet>
      <dgm:spPr/>
    </dgm:pt>
  </dgm:ptLst>
  <dgm:cxnLst>
    <dgm:cxn modelId="{0003C58F-6D31-41B0-A0EC-B7ABEEFD724D}" type="presOf" srcId="{F166E633-8E73-46BE-B5E8-5FB9D901CBD9}" destId="{4641ED08-CC67-4D96-BFBA-F8C70F0E848A}" srcOrd="0" destOrd="0" presId="urn:microsoft.com/office/officeart/2018/2/layout/IconVerticalSolidList"/>
    <dgm:cxn modelId="{1FF76BA5-3E67-4D1D-A2E0-B30D8C312847}" type="presOf" srcId="{5E8AA91B-7FC9-4E2C-9D9F-91EED5037083}" destId="{C004899F-5A33-4D5C-B69B-9DB251FF5919}" srcOrd="0" destOrd="0" presId="urn:microsoft.com/office/officeart/2018/2/layout/IconVerticalSolidList"/>
    <dgm:cxn modelId="{30AAE3B1-C185-4200-BEF6-575D8EE25B13}" type="presOf" srcId="{14B95584-835B-4610-AF9D-CE203ABC74B8}" destId="{CF3763FF-C18E-4ECB-A1FF-D292C97B2A91}" srcOrd="0" destOrd="0" presId="urn:microsoft.com/office/officeart/2018/2/layout/IconVerticalSolidList"/>
    <dgm:cxn modelId="{D18142B2-F143-426A-8841-39C4A1FA0D66}" srcId="{5E8AA91B-7FC9-4E2C-9D9F-91EED5037083}" destId="{F166E633-8E73-46BE-B5E8-5FB9D901CBD9}" srcOrd="1" destOrd="0" parTransId="{867B61B3-5C0E-40EC-81D5-7AF33ED13FAE}" sibTransId="{9C8C5E25-E080-4121-B22F-B6E2B84B18C6}"/>
    <dgm:cxn modelId="{2C7ED0D3-A8D1-40BE-9550-D249028F032D}" type="presOf" srcId="{EA835B06-A16E-49C1-9460-6113C42F01C6}" destId="{4F6BBAE3-9580-4A0B-8260-D0D5E29BA7CB}" srcOrd="0" destOrd="0" presId="urn:microsoft.com/office/officeart/2018/2/layout/IconVerticalSolidList"/>
    <dgm:cxn modelId="{67534EE2-8373-4DD2-B3E3-98A1425CB887}" srcId="{5E8AA91B-7FC9-4E2C-9D9F-91EED5037083}" destId="{EA835B06-A16E-49C1-9460-6113C42F01C6}" srcOrd="0" destOrd="0" parTransId="{2EEE664F-EA12-473D-968C-CEDAB432BD3D}" sibTransId="{A1964309-909F-48BE-B16A-200AD7CE493D}"/>
    <dgm:cxn modelId="{651831ED-941D-4EB2-8539-0F6FA065DD08}" srcId="{5E8AA91B-7FC9-4E2C-9D9F-91EED5037083}" destId="{14B95584-835B-4610-AF9D-CE203ABC74B8}" srcOrd="2" destOrd="0" parTransId="{A8EAC5B9-17E8-4E24-B5CA-07E3BDBB7C0E}" sibTransId="{25171DA2-60EC-4708-A8C3-4FD0F59F3DE8}"/>
    <dgm:cxn modelId="{A7240BC9-4C46-46C9-ADC2-E3684C78EFF2}" type="presParOf" srcId="{C004899F-5A33-4D5C-B69B-9DB251FF5919}" destId="{B15A1821-34BE-43EC-B0EB-5C18A9F9D01A}" srcOrd="0" destOrd="0" presId="urn:microsoft.com/office/officeart/2018/2/layout/IconVerticalSolidList"/>
    <dgm:cxn modelId="{6393DA91-7F9A-4BBB-9B28-84D2C9022070}" type="presParOf" srcId="{B15A1821-34BE-43EC-B0EB-5C18A9F9D01A}" destId="{8796A6D2-B398-42FE-8C60-C1B548AAA941}" srcOrd="0" destOrd="0" presId="urn:microsoft.com/office/officeart/2018/2/layout/IconVerticalSolidList"/>
    <dgm:cxn modelId="{57FC8DC4-2D4D-4AC3-9DDB-8C521C913647}" type="presParOf" srcId="{B15A1821-34BE-43EC-B0EB-5C18A9F9D01A}" destId="{E784D889-77F7-4412-86F8-EABD2AC332D8}" srcOrd="1" destOrd="0" presId="urn:microsoft.com/office/officeart/2018/2/layout/IconVerticalSolidList"/>
    <dgm:cxn modelId="{6394CB2D-505F-46F4-8E86-1A45BFFF45D5}" type="presParOf" srcId="{B15A1821-34BE-43EC-B0EB-5C18A9F9D01A}" destId="{12F88437-F1AC-4D77-A082-3830570A124C}" srcOrd="2" destOrd="0" presId="urn:microsoft.com/office/officeart/2018/2/layout/IconVerticalSolidList"/>
    <dgm:cxn modelId="{7E8D58DE-EBE8-49C9-82DE-F67A4DD16855}" type="presParOf" srcId="{B15A1821-34BE-43EC-B0EB-5C18A9F9D01A}" destId="{4F6BBAE3-9580-4A0B-8260-D0D5E29BA7CB}" srcOrd="3" destOrd="0" presId="urn:microsoft.com/office/officeart/2018/2/layout/IconVerticalSolidList"/>
    <dgm:cxn modelId="{3A66B6E4-4385-49A3-8867-69B06CA11B04}" type="presParOf" srcId="{C004899F-5A33-4D5C-B69B-9DB251FF5919}" destId="{95D30865-CC58-4619-93A2-E7FB1FC0B0B9}" srcOrd="1" destOrd="0" presId="urn:microsoft.com/office/officeart/2018/2/layout/IconVerticalSolidList"/>
    <dgm:cxn modelId="{F89D9594-D47C-41A3-B18C-B855DCADF115}" type="presParOf" srcId="{C004899F-5A33-4D5C-B69B-9DB251FF5919}" destId="{0E378899-A7BC-4629-AD51-47A60AE1883C}" srcOrd="2" destOrd="0" presId="urn:microsoft.com/office/officeart/2018/2/layout/IconVerticalSolidList"/>
    <dgm:cxn modelId="{5F633E06-CBD5-4CDE-B5BB-7921409FD7AA}" type="presParOf" srcId="{0E378899-A7BC-4629-AD51-47A60AE1883C}" destId="{680488FE-7AF3-4A57-89A1-5349707B49D6}" srcOrd="0" destOrd="0" presId="urn:microsoft.com/office/officeart/2018/2/layout/IconVerticalSolidList"/>
    <dgm:cxn modelId="{0671B7A2-5733-4E89-A632-9150900763F5}" type="presParOf" srcId="{0E378899-A7BC-4629-AD51-47A60AE1883C}" destId="{E7BBA18E-28B2-4A2F-A395-85309A6AA1BC}" srcOrd="1" destOrd="0" presId="urn:microsoft.com/office/officeart/2018/2/layout/IconVerticalSolidList"/>
    <dgm:cxn modelId="{E12386AF-4E94-45D8-BD16-D9AF3296E03B}" type="presParOf" srcId="{0E378899-A7BC-4629-AD51-47A60AE1883C}" destId="{72314B6C-F0AD-4F2F-A21B-87F9A2056C06}" srcOrd="2" destOrd="0" presId="urn:microsoft.com/office/officeart/2018/2/layout/IconVerticalSolidList"/>
    <dgm:cxn modelId="{764DA36F-3112-4196-9179-E53318E3EB31}" type="presParOf" srcId="{0E378899-A7BC-4629-AD51-47A60AE1883C}" destId="{4641ED08-CC67-4D96-BFBA-F8C70F0E848A}" srcOrd="3" destOrd="0" presId="urn:microsoft.com/office/officeart/2018/2/layout/IconVerticalSolidList"/>
    <dgm:cxn modelId="{CC0EB3D7-C3A3-44B0-87D2-99C0245FA051}" type="presParOf" srcId="{C004899F-5A33-4D5C-B69B-9DB251FF5919}" destId="{BEC71583-4DE6-47BB-8794-1190FA5DE598}" srcOrd="3" destOrd="0" presId="urn:microsoft.com/office/officeart/2018/2/layout/IconVerticalSolidList"/>
    <dgm:cxn modelId="{E1124F36-4F97-4F2C-87E8-A75933754668}" type="presParOf" srcId="{C004899F-5A33-4D5C-B69B-9DB251FF5919}" destId="{306E1311-3F4A-4F6A-91ED-7C06D1AC3A06}" srcOrd="4" destOrd="0" presId="urn:microsoft.com/office/officeart/2018/2/layout/IconVerticalSolidList"/>
    <dgm:cxn modelId="{7221DDF8-B77B-42AB-839B-5858C09AC9A6}" type="presParOf" srcId="{306E1311-3F4A-4F6A-91ED-7C06D1AC3A06}" destId="{042B7048-760B-4732-84DE-C5935FC817C9}" srcOrd="0" destOrd="0" presId="urn:microsoft.com/office/officeart/2018/2/layout/IconVerticalSolidList"/>
    <dgm:cxn modelId="{266F9AC5-39C1-4432-898D-886C432EE35F}" type="presParOf" srcId="{306E1311-3F4A-4F6A-91ED-7C06D1AC3A06}" destId="{8D7349C5-78E9-41E0-BFEF-82356BFA0029}" srcOrd="1" destOrd="0" presId="urn:microsoft.com/office/officeart/2018/2/layout/IconVerticalSolidList"/>
    <dgm:cxn modelId="{99ED441F-F03B-47B2-B624-9DC86CD2D728}" type="presParOf" srcId="{306E1311-3F4A-4F6A-91ED-7C06D1AC3A06}" destId="{6D92D62D-EB45-421A-B5E6-1990D8A820F9}" srcOrd="2" destOrd="0" presId="urn:microsoft.com/office/officeart/2018/2/layout/IconVerticalSolidList"/>
    <dgm:cxn modelId="{CE487552-764B-4EFE-9479-1C80F2A613EB}" type="presParOf" srcId="{306E1311-3F4A-4F6A-91ED-7C06D1AC3A06}" destId="{CF3763FF-C18E-4ECB-A1FF-D292C97B2A91}"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17.xml><?xml version="1.0" encoding="utf-8"?>
<dgm:dataModel xmlns:dgm="http://schemas.openxmlformats.org/drawingml/2006/diagram" xmlns:a="http://schemas.openxmlformats.org/drawingml/2006/main">
  <dgm:ptLst>
    <dgm:pt modelId="{B986DBA7-032C-406A-9C88-62F94B900ED7}" type="doc">
      <dgm:prSet loTypeId="urn:microsoft.com/office/officeart/2016/7/layout/LinearBlockProcessNumbered" loCatId="process" qsTypeId="urn:microsoft.com/office/officeart/2005/8/quickstyle/simple2" qsCatId="simple" csTypeId="urn:microsoft.com/office/officeart/2005/8/colors/accent3_2" csCatId="accent3"/>
      <dgm:spPr/>
      <dgm:t>
        <a:bodyPr/>
        <a:lstStyle/>
        <a:p>
          <a:endParaRPr lang="en-US"/>
        </a:p>
      </dgm:t>
    </dgm:pt>
    <dgm:pt modelId="{5AC0AD05-3B06-4F00-8CA3-0F8ABF6933FF}">
      <dgm:prSet/>
      <dgm:spPr/>
      <dgm:t>
        <a:bodyPr/>
        <a:lstStyle/>
        <a:p>
          <a:r>
            <a:rPr lang="en-US"/>
            <a:t>Anderton Chapter 26, 27 and 28 </a:t>
          </a:r>
        </a:p>
      </dgm:t>
    </dgm:pt>
    <dgm:pt modelId="{20E3F678-35E9-4177-BAB5-4350EAF59A42}" type="parTrans" cxnId="{A2D1A9FF-CB59-4D95-944D-CB6C81BCE666}">
      <dgm:prSet/>
      <dgm:spPr/>
      <dgm:t>
        <a:bodyPr/>
        <a:lstStyle/>
        <a:p>
          <a:endParaRPr lang="en-US"/>
        </a:p>
      </dgm:t>
    </dgm:pt>
    <dgm:pt modelId="{24472B91-1423-4378-87F3-DC723667B238}" type="sibTrans" cxnId="{A2D1A9FF-CB59-4D95-944D-CB6C81BCE666}">
      <dgm:prSet phldrT="01"/>
      <dgm:spPr/>
      <dgm:t>
        <a:bodyPr/>
        <a:lstStyle/>
        <a:p>
          <a:r>
            <a:rPr lang="en-US"/>
            <a:t>01</a:t>
          </a:r>
        </a:p>
      </dgm:t>
    </dgm:pt>
    <dgm:pt modelId="{482817DA-2FAA-4746-9A12-54B6140385AE}">
      <dgm:prSet/>
      <dgm:spPr/>
      <dgm:t>
        <a:bodyPr/>
        <a:lstStyle/>
        <a:p>
          <a:r>
            <a:rPr lang="en-US"/>
            <a:t>Mankiw &amp; Taylor- Chapter 23</a:t>
          </a:r>
        </a:p>
      </dgm:t>
    </dgm:pt>
    <dgm:pt modelId="{85035208-7C95-4657-BABE-A67AFBE86C18}" type="parTrans" cxnId="{76B5A5AD-49AB-4EE2-8F05-3E5D03CF8158}">
      <dgm:prSet/>
      <dgm:spPr/>
      <dgm:t>
        <a:bodyPr/>
        <a:lstStyle/>
        <a:p>
          <a:endParaRPr lang="en-US"/>
        </a:p>
      </dgm:t>
    </dgm:pt>
    <dgm:pt modelId="{2540BA92-B051-454D-BC2A-FADFC5563B68}" type="sibTrans" cxnId="{76B5A5AD-49AB-4EE2-8F05-3E5D03CF8158}">
      <dgm:prSet phldrT="02"/>
      <dgm:spPr/>
      <dgm:t>
        <a:bodyPr/>
        <a:lstStyle/>
        <a:p>
          <a:r>
            <a:rPr lang="en-US"/>
            <a:t>02</a:t>
          </a:r>
        </a:p>
      </dgm:t>
    </dgm:pt>
    <dgm:pt modelId="{03E329E1-9429-4ADC-9C98-0643F68189FF}">
      <dgm:prSet/>
      <dgm:spPr/>
      <dgm:t>
        <a:bodyPr/>
        <a:lstStyle/>
        <a:p>
          <a:r>
            <a:rPr lang="en-US" b="1"/>
            <a:t>Next Week </a:t>
          </a:r>
          <a:r>
            <a:rPr lang="en-US"/>
            <a:t>– Determining  National Income – Aggregate Demand and Aggregate Supply  </a:t>
          </a:r>
        </a:p>
      </dgm:t>
    </dgm:pt>
    <dgm:pt modelId="{38D6CD95-47AF-4A46-AE40-25798E4881D2}" type="parTrans" cxnId="{14D0F670-3D77-430A-B905-93E26DB83DDE}">
      <dgm:prSet/>
      <dgm:spPr/>
      <dgm:t>
        <a:bodyPr/>
        <a:lstStyle/>
        <a:p>
          <a:endParaRPr lang="en-US"/>
        </a:p>
      </dgm:t>
    </dgm:pt>
    <dgm:pt modelId="{F912810C-3CFB-4BB6-893E-527DA54C3860}" type="sibTrans" cxnId="{14D0F670-3D77-430A-B905-93E26DB83DDE}">
      <dgm:prSet phldrT="03"/>
      <dgm:spPr/>
      <dgm:t>
        <a:bodyPr/>
        <a:lstStyle/>
        <a:p>
          <a:r>
            <a:rPr lang="en-US"/>
            <a:t>03</a:t>
          </a:r>
        </a:p>
      </dgm:t>
    </dgm:pt>
    <dgm:pt modelId="{C7D71C1C-00ED-BB49-A853-719E57F925D3}" type="pres">
      <dgm:prSet presAssocID="{B986DBA7-032C-406A-9C88-62F94B900ED7}" presName="Name0" presStyleCnt="0">
        <dgm:presLayoutVars>
          <dgm:animLvl val="lvl"/>
          <dgm:resizeHandles val="exact"/>
        </dgm:presLayoutVars>
      </dgm:prSet>
      <dgm:spPr/>
    </dgm:pt>
    <dgm:pt modelId="{361AF5F1-ADBD-9749-8447-B9EEDF7856DB}" type="pres">
      <dgm:prSet presAssocID="{5AC0AD05-3B06-4F00-8CA3-0F8ABF6933FF}" presName="compositeNode" presStyleCnt="0">
        <dgm:presLayoutVars>
          <dgm:bulletEnabled val="1"/>
        </dgm:presLayoutVars>
      </dgm:prSet>
      <dgm:spPr/>
    </dgm:pt>
    <dgm:pt modelId="{B9318546-FD3B-574C-9B49-6C926D2559F0}" type="pres">
      <dgm:prSet presAssocID="{5AC0AD05-3B06-4F00-8CA3-0F8ABF6933FF}" presName="bgRect" presStyleLbl="alignNode1" presStyleIdx="0" presStyleCnt="3"/>
      <dgm:spPr/>
    </dgm:pt>
    <dgm:pt modelId="{CB3CAFDF-40D7-CA4A-B844-1C6FAA30CF9E}" type="pres">
      <dgm:prSet presAssocID="{24472B91-1423-4378-87F3-DC723667B238}" presName="sibTransNodeRect" presStyleLbl="alignNode1" presStyleIdx="0" presStyleCnt="3">
        <dgm:presLayoutVars>
          <dgm:chMax val="0"/>
          <dgm:bulletEnabled val="1"/>
        </dgm:presLayoutVars>
      </dgm:prSet>
      <dgm:spPr/>
    </dgm:pt>
    <dgm:pt modelId="{F9C50AD5-AF3B-534D-B142-9194D95C1C12}" type="pres">
      <dgm:prSet presAssocID="{5AC0AD05-3B06-4F00-8CA3-0F8ABF6933FF}" presName="nodeRect" presStyleLbl="alignNode1" presStyleIdx="0" presStyleCnt="3">
        <dgm:presLayoutVars>
          <dgm:bulletEnabled val="1"/>
        </dgm:presLayoutVars>
      </dgm:prSet>
      <dgm:spPr/>
    </dgm:pt>
    <dgm:pt modelId="{5C83D869-7BA6-4440-AABB-17F643A058A5}" type="pres">
      <dgm:prSet presAssocID="{24472B91-1423-4378-87F3-DC723667B238}" presName="sibTrans" presStyleCnt="0"/>
      <dgm:spPr/>
    </dgm:pt>
    <dgm:pt modelId="{26B3E56A-B404-C24B-B1CE-A43EC0CA8C69}" type="pres">
      <dgm:prSet presAssocID="{482817DA-2FAA-4746-9A12-54B6140385AE}" presName="compositeNode" presStyleCnt="0">
        <dgm:presLayoutVars>
          <dgm:bulletEnabled val="1"/>
        </dgm:presLayoutVars>
      </dgm:prSet>
      <dgm:spPr/>
    </dgm:pt>
    <dgm:pt modelId="{EEDDFB58-BB21-6D46-90E5-074ECF89A604}" type="pres">
      <dgm:prSet presAssocID="{482817DA-2FAA-4746-9A12-54B6140385AE}" presName="bgRect" presStyleLbl="alignNode1" presStyleIdx="1" presStyleCnt="3"/>
      <dgm:spPr/>
    </dgm:pt>
    <dgm:pt modelId="{E875A6F9-3622-D14E-9A06-395FCCF9FB19}" type="pres">
      <dgm:prSet presAssocID="{2540BA92-B051-454D-BC2A-FADFC5563B68}" presName="sibTransNodeRect" presStyleLbl="alignNode1" presStyleIdx="1" presStyleCnt="3">
        <dgm:presLayoutVars>
          <dgm:chMax val="0"/>
          <dgm:bulletEnabled val="1"/>
        </dgm:presLayoutVars>
      </dgm:prSet>
      <dgm:spPr/>
    </dgm:pt>
    <dgm:pt modelId="{E43A5EE1-B17F-1342-94DC-7B80E9829230}" type="pres">
      <dgm:prSet presAssocID="{482817DA-2FAA-4746-9A12-54B6140385AE}" presName="nodeRect" presStyleLbl="alignNode1" presStyleIdx="1" presStyleCnt="3">
        <dgm:presLayoutVars>
          <dgm:bulletEnabled val="1"/>
        </dgm:presLayoutVars>
      </dgm:prSet>
      <dgm:spPr/>
    </dgm:pt>
    <dgm:pt modelId="{F7173A46-9FB2-C84E-ADF9-7A181DE2F5BD}" type="pres">
      <dgm:prSet presAssocID="{2540BA92-B051-454D-BC2A-FADFC5563B68}" presName="sibTrans" presStyleCnt="0"/>
      <dgm:spPr/>
    </dgm:pt>
    <dgm:pt modelId="{6B72C9A3-27CA-4249-B78F-33D371E558D2}" type="pres">
      <dgm:prSet presAssocID="{03E329E1-9429-4ADC-9C98-0643F68189FF}" presName="compositeNode" presStyleCnt="0">
        <dgm:presLayoutVars>
          <dgm:bulletEnabled val="1"/>
        </dgm:presLayoutVars>
      </dgm:prSet>
      <dgm:spPr/>
    </dgm:pt>
    <dgm:pt modelId="{BD75EC2B-97AF-A348-AB1F-CC4F45E80379}" type="pres">
      <dgm:prSet presAssocID="{03E329E1-9429-4ADC-9C98-0643F68189FF}" presName="bgRect" presStyleLbl="alignNode1" presStyleIdx="2" presStyleCnt="3"/>
      <dgm:spPr/>
    </dgm:pt>
    <dgm:pt modelId="{7BEC7DA3-8417-D947-ABB1-A058CFB518CA}" type="pres">
      <dgm:prSet presAssocID="{F912810C-3CFB-4BB6-893E-527DA54C3860}" presName="sibTransNodeRect" presStyleLbl="alignNode1" presStyleIdx="2" presStyleCnt="3">
        <dgm:presLayoutVars>
          <dgm:chMax val="0"/>
          <dgm:bulletEnabled val="1"/>
        </dgm:presLayoutVars>
      </dgm:prSet>
      <dgm:spPr/>
    </dgm:pt>
    <dgm:pt modelId="{887DF90E-62F8-9442-9F82-2B5F627C254B}" type="pres">
      <dgm:prSet presAssocID="{03E329E1-9429-4ADC-9C98-0643F68189FF}" presName="nodeRect" presStyleLbl="alignNode1" presStyleIdx="2" presStyleCnt="3">
        <dgm:presLayoutVars>
          <dgm:bulletEnabled val="1"/>
        </dgm:presLayoutVars>
      </dgm:prSet>
      <dgm:spPr/>
    </dgm:pt>
  </dgm:ptLst>
  <dgm:cxnLst>
    <dgm:cxn modelId="{9FF19C03-F720-CF4E-90DA-D7B4D14778E6}" type="presOf" srcId="{482817DA-2FAA-4746-9A12-54B6140385AE}" destId="{EEDDFB58-BB21-6D46-90E5-074ECF89A604}" srcOrd="0" destOrd="0" presId="urn:microsoft.com/office/officeart/2016/7/layout/LinearBlockProcessNumbered"/>
    <dgm:cxn modelId="{0FC3E520-FE5A-4E4B-8704-6DAFB5D4B1E2}" type="presOf" srcId="{482817DA-2FAA-4746-9A12-54B6140385AE}" destId="{E43A5EE1-B17F-1342-94DC-7B80E9829230}" srcOrd="1" destOrd="0" presId="urn:microsoft.com/office/officeart/2016/7/layout/LinearBlockProcessNumbered"/>
    <dgm:cxn modelId="{7BC53323-7915-DC45-BAEF-ADAC40CA7674}" type="presOf" srcId="{03E329E1-9429-4ADC-9C98-0643F68189FF}" destId="{887DF90E-62F8-9442-9F82-2B5F627C254B}" srcOrd="1" destOrd="0" presId="urn:microsoft.com/office/officeart/2016/7/layout/LinearBlockProcessNumbered"/>
    <dgm:cxn modelId="{8D171727-1765-1C44-9BC6-CDABD3CAD202}" type="presOf" srcId="{5AC0AD05-3B06-4F00-8CA3-0F8ABF6933FF}" destId="{F9C50AD5-AF3B-534D-B142-9194D95C1C12}" srcOrd="1" destOrd="0" presId="urn:microsoft.com/office/officeart/2016/7/layout/LinearBlockProcessNumbered"/>
    <dgm:cxn modelId="{2458E927-92B1-B047-9352-6419F1C33DCD}" type="presOf" srcId="{F912810C-3CFB-4BB6-893E-527DA54C3860}" destId="{7BEC7DA3-8417-D947-ABB1-A058CFB518CA}" srcOrd="0" destOrd="0" presId="urn:microsoft.com/office/officeart/2016/7/layout/LinearBlockProcessNumbered"/>
    <dgm:cxn modelId="{F4D5372B-1D8C-5D48-9ABC-644113E9D7DF}" type="presOf" srcId="{B986DBA7-032C-406A-9C88-62F94B900ED7}" destId="{C7D71C1C-00ED-BB49-A853-719E57F925D3}" srcOrd="0" destOrd="0" presId="urn:microsoft.com/office/officeart/2016/7/layout/LinearBlockProcessNumbered"/>
    <dgm:cxn modelId="{952BFA2F-77A8-6643-8DD2-8F0C577D6C82}" type="presOf" srcId="{2540BA92-B051-454D-BC2A-FADFC5563B68}" destId="{E875A6F9-3622-D14E-9A06-395FCCF9FB19}" srcOrd="0" destOrd="0" presId="urn:microsoft.com/office/officeart/2016/7/layout/LinearBlockProcessNumbered"/>
    <dgm:cxn modelId="{654C1542-4516-6649-B987-6A855F301F4C}" type="presOf" srcId="{24472B91-1423-4378-87F3-DC723667B238}" destId="{CB3CAFDF-40D7-CA4A-B844-1C6FAA30CF9E}" srcOrd="0" destOrd="0" presId="urn:microsoft.com/office/officeart/2016/7/layout/LinearBlockProcessNumbered"/>
    <dgm:cxn modelId="{14D0F670-3D77-430A-B905-93E26DB83DDE}" srcId="{B986DBA7-032C-406A-9C88-62F94B900ED7}" destId="{03E329E1-9429-4ADC-9C98-0643F68189FF}" srcOrd="2" destOrd="0" parTransId="{38D6CD95-47AF-4A46-AE40-25798E4881D2}" sibTransId="{F912810C-3CFB-4BB6-893E-527DA54C3860}"/>
    <dgm:cxn modelId="{76B5A5AD-49AB-4EE2-8F05-3E5D03CF8158}" srcId="{B986DBA7-032C-406A-9C88-62F94B900ED7}" destId="{482817DA-2FAA-4746-9A12-54B6140385AE}" srcOrd="1" destOrd="0" parTransId="{85035208-7C95-4657-BABE-A67AFBE86C18}" sibTransId="{2540BA92-B051-454D-BC2A-FADFC5563B68}"/>
    <dgm:cxn modelId="{555E1FC3-A2AC-FC41-967E-AB526116E1C9}" type="presOf" srcId="{5AC0AD05-3B06-4F00-8CA3-0F8ABF6933FF}" destId="{B9318546-FD3B-574C-9B49-6C926D2559F0}" srcOrd="0" destOrd="0" presId="urn:microsoft.com/office/officeart/2016/7/layout/LinearBlockProcessNumbered"/>
    <dgm:cxn modelId="{4D8123F9-98F2-BB4F-B0D2-76B20B223E2D}" type="presOf" srcId="{03E329E1-9429-4ADC-9C98-0643F68189FF}" destId="{BD75EC2B-97AF-A348-AB1F-CC4F45E80379}" srcOrd="0" destOrd="0" presId="urn:microsoft.com/office/officeart/2016/7/layout/LinearBlockProcessNumbered"/>
    <dgm:cxn modelId="{A2D1A9FF-CB59-4D95-944D-CB6C81BCE666}" srcId="{B986DBA7-032C-406A-9C88-62F94B900ED7}" destId="{5AC0AD05-3B06-4F00-8CA3-0F8ABF6933FF}" srcOrd="0" destOrd="0" parTransId="{20E3F678-35E9-4177-BAB5-4350EAF59A42}" sibTransId="{24472B91-1423-4378-87F3-DC723667B238}"/>
    <dgm:cxn modelId="{77D3422A-4EE7-2D41-95C2-0764BF87ABAB}" type="presParOf" srcId="{C7D71C1C-00ED-BB49-A853-719E57F925D3}" destId="{361AF5F1-ADBD-9749-8447-B9EEDF7856DB}" srcOrd="0" destOrd="0" presId="urn:microsoft.com/office/officeart/2016/7/layout/LinearBlockProcessNumbered"/>
    <dgm:cxn modelId="{49235DE4-5E53-B547-BAD6-1ECD28D45BC8}" type="presParOf" srcId="{361AF5F1-ADBD-9749-8447-B9EEDF7856DB}" destId="{B9318546-FD3B-574C-9B49-6C926D2559F0}" srcOrd="0" destOrd="0" presId="urn:microsoft.com/office/officeart/2016/7/layout/LinearBlockProcessNumbered"/>
    <dgm:cxn modelId="{C270C9A8-A3A9-8445-A5E5-BBA608411093}" type="presParOf" srcId="{361AF5F1-ADBD-9749-8447-B9EEDF7856DB}" destId="{CB3CAFDF-40D7-CA4A-B844-1C6FAA30CF9E}" srcOrd="1" destOrd="0" presId="urn:microsoft.com/office/officeart/2016/7/layout/LinearBlockProcessNumbered"/>
    <dgm:cxn modelId="{0B8850B7-26CC-BD40-B1CA-7AA44EBDE2E5}" type="presParOf" srcId="{361AF5F1-ADBD-9749-8447-B9EEDF7856DB}" destId="{F9C50AD5-AF3B-534D-B142-9194D95C1C12}" srcOrd="2" destOrd="0" presId="urn:microsoft.com/office/officeart/2016/7/layout/LinearBlockProcessNumbered"/>
    <dgm:cxn modelId="{C49EC2A6-0A7A-8A40-9E4A-D64F3440C30A}" type="presParOf" srcId="{C7D71C1C-00ED-BB49-A853-719E57F925D3}" destId="{5C83D869-7BA6-4440-AABB-17F643A058A5}" srcOrd="1" destOrd="0" presId="urn:microsoft.com/office/officeart/2016/7/layout/LinearBlockProcessNumbered"/>
    <dgm:cxn modelId="{E3D54342-1B2C-084F-BD16-688FD17847C0}" type="presParOf" srcId="{C7D71C1C-00ED-BB49-A853-719E57F925D3}" destId="{26B3E56A-B404-C24B-B1CE-A43EC0CA8C69}" srcOrd="2" destOrd="0" presId="urn:microsoft.com/office/officeart/2016/7/layout/LinearBlockProcessNumbered"/>
    <dgm:cxn modelId="{77C5C193-97F5-0342-A534-409B58E8EAB6}" type="presParOf" srcId="{26B3E56A-B404-C24B-B1CE-A43EC0CA8C69}" destId="{EEDDFB58-BB21-6D46-90E5-074ECF89A604}" srcOrd="0" destOrd="0" presId="urn:microsoft.com/office/officeart/2016/7/layout/LinearBlockProcessNumbered"/>
    <dgm:cxn modelId="{CFC33665-58CB-4340-8B08-93E29E46DF6A}" type="presParOf" srcId="{26B3E56A-B404-C24B-B1CE-A43EC0CA8C69}" destId="{E875A6F9-3622-D14E-9A06-395FCCF9FB19}" srcOrd="1" destOrd="0" presId="urn:microsoft.com/office/officeart/2016/7/layout/LinearBlockProcessNumbered"/>
    <dgm:cxn modelId="{4225327F-6122-CA4D-895E-D2967B670220}" type="presParOf" srcId="{26B3E56A-B404-C24B-B1CE-A43EC0CA8C69}" destId="{E43A5EE1-B17F-1342-94DC-7B80E9829230}" srcOrd="2" destOrd="0" presId="urn:microsoft.com/office/officeart/2016/7/layout/LinearBlockProcessNumbered"/>
    <dgm:cxn modelId="{F8CD8E7D-6F5C-7D49-AE04-B9B751541AD3}" type="presParOf" srcId="{C7D71C1C-00ED-BB49-A853-719E57F925D3}" destId="{F7173A46-9FB2-C84E-ADF9-7A181DE2F5BD}" srcOrd="3" destOrd="0" presId="urn:microsoft.com/office/officeart/2016/7/layout/LinearBlockProcessNumbered"/>
    <dgm:cxn modelId="{D7789096-DB92-1342-A1D4-8CC2DA69B094}" type="presParOf" srcId="{C7D71C1C-00ED-BB49-A853-719E57F925D3}" destId="{6B72C9A3-27CA-4249-B78F-33D371E558D2}" srcOrd="4" destOrd="0" presId="urn:microsoft.com/office/officeart/2016/7/layout/LinearBlockProcessNumbered"/>
    <dgm:cxn modelId="{FA32C1A6-5DD3-2844-9E05-FFE700AD4CC3}" type="presParOf" srcId="{6B72C9A3-27CA-4249-B78F-33D371E558D2}" destId="{BD75EC2B-97AF-A348-AB1F-CC4F45E80379}" srcOrd="0" destOrd="0" presId="urn:microsoft.com/office/officeart/2016/7/layout/LinearBlockProcessNumbered"/>
    <dgm:cxn modelId="{D320AA0C-1D61-7E41-9F27-71DEA383C5BD}" type="presParOf" srcId="{6B72C9A3-27CA-4249-B78F-33D371E558D2}" destId="{7BEC7DA3-8417-D947-ABB1-A058CFB518CA}" srcOrd="1" destOrd="0" presId="urn:microsoft.com/office/officeart/2016/7/layout/LinearBlockProcessNumbered"/>
    <dgm:cxn modelId="{9DF0A668-76A6-D443-8F87-F59D2F686837}" type="presParOf" srcId="{6B72C9A3-27CA-4249-B78F-33D371E558D2}" destId="{887DF90E-62F8-9442-9F82-2B5F627C254B}" srcOrd="2" destOrd="0" presId="urn:microsoft.com/office/officeart/2016/7/layout/LinearBlockProcessNumbered"/>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F82069EB-FC51-2B42-ADB8-9C89357C571C}">
      <dsp:nvSpPr>
        <dsp:cNvPr id="0" name=""/>
        <dsp:cNvSpPr/>
      </dsp:nvSpPr>
      <dsp:spPr>
        <a:xfrm>
          <a:off x="672633" y="0"/>
          <a:ext cx="5243992" cy="5243992"/>
        </a:xfrm>
        <a:prstGeom prst="diamond">
          <a:avLst/>
        </a:prstGeom>
        <a:solidFill>
          <a:schemeClr val="accent2">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D5A4341-4F80-914A-BB6A-E8CD1BA66727}">
      <dsp:nvSpPr>
        <dsp:cNvPr id="0" name=""/>
        <dsp:cNvSpPr/>
      </dsp:nvSpPr>
      <dsp:spPr>
        <a:xfrm>
          <a:off x="1170812" y="498179"/>
          <a:ext cx="2045157" cy="2045157"/>
        </a:xfrm>
        <a:prstGeom prst="round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Definition and an introduction to macroeconomics </a:t>
          </a:r>
        </a:p>
      </dsp:txBody>
      <dsp:txXfrm>
        <a:off x="1270648" y="598015"/>
        <a:ext cx="1845485" cy="1845485"/>
      </dsp:txXfrm>
    </dsp:sp>
    <dsp:sp modelId="{67B2C0FA-2152-E446-8D4F-B8BF5C90A09C}">
      <dsp:nvSpPr>
        <dsp:cNvPr id="0" name=""/>
        <dsp:cNvSpPr/>
      </dsp:nvSpPr>
      <dsp:spPr>
        <a:xfrm>
          <a:off x="3373289" y="498179"/>
          <a:ext cx="2045157" cy="2045157"/>
        </a:xfrm>
        <a:prstGeom prst="round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Why it is important and significant ?</a:t>
          </a:r>
        </a:p>
      </dsp:txBody>
      <dsp:txXfrm>
        <a:off x="3473125" y="598015"/>
        <a:ext cx="1845485" cy="1845485"/>
      </dsp:txXfrm>
    </dsp:sp>
    <dsp:sp modelId="{BF9E829B-2797-DB49-80F5-497A412E481A}">
      <dsp:nvSpPr>
        <dsp:cNvPr id="0" name=""/>
        <dsp:cNvSpPr/>
      </dsp:nvSpPr>
      <dsp:spPr>
        <a:xfrm>
          <a:off x="1170812" y="2700656"/>
          <a:ext cx="2045157" cy="2045157"/>
        </a:xfrm>
        <a:prstGeom prst="round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What do we mean by National Income ?</a:t>
          </a:r>
        </a:p>
      </dsp:txBody>
      <dsp:txXfrm>
        <a:off x="1270648" y="2800492"/>
        <a:ext cx="1845485" cy="1845485"/>
      </dsp:txXfrm>
    </dsp:sp>
    <dsp:sp modelId="{0ED0EBCE-9F7B-6442-8B3D-6A96414FB5AB}">
      <dsp:nvSpPr>
        <dsp:cNvPr id="0" name=""/>
        <dsp:cNvSpPr/>
      </dsp:nvSpPr>
      <dsp:spPr>
        <a:xfrm>
          <a:off x="3373289" y="2700656"/>
          <a:ext cx="2045157" cy="2045157"/>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How is National Income Measured?</a:t>
          </a:r>
        </a:p>
      </dsp:txBody>
      <dsp:txXfrm>
        <a:off x="3473125" y="2800492"/>
        <a:ext cx="1845485" cy="184548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D978253-307C-3548-B2AD-4A143BEE64F2}">
      <dsp:nvSpPr>
        <dsp:cNvPr id="0" name=""/>
        <dsp:cNvSpPr/>
      </dsp:nvSpPr>
      <dsp:spPr>
        <a:xfrm>
          <a:off x="0" y="0"/>
          <a:ext cx="5489616" cy="1468183"/>
        </a:xfrm>
        <a:prstGeom prst="roundRect">
          <a:avLst>
            <a:gd name="adj" fmla="val 10000"/>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US" sz="1400" kern="1200" dirty="0"/>
            <a:t>It should be obvious that Macroeconomics is concerned with the economic aggregates of an economy – the level of employment, nation total output measured as  gross domestic product/gross national income, its total value of exports and imports and the rate of inflation, etc. </a:t>
          </a:r>
        </a:p>
      </dsp:txBody>
      <dsp:txXfrm>
        <a:off x="43002" y="43002"/>
        <a:ext cx="3905330" cy="1382179"/>
      </dsp:txXfrm>
    </dsp:sp>
    <dsp:sp modelId="{846C2930-4F7F-DE47-BE98-02CAE9437DA9}">
      <dsp:nvSpPr>
        <dsp:cNvPr id="0" name=""/>
        <dsp:cNvSpPr/>
      </dsp:nvSpPr>
      <dsp:spPr>
        <a:xfrm>
          <a:off x="79957" y="1463722"/>
          <a:ext cx="6298456" cy="1966499"/>
        </a:xfrm>
        <a:prstGeom prst="roundRect">
          <a:avLst>
            <a:gd name="adj" fmla="val 10000"/>
          </a:avLst>
        </a:prstGeom>
        <a:solidFill>
          <a:schemeClr val="accent2">
            <a:hueOff val="3221807"/>
            <a:satOff val="-9246"/>
            <a:lumOff val="-14805"/>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l" defTabSz="622300">
            <a:lnSpc>
              <a:spcPct val="90000"/>
            </a:lnSpc>
            <a:spcBef>
              <a:spcPct val="0"/>
            </a:spcBef>
            <a:spcAft>
              <a:spcPct val="35000"/>
            </a:spcAft>
            <a:buNone/>
          </a:pPr>
          <a:r>
            <a:rPr lang="en-GB" sz="1400" b="0" i="0" kern="1200" dirty="0"/>
            <a:t>Macroeconomics is a branch of economics that studies the behaviour of an overall economy, which encompasses markets, businesses, consumers, and governments. Macroeconomics examines economy-wide phenomena such as inflation, price levels, rate of economic growth, national income/ gross domestic product (GDP), and changes in unemployment. (Investopedia,2023) </a:t>
          </a:r>
          <a:endParaRPr lang="en-US" sz="1400" kern="1200" dirty="0"/>
        </a:p>
      </dsp:txBody>
      <dsp:txXfrm>
        <a:off x="137554" y="1521319"/>
        <a:ext cx="4532587" cy="1851305"/>
      </dsp:txXfrm>
    </dsp:sp>
    <dsp:sp modelId="{E9D8C1CF-0B44-C847-A63E-2195C5880131}">
      <dsp:nvSpPr>
        <dsp:cNvPr id="0" name=""/>
        <dsp:cNvSpPr/>
      </dsp:nvSpPr>
      <dsp:spPr>
        <a:xfrm>
          <a:off x="968755" y="3863375"/>
          <a:ext cx="5489616" cy="592955"/>
        </a:xfrm>
        <a:prstGeom prst="roundRect">
          <a:avLst>
            <a:gd name="adj" fmla="val 10000"/>
          </a:avLst>
        </a:prstGeom>
        <a:solidFill>
          <a:schemeClr val="accent2">
            <a:hueOff val="6443614"/>
            <a:satOff val="-18493"/>
            <a:lumOff val="-29609"/>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41910" tIns="41910" rIns="41910" bIns="41910" numCol="1" spcCol="1270" anchor="ctr" anchorCtr="0">
          <a:noAutofit/>
        </a:bodyPr>
        <a:lstStyle/>
        <a:p>
          <a:pPr marL="0" lvl="0" indent="0" algn="l" defTabSz="488950">
            <a:lnSpc>
              <a:spcPct val="90000"/>
            </a:lnSpc>
            <a:spcBef>
              <a:spcPct val="0"/>
            </a:spcBef>
            <a:spcAft>
              <a:spcPct val="35000"/>
            </a:spcAft>
            <a:buNone/>
          </a:pPr>
          <a:r>
            <a:rPr lang="en-GB" sz="1100" b="0" i="0" kern="1200" dirty="0"/>
            <a:t>(https://www.investopedia.com/terms/m/macroeconomics.asp)</a:t>
          </a:r>
          <a:endParaRPr lang="en-US" sz="1100" kern="1200" dirty="0"/>
        </a:p>
      </dsp:txBody>
      <dsp:txXfrm>
        <a:off x="986122" y="3880742"/>
        <a:ext cx="4016185" cy="558221"/>
      </dsp:txXfrm>
    </dsp:sp>
    <dsp:sp modelId="{6974A9D8-9E59-D94E-8132-6A1227CDAA26}">
      <dsp:nvSpPr>
        <dsp:cNvPr id="0" name=""/>
        <dsp:cNvSpPr/>
      </dsp:nvSpPr>
      <dsp:spPr>
        <a:xfrm>
          <a:off x="4535296" y="1113372"/>
          <a:ext cx="954319" cy="954319"/>
        </a:xfrm>
        <a:prstGeom prst="downArrow">
          <a:avLst>
            <a:gd name="adj1" fmla="val 55000"/>
            <a:gd name="adj2" fmla="val 45000"/>
          </a:avLst>
        </a:prstGeom>
        <a:solidFill>
          <a:schemeClr val="accent2">
            <a:tint val="40000"/>
            <a:alpha val="90000"/>
            <a:hueOff val="0"/>
            <a:satOff val="0"/>
            <a:lumOff val="0"/>
            <a:alphaOff val="0"/>
          </a:schemeClr>
        </a:solidFill>
        <a:ln w="1905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4750018" y="1113372"/>
        <a:ext cx="524875" cy="718125"/>
      </dsp:txXfrm>
    </dsp:sp>
    <dsp:sp modelId="{9543022F-B935-E74A-BE32-7299C379A250}">
      <dsp:nvSpPr>
        <dsp:cNvPr id="0" name=""/>
        <dsp:cNvSpPr/>
      </dsp:nvSpPr>
      <dsp:spPr>
        <a:xfrm>
          <a:off x="5019674" y="2816465"/>
          <a:ext cx="954319" cy="954319"/>
        </a:xfrm>
        <a:prstGeom prst="downArrow">
          <a:avLst>
            <a:gd name="adj1" fmla="val 55000"/>
            <a:gd name="adj2" fmla="val 45000"/>
          </a:avLst>
        </a:prstGeom>
        <a:solidFill>
          <a:schemeClr val="accent2">
            <a:tint val="40000"/>
            <a:alpha val="90000"/>
            <a:hueOff val="6734718"/>
            <a:satOff val="-62232"/>
            <a:lumOff val="-7015"/>
            <a:alphaOff val="0"/>
          </a:schemeClr>
        </a:solidFill>
        <a:ln w="19050" cap="flat" cmpd="sng" algn="ctr">
          <a:solidFill>
            <a:schemeClr val="accent2">
              <a:tint val="40000"/>
              <a:alpha val="90000"/>
              <a:hueOff val="6734718"/>
              <a:satOff val="-62232"/>
              <a:lumOff val="-7015"/>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dirty="0"/>
        </a:p>
      </dsp:txBody>
      <dsp:txXfrm>
        <a:off x="5234396" y="2816465"/>
        <a:ext cx="524875" cy="71812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7B25610-9916-2542-A0A6-D6B9083446C8}">
      <dsp:nvSpPr>
        <dsp:cNvPr id="0" name=""/>
        <dsp:cNvSpPr/>
      </dsp:nvSpPr>
      <dsp:spPr>
        <a:xfrm>
          <a:off x="435531" y="272"/>
          <a:ext cx="1852336" cy="111140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ECONOMIC GROWTH </a:t>
          </a:r>
        </a:p>
      </dsp:txBody>
      <dsp:txXfrm>
        <a:off x="435531" y="272"/>
        <a:ext cx="1852336" cy="1111401"/>
      </dsp:txXfrm>
    </dsp:sp>
    <dsp:sp modelId="{67743683-F492-7349-AD7C-45AA9067C886}">
      <dsp:nvSpPr>
        <dsp:cNvPr id="0" name=""/>
        <dsp:cNvSpPr/>
      </dsp:nvSpPr>
      <dsp:spPr>
        <a:xfrm>
          <a:off x="2473101" y="272"/>
          <a:ext cx="1852336" cy="1111401"/>
        </a:xfrm>
        <a:prstGeom prst="rect">
          <a:avLst/>
        </a:prstGeom>
        <a:solidFill>
          <a:schemeClr val="accent5">
            <a:hueOff val="-1736021"/>
            <a:satOff val="-118"/>
            <a:lumOff val="28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OUTPUT/GDP GAP </a:t>
          </a:r>
        </a:p>
      </dsp:txBody>
      <dsp:txXfrm>
        <a:off x="2473101" y="272"/>
        <a:ext cx="1852336" cy="1111401"/>
      </dsp:txXfrm>
    </dsp:sp>
    <dsp:sp modelId="{361518CE-9E66-0A41-83BA-2F51A2F1C6AD}">
      <dsp:nvSpPr>
        <dsp:cNvPr id="0" name=""/>
        <dsp:cNvSpPr/>
      </dsp:nvSpPr>
      <dsp:spPr>
        <a:xfrm>
          <a:off x="4510671" y="272"/>
          <a:ext cx="1852336" cy="1111401"/>
        </a:xfrm>
        <a:prstGeom prst="rect">
          <a:avLst/>
        </a:prstGeom>
        <a:solidFill>
          <a:schemeClr val="accent5">
            <a:hueOff val="-3472043"/>
            <a:satOff val="-236"/>
            <a:lumOff val="56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UNEMEPLOYMNENT </a:t>
          </a:r>
        </a:p>
      </dsp:txBody>
      <dsp:txXfrm>
        <a:off x="4510671" y="272"/>
        <a:ext cx="1852336" cy="1111401"/>
      </dsp:txXfrm>
    </dsp:sp>
    <dsp:sp modelId="{15D6C416-60E4-8B44-A8C3-FB7CB485FE5D}">
      <dsp:nvSpPr>
        <dsp:cNvPr id="0" name=""/>
        <dsp:cNvSpPr/>
      </dsp:nvSpPr>
      <dsp:spPr>
        <a:xfrm>
          <a:off x="435531" y="1296907"/>
          <a:ext cx="1852336" cy="1111401"/>
        </a:xfrm>
        <a:prstGeom prst="rect">
          <a:avLst/>
        </a:prstGeom>
        <a:solidFill>
          <a:schemeClr val="accent5">
            <a:hueOff val="-5208064"/>
            <a:satOff val="-354"/>
            <a:lumOff val="84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INFLATION</a:t>
          </a:r>
        </a:p>
      </dsp:txBody>
      <dsp:txXfrm>
        <a:off x="435531" y="1296907"/>
        <a:ext cx="1852336" cy="1111401"/>
      </dsp:txXfrm>
    </dsp:sp>
    <dsp:sp modelId="{DA0E0D0C-4017-5641-8E10-2B7BF2FE1642}">
      <dsp:nvSpPr>
        <dsp:cNvPr id="0" name=""/>
        <dsp:cNvSpPr/>
      </dsp:nvSpPr>
      <dsp:spPr>
        <a:xfrm>
          <a:off x="2473101" y="1296907"/>
          <a:ext cx="1852336" cy="1111401"/>
        </a:xfrm>
        <a:prstGeom prst="rect">
          <a:avLst/>
        </a:prstGeom>
        <a:solidFill>
          <a:schemeClr val="accent5">
            <a:hueOff val="-6944086"/>
            <a:satOff val="-472"/>
            <a:lumOff val="112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 PRODUCTIVITY </a:t>
          </a:r>
        </a:p>
      </dsp:txBody>
      <dsp:txXfrm>
        <a:off x="2473101" y="1296907"/>
        <a:ext cx="1852336" cy="1111401"/>
      </dsp:txXfrm>
    </dsp:sp>
    <dsp:sp modelId="{25E302CB-3D0B-3043-B0DF-FE95EB3169EB}">
      <dsp:nvSpPr>
        <dsp:cNvPr id="0" name=""/>
        <dsp:cNvSpPr/>
      </dsp:nvSpPr>
      <dsp:spPr>
        <a:xfrm>
          <a:off x="4510671" y="1296907"/>
          <a:ext cx="1852336" cy="1111401"/>
        </a:xfrm>
        <a:prstGeom prst="rect">
          <a:avLst/>
        </a:prstGeom>
        <a:solidFill>
          <a:schemeClr val="accent5">
            <a:hueOff val="-8680107"/>
            <a:satOff val="-590"/>
            <a:lumOff val="140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BUSINESS CYCLES </a:t>
          </a:r>
        </a:p>
      </dsp:txBody>
      <dsp:txXfrm>
        <a:off x="4510671" y="1296907"/>
        <a:ext cx="1852336" cy="1111401"/>
      </dsp:txXfrm>
    </dsp:sp>
    <dsp:sp modelId="{4F60F243-EF59-B942-80C4-83522BE78B28}">
      <dsp:nvSpPr>
        <dsp:cNvPr id="0" name=""/>
        <dsp:cNvSpPr/>
      </dsp:nvSpPr>
      <dsp:spPr>
        <a:xfrm>
          <a:off x="1454316" y="2593543"/>
          <a:ext cx="1852336" cy="1111401"/>
        </a:xfrm>
        <a:prstGeom prst="rect">
          <a:avLst/>
        </a:prstGeom>
        <a:solidFill>
          <a:schemeClr val="accent5">
            <a:hueOff val="-10416129"/>
            <a:satOff val="-708"/>
            <a:lumOff val="168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BUDGET DEFICITS I</a:t>
          </a:r>
        </a:p>
      </dsp:txBody>
      <dsp:txXfrm>
        <a:off x="1454316" y="2593543"/>
        <a:ext cx="1852336" cy="1111401"/>
      </dsp:txXfrm>
    </dsp:sp>
    <dsp:sp modelId="{1FE82755-55EB-BC42-B05B-89544DE2CDB4}">
      <dsp:nvSpPr>
        <dsp:cNvPr id="0" name=""/>
        <dsp:cNvSpPr/>
      </dsp:nvSpPr>
      <dsp:spPr>
        <a:xfrm>
          <a:off x="3491886" y="2593543"/>
          <a:ext cx="1852336" cy="1111401"/>
        </a:xfrm>
        <a:prstGeom prst="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US" sz="1500" kern="1200" dirty="0"/>
            <a:t>INTERNATIONAL TRADE </a:t>
          </a:r>
        </a:p>
      </dsp:txBody>
      <dsp:txXfrm>
        <a:off x="3491886" y="2593543"/>
        <a:ext cx="1852336" cy="1111401"/>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6829F6A-17AE-47A2-BF54-13F0B5E82828}">
      <dsp:nvSpPr>
        <dsp:cNvPr id="0" name=""/>
        <dsp:cNvSpPr/>
      </dsp:nvSpPr>
      <dsp:spPr>
        <a:xfrm>
          <a:off x="282221" y="368029"/>
          <a:ext cx="1371985" cy="137198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34CDA03-779B-42BF-B2B6-3B6D3AC76305}">
      <dsp:nvSpPr>
        <dsp:cNvPr id="0" name=""/>
        <dsp:cNvSpPr/>
      </dsp:nvSpPr>
      <dsp:spPr>
        <a:xfrm>
          <a:off x="570337" y="656145"/>
          <a:ext cx="795751" cy="795751"/>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1296E1B-1410-4449-B5AF-BD21A993E2A7}">
      <dsp:nvSpPr>
        <dsp:cNvPr id="0" name=""/>
        <dsp:cNvSpPr/>
      </dsp:nvSpPr>
      <dsp:spPr>
        <a:xfrm>
          <a:off x="1948202"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dirty="0"/>
            <a:t>INTRODUCTION </a:t>
          </a:r>
        </a:p>
      </dsp:txBody>
      <dsp:txXfrm>
        <a:off x="1948202" y="368029"/>
        <a:ext cx="3233964" cy="1371985"/>
      </dsp:txXfrm>
    </dsp:sp>
    <dsp:sp modelId="{9433C77A-F0D6-4C2E-A5B7-871B18EF579C}">
      <dsp:nvSpPr>
        <dsp:cNvPr id="0" name=""/>
        <dsp:cNvSpPr/>
      </dsp:nvSpPr>
      <dsp:spPr>
        <a:xfrm>
          <a:off x="5745661" y="368029"/>
          <a:ext cx="1371985" cy="137198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8429DAA-D76A-4CC6-B0BB-AC4A7F540A18}">
      <dsp:nvSpPr>
        <dsp:cNvPr id="0" name=""/>
        <dsp:cNvSpPr/>
      </dsp:nvSpPr>
      <dsp:spPr>
        <a:xfrm>
          <a:off x="6033778" y="656145"/>
          <a:ext cx="795751" cy="795751"/>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BBAE86DE-9F1F-48B4-8682-7961C7F96DBE}">
      <dsp:nvSpPr>
        <dsp:cNvPr id="0" name=""/>
        <dsp:cNvSpPr/>
      </dsp:nvSpPr>
      <dsp:spPr>
        <a:xfrm>
          <a:off x="7411643" y="368029"/>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dirty="0"/>
            <a:t>NATIONAL CONCEPT AS A CONCEPT </a:t>
          </a:r>
        </a:p>
      </dsp:txBody>
      <dsp:txXfrm>
        <a:off x="7411643" y="368029"/>
        <a:ext cx="3233964" cy="1371985"/>
      </dsp:txXfrm>
    </dsp:sp>
    <dsp:sp modelId="{96B6A0B9-A44B-4947-8EA6-BF1AEC426B3B}">
      <dsp:nvSpPr>
        <dsp:cNvPr id="0" name=""/>
        <dsp:cNvSpPr/>
      </dsp:nvSpPr>
      <dsp:spPr>
        <a:xfrm>
          <a:off x="282221" y="2452790"/>
          <a:ext cx="1371985" cy="137198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A860283-BCAF-426A-8BB3-4349362BAC5F}">
      <dsp:nvSpPr>
        <dsp:cNvPr id="0" name=""/>
        <dsp:cNvSpPr/>
      </dsp:nvSpPr>
      <dsp:spPr>
        <a:xfrm>
          <a:off x="570337" y="2740907"/>
          <a:ext cx="795751" cy="795751"/>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1AD55BE-1B21-43F9-9E48-D6747C472756}">
      <dsp:nvSpPr>
        <dsp:cNvPr id="0" name=""/>
        <dsp:cNvSpPr/>
      </dsp:nvSpPr>
      <dsp:spPr>
        <a:xfrm>
          <a:off x="1948202"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dirty="0"/>
            <a:t>THE CIRCULAR FLOW OF INCOME  IN THE ECONOMY</a:t>
          </a:r>
        </a:p>
      </dsp:txBody>
      <dsp:txXfrm>
        <a:off x="1948202" y="2452790"/>
        <a:ext cx="3233964" cy="1371985"/>
      </dsp:txXfrm>
    </dsp:sp>
    <dsp:sp modelId="{2B60CE49-F8B5-45C1-8086-02F62798F204}">
      <dsp:nvSpPr>
        <dsp:cNvPr id="0" name=""/>
        <dsp:cNvSpPr/>
      </dsp:nvSpPr>
      <dsp:spPr>
        <a:xfrm>
          <a:off x="5745661" y="2452790"/>
          <a:ext cx="1371985" cy="137198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1B74C82-A546-4F21-A370-7969B257B222}">
      <dsp:nvSpPr>
        <dsp:cNvPr id="0" name=""/>
        <dsp:cNvSpPr/>
      </dsp:nvSpPr>
      <dsp:spPr>
        <a:xfrm>
          <a:off x="6033778" y="2740907"/>
          <a:ext cx="795751" cy="795751"/>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095319B-4012-4636-9481-284FBFDDA31A}">
      <dsp:nvSpPr>
        <dsp:cNvPr id="0" name=""/>
        <dsp:cNvSpPr/>
      </dsp:nvSpPr>
      <dsp:spPr>
        <a:xfrm>
          <a:off x="7411643" y="2452790"/>
          <a:ext cx="3233964" cy="137198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1066800">
            <a:lnSpc>
              <a:spcPct val="100000"/>
            </a:lnSpc>
            <a:spcBef>
              <a:spcPct val="0"/>
            </a:spcBef>
            <a:spcAft>
              <a:spcPct val="35000"/>
            </a:spcAft>
            <a:buNone/>
          </a:pPr>
          <a:r>
            <a:rPr lang="en-US" sz="2400" kern="1200" dirty="0"/>
            <a:t>THE DEFININTION AND THE MEASUREMENT OF NATIONAL INCOME  </a:t>
          </a:r>
        </a:p>
      </dsp:txBody>
      <dsp:txXfrm>
        <a:off x="7411643" y="2452790"/>
        <a:ext cx="3233964" cy="1371985"/>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2EA0EF9-2AC4-446F-AEA4-0E8B8EB0B2DA}">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B56F004-D85B-465C-84D1-D338724959F7}">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A01CE9-0E28-43A7-AC46-B3E7F70A0120}">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100000"/>
            </a:lnSpc>
            <a:spcBef>
              <a:spcPct val="0"/>
            </a:spcBef>
            <a:spcAft>
              <a:spcPct val="35000"/>
            </a:spcAft>
            <a:buNone/>
          </a:pPr>
          <a:r>
            <a:rPr lang="en-US" sz="2200" kern="1200" dirty="0"/>
            <a:t>NATIONAL INCOME – is defined as the total value of goods and services produced in an economy in a given period of time, usually 12 months. </a:t>
          </a:r>
        </a:p>
      </dsp:txBody>
      <dsp:txXfrm>
        <a:off x="1437631" y="531"/>
        <a:ext cx="9077968" cy="1244702"/>
      </dsp:txXfrm>
    </dsp:sp>
    <dsp:sp modelId="{5928FAEA-B3FB-4DF5-B5AA-4B4718D1F96B}">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7A735B0-FE6A-476C-BBDB-AA130480174B}">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9F13E53D-2C1A-4D5D-A7E0-110FC781430B}">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100000"/>
            </a:lnSpc>
            <a:spcBef>
              <a:spcPct val="0"/>
            </a:spcBef>
            <a:spcAft>
              <a:spcPct val="35000"/>
            </a:spcAft>
            <a:buNone/>
          </a:pPr>
          <a:r>
            <a:rPr lang="en-US" sz="2200" kern="1200" dirty="0"/>
            <a:t>National income is equivalent to National Output or Gross Domestic Product (GDP)</a:t>
          </a:r>
        </a:p>
      </dsp:txBody>
      <dsp:txXfrm>
        <a:off x="1437631" y="1556410"/>
        <a:ext cx="9077968" cy="1244702"/>
      </dsp:txXfrm>
    </dsp:sp>
    <dsp:sp modelId="{F5B2C7F4-08F0-6448-9E65-9AA67F887FEC}">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3DF857B-F9CC-484F-BCC8-DB847AEFB9DA}">
      <dsp:nvSpPr>
        <dsp:cNvPr id="0" name=""/>
        <dsp:cNvSpPr/>
      </dsp:nvSpPr>
      <dsp:spPr>
        <a:xfrm>
          <a:off x="376522" y="3392347"/>
          <a:ext cx="684586" cy="684586"/>
        </a:xfrm>
        <a:prstGeom prst="rect">
          <a:avLst/>
        </a:prstGeom>
        <a:solidFill>
          <a:schemeClr val="bg1">
            <a:hueOff val="0"/>
            <a:satOff val="0"/>
            <a:lumOff val="0"/>
            <a:alphaOff val="0"/>
          </a:schemeClr>
        </a:solidFill>
        <a:ln w="19050" cap="flat" cmpd="sng" algn="ctr">
          <a:solidFill>
            <a:schemeClr val="lt1">
              <a:alpha val="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A56B4AD4-E0A6-1E4E-B727-FC901F397816}">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977900">
            <a:lnSpc>
              <a:spcPct val="100000"/>
            </a:lnSpc>
            <a:spcBef>
              <a:spcPct val="0"/>
            </a:spcBef>
            <a:spcAft>
              <a:spcPct val="35000"/>
            </a:spcAft>
            <a:buNone/>
          </a:pPr>
          <a:r>
            <a:rPr lang="en-GB" sz="2200" kern="1200" dirty="0"/>
            <a:t>National Income can be measured by the expenditure/income or output (value added)  method </a:t>
          </a:r>
          <a:r>
            <a:rPr lang="en-US" sz="2200" kern="1200" dirty="0"/>
            <a:t> </a:t>
          </a:r>
          <a:endParaRPr lang="en-GB" sz="2200" kern="1200" dirty="0"/>
        </a:p>
      </dsp:txBody>
      <dsp:txXfrm>
        <a:off x="1437631" y="3112289"/>
        <a:ext cx="9077968" cy="1244702"/>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7A47A61-CAA7-FB48-A9F2-0E98D02135DE}">
      <dsp:nvSpPr>
        <dsp:cNvPr id="0" name=""/>
        <dsp:cNvSpPr/>
      </dsp:nvSpPr>
      <dsp:spPr>
        <a:xfrm>
          <a:off x="521011" y="0"/>
          <a:ext cx="4351338" cy="4351338"/>
        </a:xfrm>
        <a:prstGeom prst="diamond">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2">
          <a:scrgbClr r="0" g="0" b="0"/>
        </a:effectRef>
        <a:fontRef idx="minor"/>
      </dsp:style>
    </dsp:sp>
    <dsp:sp modelId="{BDCAC980-D641-9A42-851F-929EED7AB479}">
      <dsp:nvSpPr>
        <dsp:cNvPr id="0" name=""/>
        <dsp:cNvSpPr/>
      </dsp:nvSpPr>
      <dsp:spPr>
        <a:xfrm>
          <a:off x="934388" y="413377"/>
          <a:ext cx="1697021" cy="1697021"/>
        </a:xfrm>
        <a:prstGeom prst="roundRect">
          <a:avLst/>
        </a:prstGeom>
        <a:gradFill rotWithShape="0">
          <a:gsLst>
            <a:gs pos="0">
              <a:schemeClr val="accent5">
                <a:hueOff val="0"/>
                <a:satOff val="0"/>
                <a:lumOff val="0"/>
                <a:alphaOff val="0"/>
                <a:satMod val="103000"/>
                <a:lumMod val="102000"/>
                <a:tint val="94000"/>
              </a:schemeClr>
            </a:gs>
            <a:gs pos="50000">
              <a:schemeClr val="accent5">
                <a:hueOff val="0"/>
                <a:satOff val="0"/>
                <a:lumOff val="0"/>
                <a:alphaOff val="0"/>
                <a:satMod val="110000"/>
                <a:lumMod val="100000"/>
                <a:shade val="100000"/>
              </a:schemeClr>
            </a:gs>
            <a:gs pos="100000">
              <a:schemeClr val="accent5">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National Income can be calculated in the following three (3) ways :</a:t>
          </a:r>
        </a:p>
      </dsp:txBody>
      <dsp:txXfrm>
        <a:off x="1017230" y="496219"/>
        <a:ext cx="1531337" cy="1531337"/>
      </dsp:txXfrm>
    </dsp:sp>
    <dsp:sp modelId="{C9F0508F-5EF6-6540-882A-EECD761B745A}">
      <dsp:nvSpPr>
        <dsp:cNvPr id="0" name=""/>
        <dsp:cNvSpPr/>
      </dsp:nvSpPr>
      <dsp:spPr>
        <a:xfrm>
          <a:off x="2761950" y="413377"/>
          <a:ext cx="1697021" cy="1697021"/>
        </a:xfrm>
        <a:prstGeom prst="roundRect">
          <a:avLst/>
        </a:prstGeom>
        <a:gradFill rotWithShape="0">
          <a:gsLst>
            <a:gs pos="0">
              <a:schemeClr val="accent5">
                <a:hueOff val="-4050717"/>
                <a:satOff val="-275"/>
                <a:lumOff val="654"/>
                <a:alphaOff val="0"/>
                <a:satMod val="103000"/>
                <a:lumMod val="102000"/>
                <a:tint val="94000"/>
              </a:schemeClr>
            </a:gs>
            <a:gs pos="50000">
              <a:schemeClr val="accent5">
                <a:hueOff val="-4050717"/>
                <a:satOff val="-275"/>
                <a:lumOff val="654"/>
                <a:alphaOff val="0"/>
                <a:satMod val="110000"/>
                <a:lumMod val="100000"/>
                <a:shade val="100000"/>
              </a:schemeClr>
            </a:gs>
            <a:gs pos="100000">
              <a:schemeClr val="accent5">
                <a:hueOff val="-4050717"/>
                <a:satOff val="-275"/>
                <a:lumOff val="654"/>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1) The Expenditure Method </a:t>
          </a:r>
        </a:p>
      </dsp:txBody>
      <dsp:txXfrm>
        <a:off x="2844792" y="496219"/>
        <a:ext cx="1531337" cy="1531337"/>
      </dsp:txXfrm>
    </dsp:sp>
    <dsp:sp modelId="{1E5EA506-CC05-DF4D-BB39-D2D638BD6235}">
      <dsp:nvSpPr>
        <dsp:cNvPr id="0" name=""/>
        <dsp:cNvSpPr/>
      </dsp:nvSpPr>
      <dsp:spPr>
        <a:xfrm>
          <a:off x="934388" y="2240939"/>
          <a:ext cx="1697021" cy="1697021"/>
        </a:xfrm>
        <a:prstGeom prst="roundRect">
          <a:avLst/>
        </a:prstGeom>
        <a:gradFill rotWithShape="0">
          <a:gsLst>
            <a:gs pos="0">
              <a:schemeClr val="accent5">
                <a:hueOff val="-8101434"/>
                <a:satOff val="-551"/>
                <a:lumOff val="1307"/>
                <a:alphaOff val="0"/>
                <a:satMod val="103000"/>
                <a:lumMod val="102000"/>
                <a:tint val="94000"/>
              </a:schemeClr>
            </a:gs>
            <a:gs pos="50000">
              <a:schemeClr val="accent5">
                <a:hueOff val="-8101434"/>
                <a:satOff val="-551"/>
                <a:lumOff val="1307"/>
                <a:alphaOff val="0"/>
                <a:satMod val="110000"/>
                <a:lumMod val="100000"/>
                <a:shade val="100000"/>
              </a:schemeClr>
            </a:gs>
            <a:gs pos="100000">
              <a:schemeClr val="accent5">
                <a:hueOff val="-8101434"/>
                <a:satOff val="-551"/>
                <a:lumOff val="1307"/>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2) The Income Method </a:t>
          </a:r>
        </a:p>
      </dsp:txBody>
      <dsp:txXfrm>
        <a:off x="1017230" y="2323781"/>
        <a:ext cx="1531337" cy="1531337"/>
      </dsp:txXfrm>
    </dsp:sp>
    <dsp:sp modelId="{9EC7C839-0BC9-7349-B7A9-4504C221E59F}">
      <dsp:nvSpPr>
        <dsp:cNvPr id="0" name=""/>
        <dsp:cNvSpPr/>
      </dsp:nvSpPr>
      <dsp:spPr>
        <a:xfrm>
          <a:off x="2761950" y="2240939"/>
          <a:ext cx="1697021" cy="1697021"/>
        </a:xfrm>
        <a:prstGeom prst="roundRect">
          <a:avLst/>
        </a:prstGeom>
        <a:gradFill rotWithShape="0">
          <a:gsLst>
            <a:gs pos="0">
              <a:schemeClr val="accent5">
                <a:hueOff val="-12152150"/>
                <a:satOff val="-826"/>
                <a:lumOff val="1961"/>
                <a:alphaOff val="0"/>
                <a:satMod val="103000"/>
                <a:lumMod val="102000"/>
                <a:tint val="94000"/>
              </a:schemeClr>
            </a:gs>
            <a:gs pos="50000">
              <a:schemeClr val="accent5">
                <a:hueOff val="-12152150"/>
                <a:satOff val="-826"/>
                <a:lumOff val="1961"/>
                <a:alphaOff val="0"/>
                <a:satMod val="110000"/>
                <a:lumMod val="100000"/>
                <a:shade val="100000"/>
              </a:schemeClr>
            </a:gs>
            <a:gs pos="100000">
              <a:schemeClr val="accent5">
                <a:hueOff val="-12152150"/>
                <a:satOff val="-826"/>
                <a:lumOff val="1961"/>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64770" tIns="64770" rIns="64770" bIns="64770" numCol="1" spcCol="1270" anchor="ctr" anchorCtr="0">
          <a:noAutofit/>
        </a:bodyPr>
        <a:lstStyle/>
        <a:p>
          <a:pPr marL="0" lvl="0" indent="0" algn="ctr" defTabSz="755650">
            <a:lnSpc>
              <a:spcPct val="90000"/>
            </a:lnSpc>
            <a:spcBef>
              <a:spcPct val="0"/>
            </a:spcBef>
            <a:spcAft>
              <a:spcPct val="35000"/>
            </a:spcAft>
            <a:buNone/>
          </a:pPr>
          <a:r>
            <a:rPr lang="en-US" sz="1700" kern="1200" dirty="0"/>
            <a:t>3) The Output/Value Added  Method </a:t>
          </a:r>
        </a:p>
      </dsp:txBody>
      <dsp:txXfrm>
        <a:off x="2844792" y="2323781"/>
        <a:ext cx="1531337" cy="1531337"/>
      </dsp:txXfrm>
    </dsp:sp>
  </dsp:spTree>
</dsp:drawing>
</file>

<file path=ppt/diagrams/drawing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42AA84EB-152F-43DB-B311-C1CA2D915754}">
      <dsp:nvSpPr>
        <dsp:cNvPr id="0" name=""/>
        <dsp:cNvSpPr/>
      </dsp:nvSpPr>
      <dsp:spPr>
        <a:xfrm>
          <a:off x="0" y="531"/>
          <a:ext cx="5393361" cy="1242935"/>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88D78ED-4AFF-4111-AE40-66FB7556D69C}">
      <dsp:nvSpPr>
        <dsp:cNvPr id="0" name=""/>
        <dsp:cNvSpPr/>
      </dsp:nvSpPr>
      <dsp:spPr>
        <a:xfrm>
          <a:off x="375988" y="280191"/>
          <a:ext cx="683614" cy="683614"/>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B56426-12D4-4932-843F-7C7CBFB6E27D}">
      <dsp:nvSpPr>
        <dsp:cNvPr id="0" name=""/>
        <dsp:cNvSpPr/>
      </dsp:nvSpPr>
      <dsp:spPr>
        <a:xfrm>
          <a:off x="1435590" y="531"/>
          <a:ext cx="3957770"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22300">
            <a:lnSpc>
              <a:spcPct val="90000"/>
            </a:lnSpc>
            <a:spcBef>
              <a:spcPct val="0"/>
            </a:spcBef>
            <a:spcAft>
              <a:spcPct val="35000"/>
            </a:spcAft>
            <a:buNone/>
          </a:pPr>
          <a:r>
            <a:rPr lang="en-US" sz="1400" b="1" kern="1200" dirty="0">
              <a:solidFill>
                <a:srgbClr val="0070C0"/>
              </a:solidFill>
            </a:rPr>
            <a:t>Key Understanding</a:t>
          </a:r>
          <a:r>
            <a:rPr lang="en-US" sz="1400" kern="1200" dirty="0"/>
            <a:t>: In every economy, there is a circular flow of income . The implication is that expenditure, output and income will all have the same total value. </a:t>
          </a:r>
        </a:p>
      </dsp:txBody>
      <dsp:txXfrm>
        <a:off x="1435590" y="531"/>
        <a:ext cx="3957770" cy="1242935"/>
      </dsp:txXfrm>
    </dsp:sp>
    <dsp:sp modelId="{58C7D46A-D1B5-4709-96DB-213EFE0DF85B}">
      <dsp:nvSpPr>
        <dsp:cNvPr id="0" name=""/>
        <dsp:cNvSpPr/>
      </dsp:nvSpPr>
      <dsp:spPr>
        <a:xfrm>
          <a:off x="0" y="1554201"/>
          <a:ext cx="5393361" cy="1242935"/>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B688091-9D1D-405A-855A-C1C49C9D3E18}">
      <dsp:nvSpPr>
        <dsp:cNvPr id="0" name=""/>
        <dsp:cNvSpPr/>
      </dsp:nvSpPr>
      <dsp:spPr>
        <a:xfrm>
          <a:off x="375988" y="1833861"/>
          <a:ext cx="683614" cy="683614"/>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B4496FA-0558-4097-8FF0-3C082D09E4E1}">
      <dsp:nvSpPr>
        <dsp:cNvPr id="0" name=""/>
        <dsp:cNvSpPr/>
      </dsp:nvSpPr>
      <dsp:spPr>
        <a:xfrm>
          <a:off x="1435590" y="1554201"/>
          <a:ext cx="3957770"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22300">
            <a:lnSpc>
              <a:spcPct val="90000"/>
            </a:lnSpc>
            <a:spcBef>
              <a:spcPct val="0"/>
            </a:spcBef>
            <a:spcAft>
              <a:spcPct val="35000"/>
            </a:spcAft>
            <a:buNone/>
          </a:pPr>
          <a:r>
            <a:rPr lang="en-US" sz="1400" kern="1200" dirty="0"/>
            <a:t>INCOME AND EXPENDITURE FLOWS IN AN ECONOMY </a:t>
          </a:r>
        </a:p>
      </dsp:txBody>
      <dsp:txXfrm>
        <a:off x="1435590" y="1554201"/>
        <a:ext cx="3957770" cy="1242935"/>
      </dsp:txXfrm>
    </dsp:sp>
    <dsp:sp modelId="{4FF03B91-FEE3-42A4-850B-CBF821CED3BC}">
      <dsp:nvSpPr>
        <dsp:cNvPr id="0" name=""/>
        <dsp:cNvSpPr/>
      </dsp:nvSpPr>
      <dsp:spPr>
        <a:xfrm>
          <a:off x="0" y="3107870"/>
          <a:ext cx="5393361" cy="1242935"/>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F8584B-C3C5-43C7-803D-0F01E7E9288D}">
      <dsp:nvSpPr>
        <dsp:cNvPr id="0" name=""/>
        <dsp:cNvSpPr/>
      </dsp:nvSpPr>
      <dsp:spPr>
        <a:xfrm>
          <a:off x="375988" y="3387531"/>
          <a:ext cx="683614" cy="683614"/>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23584895-2C09-4277-B4F2-94E686D30123}">
      <dsp:nvSpPr>
        <dsp:cNvPr id="0" name=""/>
        <dsp:cNvSpPr/>
      </dsp:nvSpPr>
      <dsp:spPr>
        <a:xfrm>
          <a:off x="1435590" y="3107870"/>
          <a:ext cx="3957770" cy="124293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544" tIns="131544" rIns="131544" bIns="131544" numCol="1" spcCol="1270" anchor="ctr" anchorCtr="0">
          <a:noAutofit/>
        </a:bodyPr>
        <a:lstStyle/>
        <a:p>
          <a:pPr marL="0" lvl="0" indent="0" algn="l" defTabSz="622300">
            <a:lnSpc>
              <a:spcPct val="90000"/>
            </a:lnSpc>
            <a:spcBef>
              <a:spcPct val="0"/>
            </a:spcBef>
            <a:spcAft>
              <a:spcPct val="35000"/>
            </a:spcAft>
            <a:buNone/>
          </a:pPr>
          <a:r>
            <a:rPr lang="en-US" sz="1400" kern="1200" dirty="0"/>
            <a:t>Firms/businesses must pay households for factors of production and households in turn pay firms for goods. The income the firms receive is equivalent to the sales revenue from the goods and services sold. </a:t>
          </a:r>
        </a:p>
      </dsp:txBody>
      <dsp:txXfrm>
        <a:off x="1435590" y="3107870"/>
        <a:ext cx="3957770" cy="1242935"/>
      </dsp:txXfrm>
    </dsp:sp>
  </dsp:spTree>
</dsp:drawing>
</file>

<file path=ppt/diagrams/drawing8.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5886036-9CBB-6E41-9BEA-5C364552F149}">
      <dsp:nvSpPr>
        <dsp:cNvPr id="0" name=""/>
        <dsp:cNvSpPr/>
      </dsp:nvSpPr>
      <dsp:spPr>
        <a:xfrm>
          <a:off x="4621" y="787297"/>
          <a:ext cx="2020453" cy="2776742"/>
        </a:xfrm>
        <a:prstGeom prst="roundRect">
          <a:avLst>
            <a:gd name="adj" fmla="val 10000"/>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Households earn income as they provide factors of production, such as labour to firms. Firms produce goods and services. Households spend their earned income on goods and services (expenditure) made by the firms. </a:t>
          </a:r>
        </a:p>
      </dsp:txBody>
      <dsp:txXfrm>
        <a:off x="63798" y="846474"/>
        <a:ext cx="1902099" cy="2658388"/>
      </dsp:txXfrm>
    </dsp:sp>
    <dsp:sp modelId="{BA069F18-0FAE-854B-A4A8-3E88C69DAB6B}">
      <dsp:nvSpPr>
        <dsp:cNvPr id="0" name=""/>
        <dsp:cNvSpPr/>
      </dsp:nvSpPr>
      <dsp:spPr>
        <a:xfrm>
          <a:off x="2227119" y="1925132"/>
          <a:ext cx="428336" cy="501072"/>
        </a:xfrm>
        <a:prstGeom prst="rightArrow">
          <a:avLst>
            <a:gd name="adj1" fmla="val 60000"/>
            <a:gd name="adj2" fmla="val 5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dirty="0"/>
        </a:p>
      </dsp:txBody>
      <dsp:txXfrm>
        <a:off x="2227119" y="2025346"/>
        <a:ext cx="299835" cy="300644"/>
      </dsp:txXfrm>
    </dsp:sp>
    <dsp:sp modelId="{77D20E3D-B764-1140-AEC7-CADD1D6ACE2A}">
      <dsp:nvSpPr>
        <dsp:cNvPr id="0" name=""/>
        <dsp:cNvSpPr/>
      </dsp:nvSpPr>
      <dsp:spPr>
        <a:xfrm>
          <a:off x="2833255" y="787297"/>
          <a:ext cx="2020453" cy="2776742"/>
        </a:xfrm>
        <a:prstGeom prst="roundRect">
          <a:avLst>
            <a:gd name="adj" fmla="val 10000"/>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THEREFORE:</a:t>
          </a:r>
        </a:p>
      </dsp:txBody>
      <dsp:txXfrm>
        <a:off x="2892432" y="846474"/>
        <a:ext cx="1902099" cy="2658388"/>
      </dsp:txXfrm>
    </dsp:sp>
    <dsp:sp modelId="{64CE501D-B313-D14C-9396-379A91EA81D2}">
      <dsp:nvSpPr>
        <dsp:cNvPr id="0" name=""/>
        <dsp:cNvSpPr/>
      </dsp:nvSpPr>
      <dsp:spPr>
        <a:xfrm>
          <a:off x="5055754" y="1925132"/>
          <a:ext cx="428336" cy="501072"/>
        </a:xfrm>
        <a:prstGeom prst="rightArrow">
          <a:avLst>
            <a:gd name="adj1" fmla="val 60000"/>
            <a:gd name="adj2" fmla="val 50000"/>
          </a:avLst>
        </a:prstGeom>
        <a:solidFill>
          <a:schemeClr val="accent5">
            <a:hueOff val="-6076075"/>
            <a:satOff val="-413"/>
            <a:lumOff val="98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dirty="0"/>
        </a:p>
      </dsp:txBody>
      <dsp:txXfrm>
        <a:off x="5055754" y="2025346"/>
        <a:ext cx="299835" cy="300644"/>
      </dsp:txXfrm>
    </dsp:sp>
    <dsp:sp modelId="{C3A34D57-A392-DA49-8F27-1289274C75DC}">
      <dsp:nvSpPr>
        <dsp:cNvPr id="0" name=""/>
        <dsp:cNvSpPr/>
      </dsp:nvSpPr>
      <dsp:spPr>
        <a:xfrm>
          <a:off x="5661890" y="787297"/>
          <a:ext cx="2020453" cy="2776742"/>
        </a:xfrm>
        <a:prstGeom prst="roundRect">
          <a:avLst>
            <a:gd name="adj" fmla="val 10000"/>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1. The total sales value of goods and services produced  (output) should be equal to the total expenditure on goods and services. (Assumption: All goods produced are sold) </a:t>
          </a:r>
        </a:p>
      </dsp:txBody>
      <dsp:txXfrm>
        <a:off x="5721067" y="846474"/>
        <a:ext cx="1902099" cy="2658388"/>
      </dsp:txXfrm>
    </dsp:sp>
    <dsp:sp modelId="{C2D7C418-5B9A-0D45-94F0-5F5F3AEF4CAA}">
      <dsp:nvSpPr>
        <dsp:cNvPr id="0" name=""/>
        <dsp:cNvSpPr/>
      </dsp:nvSpPr>
      <dsp:spPr>
        <a:xfrm>
          <a:off x="7884389" y="1925132"/>
          <a:ext cx="428336" cy="501072"/>
        </a:xfrm>
        <a:prstGeom prst="rightArrow">
          <a:avLst>
            <a:gd name="adj1" fmla="val 60000"/>
            <a:gd name="adj2" fmla="val 50000"/>
          </a:avLst>
        </a:prstGeom>
        <a:solidFill>
          <a:schemeClr val="accent5">
            <a:hueOff val="-12152150"/>
            <a:satOff val="-826"/>
            <a:lumOff val="1961"/>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488950">
            <a:lnSpc>
              <a:spcPct val="90000"/>
            </a:lnSpc>
            <a:spcBef>
              <a:spcPct val="0"/>
            </a:spcBef>
            <a:spcAft>
              <a:spcPct val="35000"/>
            </a:spcAft>
            <a:buNone/>
          </a:pPr>
          <a:endParaRPr lang="en-US" sz="1100" kern="1200" dirty="0"/>
        </a:p>
      </dsp:txBody>
      <dsp:txXfrm>
        <a:off x="7884389" y="2025346"/>
        <a:ext cx="299835" cy="300644"/>
      </dsp:txXfrm>
    </dsp:sp>
    <dsp:sp modelId="{91283293-F96F-6049-94C7-AD301F5DFBEF}">
      <dsp:nvSpPr>
        <dsp:cNvPr id="0" name=""/>
        <dsp:cNvSpPr/>
      </dsp:nvSpPr>
      <dsp:spPr>
        <a:xfrm>
          <a:off x="8490525" y="787297"/>
          <a:ext cx="2020453" cy="2776742"/>
        </a:xfrm>
        <a:prstGeom prst="roundRect">
          <a:avLst>
            <a:gd name="adj" fmla="val 10000"/>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marL="0" lvl="0" indent="0" algn="ctr" defTabSz="622300">
            <a:lnSpc>
              <a:spcPct val="90000"/>
            </a:lnSpc>
            <a:spcBef>
              <a:spcPct val="0"/>
            </a:spcBef>
            <a:spcAft>
              <a:spcPct val="35000"/>
            </a:spcAft>
            <a:buNone/>
          </a:pPr>
          <a:r>
            <a:rPr lang="en-US" sz="1400" kern="1200" dirty="0"/>
            <a:t>2. It follows then, that, the amount of expenditure should also equal the total income of households. Think about this, it is the households who consume the goods and services the firms have produced. To do this , they must have income to pay for these goods and services. </a:t>
          </a:r>
        </a:p>
      </dsp:txBody>
      <dsp:txXfrm>
        <a:off x="8549702" y="846474"/>
        <a:ext cx="1902099" cy="2658388"/>
      </dsp:txXfrm>
    </dsp:sp>
  </dsp:spTree>
</dsp:drawing>
</file>

<file path=ppt/diagrams/drawing9.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B3DE516-54CB-924E-9324-EB6BFBB69522}">
      <dsp:nvSpPr>
        <dsp:cNvPr id="0" name=""/>
        <dsp:cNvSpPr/>
      </dsp:nvSpPr>
      <dsp:spPr>
        <a:xfrm>
          <a:off x="0" y="460"/>
          <a:ext cx="533419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A8DEB163-F2E0-6845-AC53-C8E0160D289A}">
      <dsp:nvSpPr>
        <dsp:cNvPr id="0" name=""/>
        <dsp:cNvSpPr/>
      </dsp:nvSpPr>
      <dsp:spPr>
        <a:xfrm>
          <a:off x="0" y="460"/>
          <a:ext cx="5334197" cy="753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dirty="0"/>
            <a:t>In slides 23 – 26, we discussed the circular flow of income of a national or country’s economy. </a:t>
          </a:r>
        </a:p>
      </dsp:txBody>
      <dsp:txXfrm>
        <a:off x="0" y="460"/>
        <a:ext cx="5334197" cy="753782"/>
      </dsp:txXfrm>
    </dsp:sp>
    <dsp:sp modelId="{88BB594D-9DFA-A047-B1FE-05479A68913E}">
      <dsp:nvSpPr>
        <dsp:cNvPr id="0" name=""/>
        <dsp:cNvSpPr/>
      </dsp:nvSpPr>
      <dsp:spPr>
        <a:xfrm>
          <a:off x="0" y="754243"/>
          <a:ext cx="533419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06AAE47D-BCB4-CD4C-8E6B-2A5E453AD241}">
      <dsp:nvSpPr>
        <dsp:cNvPr id="0" name=""/>
        <dsp:cNvSpPr/>
      </dsp:nvSpPr>
      <dsp:spPr>
        <a:xfrm>
          <a:off x="0" y="754243"/>
          <a:ext cx="5334197" cy="753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kern="1200" dirty="0"/>
            <a:t>Let’s make </a:t>
          </a:r>
          <a:r>
            <a:rPr lang="en-US" sz="1300" b="1" kern="1200" dirty="0"/>
            <a:t>EXPLICIT</a:t>
          </a:r>
          <a:r>
            <a:rPr lang="en-US" sz="1300" kern="1200" dirty="0"/>
            <a:t> , the assumptions underlying our discussion </a:t>
          </a:r>
        </a:p>
      </dsp:txBody>
      <dsp:txXfrm>
        <a:off x="0" y="754243"/>
        <a:ext cx="5334197" cy="753782"/>
      </dsp:txXfrm>
    </dsp:sp>
    <dsp:sp modelId="{3A5DC67B-F747-3B42-A61C-56102880B969}">
      <dsp:nvSpPr>
        <dsp:cNvPr id="0" name=""/>
        <dsp:cNvSpPr/>
      </dsp:nvSpPr>
      <dsp:spPr>
        <a:xfrm>
          <a:off x="0" y="1508026"/>
          <a:ext cx="533419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60CD23E6-AE24-BA43-B281-ACFAB733FA8A}">
      <dsp:nvSpPr>
        <dsp:cNvPr id="0" name=""/>
        <dsp:cNvSpPr/>
      </dsp:nvSpPr>
      <dsp:spPr>
        <a:xfrm>
          <a:off x="0" y="1508026"/>
          <a:ext cx="5334197" cy="753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dirty="0"/>
            <a:t>Assumption 1</a:t>
          </a:r>
          <a:r>
            <a:rPr lang="en-US" sz="1300" kern="1200" dirty="0"/>
            <a:t> : all income earned by households is spent on the goods and services made by firms. Implication – sales revenue earned by firms is exactly equal to income earned and expenditure made by households. </a:t>
          </a:r>
        </a:p>
      </dsp:txBody>
      <dsp:txXfrm>
        <a:off x="0" y="1508026"/>
        <a:ext cx="5334197" cy="753782"/>
      </dsp:txXfrm>
    </dsp:sp>
    <dsp:sp modelId="{02DCFD1A-B6A6-244C-8323-19DD17A4AA8A}">
      <dsp:nvSpPr>
        <dsp:cNvPr id="0" name=""/>
        <dsp:cNvSpPr/>
      </dsp:nvSpPr>
      <dsp:spPr>
        <a:xfrm>
          <a:off x="0" y="2261808"/>
          <a:ext cx="533419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942D5FAF-D1A4-1D43-884E-9A87E20F73A5}">
      <dsp:nvSpPr>
        <dsp:cNvPr id="0" name=""/>
        <dsp:cNvSpPr/>
      </dsp:nvSpPr>
      <dsp:spPr>
        <a:xfrm>
          <a:off x="0" y="2261808"/>
          <a:ext cx="5334197" cy="753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dirty="0"/>
            <a:t>Understand this</a:t>
          </a:r>
          <a:r>
            <a:rPr lang="en-US" sz="1300" kern="1200" dirty="0"/>
            <a:t>: If A earns £100 and spends all of this in Sainsbury’s then her expenditure is £100. Sainsburys have made sale of £100, and this is the same as £100 sales revenue.  </a:t>
          </a:r>
        </a:p>
      </dsp:txBody>
      <dsp:txXfrm>
        <a:off x="0" y="2261808"/>
        <a:ext cx="5334197" cy="753782"/>
      </dsp:txXfrm>
    </dsp:sp>
    <dsp:sp modelId="{A8AA6634-0F47-FB42-8959-12C84B5DC474}">
      <dsp:nvSpPr>
        <dsp:cNvPr id="0" name=""/>
        <dsp:cNvSpPr/>
      </dsp:nvSpPr>
      <dsp:spPr>
        <a:xfrm>
          <a:off x="0" y="3015591"/>
          <a:ext cx="5334197" cy="0"/>
        </a:xfrm>
        <a:prstGeom prst="line">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w="12700" cap="flat" cmpd="sng" algn="ctr">
          <a:solidFill>
            <a:schemeClr val="accent2">
              <a:hueOff val="0"/>
              <a:satOff val="0"/>
              <a:lumOff val="0"/>
              <a:alphaOff val="0"/>
            </a:schemeClr>
          </a:solidFill>
          <a:prstDash val="solid"/>
          <a:miter lim="800000"/>
        </a:ln>
        <a:effectLst>
          <a:outerShdw blurRad="57150" dist="19050" dir="5400000" algn="ctr" rotWithShape="0">
            <a:srgbClr val="000000">
              <a:alpha val="63000"/>
            </a:srgbClr>
          </a:outerShdw>
        </a:effectLst>
      </dsp:spPr>
      <dsp:style>
        <a:lnRef idx="1">
          <a:scrgbClr r="0" g="0" b="0"/>
        </a:lnRef>
        <a:fillRef idx="3">
          <a:scrgbClr r="0" g="0" b="0"/>
        </a:fillRef>
        <a:effectRef idx="3">
          <a:scrgbClr r="0" g="0" b="0"/>
        </a:effectRef>
        <a:fontRef idx="minor">
          <a:schemeClr val="lt1"/>
        </a:fontRef>
      </dsp:style>
    </dsp:sp>
    <dsp:sp modelId="{EBB0F00E-1FDF-C44E-BCC6-67D953D88CAF}">
      <dsp:nvSpPr>
        <dsp:cNvPr id="0" name=""/>
        <dsp:cNvSpPr/>
      </dsp:nvSpPr>
      <dsp:spPr>
        <a:xfrm>
          <a:off x="0" y="3015591"/>
          <a:ext cx="5334197" cy="75378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49530" tIns="49530" rIns="49530" bIns="49530" numCol="1" spcCol="1270" anchor="t" anchorCtr="0">
          <a:noAutofit/>
        </a:bodyPr>
        <a:lstStyle/>
        <a:p>
          <a:pPr marL="0" lvl="0" indent="0" algn="l" defTabSz="577850">
            <a:lnSpc>
              <a:spcPct val="90000"/>
            </a:lnSpc>
            <a:spcBef>
              <a:spcPct val="0"/>
            </a:spcBef>
            <a:spcAft>
              <a:spcPct val="35000"/>
            </a:spcAft>
            <a:buNone/>
          </a:pPr>
          <a:r>
            <a:rPr lang="en-US" sz="1300" b="1" kern="1200" dirty="0"/>
            <a:t>Assumption 2</a:t>
          </a:r>
          <a:r>
            <a:rPr lang="en-US" sz="1300" kern="1200" dirty="0"/>
            <a:t>: There are no deductions/withdrawals or additions/injections into the circular flow of income. So that the circular flow continues its cycle at the same rate and in the same proportions. </a:t>
          </a:r>
        </a:p>
      </dsp:txBody>
      <dsp:txXfrm>
        <a:off x="0" y="3015591"/>
        <a:ext cx="5334197" cy="753782"/>
      </dsp:txXfrm>
    </dsp:sp>
  </dsp:spTree>
</dsp:drawing>
</file>

<file path=ppt/diagrams/drawing10.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E972D355-A298-460D-9177-BBEA8016D12C}">
      <dsp:nvSpPr>
        <dsp:cNvPr id="0" name=""/>
        <dsp:cNvSpPr/>
      </dsp:nvSpPr>
      <dsp:spPr>
        <a:xfrm>
          <a:off x="0" y="1808"/>
          <a:ext cx="10515600" cy="916611"/>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223823-5B61-4E41-B2ED-AAC0F499D3E9}">
      <dsp:nvSpPr>
        <dsp:cNvPr id="0" name=""/>
        <dsp:cNvSpPr/>
      </dsp:nvSpPr>
      <dsp:spPr>
        <a:xfrm>
          <a:off x="277275" y="208046"/>
          <a:ext cx="504136" cy="50413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CC87615-062F-4DFB-95CB-2DDAFBD3B0A3}">
      <dsp:nvSpPr>
        <dsp:cNvPr id="0" name=""/>
        <dsp:cNvSpPr/>
      </dsp:nvSpPr>
      <dsp:spPr>
        <a:xfrm>
          <a:off x="1058686" y="180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dirty="0"/>
            <a:t>In reality – there are transactions and events ( withdrawals and injections) which affect the circular flow of income. </a:t>
          </a:r>
        </a:p>
      </dsp:txBody>
      <dsp:txXfrm>
        <a:off x="1058686" y="1808"/>
        <a:ext cx="9456913" cy="916611"/>
      </dsp:txXfrm>
    </dsp:sp>
    <dsp:sp modelId="{9F1D77CD-18D2-4D10-9171-C743CA0CBFA4}">
      <dsp:nvSpPr>
        <dsp:cNvPr id="0" name=""/>
        <dsp:cNvSpPr/>
      </dsp:nvSpPr>
      <dsp:spPr>
        <a:xfrm>
          <a:off x="0" y="1147573"/>
          <a:ext cx="10515600" cy="916611"/>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311DF2A-DAB8-4E30-9FB4-429E4F978EDF}">
      <dsp:nvSpPr>
        <dsp:cNvPr id="0" name=""/>
        <dsp:cNvSpPr/>
      </dsp:nvSpPr>
      <dsp:spPr>
        <a:xfrm>
          <a:off x="277275" y="1353811"/>
          <a:ext cx="504136" cy="50413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378E325-7BA2-4377-810E-DE9AA887EE67}">
      <dsp:nvSpPr>
        <dsp:cNvPr id="0" name=""/>
        <dsp:cNvSpPr/>
      </dsp:nvSpPr>
      <dsp:spPr>
        <a:xfrm>
          <a:off x="1058686" y="114757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dirty="0"/>
            <a:t>Withdrawals  - savings, taxation and import expenditure. (Import expenditure is money spent on buying imported goods)  </a:t>
          </a:r>
        </a:p>
      </dsp:txBody>
      <dsp:txXfrm>
        <a:off x="1058686" y="1147573"/>
        <a:ext cx="9456913" cy="916611"/>
      </dsp:txXfrm>
    </dsp:sp>
    <dsp:sp modelId="{C25A3092-765F-4A0A-8BBB-514531C69DCE}">
      <dsp:nvSpPr>
        <dsp:cNvPr id="0" name=""/>
        <dsp:cNvSpPr/>
      </dsp:nvSpPr>
      <dsp:spPr>
        <a:xfrm>
          <a:off x="0" y="2293338"/>
          <a:ext cx="10515600" cy="916611"/>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50A9CC3-622F-4261-93D8-8305EA86D5CE}">
      <dsp:nvSpPr>
        <dsp:cNvPr id="0" name=""/>
        <dsp:cNvSpPr/>
      </dsp:nvSpPr>
      <dsp:spPr>
        <a:xfrm>
          <a:off x="277275" y="2499576"/>
          <a:ext cx="504136" cy="50413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1CEFA4C-49E1-4542-A770-B860344A2122}">
      <dsp:nvSpPr>
        <dsp:cNvPr id="0" name=""/>
        <dsp:cNvSpPr/>
      </dsp:nvSpPr>
      <dsp:spPr>
        <a:xfrm>
          <a:off x="1058686" y="2293338"/>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dirty="0"/>
            <a:t>Withdrawals are  the movement of money out of the circular flow of income and expenditure which occurs between firms and households. </a:t>
          </a:r>
        </a:p>
      </dsp:txBody>
      <dsp:txXfrm>
        <a:off x="1058686" y="2293338"/>
        <a:ext cx="9456913" cy="916611"/>
      </dsp:txXfrm>
    </dsp:sp>
    <dsp:sp modelId="{F38163C5-46FB-420F-9CC8-DC107EF00875}">
      <dsp:nvSpPr>
        <dsp:cNvPr id="0" name=""/>
        <dsp:cNvSpPr/>
      </dsp:nvSpPr>
      <dsp:spPr>
        <a:xfrm>
          <a:off x="0" y="3439103"/>
          <a:ext cx="10515600" cy="916611"/>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96339D2-E20D-415C-8D9C-FEC4E48AFFF3}">
      <dsp:nvSpPr>
        <dsp:cNvPr id="0" name=""/>
        <dsp:cNvSpPr/>
      </dsp:nvSpPr>
      <dsp:spPr>
        <a:xfrm>
          <a:off x="277275" y="3645341"/>
          <a:ext cx="504136" cy="50413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F385B1C-EF58-423D-AF80-C0B4644FD7D8}">
      <dsp:nvSpPr>
        <dsp:cNvPr id="0" name=""/>
        <dsp:cNvSpPr/>
      </dsp:nvSpPr>
      <dsp:spPr>
        <a:xfrm>
          <a:off x="1058686" y="3439103"/>
          <a:ext cx="9456913" cy="916611"/>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7008" tIns="97008" rIns="97008" bIns="97008" numCol="1" spcCol="1270" anchor="ctr" anchorCtr="0">
          <a:noAutofit/>
        </a:bodyPr>
        <a:lstStyle/>
        <a:p>
          <a:pPr marL="0" lvl="0" indent="0" algn="l" defTabSz="977900">
            <a:lnSpc>
              <a:spcPct val="90000"/>
            </a:lnSpc>
            <a:spcBef>
              <a:spcPct val="0"/>
            </a:spcBef>
            <a:spcAft>
              <a:spcPct val="35000"/>
            </a:spcAft>
            <a:buNone/>
          </a:pPr>
          <a:r>
            <a:rPr lang="en-US" sz="2200" kern="1200" dirty="0"/>
            <a:t>Injections are movement of money into the circular flow of income </a:t>
          </a:r>
        </a:p>
      </dsp:txBody>
      <dsp:txXfrm>
        <a:off x="1058686" y="3439103"/>
        <a:ext cx="9456913" cy="916611"/>
      </dsp:txXfrm>
    </dsp:sp>
  </dsp:spTree>
</dsp:drawing>
</file>

<file path=ppt/diagrams/drawing1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3655A0A4-FF31-9F4E-B388-16E935C64D76}">
      <dsp:nvSpPr>
        <dsp:cNvPr id="0" name=""/>
        <dsp:cNvSpPr/>
      </dsp:nvSpPr>
      <dsp:spPr>
        <a:xfrm>
          <a:off x="2604505" y="1713456"/>
          <a:ext cx="567917" cy="91440"/>
        </a:xfrm>
        <a:custGeom>
          <a:avLst/>
          <a:gdLst/>
          <a:ahLst/>
          <a:cxnLst/>
          <a:rect l="0" t="0" r="0" b="0"/>
          <a:pathLst>
            <a:path>
              <a:moveTo>
                <a:pt x="0" y="45720"/>
              </a:moveTo>
              <a:lnTo>
                <a:pt x="567917"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873501" y="1756180"/>
        <a:ext cx="29925" cy="5991"/>
      </dsp:txXfrm>
    </dsp:sp>
    <dsp:sp modelId="{0249FAEC-7660-3B43-BE69-DA51B75749C7}">
      <dsp:nvSpPr>
        <dsp:cNvPr id="0" name=""/>
        <dsp:cNvSpPr/>
      </dsp:nvSpPr>
      <dsp:spPr>
        <a:xfrm>
          <a:off x="4056" y="978501"/>
          <a:ext cx="2602248" cy="156134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512" tIns="133847" rIns="127512" bIns="133847" numCol="1" spcCol="1270" anchor="ctr" anchorCtr="0">
          <a:noAutofit/>
        </a:bodyPr>
        <a:lstStyle/>
        <a:p>
          <a:pPr marL="0" lvl="0" indent="0" algn="ctr" defTabSz="533400">
            <a:lnSpc>
              <a:spcPct val="90000"/>
            </a:lnSpc>
            <a:spcBef>
              <a:spcPct val="0"/>
            </a:spcBef>
            <a:spcAft>
              <a:spcPct val="35000"/>
            </a:spcAft>
            <a:buNone/>
          </a:pPr>
          <a:r>
            <a:rPr lang="en-US" sz="1200" kern="1200" dirty="0"/>
            <a:t>1. Government (G)  produces certain goods and services, it provides public administration services, education and health, defense services and public transport, etc. In this respect the G acts like a firm and pays wages to its employees.   </a:t>
          </a:r>
        </a:p>
      </dsp:txBody>
      <dsp:txXfrm>
        <a:off x="4056" y="978501"/>
        <a:ext cx="2602248" cy="1561349"/>
      </dsp:txXfrm>
    </dsp:sp>
    <dsp:sp modelId="{93244377-3C6F-FF41-B3E4-33BAB05B898D}">
      <dsp:nvSpPr>
        <dsp:cNvPr id="0" name=""/>
        <dsp:cNvSpPr/>
      </dsp:nvSpPr>
      <dsp:spPr>
        <a:xfrm>
          <a:off x="1305180" y="2538050"/>
          <a:ext cx="3200766" cy="567917"/>
        </a:xfrm>
        <a:custGeom>
          <a:avLst/>
          <a:gdLst/>
          <a:ahLst/>
          <a:cxnLst/>
          <a:rect l="0" t="0" r="0" b="0"/>
          <a:pathLst>
            <a:path>
              <a:moveTo>
                <a:pt x="3200766" y="0"/>
              </a:moveTo>
              <a:lnTo>
                <a:pt x="3200766" y="301058"/>
              </a:lnTo>
              <a:lnTo>
                <a:pt x="0" y="301058"/>
              </a:lnTo>
              <a:lnTo>
                <a:pt x="0" y="567917"/>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824157" y="2819013"/>
        <a:ext cx="162812" cy="5991"/>
      </dsp:txXfrm>
    </dsp:sp>
    <dsp:sp modelId="{BE8C211D-A684-6A49-B78E-90D194EFB930}">
      <dsp:nvSpPr>
        <dsp:cNvPr id="0" name=""/>
        <dsp:cNvSpPr/>
      </dsp:nvSpPr>
      <dsp:spPr>
        <a:xfrm>
          <a:off x="3204822" y="978501"/>
          <a:ext cx="2602248" cy="156134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512" tIns="133847" rIns="127512" bIns="133847" numCol="1" spcCol="1270" anchor="ctr" anchorCtr="0">
          <a:noAutofit/>
        </a:bodyPr>
        <a:lstStyle/>
        <a:p>
          <a:pPr marL="0" lvl="0" indent="0" algn="ctr" defTabSz="533400">
            <a:lnSpc>
              <a:spcPct val="90000"/>
            </a:lnSpc>
            <a:spcBef>
              <a:spcPct val="0"/>
            </a:spcBef>
            <a:spcAft>
              <a:spcPct val="35000"/>
            </a:spcAft>
            <a:buNone/>
          </a:pPr>
          <a:r>
            <a:rPr lang="en-US" sz="1200" kern="1200" dirty="0"/>
            <a:t>2. It also acts as a buyer of final goods and services and therefore adds to total consumption expenditure. </a:t>
          </a:r>
        </a:p>
      </dsp:txBody>
      <dsp:txXfrm>
        <a:off x="3204822" y="978501"/>
        <a:ext cx="2602248" cy="1561349"/>
      </dsp:txXfrm>
    </dsp:sp>
    <dsp:sp modelId="{9879780F-C754-D347-8C38-1D493B064965}">
      <dsp:nvSpPr>
        <dsp:cNvPr id="0" name=""/>
        <dsp:cNvSpPr/>
      </dsp:nvSpPr>
      <dsp:spPr>
        <a:xfrm>
          <a:off x="2604505" y="3873322"/>
          <a:ext cx="567917" cy="91440"/>
        </a:xfrm>
        <a:custGeom>
          <a:avLst/>
          <a:gdLst/>
          <a:ahLst/>
          <a:cxnLst/>
          <a:rect l="0" t="0" r="0" b="0"/>
          <a:pathLst>
            <a:path>
              <a:moveTo>
                <a:pt x="0" y="45720"/>
              </a:moveTo>
              <a:lnTo>
                <a:pt x="567917" y="45720"/>
              </a:lnTo>
            </a:path>
          </a:pathLst>
        </a:custGeom>
        <a:noFill/>
        <a:ln w="12700" cap="flat" cmpd="sng" algn="ctr">
          <a:solidFill>
            <a:schemeClr val="accent1">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2873501" y="3916047"/>
        <a:ext cx="29925" cy="5991"/>
      </dsp:txXfrm>
    </dsp:sp>
    <dsp:sp modelId="{2C26D7AB-8131-FD44-AE44-172C0DBF0625}">
      <dsp:nvSpPr>
        <dsp:cNvPr id="0" name=""/>
        <dsp:cNvSpPr/>
      </dsp:nvSpPr>
      <dsp:spPr>
        <a:xfrm>
          <a:off x="4056" y="3138368"/>
          <a:ext cx="2602248" cy="156134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512" tIns="133847" rIns="127512" bIns="133847" numCol="1" spcCol="1270" anchor="ctr" anchorCtr="0">
          <a:noAutofit/>
        </a:bodyPr>
        <a:lstStyle/>
        <a:p>
          <a:pPr marL="0" lvl="0" indent="0" algn="ctr" defTabSz="533400">
            <a:lnSpc>
              <a:spcPct val="90000"/>
            </a:lnSpc>
            <a:spcBef>
              <a:spcPct val="0"/>
            </a:spcBef>
            <a:spcAft>
              <a:spcPct val="35000"/>
            </a:spcAft>
            <a:buNone/>
          </a:pPr>
          <a:r>
            <a:rPr lang="en-US" sz="1200" kern="1200" dirty="0"/>
            <a:t>3. G invests by building roads, schools and hospitals. </a:t>
          </a:r>
        </a:p>
      </dsp:txBody>
      <dsp:txXfrm>
        <a:off x="4056" y="3138368"/>
        <a:ext cx="2602248" cy="1561349"/>
      </dsp:txXfrm>
    </dsp:sp>
    <dsp:sp modelId="{FAB16D51-C825-7C43-B45C-1ECD562B449E}">
      <dsp:nvSpPr>
        <dsp:cNvPr id="0" name=""/>
        <dsp:cNvSpPr/>
      </dsp:nvSpPr>
      <dsp:spPr>
        <a:xfrm>
          <a:off x="3204822" y="3138368"/>
          <a:ext cx="2602248" cy="1561349"/>
        </a:xfrm>
        <a:prstGeom prst="rect">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7512" tIns="133847" rIns="127512" bIns="133847" numCol="1" spcCol="1270" anchor="ctr" anchorCtr="0">
          <a:noAutofit/>
        </a:bodyPr>
        <a:lstStyle/>
        <a:p>
          <a:pPr marL="0" lvl="0" indent="0" algn="ctr" defTabSz="533400">
            <a:lnSpc>
              <a:spcPct val="90000"/>
            </a:lnSpc>
            <a:spcBef>
              <a:spcPct val="0"/>
            </a:spcBef>
            <a:spcAft>
              <a:spcPct val="35000"/>
            </a:spcAft>
            <a:buNone/>
          </a:pPr>
          <a:r>
            <a:rPr lang="en-US" sz="1200" kern="1200" dirty="0"/>
            <a:t>4. It transfers payments from one section of the economy to another . From tax receipts of workers to unemployment and social security benefits. </a:t>
          </a:r>
        </a:p>
      </dsp:txBody>
      <dsp:txXfrm>
        <a:off x="3204822" y="3138368"/>
        <a:ext cx="2602248" cy="1561349"/>
      </dsp:txXfrm>
    </dsp:sp>
  </dsp:spTree>
</dsp:drawing>
</file>

<file path=ppt/diagrams/drawing1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65467591-410C-4800-80E1-F262F25102DD}">
      <dsp:nvSpPr>
        <dsp:cNvPr id="0" name=""/>
        <dsp:cNvSpPr/>
      </dsp:nvSpPr>
      <dsp:spPr>
        <a:xfrm>
          <a:off x="212335" y="472457"/>
          <a:ext cx="1335915" cy="1335915"/>
        </a:xfrm>
        <a:prstGeom prst="ellipse">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401050E0-8A67-432B-954E-B63437071576}">
      <dsp:nvSpPr>
        <dsp:cNvPr id="0" name=""/>
        <dsp:cNvSpPr/>
      </dsp:nvSpPr>
      <dsp:spPr>
        <a:xfrm>
          <a:off x="492877" y="752999"/>
          <a:ext cx="774830" cy="774830"/>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3DBBD4A-0FF9-4445-80E2-D9AB8B0589B3}">
      <dsp:nvSpPr>
        <dsp:cNvPr id="0" name=""/>
        <dsp:cNvSpPr/>
      </dsp:nvSpPr>
      <dsp:spPr>
        <a:xfrm>
          <a:off x="1834517" y="472457"/>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dirty="0"/>
            <a:t>GROSS DOMESTIC PRODUCT (GDP): the value of final goods and services produced by factors of production within a country, such as the UK. </a:t>
          </a:r>
        </a:p>
      </dsp:txBody>
      <dsp:txXfrm>
        <a:off x="1834517" y="472457"/>
        <a:ext cx="3148942" cy="1335915"/>
      </dsp:txXfrm>
    </dsp:sp>
    <dsp:sp modelId="{AC64D18E-A283-497A-B274-41B90EA5BAFE}">
      <dsp:nvSpPr>
        <dsp:cNvPr id="0" name=""/>
        <dsp:cNvSpPr/>
      </dsp:nvSpPr>
      <dsp:spPr>
        <a:xfrm>
          <a:off x="5532139" y="472457"/>
          <a:ext cx="1335915" cy="1335915"/>
        </a:xfrm>
        <a:prstGeom prst="ellipse">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A9E5F2E1-D077-4B9E-8DFB-BAC4ED6E35F9}">
      <dsp:nvSpPr>
        <dsp:cNvPr id="0" name=""/>
        <dsp:cNvSpPr/>
      </dsp:nvSpPr>
      <dsp:spPr>
        <a:xfrm>
          <a:off x="5812681" y="752999"/>
          <a:ext cx="774830" cy="774830"/>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E8152976-B3D6-4DAA-8D96-652A91BFC361}">
      <dsp:nvSpPr>
        <dsp:cNvPr id="0" name=""/>
        <dsp:cNvSpPr/>
      </dsp:nvSpPr>
      <dsp:spPr>
        <a:xfrm>
          <a:off x="7154322" y="472457"/>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dirty="0"/>
            <a:t>GROSS NATIONAL PRODUCT (GNP)   this is the value of all final goods and services produced by factors of production owned by a country’s citizens, regardless of where in the world its earned.</a:t>
          </a:r>
        </a:p>
      </dsp:txBody>
      <dsp:txXfrm>
        <a:off x="7154322" y="472457"/>
        <a:ext cx="3148942" cy="1335915"/>
      </dsp:txXfrm>
    </dsp:sp>
    <dsp:sp modelId="{A453649E-618F-4D60-82AD-14A25F9D7815}">
      <dsp:nvSpPr>
        <dsp:cNvPr id="0" name=""/>
        <dsp:cNvSpPr/>
      </dsp:nvSpPr>
      <dsp:spPr>
        <a:xfrm>
          <a:off x="212335" y="2549151"/>
          <a:ext cx="1335915" cy="1335915"/>
        </a:xfrm>
        <a:prstGeom prst="ellipse">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50D9350E-D463-4D9D-8B7B-32AE90C5A1E8}">
      <dsp:nvSpPr>
        <dsp:cNvPr id="0" name=""/>
        <dsp:cNvSpPr/>
      </dsp:nvSpPr>
      <dsp:spPr>
        <a:xfrm>
          <a:off x="492877" y="2829693"/>
          <a:ext cx="774830" cy="774830"/>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85EBC3A8-367D-466B-A05E-3227D4319505}">
      <dsp:nvSpPr>
        <dsp:cNvPr id="0" name=""/>
        <dsp:cNvSpPr/>
      </dsp:nvSpPr>
      <dsp:spPr>
        <a:xfrm>
          <a:off x="1834517" y="254915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dirty="0"/>
            <a:t>GNP = GDP + net property income from abroad. </a:t>
          </a:r>
        </a:p>
      </dsp:txBody>
      <dsp:txXfrm>
        <a:off x="1834517" y="2549151"/>
        <a:ext cx="3148942" cy="1335915"/>
      </dsp:txXfrm>
    </dsp:sp>
    <dsp:sp modelId="{F6F4594A-650C-4041-B2BF-34BF343094CE}">
      <dsp:nvSpPr>
        <dsp:cNvPr id="0" name=""/>
        <dsp:cNvSpPr/>
      </dsp:nvSpPr>
      <dsp:spPr>
        <a:xfrm>
          <a:off x="5532139" y="2549151"/>
          <a:ext cx="1335915" cy="1335915"/>
        </a:xfrm>
        <a:prstGeom prst="ellipse">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3B2B16B-B879-4BD5-8B74-6B48AA7025EB}">
      <dsp:nvSpPr>
        <dsp:cNvPr id="0" name=""/>
        <dsp:cNvSpPr/>
      </dsp:nvSpPr>
      <dsp:spPr>
        <a:xfrm>
          <a:off x="5812681" y="2829693"/>
          <a:ext cx="774830" cy="774830"/>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C7EEF4-F712-4629-8B03-D94AD7718E54}">
      <dsp:nvSpPr>
        <dsp:cNvPr id="0" name=""/>
        <dsp:cNvSpPr/>
      </dsp:nvSpPr>
      <dsp:spPr>
        <a:xfrm>
          <a:off x="7154322" y="2549151"/>
          <a:ext cx="3148942" cy="1335915"/>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0" tIns="0" rIns="0" bIns="0" numCol="1" spcCol="1270" anchor="ctr" anchorCtr="0">
          <a:noAutofit/>
        </a:bodyPr>
        <a:lstStyle/>
        <a:p>
          <a:pPr marL="0" lvl="0" indent="0" algn="l" defTabSz="666750">
            <a:lnSpc>
              <a:spcPct val="90000"/>
            </a:lnSpc>
            <a:spcBef>
              <a:spcPct val="0"/>
            </a:spcBef>
            <a:spcAft>
              <a:spcPct val="35000"/>
            </a:spcAft>
            <a:buNone/>
          </a:pPr>
          <a:r>
            <a:rPr lang="en-US" sz="1500" kern="1200" dirty="0"/>
            <a:t>NET NATIONAL PRODUCT/INCOME  = GNP – DEPRECIATION/CAPITAL CONSUMPTION)  </a:t>
          </a:r>
        </a:p>
      </dsp:txBody>
      <dsp:txXfrm>
        <a:off x="7154322" y="2549151"/>
        <a:ext cx="3148942" cy="1335915"/>
      </dsp:txXfrm>
    </dsp:sp>
  </dsp:spTree>
</dsp:drawing>
</file>

<file path=ppt/diagrams/drawing1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ADAAB302-3598-CD4C-BA89-D5416C7DAFED}">
      <dsp:nvSpPr>
        <dsp:cNvPr id="0" name=""/>
        <dsp:cNvSpPr/>
      </dsp:nvSpPr>
      <dsp:spPr>
        <a:xfrm>
          <a:off x="134291"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238F94B2-8587-9C40-A84F-35AAFCE81751}">
      <dsp:nvSpPr>
        <dsp:cNvPr id="0" name=""/>
        <dsp:cNvSpPr/>
      </dsp:nvSpPr>
      <dsp:spPr>
        <a:xfrm>
          <a:off x="615713"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120" tIns="198120" rIns="198120" bIns="198120" numCol="1" spcCol="1270" anchor="ctr" anchorCtr="0">
          <a:noAutofit/>
        </a:bodyPr>
        <a:lstStyle/>
        <a:p>
          <a:pPr marL="0" lvl="0" indent="0" algn="ctr" defTabSz="2311400">
            <a:lnSpc>
              <a:spcPct val="90000"/>
            </a:lnSpc>
            <a:spcBef>
              <a:spcPct val="0"/>
            </a:spcBef>
            <a:spcAft>
              <a:spcPct val="35000"/>
            </a:spcAft>
            <a:buNone/>
          </a:pPr>
          <a:r>
            <a:rPr lang="en-US" sz="5200" kern="1200" dirty="0"/>
            <a:t>Therefore, we can say that </a:t>
          </a:r>
        </a:p>
      </dsp:txBody>
      <dsp:txXfrm>
        <a:off x="696297" y="538547"/>
        <a:ext cx="4171627" cy="2590157"/>
      </dsp:txXfrm>
    </dsp:sp>
    <dsp:sp modelId="{F0F661D2-F135-A541-AFBB-EDB7849EB8BC}">
      <dsp:nvSpPr>
        <dsp:cNvPr id="0" name=""/>
        <dsp:cNvSpPr/>
      </dsp:nvSpPr>
      <dsp:spPr>
        <a:xfrm>
          <a:off x="5429930" y="612"/>
          <a:ext cx="4332795" cy="2751325"/>
        </a:xfrm>
        <a:prstGeom prst="roundRect">
          <a:avLst>
            <a:gd name="adj" fmla="val 10000"/>
          </a:avLst>
        </a:prstGeom>
        <a:solidFill>
          <a:schemeClr val="accent1">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9702F903-C088-8A40-B77B-2117FB240A5B}">
      <dsp:nvSpPr>
        <dsp:cNvPr id="0" name=""/>
        <dsp:cNvSpPr/>
      </dsp:nvSpPr>
      <dsp:spPr>
        <a:xfrm>
          <a:off x="5911352" y="457963"/>
          <a:ext cx="4332795" cy="2751325"/>
        </a:xfrm>
        <a:prstGeom prst="roundRect">
          <a:avLst>
            <a:gd name="adj" fmla="val 10000"/>
          </a:avLst>
        </a:prstGeom>
        <a:solidFill>
          <a:schemeClr val="lt1">
            <a:alpha val="90000"/>
            <a:hueOff val="0"/>
            <a:satOff val="0"/>
            <a:lumOff val="0"/>
            <a:alphaOff val="0"/>
          </a:schemeClr>
        </a:solidFill>
        <a:ln w="19050" cap="flat" cmpd="sng" algn="ctr">
          <a:solidFill>
            <a:schemeClr val="accen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198120" tIns="198120" rIns="198120" bIns="198120" numCol="1" spcCol="1270" anchor="ctr" anchorCtr="0">
          <a:noAutofit/>
        </a:bodyPr>
        <a:lstStyle/>
        <a:p>
          <a:pPr marL="0" lvl="0" indent="0" algn="ctr" defTabSz="2311400">
            <a:lnSpc>
              <a:spcPct val="90000"/>
            </a:lnSpc>
            <a:spcBef>
              <a:spcPct val="0"/>
            </a:spcBef>
            <a:spcAft>
              <a:spcPct val="35000"/>
            </a:spcAft>
            <a:buNone/>
          </a:pPr>
          <a:r>
            <a:rPr lang="en-US" sz="5200" kern="1200" dirty="0"/>
            <a:t>OUTPUT = INCOME = EXENDITURE </a:t>
          </a:r>
        </a:p>
      </dsp:txBody>
      <dsp:txXfrm>
        <a:off x="5991936" y="538547"/>
        <a:ext cx="4171627" cy="2590157"/>
      </dsp:txXfrm>
    </dsp:sp>
  </dsp:spTree>
</dsp:drawing>
</file>

<file path=ppt/diagrams/drawing1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6B2F7E9-1C3B-9640-B64B-3EED1B206064}">
      <dsp:nvSpPr>
        <dsp:cNvPr id="0" name=""/>
        <dsp:cNvSpPr/>
      </dsp:nvSpPr>
      <dsp:spPr>
        <a:xfrm>
          <a:off x="3619212" y="0"/>
          <a:ext cx="3689405" cy="3689405"/>
        </a:xfrm>
        <a:prstGeom prst="quadArrow">
          <a:avLst>
            <a:gd name="adj1" fmla="val 2000"/>
            <a:gd name="adj2" fmla="val 4000"/>
            <a:gd name="adj3" fmla="val 5000"/>
          </a:avLst>
        </a:prstGeom>
        <a:solidFill>
          <a:schemeClr val="accent5">
            <a:tint val="40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059DE9E3-9581-4940-A6FE-D527A9F2917B}">
      <dsp:nvSpPr>
        <dsp:cNvPr id="0" name=""/>
        <dsp:cNvSpPr/>
      </dsp:nvSpPr>
      <dsp:spPr>
        <a:xfrm>
          <a:off x="3859023" y="239811"/>
          <a:ext cx="1475762" cy="1475762"/>
        </a:xfrm>
        <a:prstGeom prst="round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t>NI  can be affected by inflation. The figures for GDP are in current value / prices/expenditure ad thus contain an inflationary influence. </a:t>
          </a:r>
        </a:p>
      </dsp:txBody>
      <dsp:txXfrm>
        <a:off x="3931064" y="311852"/>
        <a:ext cx="1331680" cy="1331680"/>
      </dsp:txXfrm>
    </dsp:sp>
    <dsp:sp modelId="{B7544DCB-801F-CD4F-8F29-9BF5D11C9E2E}">
      <dsp:nvSpPr>
        <dsp:cNvPr id="0" name=""/>
        <dsp:cNvSpPr/>
      </dsp:nvSpPr>
      <dsp:spPr>
        <a:xfrm>
          <a:off x="5593043" y="239811"/>
          <a:ext cx="1475762" cy="1475762"/>
        </a:xfrm>
        <a:prstGeom prst="roundRect">
          <a:avLst/>
        </a:prstGeom>
        <a:solidFill>
          <a:schemeClr val="accent5">
            <a:hueOff val="-4050717"/>
            <a:satOff val="-275"/>
            <a:lumOff val="654"/>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t>NI measured by GDP at market process is also known as nominal national income. Once inflation  is accounted for Nominal NI is referred to as REAL National Income . (RNI) </a:t>
          </a:r>
        </a:p>
      </dsp:txBody>
      <dsp:txXfrm>
        <a:off x="5665084" y="311852"/>
        <a:ext cx="1331680" cy="1331680"/>
      </dsp:txXfrm>
    </dsp:sp>
    <dsp:sp modelId="{94AB3706-DF61-6E4E-9281-7A1C98EC5D41}">
      <dsp:nvSpPr>
        <dsp:cNvPr id="0" name=""/>
        <dsp:cNvSpPr/>
      </dsp:nvSpPr>
      <dsp:spPr>
        <a:xfrm>
          <a:off x="3859023" y="1973831"/>
          <a:ext cx="1475762" cy="1475762"/>
        </a:xfrm>
        <a:prstGeom prst="roundRect">
          <a:avLst/>
        </a:prstGeom>
        <a:solidFill>
          <a:schemeClr val="accent5">
            <a:hueOff val="-8101434"/>
            <a:satOff val="-551"/>
            <a:lumOff val="1307"/>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kern="1200" dirty="0"/>
            <a:t>Therefore,  RNI is calculated by adjusting national income figures for inflation – reducing the value of all goods and services produced in an economy </a:t>
          </a:r>
        </a:p>
      </dsp:txBody>
      <dsp:txXfrm>
        <a:off x="3931064" y="2045872"/>
        <a:ext cx="1331680" cy="1331680"/>
      </dsp:txXfrm>
    </dsp:sp>
    <dsp:sp modelId="{9D78D72C-5053-8E4E-92C9-1C1CA5ACE41A}">
      <dsp:nvSpPr>
        <dsp:cNvPr id="0" name=""/>
        <dsp:cNvSpPr/>
      </dsp:nvSpPr>
      <dsp:spPr>
        <a:xfrm>
          <a:off x="5593043" y="1973831"/>
          <a:ext cx="1475762" cy="1475762"/>
        </a:xfrm>
        <a:prstGeom prst="roundRect">
          <a:avLst/>
        </a:prstGeom>
        <a:solidFill>
          <a:schemeClr val="accent5">
            <a:hueOff val="-12152150"/>
            <a:satOff val="-826"/>
            <a:lumOff val="1961"/>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34290" tIns="34290" rIns="34290" bIns="34290" numCol="1" spcCol="1270" anchor="ctr" anchorCtr="0">
          <a:noAutofit/>
        </a:bodyPr>
        <a:lstStyle/>
        <a:p>
          <a:pPr marL="0" lvl="0" indent="0" algn="ctr" defTabSz="400050">
            <a:lnSpc>
              <a:spcPct val="90000"/>
            </a:lnSpc>
            <a:spcBef>
              <a:spcPct val="0"/>
            </a:spcBef>
            <a:spcAft>
              <a:spcPct val="35000"/>
            </a:spcAft>
            <a:buNone/>
          </a:pPr>
          <a:r>
            <a:rPr lang="en-US" sz="900" b="1" kern="1200" dirty="0"/>
            <a:t>The adjustment is effected, by the GDP Deflator </a:t>
          </a:r>
          <a:endParaRPr lang="en-US" sz="900" kern="1200" dirty="0"/>
        </a:p>
      </dsp:txBody>
      <dsp:txXfrm>
        <a:off x="5665084" y="2045872"/>
        <a:ext cx="1331680" cy="1331680"/>
      </dsp:txXfrm>
    </dsp:sp>
  </dsp:spTree>
</dsp:drawing>
</file>

<file path=ppt/diagrams/drawing1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4291049-F57C-BC49-AA21-864867F97F08}">
      <dsp:nvSpPr>
        <dsp:cNvPr id="0" name=""/>
        <dsp:cNvSpPr/>
      </dsp:nvSpPr>
      <dsp:spPr>
        <a:xfrm>
          <a:off x="3578798" y="728330"/>
          <a:ext cx="562773" cy="91440"/>
        </a:xfrm>
        <a:custGeom>
          <a:avLst/>
          <a:gdLst/>
          <a:ahLst/>
          <a:cxnLst/>
          <a:rect l="0" t="0" r="0" b="0"/>
          <a:pathLst>
            <a:path>
              <a:moveTo>
                <a:pt x="0" y="45720"/>
              </a:moveTo>
              <a:lnTo>
                <a:pt x="562773" y="45720"/>
              </a:lnTo>
            </a:path>
          </a:pathLst>
        </a:custGeom>
        <a:noFill/>
        <a:ln w="12700" cap="flat" cmpd="sng" algn="ctr">
          <a:solidFill>
            <a:schemeClr val="accent2">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845350" y="771083"/>
        <a:ext cx="29668" cy="5933"/>
      </dsp:txXfrm>
    </dsp:sp>
    <dsp:sp modelId="{9699DAB5-28AD-9D42-867C-170C560DA2D5}">
      <dsp:nvSpPr>
        <dsp:cNvPr id="0" name=""/>
        <dsp:cNvSpPr/>
      </dsp:nvSpPr>
      <dsp:spPr>
        <a:xfrm>
          <a:off x="1000712" y="84"/>
          <a:ext cx="2579885" cy="154793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US" sz="1500" kern="1200" dirty="0"/>
            <a:t>The income figures of each country need to be converted into a common currency. What is the right exchange rate to use ? </a:t>
          </a:r>
        </a:p>
      </dsp:txBody>
      <dsp:txXfrm>
        <a:off x="1000712" y="84"/>
        <a:ext cx="2579885" cy="1547931"/>
      </dsp:txXfrm>
    </dsp:sp>
    <dsp:sp modelId="{CFA955D1-9E37-5042-93A5-C9A23B37C527}">
      <dsp:nvSpPr>
        <dsp:cNvPr id="0" name=""/>
        <dsp:cNvSpPr/>
      </dsp:nvSpPr>
      <dsp:spPr>
        <a:xfrm>
          <a:off x="6752057" y="728330"/>
          <a:ext cx="562773" cy="91440"/>
        </a:xfrm>
        <a:custGeom>
          <a:avLst/>
          <a:gdLst/>
          <a:ahLst/>
          <a:cxnLst/>
          <a:rect l="0" t="0" r="0" b="0"/>
          <a:pathLst>
            <a:path>
              <a:moveTo>
                <a:pt x="0" y="45720"/>
              </a:moveTo>
              <a:lnTo>
                <a:pt x="562773" y="45720"/>
              </a:lnTo>
            </a:path>
          </a:pathLst>
        </a:custGeom>
        <a:noFill/>
        <a:ln w="12700" cap="flat" cmpd="sng" algn="ctr">
          <a:solidFill>
            <a:schemeClr val="accent3">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7018609" y="771083"/>
        <a:ext cx="29668" cy="5933"/>
      </dsp:txXfrm>
    </dsp:sp>
    <dsp:sp modelId="{24EF1898-54A5-DF4C-9626-C8AB24D3D3B6}">
      <dsp:nvSpPr>
        <dsp:cNvPr id="0" name=""/>
        <dsp:cNvSpPr/>
      </dsp:nvSpPr>
      <dsp:spPr>
        <a:xfrm>
          <a:off x="4173971" y="84"/>
          <a:ext cx="2579885" cy="1547931"/>
        </a:xfrm>
        <a:prstGeom prst="rect">
          <a:avLst/>
        </a:prstGeom>
        <a:solidFill>
          <a:schemeClr val="accent3">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US" sz="1500" kern="1200" dirty="0"/>
            <a:t>Accounting and computation techniques vary between countries </a:t>
          </a:r>
        </a:p>
      </dsp:txBody>
      <dsp:txXfrm>
        <a:off x="4173971" y="84"/>
        <a:ext cx="2579885" cy="1547931"/>
      </dsp:txXfrm>
    </dsp:sp>
    <dsp:sp modelId="{DBBE94F0-257C-D441-A20E-C04D737D7C00}">
      <dsp:nvSpPr>
        <dsp:cNvPr id="0" name=""/>
        <dsp:cNvSpPr/>
      </dsp:nvSpPr>
      <dsp:spPr>
        <a:xfrm>
          <a:off x="2290655" y="1546215"/>
          <a:ext cx="6346518" cy="562773"/>
        </a:xfrm>
        <a:custGeom>
          <a:avLst/>
          <a:gdLst/>
          <a:ahLst/>
          <a:cxnLst/>
          <a:rect l="0" t="0" r="0" b="0"/>
          <a:pathLst>
            <a:path>
              <a:moveTo>
                <a:pt x="6346518" y="0"/>
              </a:moveTo>
              <a:lnTo>
                <a:pt x="6346518" y="298486"/>
              </a:lnTo>
              <a:lnTo>
                <a:pt x="0" y="298486"/>
              </a:lnTo>
              <a:lnTo>
                <a:pt x="0" y="562773"/>
              </a:lnTo>
            </a:path>
          </a:pathLst>
        </a:custGeom>
        <a:noFill/>
        <a:ln w="12700" cap="flat" cmpd="sng" algn="ctr">
          <a:solidFill>
            <a:schemeClr val="accent4">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5304559" y="1824635"/>
        <a:ext cx="318709" cy="5933"/>
      </dsp:txXfrm>
    </dsp:sp>
    <dsp:sp modelId="{B6CC9725-BAB8-C348-9EAC-E646FCD31484}">
      <dsp:nvSpPr>
        <dsp:cNvPr id="0" name=""/>
        <dsp:cNvSpPr/>
      </dsp:nvSpPr>
      <dsp:spPr>
        <a:xfrm>
          <a:off x="7347230" y="84"/>
          <a:ext cx="2579885" cy="1547931"/>
        </a:xfrm>
        <a:prstGeom prst="rect">
          <a:avLst/>
        </a:prstGeom>
        <a:solidFill>
          <a:schemeClr val="accent4">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US" sz="1500" kern="1200" dirty="0"/>
            <a:t>The distribution of income will vary </a:t>
          </a:r>
        </a:p>
      </dsp:txBody>
      <dsp:txXfrm>
        <a:off x="7347230" y="84"/>
        <a:ext cx="2579885" cy="1547931"/>
      </dsp:txXfrm>
    </dsp:sp>
    <dsp:sp modelId="{8C28D435-CC52-884B-B6D7-B1297C21BB1A}">
      <dsp:nvSpPr>
        <dsp:cNvPr id="0" name=""/>
        <dsp:cNvSpPr/>
      </dsp:nvSpPr>
      <dsp:spPr>
        <a:xfrm>
          <a:off x="3578798" y="2869634"/>
          <a:ext cx="562773" cy="91440"/>
        </a:xfrm>
        <a:custGeom>
          <a:avLst/>
          <a:gdLst/>
          <a:ahLst/>
          <a:cxnLst/>
          <a:rect l="0" t="0" r="0" b="0"/>
          <a:pathLst>
            <a:path>
              <a:moveTo>
                <a:pt x="0" y="45720"/>
              </a:moveTo>
              <a:lnTo>
                <a:pt x="562773" y="45720"/>
              </a:lnTo>
            </a:path>
          </a:pathLst>
        </a:custGeom>
        <a:noFill/>
        <a:ln w="12700" cap="flat" cmpd="sng" algn="ctr">
          <a:solidFill>
            <a:schemeClr val="accent5">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3845350" y="2912388"/>
        <a:ext cx="29668" cy="5933"/>
      </dsp:txXfrm>
    </dsp:sp>
    <dsp:sp modelId="{9FF8A0DB-0F82-2844-B2BC-8EDAFE89E718}">
      <dsp:nvSpPr>
        <dsp:cNvPr id="0" name=""/>
        <dsp:cNvSpPr/>
      </dsp:nvSpPr>
      <dsp:spPr>
        <a:xfrm>
          <a:off x="1000712" y="2141389"/>
          <a:ext cx="2579885" cy="1547931"/>
        </a:xfrm>
        <a:prstGeom prst="rect">
          <a:avLst/>
        </a:prstGeom>
        <a:solidFill>
          <a:schemeClr val="accent5">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US" sz="1500" kern="1200" dirty="0"/>
            <a:t>Some economies/countries engage in more barter and black markets </a:t>
          </a:r>
        </a:p>
      </dsp:txBody>
      <dsp:txXfrm>
        <a:off x="1000712" y="2141389"/>
        <a:ext cx="2579885" cy="1547931"/>
      </dsp:txXfrm>
    </dsp:sp>
    <dsp:sp modelId="{4D843192-79C7-E54D-82FB-F90C5C471868}">
      <dsp:nvSpPr>
        <dsp:cNvPr id="0" name=""/>
        <dsp:cNvSpPr/>
      </dsp:nvSpPr>
      <dsp:spPr>
        <a:xfrm>
          <a:off x="6752057" y="2869634"/>
          <a:ext cx="562773" cy="91440"/>
        </a:xfrm>
        <a:custGeom>
          <a:avLst/>
          <a:gdLst/>
          <a:ahLst/>
          <a:cxnLst/>
          <a:rect l="0" t="0" r="0" b="0"/>
          <a:pathLst>
            <a:path>
              <a:moveTo>
                <a:pt x="0" y="45720"/>
              </a:moveTo>
              <a:lnTo>
                <a:pt x="562773" y="45720"/>
              </a:lnTo>
            </a:path>
          </a:pathLst>
        </a:custGeom>
        <a:noFill/>
        <a:ln w="12700" cap="flat" cmpd="sng" algn="ctr">
          <a:solidFill>
            <a:schemeClr val="accent6">
              <a:hueOff val="0"/>
              <a:satOff val="0"/>
              <a:lumOff val="0"/>
              <a:alphaOff val="0"/>
            </a:schemeClr>
          </a:solidFill>
          <a:prstDash val="solid"/>
          <a:miter lim="800000"/>
          <a:tailEnd type="arrow"/>
        </a:ln>
        <a:effectLst/>
      </dsp:spPr>
      <dsp:style>
        <a:lnRef idx="1">
          <a:scrgbClr r="0" g="0" b="0"/>
        </a:lnRef>
        <a:fillRef idx="0">
          <a:scrgbClr r="0" g="0" b="0"/>
        </a:fillRef>
        <a:effectRef idx="0">
          <a:scrgbClr r="0" g="0" b="0"/>
        </a:effectRef>
        <a:fontRef idx="minor"/>
      </dsp:style>
      <dsp:txBody>
        <a:bodyPr spcFirstLastPara="0" vert="horz" wrap="square" lIns="12700" tIns="0" rIns="12700" bIns="0" numCol="1" spcCol="1270" anchor="ctr" anchorCtr="0">
          <a:noAutofit/>
        </a:bodyPr>
        <a:lstStyle/>
        <a:p>
          <a:pPr marL="0" lvl="0" indent="0" algn="ctr" defTabSz="222250">
            <a:lnSpc>
              <a:spcPct val="90000"/>
            </a:lnSpc>
            <a:spcBef>
              <a:spcPct val="0"/>
            </a:spcBef>
            <a:spcAft>
              <a:spcPct val="35000"/>
            </a:spcAft>
            <a:buNone/>
          </a:pPr>
          <a:endParaRPr lang="en-US" sz="500" kern="1200" dirty="0"/>
        </a:p>
      </dsp:txBody>
      <dsp:txXfrm>
        <a:off x="7018609" y="2912388"/>
        <a:ext cx="29668" cy="5933"/>
      </dsp:txXfrm>
    </dsp:sp>
    <dsp:sp modelId="{927D4716-A0A0-B647-8351-E90D590893C3}">
      <dsp:nvSpPr>
        <dsp:cNvPr id="0" name=""/>
        <dsp:cNvSpPr/>
      </dsp:nvSpPr>
      <dsp:spPr>
        <a:xfrm>
          <a:off x="4173971" y="2141389"/>
          <a:ext cx="2579885" cy="1547931"/>
        </a:xfrm>
        <a:prstGeom prst="rect">
          <a:avLst/>
        </a:prstGeom>
        <a:solidFill>
          <a:schemeClr val="accent6">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US" sz="1500" kern="1200" dirty="0"/>
            <a:t>Price levels and inflation may have an impact on the value of income </a:t>
          </a:r>
        </a:p>
      </dsp:txBody>
      <dsp:txXfrm>
        <a:off x="4173971" y="2141389"/>
        <a:ext cx="2579885" cy="1547931"/>
      </dsp:txXfrm>
    </dsp:sp>
    <dsp:sp modelId="{3D9E3EC3-33C3-1C44-B563-A8CF9FBC600C}">
      <dsp:nvSpPr>
        <dsp:cNvPr id="0" name=""/>
        <dsp:cNvSpPr/>
      </dsp:nvSpPr>
      <dsp:spPr>
        <a:xfrm>
          <a:off x="7347230" y="2141389"/>
          <a:ext cx="2579885" cy="1547931"/>
        </a:xfrm>
        <a:prstGeom prst="rect">
          <a:avLst/>
        </a:prstGeom>
        <a:solidFill>
          <a:schemeClr val="accent2">
            <a:hueOff val="0"/>
            <a:satOff val="0"/>
            <a:lumOff val="0"/>
            <a:alphaOff val="0"/>
          </a:schemeClr>
        </a:solidFill>
        <a:ln w="1905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26417" tIns="132696" rIns="126417" bIns="132696" numCol="1" spcCol="1270" anchor="ctr" anchorCtr="0">
          <a:noAutofit/>
        </a:bodyPr>
        <a:lstStyle/>
        <a:p>
          <a:pPr marL="0" lvl="0" indent="0" algn="ctr" defTabSz="666750">
            <a:lnSpc>
              <a:spcPct val="90000"/>
            </a:lnSpc>
            <a:spcBef>
              <a:spcPct val="0"/>
            </a:spcBef>
            <a:spcAft>
              <a:spcPct val="35000"/>
            </a:spcAft>
            <a:buNone/>
          </a:pPr>
          <a:r>
            <a:rPr lang="en-GB" sz="1500" kern="1200" dirty="0"/>
            <a:t>Differences in what is produced ( output) Country A may produce consumer goods, country B may produce military goods</a:t>
          </a:r>
        </a:p>
      </dsp:txBody>
      <dsp:txXfrm>
        <a:off x="7347230" y="2141389"/>
        <a:ext cx="2579885" cy="1547931"/>
      </dsp:txXfrm>
    </dsp:sp>
  </dsp:spTree>
</dsp:drawing>
</file>

<file path=ppt/diagrams/drawing1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8796A6D2-B398-42FE-8C60-C1B548AAA941}">
      <dsp:nvSpPr>
        <dsp:cNvPr id="0" name=""/>
        <dsp:cNvSpPr/>
      </dsp:nvSpPr>
      <dsp:spPr>
        <a:xfrm>
          <a:off x="0" y="531"/>
          <a:ext cx="10515600" cy="12447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84D889-77F7-4412-86F8-EABD2AC332D8}">
      <dsp:nvSpPr>
        <dsp:cNvPr id="0" name=""/>
        <dsp:cNvSpPr/>
      </dsp:nvSpPr>
      <dsp:spPr>
        <a:xfrm>
          <a:off x="376522" y="280590"/>
          <a:ext cx="684586" cy="68458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F6BBAE3-9580-4A0B-8260-D0D5E29BA7CB}">
      <dsp:nvSpPr>
        <dsp:cNvPr id="0" name=""/>
        <dsp:cNvSpPr/>
      </dsp:nvSpPr>
      <dsp:spPr>
        <a:xfrm>
          <a:off x="1437631" y="531"/>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66800">
            <a:lnSpc>
              <a:spcPct val="90000"/>
            </a:lnSpc>
            <a:spcBef>
              <a:spcPct val="0"/>
            </a:spcBef>
            <a:spcAft>
              <a:spcPct val="35000"/>
            </a:spcAft>
            <a:buNone/>
          </a:pPr>
          <a:r>
            <a:rPr lang="en-US" sz="2400" kern="1200" dirty="0"/>
            <a:t>1) Explain the income, output and expenditure methods of measuring national income ( 6 marks) </a:t>
          </a:r>
        </a:p>
      </dsp:txBody>
      <dsp:txXfrm>
        <a:off x="1437631" y="531"/>
        <a:ext cx="9077968" cy="1244702"/>
      </dsp:txXfrm>
    </dsp:sp>
    <dsp:sp modelId="{680488FE-7AF3-4A57-89A1-5349707B49D6}">
      <dsp:nvSpPr>
        <dsp:cNvPr id="0" name=""/>
        <dsp:cNvSpPr/>
      </dsp:nvSpPr>
      <dsp:spPr>
        <a:xfrm>
          <a:off x="0" y="1556410"/>
          <a:ext cx="10515600" cy="12447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7BBA18E-28B2-4A2F-A395-85309A6AA1BC}">
      <dsp:nvSpPr>
        <dsp:cNvPr id="0" name=""/>
        <dsp:cNvSpPr/>
      </dsp:nvSpPr>
      <dsp:spPr>
        <a:xfrm>
          <a:off x="376522" y="1836468"/>
          <a:ext cx="684586" cy="68458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641ED08-CC67-4D96-BFBA-F8C70F0E848A}">
      <dsp:nvSpPr>
        <dsp:cNvPr id="0" name=""/>
        <dsp:cNvSpPr/>
      </dsp:nvSpPr>
      <dsp:spPr>
        <a:xfrm>
          <a:off x="1437631" y="1556410"/>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66800">
            <a:lnSpc>
              <a:spcPct val="90000"/>
            </a:lnSpc>
            <a:spcBef>
              <a:spcPct val="0"/>
            </a:spcBef>
            <a:spcAft>
              <a:spcPct val="35000"/>
            </a:spcAft>
            <a:buNone/>
          </a:pPr>
          <a:r>
            <a:rPr lang="en-US" sz="2400" kern="1200" dirty="0"/>
            <a:t>2) What are some of the difficulties in comparing national income across countries? (10 marks) </a:t>
          </a:r>
        </a:p>
      </dsp:txBody>
      <dsp:txXfrm>
        <a:off x="1437631" y="1556410"/>
        <a:ext cx="9077968" cy="1244702"/>
      </dsp:txXfrm>
    </dsp:sp>
    <dsp:sp modelId="{042B7048-760B-4732-84DE-C5935FC817C9}">
      <dsp:nvSpPr>
        <dsp:cNvPr id="0" name=""/>
        <dsp:cNvSpPr/>
      </dsp:nvSpPr>
      <dsp:spPr>
        <a:xfrm>
          <a:off x="0" y="3112289"/>
          <a:ext cx="10515600" cy="12447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7349C5-78E9-41E0-BFEF-82356BFA0029}">
      <dsp:nvSpPr>
        <dsp:cNvPr id="0" name=""/>
        <dsp:cNvSpPr/>
      </dsp:nvSpPr>
      <dsp:spPr>
        <a:xfrm>
          <a:off x="376522" y="3392347"/>
          <a:ext cx="684586" cy="68458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905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CF3763FF-C18E-4ECB-A1FF-D292C97B2A91}">
      <dsp:nvSpPr>
        <dsp:cNvPr id="0" name=""/>
        <dsp:cNvSpPr/>
      </dsp:nvSpPr>
      <dsp:spPr>
        <a:xfrm>
          <a:off x="1437631" y="3112289"/>
          <a:ext cx="9077968" cy="12447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1731" tIns="131731" rIns="131731" bIns="131731" numCol="1" spcCol="1270" anchor="ctr" anchorCtr="0">
          <a:noAutofit/>
        </a:bodyPr>
        <a:lstStyle/>
        <a:p>
          <a:pPr marL="0" lvl="0" indent="0" algn="l" defTabSz="1066800">
            <a:lnSpc>
              <a:spcPct val="90000"/>
            </a:lnSpc>
            <a:spcBef>
              <a:spcPct val="0"/>
            </a:spcBef>
            <a:spcAft>
              <a:spcPct val="35000"/>
            </a:spcAft>
            <a:buNone/>
          </a:pPr>
          <a:r>
            <a:rPr lang="en-US" sz="2400" kern="1200" dirty="0"/>
            <a:t>3) What other indicators can be used to measure national income given the difficulties discussed in question 2.  (10 marks) </a:t>
          </a:r>
        </a:p>
      </dsp:txBody>
      <dsp:txXfrm>
        <a:off x="1437631" y="3112289"/>
        <a:ext cx="9077968" cy="1244702"/>
      </dsp:txXfrm>
    </dsp:sp>
  </dsp:spTree>
</dsp:drawing>
</file>

<file path=ppt/diagrams/drawing17.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9318546-FD3B-574C-9B49-6C926D2559F0}">
      <dsp:nvSpPr>
        <dsp:cNvPr id="0" name=""/>
        <dsp:cNvSpPr/>
      </dsp:nvSpPr>
      <dsp:spPr>
        <a:xfrm>
          <a:off x="821" y="179348"/>
          <a:ext cx="3327201" cy="3992641"/>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1066800">
            <a:lnSpc>
              <a:spcPct val="90000"/>
            </a:lnSpc>
            <a:spcBef>
              <a:spcPct val="0"/>
            </a:spcBef>
            <a:spcAft>
              <a:spcPct val="35000"/>
            </a:spcAft>
            <a:buNone/>
          </a:pPr>
          <a:r>
            <a:rPr lang="en-US" sz="2400" kern="1200"/>
            <a:t>Anderton Chapter 26, 27 and 28 </a:t>
          </a:r>
        </a:p>
      </dsp:txBody>
      <dsp:txXfrm>
        <a:off x="821" y="1776404"/>
        <a:ext cx="3327201" cy="2395585"/>
      </dsp:txXfrm>
    </dsp:sp>
    <dsp:sp modelId="{CB3CAFDF-40D7-CA4A-B844-1C6FAA30CF9E}">
      <dsp:nvSpPr>
        <dsp:cNvPr id="0" name=""/>
        <dsp:cNvSpPr/>
      </dsp:nvSpPr>
      <dsp:spPr>
        <a:xfrm>
          <a:off x="821" y="179348"/>
          <a:ext cx="3327201" cy="1597056"/>
        </a:xfrm>
        <a:prstGeom prst="rect">
          <a:avLst/>
        </a:prstGeom>
        <a:noFill/>
        <a:ln w="1905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01</a:t>
          </a:r>
        </a:p>
      </dsp:txBody>
      <dsp:txXfrm>
        <a:off x="821" y="179348"/>
        <a:ext cx="3327201" cy="1597056"/>
      </dsp:txXfrm>
    </dsp:sp>
    <dsp:sp modelId="{EEDDFB58-BB21-6D46-90E5-074ECF89A604}">
      <dsp:nvSpPr>
        <dsp:cNvPr id="0" name=""/>
        <dsp:cNvSpPr/>
      </dsp:nvSpPr>
      <dsp:spPr>
        <a:xfrm>
          <a:off x="3594199" y="179348"/>
          <a:ext cx="3327201" cy="3992641"/>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1066800">
            <a:lnSpc>
              <a:spcPct val="90000"/>
            </a:lnSpc>
            <a:spcBef>
              <a:spcPct val="0"/>
            </a:spcBef>
            <a:spcAft>
              <a:spcPct val="35000"/>
            </a:spcAft>
            <a:buNone/>
          </a:pPr>
          <a:r>
            <a:rPr lang="en-US" sz="2400" kern="1200"/>
            <a:t>Mankiw &amp; Taylor- Chapter 23</a:t>
          </a:r>
        </a:p>
      </dsp:txBody>
      <dsp:txXfrm>
        <a:off x="3594199" y="1776404"/>
        <a:ext cx="3327201" cy="2395585"/>
      </dsp:txXfrm>
    </dsp:sp>
    <dsp:sp modelId="{E875A6F9-3622-D14E-9A06-395FCCF9FB19}">
      <dsp:nvSpPr>
        <dsp:cNvPr id="0" name=""/>
        <dsp:cNvSpPr/>
      </dsp:nvSpPr>
      <dsp:spPr>
        <a:xfrm>
          <a:off x="3594199" y="179348"/>
          <a:ext cx="3327201" cy="1597056"/>
        </a:xfrm>
        <a:prstGeom prst="rect">
          <a:avLst/>
        </a:prstGeom>
        <a:noFill/>
        <a:ln w="1905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02</a:t>
          </a:r>
        </a:p>
      </dsp:txBody>
      <dsp:txXfrm>
        <a:off x="3594199" y="179348"/>
        <a:ext cx="3327201" cy="1597056"/>
      </dsp:txXfrm>
    </dsp:sp>
    <dsp:sp modelId="{BD75EC2B-97AF-A348-AB1F-CC4F45E80379}">
      <dsp:nvSpPr>
        <dsp:cNvPr id="0" name=""/>
        <dsp:cNvSpPr/>
      </dsp:nvSpPr>
      <dsp:spPr>
        <a:xfrm>
          <a:off x="7187576" y="179348"/>
          <a:ext cx="3327201" cy="3992641"/>
        </a:xfrm>
        <a:prstGeom prst="rect">
          <a:avLst/>
        </a:prstGeom>
        <a:solidFill>
          <a:schemeClr val="accent3">
            <a:hueOff val="0"/>
            <a:satOff val="0"/>
            <a:lumOff val="0"/>
            <a:alphaOff val="0"/>
          </a:schemeClr>
        </a:solidFill>
        <a:ln w="19050" cap="flat" cmpd="sng" algn="ctr">
          <a:solidFill>
            <a:schemeClr val="accent3">
              <a:hueOff val="0"/>
              <a:satOff val="0"/>
              <a:lumOff val="0"/>
              <a:alphaOff val="0"/>
            </a:schemeClr>
          </a:solidFill>
          <a:prstDash val="solid"/>
          <a:miter lim="800000"/>
        </a:ln>
        <a:effectLst/>
      </dsp:spPr>
      <dsp:style>
        <a:lnRef idx="2">
          <a:scrgbClr r="0" g="0" b="0"/>
        </a:lnRef>
        <a:fillRef idx="1">
          <a:scrgbClr r="0" g="0" b="0"/>
        </a:fillRef>
        <a:effectRef idx="1">
          <a:scrgbClr r="0" g="0" b="0"/>
        </a:effectRef>
        <a:fontRef idx="minor">
          <a:schemeClr val="lt1"/>
        </a:fontRef>
      </dsp:style>
      <dsp:txBody>
        <a:bodyPr spcFirstLastPara="0" vert="horz" wrap="square" lIns="328654" tIns="0" rIns="328654" bIns="330200" numCol="1" spcCol="1270" anchor="t" anchorCtr="0">
          <a:noAutofit/>
        </a:bodyPr>
        <a:lstStyle/>
        <a:p>
          <a:pPr marL="0" lvl="0" indent="0" algn="l" defTabSz="1066800">
            <a:lnSpc>
              <a:spcPct val="90000"/>
            </a:lnSpc>
            <a:spcBef>
              <a:spcPct val="0"/>
            </a:spcBef>
            <a:spcAft>
              <a:spcPct val="35000"/>
            </a:spcAft>
            <a:buNone/>
          </a:pPr>
          <a:r>
            <a:rPr lang="en-US" sz="2400" b="1" kern="1200"/>
            <a:t>Next Week </a:t>
          </a:r>
          <a:r>
            <a:rPr lang="en-US" sz="2400" kern="1200"/>
            <a:t>– Determining  National Income – Aggregate Demand and Aggregate Supply  </a:t>
          </a:r>
        </a:p>
      </dsp:txBody>
      <dsp:txXfrm>
        <a:off x="7187576" y="1776404"/>
        <a:ext cx="3327201" cy="2395585"/>
      </dsp:txXfrm>
    </dsp:sp>
    <dsp:sp modelId="{7BEC7DA3-8417-D947-ABB1-A058CFB518CA}">
      <dsp:nvSpPr>
        <dsp:cNvPr id="0" name=""/>
        <dsp:cNvSpPr/>
      </dsp:nvSpPr>
      <dsp:spPr>
        <a:xfrm>
          <a:off x="7187576" y="179348"/>
          <a:ext cx="3327201" cy="1597056"/>
        </a:xfrm>
        <a:prstGeom prst="rect">
          <a:avLst/>
        </a:prstGeom>
        <a:noFill/>
        <a:ln w="19050" cap="flat" cmpd="sng" algn="ctr">
          <a:noFill/>
          <a:prstDash val="solid"/>
          <a:miter lim="800000"/>
        </a:ln>
        <a:effectLst/>
        <a:sp3d/>
      </dsp:spPr>
      <dsp:style>
        <a:lnRef idx="2">
          <a:scrgbClr r="0" g="0" b="0"/>
        </a:lnRef>
        <a:fillRef idx="1">
          <a:scrgbClr r="0" g="0" b="0"/>
        </a:fillRef>
        <a:effectRef idx="1">
          <a:scrgbClr r="0" g="0" b="0"/>
        </a:effectRef>
        <a:fontRef idx="minor">
          <a:schemeClr val="lt1"/>
        </a:fontRef>
      </dsp:style>
      <dsp:txBody>
        <a:bodyPr spcFirstLastPara="0" vert="horz" wrap="square" lIns="328654" tIns="165100" rIns="328654" bIns="165100" numCol="1" spcCol="1270" anchor="ctr" anchorCtr="0">
          <a:noAutofit/>
        </a:bodyPr>
        <a:lstStyle/>
        <a:p>
          <a:pPr marL="0" lvl="0" indent="0" algn="l" defTabSz="2933700">
            <a:lnSpc>
              <a:spcPct val="90000"/>
            </a:lnSpc>
            <a:spcBef>
              <a:spcPct val="0"/>
            </a:spcBef>
            <a:spcAft>
              <a:spcPct val="35000"/>
            </a:spcAft>
            <a:buNone/>
          </a:pPr>
          <a:r>
            <a:rPr lang="en-US" sz="6600" kern="1200"/>
            <a:t>03</a:t>
          </a:r>
        </a:p>
      </dsp:txBody>
      <dsp:txXfrm>
        <a:off x="7187576" y="179348"/>
        <a:ext cx="3327201" cy="1597056"/>
      </dsp:txXfrm>
    </dsp:sp>
  </dsp:spTree>
</dsp:drawing>
</file>

<file path=ppt/diagrams/layout1.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2.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3.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4.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matrix3">
  <dgm:title val=""/>
  <dgm:desc val=""/>
  <dgm:catLst>
    <dgm:cat type="matrix" pri="1000"/>
    <dgm:cat type="convert" pri="18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w" for="ch" forName="diamond" refType="w"/>
          <dgm:constr type="h" for="ch" forName="diamond" refType="h"/>
          <dgm:constr type="w" for="ch" forName="quad1" refType="w" fact="0.39"/>
          <dgm:constr type="h" for="ch" forName="quad1" refType="h" fact="0.39"/>
          <dgm:constr type="ctrX" for="ch" forName="quad1" refType="w" fact="0.29"/>
          <dgm:constr type="ctrY" for="ch" forName="quad1" refType="h" fact="0.29"/>
          <dgm:constr type="w" for="ch" forName="quad2" refType="w" fact="0.39"/>
          <dgm:constr type="h" for="ch" forName="quad2" refType="h" fact="0.39"/>
          <dgm:constr type="ctrX" for="ch" forName="quad2" refType="w" fact="0.71"/>
          <dgm:constr type="ctrY" for="ch" forName="quad2" refType="h" fact="0.29"/>
          <dgm:constr type="w" for="ch" forName="quad3" refType="w" fact="0.39"/>
          <dgm:constr type="h" for="ch" forName="quad3" refType="h" fact="0.39"/>
          <dgm:constr type="ctrX" for="ch" forName="quad3" refType="w" fact="0.29"/>
          <dgm:constr type="ctrY" for="ch" forName="quad3" refType="h" fact="0.71"/>
          <dgm:constr type="w" for="ch" forName="quad4" refType="w" fact="0.39"/>
          <dgm:constr type="h" for="ch" forName="quad4" refType="h" fact="0.39"/>
          <dgm:constr type="ctrX" for="ch" forName="quad4" refType="w" fact="0.71"/>
          <dgm:constr type="ctrY" for="ch" forName="quad4" refType="h" fact="0.71"/>
          <dgm:constr type="primFontSz" for="des" ptType="node" op="equ" val="65"/>
        </dgm:constrLst>
      </dgm:if>
      <dgm:else name="Name2">
        <dgm:constrLst>
          <dgm:constr type="w" for="ch" forName="diamond" refType="w"/>
          <dgm:constr type="h" for="ch" forName="diamond" refType="h"/>
          <dgm:constr type="w" for="ch" forName="quad1" refType="w" fact="0.39"/>
          <dgm:constr type="h" for="ch" forName="quad1" refType="h" fact="0.39"/>
          <dgm:constr type="ctrX" for="ch" forName="quad1" refType="w" fact="0.71"/>
          <dgm:constr type="ctrY" for="ch" forName="quad1" refType="h" fact="0.29"/>
          <dgm:constr type="w" for="ch" forName="quad2" refType="w" fact="0.39"/>
          <dgm:constr type="h" for="ch" forName="quad2" refType="h" fact="0.39"/>
          <dgm:constr type="ctrX" for="ch" forName="quad2" refType="w" fact="0.29"/>
          <dgm:constr type="ctrY" for="ch" forName="quad2" refType="h" fact="0.29"/>
          <dgm:constr type="w" for="ch" forName="quad3" refType="w" fact="0.39"/>
          <dgm:constr type="h" for="ch" forName="quad3" refType="h" fact="0.39"/>
          <dgm:constr type="ctrX" for="ch" forName="quad3" refType="w" fact="0.71"/>
          <dgm:constr type="ctrY" for="ch" forName="quad3" refType="h" fact="0.71"/>
          <dgm:constr type="w" for="ch" forName="quad4" refType="w" fact="0.39"/>
          <dgm:constr type="h" for="ch" forName="quad4" refType="h" fact="0.39"/>
          <dgm:constr type="ctrX" for="ch" forName="quad4" refType="w" fact="0.29"/>
          <dgm:constr type="ctrY" for="ch" forName="quad4" refType="h" fact="0.71"/>
          <dgm:constr type="primFontSz" for="des" ptType="node" op="equ" val="65"/>
        </dgm:constrLst>
      </dgm:else>
    </dgm:choose>
    <dgm:ruleLst/>
    <dgm:choose name="Name3">
      <dgm:if name="Name4" axis="ch" ptType="node" func="cnt" op="gte" val="1">
        <dgm:layoutNode name="diamond" styleLbl="bgShp">
          <dgm:alg type="sp"/>
          <dgm:shape xmlns:r="http://schemas.openxmlformats.org/officeDocument/2006/relationships" type="diamond" r:blip="">
            <dgm:adjLst/>
          </dgm:shape>
          <dgm:presOf/>
          <dgm:constrLst>
            <dgm:constr type="w" refType="h" op="equ"/>
          </dgm:constrLst>
          <dgm:ruleLst/>
        </dgm:layoutNode>
        <dgm:layoutNode name="quad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quad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w" refType="h" op="equ"/>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7.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8.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layout9.xml><?xml version="1.0" encoding="utf-8"?>
<dgm:layoutDef xmlns:dgm="http://schemas.openxmlformats.org/drawingml/2006/diagram" xmlns:a="http://schemas.openxmlformats.org/drawingml/2006/main" uniqueId="urn:microsoft.com/office/officeart/2008/layout/LinedList">
  <dgm:title val=""/>
  <dgm:desc val=""/>
  <dgm:catLst>
    <dgm:cat type="hierarchy" pri="8000"/>
    <dgm:cat type="list" pri="2500"/>
  </dgm:catLst>
  <dgm:sampData>
    <dgm:dataModel>
      <dgm:ptLst>
        <dgm:pt modelId="0" type="doc"/>
        <dgm:pt modelId="1">
          <dgm:prSet phldr="1"/>
        </dgm:pt>
        <dgm:pt modelId="11">
          <dgm:prSet phldr="1"/>
        </dgm:pt>
        <dgm:pt modelId="12">
          <dgm:prSet phldr="1"/>
        </dgm:pt>
        <dgm:pt modelId="13">
          <dgm:prSet phldr="1"/>
        </dgm:pt>
      </dgm:ptLst>
      <dgm:cxnLst>
        <dgm:cxn modelId="2" srcId="0" destId="1" srcOrd="0" destOrd="0"/>
        <dgm:cxn modelId="3" srcId="1" destId="11" srcOrd="0" destOrd="0"/>
        <dgm:cxn modelId="4" srcId="1" destId="12" srcOrd="1" destOrd="0"/>
        <dgm:cxn modelId="5" srcId="1" destId="13" srcOrd="2" destOrd="0"/>
      </dgm:cxnLst>
      <dgm:bg/>
      <dgm:whole/>
    </dgm:dataModel>
  </dgm:sampData>
  <dgm:style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styleData>
  <dgm:clrData>
    <dgm:dataModel>
      <dgm:ptLst>
        <dgm:pt modelId="0" type="doc"/>
        <dgm:pt modelId="1">
          <dgm:prSet phldr="1"/>
        </dgm:pt>
        <dgm:pt modelId="11">
          <dgm:prSet phldr="1"/>
        </dgm:pt>
        <dgm:pt modelId="12">
          <dgm:prSet phldr="1"/>
        </dgm:pt>
      </dgm:ptLst>
      <dgm:cxnLst>
        <dgm:cxn modelId="2" srcId="0" destId="1" srcOrd="0" destOrd="0"/>
        <dgm:cxn modelId="3" srcId="1" destId="11" srcOrd="0" destOrd="0"/>
        <dgm:cxn modelId="4" srcId="1" destId="12" srcOrd="1" destOrd="0"/>
      </dgm:cxnLst>
      <dgm:bg/>
      <dgm:whole/>
    </dgm:dataModel>
  </dgm:clrData>
  <dgm:layoutNode name="vert0">
    <dgm:varLst>
      <dgm:dir/>
      <dgm:animOne val="branch"/>
      <dgm:animLvl val="lvl"/>
    </dgm:varLst>
    <dgm:choose name="Name0">
      <dgm:if name="Name1"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onstrLst>
      <dgm:constr type="w" for="ch" forName="horz1" refType="w"/>
      <dgm:constr type="h" for="ch" forName="horz1" refType="h"/>
      <dgm:constr type="h" for="des" forName="vert1" refType="h"/>
      <dgm:constr type="h" for="des" forName="tx1" refType="h"/>
      <dgm:constr type="h" for="des" forName="horz2" refType="h"/>
      <dgm:constr type="h" for="des" forName="vert2" refType="h"/>
      <dgm:constr type="h" for="des" forName="horz3" refType="h"/>
      <dgm:constr type="h" for="des" forName="vert3" refType="h"/>
      <dgm:constr type="h" for="des" forName="horz4" refType="h"/>
      <dgm:constr type="h" for="des" ptType="node" refType="h"/>
      <dgm:constr type="primFontSz" for="des" forName="tx1" op="equ" val="65"/>
      <dgm:constr type="primFontSz" for="des" forName="tx2" op="equ" val="65"/>
      <dgm:constr type="primFontSz" for="des" forName="tx3" op="equ" val="65"/>
      <dgm:constr type="primFontSz" for="des" forName="tx4" op="equ" val="65"/>
      <dgm:constr type="w" for="des" forName="thickLine" refType="w"/>
      <dgm:constr type="h" for="des" forName="thickLine"/>
      <dgm:constr type="h" for="des" forName="thinLine1"/>
      <dgm:constr type="h" for="des" forName="thinLine2b"/>
      <dgm:constr type="h" for="des" forName="thinLine3"/>
      <dgm:constr type="h" for="des" forName="vertSpace2a" refType="h" fact="0.05"/>
      <dgm:constr type="h" for="des" forName="vertSpace2b" refType="h" refFor="des" refForName="vertSpace2a"/>
    </dgm:constrLst>
    <dgm:forEach name="Name3" axis="ch" ptType="node">
      <dgm:layoutNode name="thickLine" styleLbl="alignNode1">
        <dgm:alg type="sp"/>
        <dgm:shape xmlns:r="http://schemas.openxmlformats.org/officeDocument/2006/relationships" type="line" r:blip="">
          <dgm:adjLst/>
        </dgm:shape>
        <dgm:presOf/>
      </dgm:layoutNode>
      <dgm:layoutNode name="horz1">
        <dgm:choose name="Name4">
          <dgm:if name="Name5" func="var" arg="dir" op="equ" val="norm">
            <dgm:alg type="lin">
              <dgm:param type="linDir" val="fromL"/>
              <dgm:param type="nodeVertAlign" val="t"/>
            </dgm:alg>
          </dgm:if>
          <dgm:else name="Name6">
            <dgm:alg type="lin">
              <dgm:param type="linDir" val="fromR"/>
              <dgm:param type="nodeVertAlign" val="t"/>
            </dgm:alg>
          </dgm:else>
        </dgm:choose>
        <dgm:shape xmlns:r="http://schemas.openxmlformats.org/officeDocument/2006/relationships" r:blip="">
          <dgm:adjLst/>
        </dgm:shape>
        <dgm:presOf/>
        <dgm:choose name="Name7">
          <dgm:if name="Name8" axis="root des" func="maxDepth" op="equ" val="1">
            <dgm:constrLst>
              <dgm:constr type="w" for="ch" forName="tx1" refType="w"/>
            </dgm:constrLst>
          </dgm:if>
          <dgm:if name="Name9" axis="root des" func="maxDepth" op="equ" val="2">
            <dgm:constrLst>
              <dgm:constr type="w" for="ch" forName="tx1" refType="w" fact="0.2"/>
              <dgm:constr type="w" for="des" forName="tx2" refType="w" fact="0.785"/>
              <dgm:constr type="w" for="des" forName="horzSpace2" refType="w" fact="0.015"/>
              <dgm:constr type="w" for="des" forName="thinLine2b" refType="w" fact="0.8"/>
            </dgm:constrLst>
          </dgm:if>
          <dgm:if name="Name10" axis="root des" func="maxDepth" op="equ" val="3">
            <dgm:constrLst>
              <dgm:constr type="w" for="ch" forName="tx1" refType="w" fact="0.2"/>
              <dgm:constr type="w" for="des" forName="tx2" refType="w" fact="0.385"/>
              <dgm:constr type="w" for="des" forName="tx3" refType="w" fact="0.385"/>
              <dgm:constr type="w" for="des" forName="horzSpace2" refType="w" fact="0.015"/>
              <dgm:constr type="w" for="des" forName="horzSpace3" refType="w" fact="0.015"/>
              <dgm:constr type="w" for="des" forName="thinLine2b" refType="w" fact="0.8"/>
              <dgm:constr type="w" for="des" forName="thinLine3" refType="w" fact="0.385"/>
            </dgm:constrLst>
          </dgm:if>
          <dgm:if name="Name11" axis="root des" func="maxDepth" op="gte" val="4">
            <dgm:constrLst>
              <dgm:constr type="w" for="ch" forName="tx1" refType="w" fact="0.2"/>
              <dgm:constr type="w" for="des" forName="tx2" refType="w" fact="0.2516"/>
              <dgm:constr type="w" for="des" forName="tx3" refType="w" fact="0.2516"/>
              <dgm:constr type="w" for="des" forName="tx4" refType="w" fact="0.2516"/>
              <dgm:constr type="w" for="des" forName="horzSpace2" refType="w" fact="0.015"/>
              <dgm:constr type="w" for="des" forName="horzSpace3" refType="w" fact="0.015"/>
              <dgm:constr type="w" for="des" forName="horzSpace4" refType="w" fact="0.015"/>
              <dgm:constr type="w" for="des" forName="thinLine2b" refType="w" fact="0.8"/>
              <dgm:constr type="w" for="des" forName="thinLine3" refType="w" fact="0.5332"/>
            </dgm:constrLst>
          </dgm:if>
          <dgm:else name="Name12"/>
        </dgm:choose>
        <dgm:layoutNode name="tx1"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1">
          <dgm:choose name="Name13">
            <dgm:if name="Name14" func="var" arg="dir" op="equ" val="norm">
              <dgm:alg type="lin">
                <dgm:param type="linDir" val="fromT"/>
                <dgm:param type="nodeHorzAlign" val="l"/>
              </dgm:alg>
            </dgm:if>
            <dgm:else name="Name15">
              <dgm:alg type="lin">
                <dgm:param type="linDir" val="fromT"/>
                <dgm:param type="nodeHorzAlign" val="r"/>
              </dgm:alg>
            </dgm:else>
          </dgm:choose>
          <dgm:shape xmlns:r="http://schemas.openxmlformats.org/officeDocument/2006/relationships" r:blip="">
            <dgm:adjLst/>
          </dgm:shape>
          <dgm:presOf/>
          <dgm:forEach name="Name16" axis="ch" ptType="node">
            <dgm:choose name="Name17">
              <dgm:if name="Name18" axis="self" ptType="node" func="pos" op="equ" val="1">
                <dgm:layoutNode name="vertSpace2a">
                  <dgm:alg type="sp"/>
                  <dgm:shape xmlns:r="http://schemas.openxmlformats.org/officeDocument/2006/relationships" r:blip="">
                    <dgm:adjLst/>
                  </dgm:shape>
                  <dgm:presOf/>
                </dgm:layoutNode>
              </dgm:if>
              <dgm:else name="Name19"/>
            </dgm:choose>
            <dgm:layoutNode name="horz2">
              <dgm:choose name="Name20">
                <dgm:if name="Name21" func="var" arg="dir" op="equ" val="norm">
                  <dgm:alg type="lin">
                    <dgm:param type="linDir" val="fromL"/>
                    <dgm:param type="nodeVertAlign" val="t"/>
                  </dgm:alg>
                </dgm:if>
                <dgm:else name="Name22">
                  <dgm:alg type="lin">
                    <dgm:param type="linDir" val="fromR"/>
                    <dgm:param type="nodeVertAlign" val="t"/>
                  </dgm:alg>
                </dgm:else>
              </dgm:choose>
              <dgm:shape xmlns:r="http://schemas.openxmlformats.org/officeDocument/2006/relationships" r:blip="">
                <dgm:adjLst/>
              </dgm:shape>
              <dgm:presOf/>
              <dgm:layoutNode name="horzSpace2">
                <dgm:alg type="sp"/>
                <dgm:shape xmlns:r="http://schemas.openxmlformats.org/officeDocument/2006/relationships" r:blip="">
                  <dgm:adjLst/>
                </dgm:shape>
                <dgm:presOf/>
              </dgm:layoutNode>
              <dgm:layoutNode name="tx2"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2">
                <dgm:choose name="Name23">
                  <dgm:if name="Name24" func="var" arg="dir" op="equ" val="norm">
                    <dgm:alg type="lin">
                      <dgm:param type="linDir" val="fromT"/>
                      <dgm:param type="nodeHorzAlign" val="l"/>
                    </dgm:alg>
                  </dgm:if>
                  <dgm:else name="Name25">
                    <dgm:alg type="lin">
                      <dgm:param type="linDir" val="fromT"/>
                      <dgm:param type="nodeHorzAlign" val="r"/>
                    </dgm:alg>
                  </dgm:else>
                </dgm:choose>
                <dgm:shape xmlns:r="http://schemas.openxmlformats.org/officeDocument/2006/relationships" r:blip="">
                  <dgm:adjLst/>
                </dgm:shape>
                <dgm:presOf/>
                <dgm:forEach name="Name26" axis="ch" ptType="node">
                  <dgm:layoutNode name="horz3">
                    <dgm:choose name="Name27">
                      <dgm:if name="Name28" func="var" arg="dir" op="equ" val="norm">
                        <dgm:alg type="lin">
                          <dgm:param type="linDir" val="fromL"/>
                          <dgm:param type="nodeVertAlign" val="t"/>
                        </dgm:alg>
                      </dgm:if>
                      <dgm:else name="Name29">
                        <dgm:alg type="lin">
                          <dgm:param type="linDir" val="fromR"/>
                          <dgm:param type="nodeVertAlign" val="t"/>
                        </dgm:alg>
                      </dgm:else>
                    </dgm:choose>
                    <dgm:shape xmlns:r="http://schemas.openxmlformats.org/officeDocument/2006/relationships" r:blip="">
                      <dgm:adjLst/>
                    </dgm:shape>
                    <dgm:presOf/>
                    <dgm:layoutNode name="horzSpace3">
                      <dgm:alg type="sp"/>
                      <dgm:shape xmlns:r="http://schemas.openxmlformats.org/officeDocument/2006/relationships" r:blip="">
                        <dgm:adjLst/>
                      </dgm:shape>
                      <dgm:presOf/>
                    </dgm:layoutNode>
                    <dgm:layoutNode name="tx3" styleLbl="revTx">
                      <dgm:alg type="tx">
                        <dgm:param type="parTxLTRAlign" val="l"/>
                        <dgm:param type="parTxRTLAlign" val="r"/>
                        <dgm:param type="txAnchorVert" val="t"/>
                      </dgm:alg>
                      <dgm:shape xmlns:r="http://schemas.openxmlformats.org/officeDocument/2006/relationships" type="rect" r:blip="">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vert3">
                      <dgm:choose name="Name30">
                        <dgm:if name="Name31" func="var" arg="dir" op="equ" val="norm">
                          <dgm:alg type="lin">
                            <dgm:param type="linDir" val="fromT"/>
                            <dgm:param type="nodeHorzAlign" val="l"/>
                          </dgm:alg>
                        </dgm:if>
                        <dgm:else name="Name32">
                          <dgm:alg type="lin">
                            <dgm:param type="linDir" val="fromT"/>
                            <dgm:param type="nodeHorzAlign" val="r"/>
                          </dgm:alg>
                        </dgm:else>
                      </dgm:choose>
                      <dgm:shape xmlns:r="http://schemas.openxmlformats.org/officeDocument/2006/relationships" r:blip="">
                        <dgm:adjLst/>
                      </dgm:shape>
                      <dgm:presOf/>
                      <dgm:forEach name="Name33" axis="ch" ptType="node">
                        <dgm:layoutNode name="horz4">
                          <dgm:choose name="Name34">
                            <dgm:if name="Name35" func="var" arg="dir" op="equ" val="norm">
                              <dgm:alg type="lin">
                                <dgm:param type="linDir" val="fromL"/>
                                <dgm:param type="nodeVertAlign" val="t"/>
                              </dgm:alg>
                            </dgm:if>
                            <dgm:else name="Name36">
                              <dgm:alg type="lin">
                                <dgm:param type="linDir" val="fromR"/>
                                <dgm:param type="nodeVertAlign" val="t"/>
                              </dgm:alg>
                            </dgm:else>
                          </dgm:choose>
                          <dgm:shape xmlns:r="http://schemas.openxmlformats.org/officeDocument/2006/relationships" r:blip="">
                            <dgm:adjLst/>
                          </dgm:shape>
                          <dgm:presOf/>
                          <dgm:layoutNode name="horzSpace4">
                            <dgm:alg type="sp"/>
                            <dgm:shape xmlns:r="http://schemas.openxmlformats.org/officeDocument/2006/relationships" r:blip="">
                              <dgm:adjLst/>
                            </dgm:shape>
                            <dgm:presOf/>
                          </dgm:layoutNode>
                          <dgm:layoutNode name="tx4" styleLbl="revTx">
                            <dgm:varLst>
                              <dgm:bulletEnabled val="1"/>
                            </dgm:varLst>
                            <dgm:alg type="tx">
                              <dgm:param type="parTxLTRAlign" val="l"/>
                              <dgm:param type="parTxRTLAlign" val="r"/>
                              <dgm:param type="txAnchorVert" val="t"/>
                            </dgm:alg>
                            <dgm:shape xmlns:r="http://schemas.openxmlformats.org/officeDocument/2006/relationships" type="rect" r:blip="">
                              <dgm:adjLst/>
                            </dgm:shape>
                            <dgm:presOf axis="desOrSelf" ptType="node"/>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forEach>
                    </dgm:layoutNode>
                  </dgm:layoutNode>
                  <dgm:forEach name="Name37" axis="followSib" ptType="sibTrans" cnt="1">
                    <dgm:layoutNode name="thinLine3" styleLbl="callout">
                      <dgm:alg type="sp"/>
                      <dgm:shape xmlns:r="http://schemas.openxmlformats.org/officeDocument/2006/relationships" type="line" r:blip="">
                        <dgm:adjLst/>
                      </dgm:shape>
                      <dgm:presOf/>
                    </dgm:layoutNode>
                  </dgm:forEach>
                </dgm:forEach>
              </dgm:layoutNode>
            </dgm:layoutNode>
            <dgm:layoutNode name="thinLine2b" styleLbl="callout">
              <dgm:alg type="sp"/>
              <dgm:shape xmlns:r="http://schemas.openxmlformats.org/officeDocument/2006/relationships" type="line" r:blip="">
                <dgm:adjLst/>
              </dgm:shape>
              <dgm:presOf/>
            </dgm:layoutNode>
            <dgm:layoutNode name="vertSpace2b">
              <dgm:alg type="sp"/>
              <dgm:shape xmlns:r="http://schemas.openxmlformats.org/officeDocument/2006/relationships" r:blip="">
                <dgm:adjLst/>
              </dgm:shape>
              <dgm:presOf/>
            </dgm:layoutNode>
          </dgm:forEach>
        </dgm:layoutNode>
      </dgm:layoutNode>
    </dgm:forEach>
  </dgm:layoutNode>
</dgm:layoutDef>
</file>

<file path=ppt/diagrams/layout10.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1.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2.xml><?xml version="1.0" encoding="utf-8"?>
<dgm:layoutDef xmlns:dgm="http://schemas.openxmlformats.org/drawingml/2006/diagram" xmlns:a="http://schemas.openxmlformats.org/drawingml/2006/main" uniqueId="urn:microsoft.com/office/officeart/2018/2/layout/IconCircleList">
  <dgm:title val="Icon Circle List"/>
  <dgm:desc val="Use to show non-sequential or grouped chunks of information accompanied by related visuals. Circular shapes can hold an icon or small picture and corresponding text box shows Level 1 text. Works best for icons or small pictures with medium-length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alg type="sp"/>
    <dgm:shape xmlns:r="http://schemas.openxmlformats.org/officeDocument/2006/relationships" r:blip="">
      <dgm:adjLst/>
    </dgm:shape>
    <dgm:presOf/>
    <dgm:choose name="Name0">
      <dgm:if name="Name1" axis="ch" ptType="node" func="cnt" op="lte" val="3">
        <dgm:constrLst>
          <dgm:constr type="w" for="ch" forName="container" refType="w"/>
          <dgm:constr type="h" for="ch" forName="container" refType="h" fact="0.4"/>
        </dgm:constrLst>
      </dgm:if>
      <dgm:else name="Name2">
        <dgm:constrLst>
          <dgm:constr type="w" for="ch" forName="container" refType="w"/>
          <dgm:constr type="h" for="ch" forName="container" refType="h"/>
        </dgm:constrLst>
      </dgm:else>
    </dgm:choose>
    <dgm:ruleLst>
      <dgm:rule type="h" for="ch" forName="container" val="INF" fact="NaN" max="NaN"/>
    </dgm:ruleLst>
    <dgm:layoutNode name="container">
      <dgm:varLst>
        <dgm:dir/>
        <dgm:resizeHandles val="exact"/>
      </dgm:varLst>
      <dgm:choose name="Name3">
        <dgm:if name="Name4" axis="self" func="var" arg="dir" op="equ" val="norm">
          <dgm:alg type="snake">
            <dgm:param type="grDir" val="tL"/>
            <dgm:param type="flowDir" val="row"/>
            <dgm:param type="contDir" val="sameDir"/>
          </dgm:alg>
        </dgm:if>
        <dgm:else name="Name5">
          <dgm:alg type="snake">
            <dgm:param type="grDir" val="tR"/>
            <dgm:param type="flowDir" val="row"/>
            <dgm:param type="contDir" val="sameDir"/>
          </dgm:alg>
        </dgm:else>
      </dgm:choose>
      <dgm:shape xmlns:r="http://schemas.openxmlformats.org/officeDocument/2006/relationships" r:blip="">
        <dgm:adjLst/>
      </dgm:shape>
      <dgm:presOf/>
      <dgm:constrLst>
        <dgm:constr type="w" for="ch" forName="compNode" refType="w"/>
        <dgm:constr type="h" for="ch" forName="compNode" refType="w" fact="0.28"/>
        <dgm:constr type="w" for="ch" forName="sibTrans" refType="w" refFor="ch" refForName="compNode" fact="0.115"/>
        <dgm:constr type="sp" refType="h" op="equ" fact="0.17"/>
        <dgm:constr type="primFontSz" for="des" ptType="node" op="equ" val="24"/>
        <dgm:constr type="h" for="des" forName="compNode" op="equ"/>
        <dgm:constr type="h" for="des" forName="iconBgRect" op="equ"/>
      </dgm:constrLst>
      <dgm:ruleLst>
        <dgm:rule type="w" for="ch" forName="compNode" val="60" fact="NaN" max="NaN"/>
      </dgm:ruleLst>
      <dgm:forEach name="Name6" axis="ch" ptType="node">
        <dgm:layoutNode name="compNode">
          <dgm:alg type="composite"/>
          <dgm:shape xmlns:r="http://schemas.openxmlformats.org/officeDocument/2006/relationships" r:blip="">
            <dgm:adjLst/>
          </dgm:shape>
          <dgm:presOf axis="self"/>
          <dgm:constrLst>
            <dgm:constr type="w" for="ch" forName="iconBgRect" refType="w" fact="0.28"/>
            <dgm:constr type="h" for="ch" forName="iconBgRect" refType="w" refFor="ch" refForName="iconBgRect"/>
            <dgm:constr type="t" for="ch" forName="iconBgRect"/>
            <dgm:constr type="l" for="ch" forName="iconBgRect"/>
            <dgm:constr type="w" for="ch" forName="iconRect" refType="w" refFor="ch" refForName="iconBgRect" fact="0.58"/>
            <dgm:constr type="h" for="ch" forName="iconRect" refType="w" refFor="ch" refForName="iconRect"/>
            <dgm:constr type="ctrX" for="ch" forName="iconRect" refType="ctrX" refFor="ch" refForName="iconBgRect"/>
            <dgm:constr type="ctrY" for="ch" forName="iconRect" refType="ctrY" refFor="ch" refForName="iconBgRect"/>
            <dgm:constr type="w" for="ch" forName="spaceRect" refType="w" fact="0.06"/>
            <dgm:constr type="h" for="ch" forName="spaceRect" refType="h" refFor="ch" refForName="iconBgRect"/>
            <dgm:constr type="t" for="ch" forName="spaceRect" refType="t" refFor="ch" refForName="iconBgRect"/>
            <dgm:constr type="l" for="ch" forName="spaceRect" refType="r" refFor="ch" refForName="iconBgRect"/>
            <dgm:constr type="h" for="ch" forName="textRect" refType="h" refFor="ch" refForName="iconBgRect"/>
            <dgm:constr type="t" for="ch" forName="textRect" refType="t" refFor="ch" refForName="iconBgRect"/>
            <dgm:constr type="l" for="ch" forName="textRect" refType="r" refFor="ch" refForName="spaceRect"/>
          </dgm:constrLst>
          <dgm:ruleLst/>
          <dgm:layoutNode name="iconBgRect" styleLbl="bgShp">
            <dgm:alg type="sp"/>
            <dgm:shape xmlns:r="http://schemas.openxmlformats.org/officeDocument/2006/relationships" type="ellipse" r:blip="">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textRect" styleLbl="revTx">
            <dgm:varLst>
              <dgm:chMax val="1"/>
              <dgm:chPref val="1"/>
            </dgm:varLst>
            <dgm:choose name="Name7">
              <dgm:if name="Name8" func="var" arg="dir" op="equ" val="norm">
                <dgm:alg type="tx">
                  <dgm:param type="txAnchorVert" val="mid"/>
                  <dgm:param type="parTxLTRAlign" val="l"/>
                  <dgm:param type="shpTxLTRAlignCh" val="l"/>
                  <dgm:param type="parTxRTLAlign" val="l"/>
                  <dgm:param type="shpTxRTLAlignCh" val="l"/>
                </dgm:alg>
              </dgm:if>
              <dgm:else name="Name9">
                <dgm:alg type="tx">
                  <dgm:param type="txAnchorVert" val="mid"/>
                  <dgm:param type="parTxLTRAlign" val="r"/>
                  <dgm:param type="shpTxLTRAlignCh" val="r"/>
                  <dgm:param type="parTxRTLAlign" val="r"/>
                  <dgm:param type="shpTxRTLAlignCh" val="r"/>
                </dgm:alg>
              </dgm:else>
            </dgm:choose>
            <dgm:shape xmlns:r="http://schemas.openxmlformats.org/officeDocument/2006/relationships" type="rect" r:blip="">
              <dgm:adjLst/>
            </dgm:shape>
            <dgm:presOf axis="self" ptType="node"/>
            <dgm:constrLst>
              <dgm:constr type="lMarg"/>
              <dgm:constr type="rMarg"/>
              <dgm:constr type="tMarg"/>
              <dgm:constr type="bMarg"/>
            </dgm:constrLst>
            <dgm:ruleLst>
              <dgm:rule type="primFontSz" val="11" fact="NaN" max="NaN"/>
            </dgm:ruleLst>
          </dgm:layoutNode>
        </dgm:layoutNode>
        <dgm:forEach name="Name10" axis="followSib" ptType="sibTrans" cnt="1">
          <dgm:layoutNode name="sibTrans">
            <dgm:alg type="sp"/>
            <dgm:shape xmlns:r="http://schemas.openxmlformats.org/officeDocument/2006/relationships" type="rect" r:blip="" hideGeom="1">
              <dgm:adjLst/>
            </dgm:shape>
            <dgm:presOf axis="self"/>
            <dgm:constrLst/>
            <dgm:ruleLst/>
          </dgm:layoutNode>
        </dgm:forEach>
      </dgm:forEach>
    </dgm:layoutNode>
  </dgm:layoutNode>
  <dgm:extLst>
    <a:ext uri="{68A01E43-0DF5-4B5B-8FA6-DAF915123BFB}">
      <dgm1612:lstStyle xmlns:dgm1612="http://schemas.microsoft.com/office/drawing/2016/12/diagram">
        <a:lvl1pPr>
          <a:lnSpc>
            <a:spcPct val="100000"/>
          </a:lnSpc>
        </a:lvl1pPr>
      </dgm1612:lstStyle>
    </a:ext>
  </dgm:extLst>
</dgm:layoutDef>
</file>

<file path=ppt/diagrams/layout13.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14.xml><?xml version="1.0" encoding="utf-8"?>
<dgm:layoutDef xmlns:dgm="http://schemas.openxmlformats.org/drawingml/2006/diagram" xmlns:a="http://schemas.openxmlformats.org/drawingml/2006/main" uniqueId="urn:microsoft.com/office/officeart/2005/8/layout/matrix2">
  <dgm:title val=""/>
  <dgm:desc val=""/>
  <dgm:catLst>
    <dgm:cat type="matrix" pri="3000"/>
  </dgm:catLst>
  <dgm:sampData>
    <dgm:dataModel>
      <dgm:ptLst>
        <dgm:pt modelId="0" type="doc"/>
        <dgm:pt modelId="1">
          <dgm:prSet phldr="1"/>
        </dgm:pt>
        <dgm:pt modelId="2">
          <dgm:prSet phldr="1"/>
        </dgm:pt>
        <dgm:pt modelId="3">
          <dgm:prSet phldr="1"/>
        </dgm:pt>
        <dgm:pt modelId="4">
          <dgm:prSet phldr="1"/>
        </dgm:pt>
      </dgm:ptLst>
      <dgm:cxnLst>
        <dgm:cxn modelId="5" srcId="0" destId="1" srcOrd="0" destOrd="0"/>
        <dgm:cxn modelId="6" srcId="0" destId="2" srcOrd="1" destOrd="0"/>
        <dgm:cxn modelId="7" srcId="0" destId="3" srcOrd="0" destOrd="0"/>
        <dgm:cxn modelId="8" srcId="0" destId="4" srcOrd="1" destOrd="0"/>
      </dgm:cxnLst>
      <dgm:bg/>
      <dgm:whole/>
    </dgm:dataModel>
  </dgm:sampData>
  <dgm:styleData useDef="1">
    <dgm:dataModel>
      <dgm:ptLst/>
      <dgm:bg/>
      <dgm:whole/>
    </dgm:dataModel>
  </dgm:styleData>
  <dgm:clrData useDef="1">
    <dgm:dataModel>
      <dgm:ptLst/>
      <dgm:bg/>
      <dgm:whole/>
    </dgm:dataModel>
  </dgm:clrData>
  <dgm:layoutNode name="matrix">
    <dgm:varLst>
      <dgm:chMax val="1"/>
      <dgm:dir/>
      <dgm:resizeHandles val="exact"/>
    </dgm:varLst>
    <dgm:alg type="composite">
      <dgm:param type="ar" val="1"/>
    </dgm:alg>
    <dgm:shape xmlns:r="http://schemas.openxmlformats.org/officeDocument/2006/relationships" r:blip="">
      <dgm:adjLst/>
    </dgm:shape>
    <dgm:presOf/>
    <dgm:choose name="Name0">
      <dgm:if name="Name1" func="var" arg="dir" op="equ" val="norm">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l" for="ch" forName="rect1" refType="w" fact="0.065"/>
          <dgm:constr type="t" for="ch" forName="rect1" refType="h" fact="0.065"/>
          <dgm:constr type="w" for="ch" forName="rect2" refType="w" fact="0.4"/>
          <dgm:constr type="h" for="ch" forName="rect2" refType="h" fact="0.4"/>
          <dgm:constr type="r" for="ch" forName="rect2" refType="w" fact="0.935"/>
          <dgm:constr type="t" for="ch" forName="rect2" refType="h" fact="0.065"/>
          <dgm:constr type="w" for="ch" forName="rect3" refType="w" fact="0.4"/>
          <dgm:constr type="h" for="ch" forName="rect3" refType="w" fact="0.4"/>
          <dgm:constr type="l" for="ch" forName="rect3" refType="w" fact="0.065"/>
          <dgm:constr type="b" for="ch" forName="rect3" refType="h" fact="0.935"/>
          <dgm:constr type="w" for="ch" forName="rect4" refType="w" fact="0.4"/>
          <dgm:constr type="h" for="ch" forName="rect4" refType="h" fact="0.4"/>
          <dgm:constr type="r" for="ch" forName="rect4" refType="w" fact="0.935"/>
          <dgm:constr type="b" for="ch" forName="rect4" refType="h" fact="0.935"/>
        </dgm:constrLst>
      </dgm:if>
      <dgm:else name="Name2">
        <dgm:constrLst>
          <dgm:constr type="primFontSz" for="ch" ptType="node" op="equ" val="65"/>
          <dgm:constr type="w" for="ch" forName="axisShape" refType="w"/>
          <dgm:constr type="h" for="ch" forName="axisShape" refType="h"/>
          <dgm:constr type="w" for="ch" forName="rect1" refType="w" fact="0.4"/>
          <dgm:constr type="h" for="ch" forName="rect1" refType="w" fact="0.4"/>
          <dgm:constr type="r" for="ch" forName="rect1" refType="w" fact="0.935"/>
          <dgm:constr type="t" for="ch" forName="rect1" refType="h" fact="0.065"/>
          <dgm:constr type="w" for="ch" forName="rect2" refType="w" fact="0.4"/>
          <dgm:constr type="h" for="ch" forName="rect2" refType="h" fact="0.4"/>
          <dgm:constr type="l" for="ch" forName="rect2" refType="w" fact="0.065"/>
          <dgm:constr type="t" for="ch" forName="rect2" refType="h" fact="0.065"/>
          <dgm:constr type="w" for="ch" forName="rect3" refType="w" fact="0.4"/>
          <dgm:constr type="h" for="ch" forName="rect3" refType="w" fact="0.4"/>
          <dgm:constr type="r" for="ch" forName="rect3" refType="w" fact="0.935"/>
          <dgm:constr type="b" for="ch" forName="rect3" refType="h" fact="0.935"/>
          <dgm:constr type="w" for="ch" forName="rect4" refType="w" fact="0.4"/>
          <dgm:constr type="h" for="ch" forName="rect4" refType="h" fact="0.4"/>
          <dgm:constr type="l" for="ch" forName="rect4" refType="w" fact="0.065"/>
          <dgm:constr type="b" for="ch" forName="rect4" refType="h" fact="0.935"/>
        </dgm:constrLst>
      </dgm:else>
    </dgm:choose>
    <dgm:ruleLst/>
    <dgm:choose name="Name3">
      <dgm:if name="Name4" axis="ch" ptType="node" func="cnt" op="gte" val="1">
        <dgm:layoutNode name="axisShape" styleLbl="bgShp">
          <dgm:alg type="sp"/>
          <dgm:shape xmlns:r="http://schemas.openxmlformats.org/officeDocument/2006/relationships" type="quadArrow" r:blip="">
            <dgm:adjLst>
              <dgm:adj idx="1" val="0.02"/>
              <dgm:adj idx="2" val="0.04"/>
              <dgm:adj idx="3" val="0.05"/>
            </dgm:adjLst>
          </dgm:shape>
          <dgm:presOf/>
          <dgm:constrLst/>
          <dgm:ruleLst/>
        </dgm:layoutNode>
        <dgm:layoutNode name="rect1">
          <dgm:varLst>
            <dgm:chMax val="0"/>
            <dgm:chPref val="0"/>
            <dgm:bulletEnabled val="1"/>
          </dgm:varLst>
          <dgm:alg type="tx"/>
          <dgm:shape xmlns:r="http://schemas.openxmlformats.org/officeDocument/2006/relationships" type="roundRect" r:blip="">
            <dgm:adjLst/>
          </dgm:shape>
          <dgm:presOf axis="ch desOrSelf" ptType="node node" st="1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2">
          <dgm:varLst>
            <dgm:chMax val="0"/>
            <dgm:chPref val="0"/>
            <dgm:bulletEnabled val="1"/>
          </dgm:varLst>
          <dgm:alg type="tx"/>
          <dgm:shape xmlns:r="http://schemas.openxmlformats.org/officeDocument/2006/relationships" type="roundRect" r:blip="">
            <dgm:adjLst/>
          </dgm:shape>
          <dgm:presOf axis="ch desOrSelf" ptType="node node" st="2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3">
          <dgm:varLst>
            <dgm:chMax val="0"/>
            <dgm:chPref val="0"/>
            <dgm:bulletEnabled val="1"/>
          </dgm:varLst>
          <dgm:alg type="tx"/>
          <dgm:shape xmlns:r="http://schemas.openxmlformats.org/officeDocument/2006/relationships" type="roundRect" r:blip="">
            <dgm:adjLst/>
          </dgm:shape>
          <dgm:presOf axis="ch desOrSelf" ptType="node node" st="3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name="rect4">
          <dgm:varLst>
            <dgm:chMax val="0"/>
            <dgm:chPref val="0"/>
            <dgm:bulletEnabled val="1"/>
          </dgm:varLst>
          <dgm:alg type="tx"/>
          <dgm:shape xmlns:r="http://schemas.openxmlformats.org/officeDocument/2006/relationships" type="roundRect" r:blip="">
            <dgm:adjLst/>
          </dgm:shape>
          <dgm:presOf axis="ch desOrSelf" ptType="node node" st="4 1" cnt="1 0"/>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if>
      <dgm:else name="Name5"/>
    </dgm:choose>
  </dgm:layoutNode>
</dgm:layoutDef>
</file>

<file path=ppt/diagrams/layout15.xml><?xml version="1.0" encoding="utf-8"?>
<dgm:layoutDef xmlns:dgm="http://schemas.openxmlformats.org/drawingml/2006/diagram" xmlns:a="http://schemas.openxmlformats.org/drawingml/2006/main" uniqueId="urn:microsoft.com/office/officeart/2016/7/layout/RepeatingBendingProcessNew">
  <dgm:title val="Repeating Bending Process New"/>
  <dgm:desc val=""/>
  <dgm:catLst>
    <dgm:cat type="process" pri="5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7" srcId="0" destId="1" srcOrd="0" destOrd="0"/>
        <dgm:cxn modelId="8" srcId="0" destId="2" srcOrd="1" destOrd="0"/>
        <dgm:cxn modelId="9" srcId="0" destId="3" srcOrd="2" destOrd="0"/>
        <dgm:cxn modelId="10" srcId="0" destId="4" srcOrd="3" destOrd="0"/>
        <dgm:cxn modelId="11"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axis="self" func="var" arg="dir" op="equ" val="norm">
        <dgm:alg type="snake">
          <dgm:param type="grDir" val="tL"/>
          <dgm:param type="flowDir" val="row"/>
          <dgm:param type="contDir" val="sameDir"/>
          <dgm:param type="bkpt" val="endCnv"/>
        </dgm:alg>
      </dgm:if>
      <dgm:else name="Name3">
        <dgm:alg type="snake">
          <dgm:param type="grDir" val="tR"/>
          <dgm:param type="flowDir" val="row"/>
          <dgm:param type="contDir" val="sameDir"/>
          <dgm:param type="bkpt" val="endCnv"/>
        </dgm:alg>
      </dgm:else>
    </dgm:choose>
    <dgm:shape xmlns:r="http://schemas.openxmlformats.org/officeDocument/2006/relationships" r:blip="">
      <dgm:adjLst/>
    </dgm:shape>
    <dgm:presOf/>
    <dgm:constrLst>
      <dgm:constr type="w" for="ch" ptType="node" refType="w"/>
      <dgm:constr type="w" for="ch" forName="sibTrans" refType="w" refFor="ch" refPtType="node" op="equ" fact="0.23"/>
      <dgm:constr type="sp" refType="w" refFor="ch" refForName="sibTrans" op="equ"/>
      <dgm:constr type="userB" for="des" forName="connectorText" refType="sp"/>
      <dgm:constr type="primFontSz" for="ch" ptType="node" op="equ" val="65"/>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ect" r:blip="">
          <dgm:adjLst/>
        </dgm:shape>
        <dgm:presOf axis="desOrSelf" ptType="node"/>
        <dgm:constrLst>
          <dgm:constr type="h" refType="w" fact="0.6"/>
          <dgm:constr type="tMarg" refType="h" fact="0.243"/>
          <dgm:constr type="bMarg" refType="h" fact="0.243"/>
          <dgm:constr type="lMarg" refType="w" fact="0.1389"/>
          <dgm:constr type="rMarg" refType="w" fact="0.1389"/>
        </dgm:constrLst>
        <dgm:ruleLst>
          <dgm:rule type="primFontSz" val="12" fact="NaN" max="NaN"/>
        </dgm:ruleLst>
      </dgm:layoutNode>
      <dgm:forEach name="sibTransForEach" axis="followSib" ptType="sibTrans" cnt="1">
        <dgm:layoutNode name="sibTrans">
          <dgm:choose name="Name4">
            <dgm:if name="Name5" axis="self" func="var" arg="dir" op="equ" val="norm">
              <dgm:alg type="conn">
                <dgm:param type="connRout" val="bend"/>
                <dgm:param type="dim" val="1D"/>
                <dgm:param type="begPts" val="midR bCtr"/>
                <dgm:param type="endPts" val="midL tCtr"/>
              </dgm:alg>
            </dgm:if>
            <dgm:else name="Name6">
              <dgm:alg type="conn">
                <dgm:param type="connRout" val="bend"/>
                <dgm:param type="dim" val="1D"/>
                <dgm:param type="begPts" val="midL bCtr"/>
                <dgm:param type="endPts" val="midR tCtr"/>
              </dgm:alg>
            </dgm:else>
          </dgm:choose>
          <dgm:shape xmlns:r="http://schemas.openxmlformats.org/officeDocument/2006/relationships" type="conn" r:blip="" zOrderOff="-2">
            <dgm:adjLst/>
          </dgm:shape>
          <dgm:presOf axis="self"/>
          <dgm:constrLst>
            <dgm:constr type="begPad" val="-0.05"/>
            <dgm:constr type="endPad" val="0.9"/>
            <dgm:constr type="userA" for="ch" refType="connDist"/>
          </dgm:constrLst>
          <dgm:ruleLst/>
          <dgm:layoutNode name="connectorText">
            <dgm:alg type="tx">
              <dgm:param type="autoTxRot" val="upr"/>
            </dgm:alg>
            <dgm:shape xmlns:r="http://schemas.openxmlformats.org/officeDocument/2006/relationships" type="rect" r:blip="" hideGeom="1">
              <dgm:adjLst/>
            </dgm:shape>
            <dgm:presOf axis="self"/>
            <dgm:constrLst>
              <dgm:constr type="userA"/>
              <dgm:constr type="userB"/>
              <dgm:constr type="w" refType="userA" fact="0.05"/>
              <dgm:constr type="h" refType="userB" fact="0.01"/>
              <dgm:constr type="lMarg" val="1"/>
              <dgm:constr type="rMarg" val="1"/>
              <dgm:constr type="tMarg"/>
              <dgm:constr type="bMarg"/>
            </dgm:constrLst>
            <dgm:ruleLst>
              <dgm:rule type="w" val="NaN" fact="0.6" max="NaN"/>
              <dgm:rule type="h" val="NaN" fact="0.6" max="NaN"/>
              <dgm:rule type="primFontSz" val="5" fact="NaN" max="NaN"/>
            </dgm:ruleLst>
          </dgm:layoutNode>
        </dgm:layoutNode>
      </dgm:forEach>
    </dgm:forEach>
  </dgm:layoutNode>
</dgm:layoutDef>
</file>

<file path=ppt/diagrams/layout16.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17.xml><?xml version="1.0" encoding="utf-8"?>
<dgm:layoutDef xmlns:dgm="http://schemas.openxmlformats.org/drawingml/2006/diagram" xmlns:a="http://schemas.openxmlformats.org/drawingml/2006/main" uniqueId="urn:microsoft.com/office/officeart/2016/7/layout/LinearBlockProcessNumbered">
  <dgm:title val="Linear Block Process Numbered"/>
  <dgm:desc val="Used to show a progression; a timeline; sequential steps in a task, process, or workflow; or to emphasize movement or direction. Automatic numbers have been introduced to show the steps of the process. Level 1 text and Level 2 text both appears in a rectangle."/>
  <dgm:catLst>
    <dgm:cat type="process" pri="500"/>
  </dgm:catLst>
  <dgm:sampData>
    <dgm:dataModel>
      <dgm:ptLst>
        <dgm:pt modelId="0" type="doc"/>
        <dgm:pt modelId="1">
          <dgm:prSet phldr="1"/>
        </dgm:pt>
        <dgm:pt modelId="11">
          <dgm:prSet phldr="1"/>
        </dgm:pt>
        <dgm:pt modelId="2">
          <dgm:prSet phldr="1"/>
        </dgm:pt>
        <dgm:pt modelId="21">
          <dgm:prSet phldr="1"/>
        </dgm:pt>
        <dgm:pt modelId="3">
          <dgm:prSet phldr="1"/>
        </dgm:pt>
        <dgm:pt modelId="31">
          <dgm:prSet phldr="1"/>
        </dgm:pt>
        <dgm:pt modelId="101" type="sibTrans" cxnId="4">
          <dgm:prSet phldrT="1"/>
          <dgm:t>
            <a:bodyPr/>
            <a:lstStyle/>
            <a:p>
              <a:r>
                <a:t>01</a:t>
              </a:r>
            </a:p>
          </dgm:t>
        </dgm:pt>
        <dgm:pt modelId="201" type="sibTrans" cxnId="5">
          <dgm:prSet phldrT="2"/>
          <dgm:t>
            <a:bodyPr/>
            <a:lstStyle/>
            <a:p>
              <a:r>
                <a:t>02</a:t>
              </a:r>
            </a:p>
          </dgm:t>
        </dgm:pt>
        <dgm:pt modelId="301" type="sibTrans" cxnId="6">
          <dgm:prSet phldrT="3"/>
          <dgm:t>
            <a:bodyPr/>
            <a:lstStyle/>
            <a:p>
              <a:r>
                <a:t>03</a:t>
              </a:r>
            </a:p>
          </dgm:t>
        </dgm:pt>
      </dgm:ptLst>
      <dgm:cxnLst>
        <dgm:cxn modelId="4" srcId="0" destId="1" srcOrd="0" destOrd="0" sibTransId="101"/>
        <dgm:cxn modelId="5" srcId="0" destId="2" srcOrd="1" destOrd="0" sibTransId="201"/>
        <dgm:cxn modelId="6" srcId="0" destId="3" srcOrd="2" destOrd="0" sibTransId="301"/>
        <dgm:cxn modelId="13" srcId="1" destId="11" srcOrd="0" destOrd="0"/>
        <dgm:cxn modelId="23" srcId="2" destId="21" srcOrd="0" destOrd="0"/>
        <dgm:cxn modelId="33" srcId="3" destId="31" srcOrd="0"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animLvl val="lvl"/>
      <dgm:resizeHandles val="exact"/>
    </dgm:varLst>
    <dgm:alg type="lin">
      <dgm:param type="linDir" val="fromL"/>
      <dgm:param type="nodeVertAlign" val="t"/>
    </dgm:alg>
    <dgm:shape xmlns:r="http://schemas.openxmlformats.org/officeDocument/2006/relationships" r:blip="">
      <dgm:adjLst/>
    </dgm:shape>
    <dgm:presOf/>
    <dgm:constrLst>
      <dgm:constr type="h" for="ch" forName="compositeNode" refType="h"/>
      <dgm:constr type="w" for="ch" forName="compositeNode" refType="w"/>
      <dgm:constr type="w" for="des" forName="simulatedConn" refType="w" refFor="ch" refForName="compositeNode" fact="0.15"/>
      <dgm:constr type="h" for="des" forName="simulatedConn" refType="w" refFor="des" refForName="simulatedConn"/>
      <dgm:constr type="h" for="des" forName="vSp1" refType="w" refFor="ch" refForName="compositeNode" fact="0.8"/>
      <dgm:constr type="h" for="des" forName="vSp2" refType="w" refFor="ch" refForName="compositeNode" fact="0.07"/>
      <dgm:constr type="w" for="ch" forName="vProcSp" refType="w" refFor="des" refForName="simulatedConn" op="equ"/>
      <dgm:constr type="h" for="ch" forName="vProcSp" refType="h" refFor="ch" refForName="compositeNode" op="equ"/>
      <dgm:constr type="w" for="ch" forName="sibTrans" refType="w" refFor="ch" refForName="compositeNode" fact="0.08"/>
      <dgm:constr type="primFontSz" for="des" forName="sibTransNodeRect" op="equ"/>
      <dgm:constr type="primFontSz" for="des" forName="nodeRect" op="equ"/>
    </dgm:constrLst>
    <dgm:ruleLst/>
    <dgm:forEach name="Name4" axis="ch" ptType="node">
      <dgm:layoutNode name="compositeNode">
        <dgm:varLst>
          <dgm:bulletEnabled val="1"/>
        </dgm:varLst>
        <dgm:alg type="composite"/>
        <dgm:constrLst>
          <dgm:constr type="h" refType="w" op="lte" fact="1.2"/>
          <dgm:constr type="w" for="ch" forName="bgRect" refType="w"/>
          <dgm:constr type="h" for="ch" forName="bgRect" refType="h"/>
          <dgm:constr type="t" for="ch" forName="bgRect"/>
          <dgm:constr type="l" for="ch" forName="bgRect"/>
          <dgm:constr type="w" for="ch" forName="sibTransNodeRect" refType="w" refFor="ch" refForName="bgRect"/>
          <dgm:constr type="h" for="ch" forName="sibTransNodeRect" refType="h" refFor="ch" refForName="bgRect" fact="0.4"/>
          <dgm:constr type="t" for="ch" forName="sibTransNodeRect"/>
          <dgm:constr type="l" for="ch" forName="sibTransNodeRect"/>
          <dgm:constr type="r" for="ch" forName="nodeRect" refType="r" refFor="ch" refForName="bgRect"/>
          <dgm:constr type="h" for="ch" forName="nodeRect" refType="h" refFor="ch" refForName="bgRect" fact="0.6"/>
          <dgm:constr type="t" for="ch" forName="nodeRect" refType="b" refFor="ch" refForName="sibTransNodeRect"/>
          <dgm:constr type="l" for="ch" forName="nodeRect" refType="l" refFor="ch" refForName="bgRect"/>
        </dgm:constrLst>
        <dgm:ruleLst>
          <dgm:rule type="w" for="ch" forName="nodeRect" val="NaN" fact="NaN" max="30"/>
        </dgm:ruleLst>
        <dgm:layoutNode name="bgRect" styleLbl="alignNode1">
          <dgm:alg type="sp"/>
          <dgm:shape xmlns:r="http://schemas.openxmlformats.org/officeDocument/2006/relationships" type="rect" r:blip="">
            <dgm:adjLst>
              <dgm:adj idx="1" val="0.05"/>
            </dgm:adjLst>
          </dgm:shape>
          <dgm:presOf axis="self"/>
          <dgm:constrLst/>
          <dgm:ruleLst/>
        </dgm:layoutNode>
        <dgm:forEach name="Name19" axis="followSib" ptType="sibTrans" hideLastTrans="0" cnt="1">
          <dgm:layoutNode name="sibTransNodeRect" styleLbl="alignNode1">
            <dgm:varLst>
              <dgm:chMax val="0"/>
              <dgm:bulletEnabled val="1"/>
            </dgm:varLst>
            <dgm:presOf axis="self"/>
            <dgm:alg type="tx">
              <dgm:param type="parTxLTRAlign" val="l"/>
              <dgm:param type="parTxRTLAlign" val="l"/>
            </dgm:alg>
            <dgm:shape xmlns:r="http://schemas.openxmlformats.org/officeDocument/2006/relationships" type="rect" r:blip="" hideGeom="1">
              <dgm:adjLst/>
            </dgm:shape>
            <dgm:constrLst>
              <dgm:constr type="primFontSz" val="66"/>
              <dgm:constr type="tMarg" val="13"/>
              <dgm:constr type="lMarg" refType="w" fact="0.28"/>
              <dgm:constr type="rMarg" refType="w" fact="0.28"/>
              <dgm:constr type="bMarg" val="13"/>
            </dgm:constrLst>
            <dgm:ruleLst>
              <dgm:rule type="primFontSz" val="14" fact="NaN" max="NaN"/>
              <dgm:rule type="tMarg" val="13" fact="NaN" max="NaN"/>
            </dgm:ruleLst>
          </dgm:layoutNode>
        </dgm:forEach>
        <dgm:layoutNode name="nodeRect" styleLbl="alignNode1" moveWith="bgRect">
          <dgm:varLst>
            <dgm:bulletEnabled val="1"/>
          </dgm:varLst>
          <dgm:alg type="tx">
            <dgm:param type="parTxLTRAlign" val="l"/>
            <dgm:param type="parTxRTLAlign" val="r"/>
            <dgm:param type="txAnchorVert" val="t"/>
            <dgm:param type="stBulletLvl" val="2"/>
          </dgm:alg>
          <dgm:shape xmlns:r="http://schemas.openxmlformats.org/officeDocument/2006/relationships" type="rect" r:blip="" hideGeom="1">
            <dgm:adjLst/>
          </dgm:shape>
          <dgm:presOf axis="desOrSelf" ptType="node"/>
          <dgm:constrLst>
            <dgm:constr type="primFontSz" val="26"/>
            <dgm:constr type="tMarg"/>
            <dgm:constr type="lMarg" refType="w" fact="0.28"/>
            <dgm:constr type="rMarg" refType="w" fact="0.28"/>
            <dgm:constr type="bMarg" val="26"/>
          </dgm:constrLst>
          <dgm:ruleLst>
            <dgm:rule type="primFontSz" val="11" fact="NaN" max="NaN"/>
          </dgm:ruleLst>
        </dgm:layoutNode>
      </dgm:layoutNode>
      <dgm:forEach name="Name14" axis="followSib" ptType="sibTrans" cnt="1">
        <dgm:layoutNode name="sibTrans">
          <dgm:alg type="sp"/>
          <dgm:shape xmlns:r="http://schemas.openxmlformats.org/officeDocument/2006/relationships" r:blip="">
            <dgm:adjLst/>
          </dgm:shape>
          <dgm:presOf/>
          <dgm:constrLst/>
          <dgm:ruleLst/>
        </dgm:layoutNode>
      </dgm:forEach>
    </dgm:forEach>
  </dgm:layoutNode>
  <dgm:extLst>
    <a:ext uri="{4F341089-5ED1-44EC-B178-C955D00A3D55}">
      <dgm1611:autoBuNodeInfoLst xmlns:dgm1611="http://schemas.microsoft.com/office/drawing/2016/11/diagram">
        <dgm1611:autoBuNodeInfo lvl="1" ptType="sibTrans">
          <dgm1611:buPr prefix="" leadZeros="1">
            <a:buAutoNum type="arabicParenBoth"/>
          </dgm1611:buPr>
        </dgm1611:autoBuNodeInfo>
      </dgm1611:autoBuNodeInfoLst>
    </a:ext>
  </dgm:extLst>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7.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8.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9.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0.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2.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6.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17.xml><?xml version="1.0" encoding="utf-8"?>
<dgm:styleDef xmlns:dgm="http://schemas.openxmlformats.org/drawingml/2006/diagram" xmlns:a="http://schemas.openxmlformats.org/drawingml/2006/main" uniqueId="urn:microsoft.com/office/officeart/2005/8/quickstyle/simple2">
  <dgm:title val=""/>
  <dgm:desc val=""/>
  <dgm:catLst>
    <dgm:cat type="simple" pri="10200"/>
  </dgm:catLst>
  <dgm:scene3d>
    <a:camera prst="orthographicFront"/>
    <a:lightRig rig="threePt" dir="t"/>
  </dgm:scene3d>
  <dgm:styleLbl name="node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ln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vennNode1">
    <dgm:scene3d>
      <a:camera prst="orthographicFront"/>
      <a:lightRig rig="threePt" dir="t"/>
    </dgm:scene3d>
    <dgm:sp3d/>
    <dgm:txPr/>
    <dgm:style>
      <a:lnRef idx="3">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1">
        <a:scrgbClr r="0" g="0" b="0"/>
      </a:effectRef>
      <a:fontRef idx="minor">
        <a:schemeClr val="lt1"/>
      </a:fontRef>
    </dgm:style>
  </dgm:styleLbl>
  <dgm:styleLbl name="node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node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f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align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bgImgPlace1">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1">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asst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1">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2">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3">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2D4">
    <dgm:scene3d>
      <a:camera prst="orthographicFront"/>
      <a:lightRig rig="threePt" dir="t"/>
    </dgm:scene3d>
    <dgm:sp3d/>
    <dgm:txPr/>
    <dgm:style>
      <a:lnRef idx="3">
        <a:scrgbClr r="0" g="0" b="0"/>
      </a:lnRef>
      <a:fillRef idx="1">
        <a:scrgbClr r="0" g="0" b="0"/>
      </a:fillRef>
      <a:effectRef idx="1">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3">
        <a:scrgbClr r="0" g="0" b="0"/>
      </a:lnRef>
      <a:fillRef idx="1">
        <a:scrgbClr r="0" g="0" b="0"/>
      </a:fillRef>
      <a:effectRef idx="1">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dirty="0"/>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18950B77-A239-584E-B086-62257DE9F8FA}" type="datetimeFigureOut">
              <a:rPr lang="en-US" smtClean="0"/>
              <a:t>3/25/25</a:t>
            </a:fld>
            <a:endParaRPr lang="en-US" dirty="0"/>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dirty="0"/>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dirty="0"/>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2189772B-CEF1-4545-99A7-59FCB3FF9DA1}" type="slidenum">
              <a:rPr lang="en-US" smtClean="0"/>
              <a:t>‹#›</a:t>
            </a:fld>
            <a:endParaRPr lang="en-US" dirty="0"/>
          </a:p>
        </p:txBody>
      </p:sp>
    </p:spTree>
    <p:extLst>
      <p:ext uri="{BB962C8B-B14F-4D97-AF65-F5344CB8AC3E}">
        <p14:creationId xmlns:p14="http://schemas.microsoft.com/office/powerpoint/2010/main" val="3371441053"/>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54.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55.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189772B-CEF1-4545-99A7-59FCB3FF9DA1}" type="slidenum">
              <a:rPr lang="en-US" smtClean="0"/>
              <a:t>54</a:t>
            </a:fld>
            <a:endParaRPr lang="en-US" dirty="0"/>
          </a:p>
        </p:txBody>
      </p:sp>
    </p:spTree>
    <p:extLst>
      <p:ext uri="{BB962C8B-B14F-4D97-AF65-F5344CB8AC3E}">
        <p14:creationId xmlns:p14="http://schemas.microsoft.com/office/powerpoint/2010/main" val="2909949068"/>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dirty="0"/>
          </a:p>
        </p:txBody>
      </p:sp>
      <p:sp>
        <p:nvSpPr>
          <p:cNvPr id="4" name="Slide Number Placeholder 3"/>
          <p:cNvSpPr>
            <a:spLocks noGrp="1"/>
          </p:cNvSpPr>
          <p:nvPr>
            <p:ph type="sldNum" sz="quarter" idx="5"/>
          </p:nvPr>
        </p:nvSpPr>
        <p:spPr/>
        <p:txBody>
          <a:bodyPr/>
          <a:lstStyle/>
          <a:p>
            <a:fld id="{2189772B-CEF1-4545-99A7-59FCB3FF9DA1}" type="slidenum">
              <a:rPr lang="en-US" smtClean="0"/>
              <a:t>55</a:t>
            </a:fld>
            <a:endParaRPr lang="en-US" dirty="0"/>
          </a:p>
        </p:txBody>
      </p:sp>
    </p:spTree>
    <p:extLst>
      <p:ext uri="{BB962C8B-B14F-4D97-AF65-F5344CB8AC3E}">
        <p14:creationId xmlns:p14="http://schemas.microsoft.com/office/powerpoint/2010/main" val="3209724870"/>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65C87FD-010C-D499-033C-4FA5718F3075}"/>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endParaRPr lang="en-US"/>
          </a:p>
        </p:txBody>
      </p:sp>
      <p:sp>
        <p:nvSpPr>
          <p:cNvPr id="3" name="Subtitle 2">
            <a:extLst>
              <a:ext uri="{FF2B5EF4-FFF2-40B4-BE49-F238E27FC236}">
                <a16:creationId xmlns:a16="http://schemas.microsoft.com/office/drawing/2014/main" id="{4F1F04B1-35B1-206A-20EC-46C5A4B1FAA7}"/>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endParaRPr lang="en-US"/>
          </a:p>
        </p:txBody>
      </p:sp>
      <p:sp>
        <p:nvSpPr>
          <p:cNvPr id="4" name="Date Placeholder 3">
            <a:extLst>
              <a:ext uri="{FF2B5EF4-FFF2-40B4-BE49-F238E27FC236}">
                <a16:creationId xmlns:a16="http://schemas.microsoft.com/office/drawing/2014/main" id="{5BFF3E48-ACD2-5E0D-744D-CC147ADE2063}"/>
              </a:ext>
            </a:extLst>
          </p:cNvPr>
          <p:cNvSpPr>
            <a:spLocks noGrp="1"/>
          </p:cNvSpPr>
          <p:nvPr>
            <p:ph type="dt" sz="half" idx="10"/>
          </p:nvPr>
        </p:nvSpPr>
        <p:spPr/>
        <p:txBody>
          <a:bodyPr/>
          <a:lstStyle/>
          <a:p>
            <a:fld id="{0DDB6BB2-556B-B74D-9683-76B6152F18E7}" type="datetime1">
              <a:rPr lang="en-GB" smtClean="0"/>
              <a:t>25/03/2025</a:t>
            </a:fld>
            <a:endParaRPr lang="en-US" dirty="0"/>
          </a:p>
        </p:txBody>
      </p:sp>
      <p:sp>
        <p:nvSpPr>
          <p:cNvPr id="5" name="Footer Placeholder 4">
            <a:extLst>
              <a:ext uri="{FF2B5EF4-FFF2-40B4-BE49-F238E27FC236}">
                <a16:creationId xmlns:a16="http://schemas.microsoft.com/office/drawing/2014/main" id="{9BA3BA3C-6EED-D5B6-462D-25FCC234DCA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4FEC8F38-0A52-DB5D-365D-6FD45EB057C4}"/>
              </a:ext>
            </a:extLst>
          </p:cNvPr>
          <p:cNvSpPr>
            <a:spLocks noGrp="1"/>
          </p:cNvSpPr>
          <p:nvPr>
            <p:ph type="sldNum" sz="quarter" idx="12"/>
          </p:nvPr>
        </p:nvSpPr>
        <p:spPr/>
        <p:txBody>
          <a:bodyPr/>
          <a:lstStyle/>
          <a:p>
            <a:fld id="{D251A128-96ED-D44F-BC69-40111ABD8967}" type="slidenum">
              <a:rPr lang="en-US" smtClean="0"/>
              <a:t>‹#›</a:t>
            </a:fld>
            <a:endParaRPr lang="en-US" dirty="0"/>
          </a:p>
        </p:txBody>
      </p:sp>
    </p:spTree>
    <p:extLst>
      <p:ext uri="{BB962C8B-B14F-4D97-AF65-F5344CB8AC3E}">
        <p14:creationId xmlns:p14="http://schemas.microsoft.com/office/powerpoint/2010/main" val="3198515554"/>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C5BF6EF-3090-2102-4217-12DF910126DD}"/>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2CC1A40A-1FBC-30E8-EDD4-82CF9487FD5F}"/>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79150B7C-FFCF-974B-16B7-A00D3EE9CEA4}"/>
              </a:ext>
            </a:extLst>
          </p:cNvPr>
          <p:cNvSpPr>
            <a:spLocks noGrp="1"/>
          </p:cNvSpPr>
          <p:nvPr>
            <p:ph type="dt" sz="half" idx="10"/>
          </p:nvPr>
        </p:nvSpPr>
        <p:spPr/>
        <p:txBody>
          <a:bodyPr/>
          <a:lstStyle/>
          <a:p>
            <a:fld id="{6A6A7B4D-B51E-4546-939A-29466FDF9811}" type="datetime1">
              <a:rPr lang="en-GB" smtClean="0"/>
              <a:t>25/03/2025</a:t>
            </a:fld>
            <a:endParaRPr lang="en-US" dirty="0"/>
          </a:p>
        </p:txBody>
      </p:sp>
      <p:sp>
        <p:nvSpPr>
          <p:cNvPr id="5" name="Footer Placeholder 4">
            <a:extLst>
              <a:ext uri="{FF2B5EF4-FFF2-40B4-BE49-F238E27FC236}">
                <a16:creationId xmlns:a16="http://schemas.microsoft.com/office/drawing/2014/main" id="{AFADDA44-D401-A614-4437-E2EF39EFD0D4}"/>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B94032B5-5D49-0780-7D0C-F7C1874077D1}"/>
              </a:ext>
            </a:extLst>
          </p:cNvPr>
          <p:cNvSpPr>
            <a:spLocks noGrp="1"/>
          </p:cNvSpPr>
          <p:nvPr>
            <p:ph type="sldNum" sz="quarter" idx="12"/>
          </p:nvPr>
        </p:nvSpPr>
        <p:spPr/>
        <p:txBody>
          <a:bodyPr/>
          <a:lstStyle/>
          <a:p>
            <a:fld id="{D251A128-96ED-D44F-BC69-40111ABD8967}" type="slidenum">
              <a:rPr lang="en-US" smtClean="0"/>
              <a:t>‹#›</a:t>
            </a:fld>
            <a:endParaRPr lang="en-US" dirty="0"/>
          </a:p>
        </p:txBody>
      </p:sp>
    </p:spTree>
    <p:extLst>
      <p:ext uri="{BB962C8B-B14F-4D97-AF65-F5344CB8AC3E}">
        <p14:creationId xmlns:p14="http://schemas.microsoft.com/office/powerpoint/2010/main" val="490575347"/>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A1340F3-5E63-72BE-BD5B-37F4B373E7DA}"/>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endParaRPr lang="en-US"/>
          </a:p>
        </p:txBody>
      </p:sp>
      <p:sp>
        <p:nvSpPr>
          <p:cNvPr id="3" name="Text Placeholder 2">
            <a:extLst>
              <a:ext uri="{FF2B5EF4-FFF2-40B4-BE49-F238E27FC236}">
                <a16:creationId xmlns:a16="http://schemas.microsoft.com/office/drawing/2014/main" id="{0B8127D3-5959-D64F-695D-D06B59CF70AE}"/>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3563C6F3-7796-AB50-3458-9951F1068FF2}"/>
              </a:ext>
            </a:extLst>
          </p:cNvPr>
          <p:cNvSpPr>
            <a:spLocks noGrp="1"/>
          </p:cNvSpPr>
          <p:nvPr>
            <p:ph type="dt" sz="half" idx="10"/>
          </p:nvPr>
        </p:nvSpPr>
        <p:spPr/>
        <p:txBody>
          <a:bodyPr/>
          <a:lstStyle/>
          <a:p>
            <a:fld id="{B9F90472-F4FB-CD4F-9AF9-AC02504721EA}" type="datetime1">
              <a:rPr lang="en-GB" smtClean="0"/>
              <a:t>25/03/2025</a:t>
            </a:fld>
            <a:endParaRPr lang="en-US" dirty="0"/>
          </a:p>
        </p:txBody>
      </p:sp>
      <p:sp>
        <p:nvSpPr>
          <p:cNvPr id="5" name="Footer Placeholder 4">
            <a:extLst>
              <a:ext uri="{FF2B5EF4-FFF2-40B4-BE49-F238E27FC236}">
                <a16:creationId xmlns:a16="http://schemas.microsoft.com/office/drawing/2014/main" id="{D886F61E-4BB5-A1F9-ACA2-F1DA35ADD3B7}"/>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8F3C5C4C-89DF-285D-13CB-6BB8D9863C05}"/>
              </a:ext>
            </a:extLst>
          </p:cNvPr>
          <p:cNvSpPr>
            <a:spLocks noGrp="1"/>
          </p:cNvSpPr>
          <p:nvPr>
            <p:ph type="sldNum" sz="quarter" idx="12"/>
          </p:nvPr>
        </p:nvSpPr>
        <p:spPr/>
        <p:txBody>
          <a:bodyPr/>
          <a:lstStyle/>
          <a:p>
            <a:fld id="{D251A128-96ED-D44F-BC69-40111ABD8967}" type="slidenum">
              <a:rPr lang="en-US" smtClean="0"/>
              <a:t>‹#›</a:t>
            </a:fld>
            <a:endParaRPr lang="en-US" dirty="0"/>
          </a:p>
        </p:txBody>
      </p:sp>
    </p:spTree>
    <p:extLst>
      <p:ext uri="{BB962C8B-B14F-4D97-AF65-F5344CB8AC3E}">
        <p14:creationId xmlns:p14="http://schemas.microsoft.com/office/powerpoint/2010/main" val="3452702524"/>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F36B28C-2F82-F9A8-0B1A-5225A0504D42}"/>
              </a:ext>
            </a:extLst>
          </p:cNvPr>
          <p:cNvSpPr>
            <a:spLocks noGrp="1"/>
          </p:cNvSpPr>
          <p:nvPr>
            <p:ph type="title"/>
          </p:nvPr>
        </p:nvSpPr>
        <p:spPr/>
        <p:txBody>
          <a:bodyPr/>
          <a:lstStyle/>
          <a:p>
            <a:r>
              <a:rPr lang="en-GB"/>
              <a:t>Click to edit Master title style</a:t>
            </a:r>
            <a:endParaRPr lang="en-US"/>
          </a:p>
        </p:txBody>
      </p:sp>
      <p:sp>
        <p:nvSpPr>
          <p:cNvPr id="3" name="Content Placeholder 2">
            <a:extLst>
              <a:ext uri="{FF2B5EF4-FFF2-40B4-BE49-F238E27FC236}">
                <a16:creationId xmlns:a16="http://schemas.microsoft.com/office/drawing/2014/main" id="{02C79A09-D45D-FCFB-7467-E6F5FF3464BB}"/>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Content Placeholder 3">
            <a:extLst>
              <a:ext uri="{FF2B5EF4-FFF2-40B4-BE49-F238E27FC236}">
                <a16:creationId xmlns:a16="http://schemas.microsoft.com/office/drawing/2014/main" id="{30E54560-1951-EC2C-603E-4582E5A0EC94}"/>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Date Placeholder 4">
            <a:extLst>
              <a:ext uri="{FF2B5EF4-FFF2-40B4-BE49-F238E27FC236}">
                <a16:creationId xmlns:a16="http://schemas.microsoft.com/office/drawing/2014/main" id="{20FBB6CE-C2EF-81FF-4E9D-AEA0D0191FA6}"/>
              </a:ext>
            </a:extLst>
          </p:cNvPr>
          <p:cNvSpPr>
            <a:spLocks noGrp="1"/>
          </p:cNvSpPr>
          <p:nvPr>
            <p:ph type="dt" sz="half" idx="10"/>
          </p:nvPr>
        </p:nvSpPr>
        <p:spPr/>
        <p:txBody>
          <a:bodyPr/>
          <a:lstStyle/>
          <a:p>
            <a:fld id="{05323C17-01BD-6E46-8F3B-4901B316B0B6}" type="datetime1">
              <a:rPr lang="en-GB" smtClean="0"/>
              <a:t>25/03/2025</a:t>
            </a:fld>
            <a:endParaRPr lang="en-US" dirty="0"/>
          </a:p>
        </p:txBody>
      </p:sp>
      <p:sp>
        <p:nvSpPr>
          <p:cNvPr id="6" name="Footer Placeholder 5">
            <a:extLst>
              <a:ext uri="{FF2B5EF4-FFF2-40B4-BE49-F238E27FC236}">
                <a16:creationId xmlns:a16="http://schemas.microsoft.com/office/drawing/2014/main" id="{7C2CEC7B-A02A-F03F-A02C-75987311D3CE}"/>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CA7140F0-1E55-802A-0ADA-DF04A0A81DA9}"/>
              </a:ext>
            </a:extLst>
          </p:cNvPr>
          <p:cNvSpPr>
            <a:spLocks noGrp="1"/>
          </p:cNvSpPr>
          <p:nvPr>
            <p:ph type="sldNum" sz="quarter" idx="12"/>
          </p:nvPr>
        </p:nvSpPr>
        <p:spPr/>
        <p:txBody>
          <a:bodyPr/>
          <a:lstStyle/>
          <a:p>
            <a:fld id="{D251A128-96ED-D44F-BC69-40111ABD8967}" type="slidenum">
              <a:rPr lang="en-US" smtClean="0"/>
              <a:t>‹#›</a:t>
            </a:fld>
            <a:endParaRPr lang="en-US" dirty="0"/>
          </a:p>
        </p:txBody>
      </p:sp>
    </p:spTree>
    <p:extLst>
      <p:ext uri="{BB962C8B-B14F-4D97-AF65-F5344CB8AC3E}">
        <p14:creationId xmlns:p14="http://schemas.microsoft.com/office/powerpoint/2010/main" val="1530210137"/>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028725-DA51-C070-748B-BF2E123C8A9E}"/>
              </a:ext>
            </a:extLst>
          </p:cNvPr>
          <p:cNvSpPr>
            <a:spLocks noGrp="1"/>
          </p:cNvSpPr>
          <p:nvPr>
            <p:ph type="title"/>
          </p:nvPr>
        </p:nvSpPr>
        <p:spPr>
          <a:xfrm>
            <a:off x="839788" y="365125"/>
            <a:ext cx="10515600" cy="1325563"/>
          </a:xfrm>
        </p:spPr>
        <p:txBody>
          <a:bodyPr/>
          <a:lstStyle/>
          <a:p>
            <a:r>
              <a:rPr lang="en-GB"/>
              <a:t>Click to edit Master title style</a:t>
            </a:r>
            <a:endParaRPr lang="en-US"/>
          </a:p>
        </p:txBody>
      </p:sp>
      <p:sp>
        <p:nvSpPr>
          <p:cNvPr id="3" name="Text Placeholder 2">
            <a:extLst>
              <a:ext uri="{FF2B5EF4-FFF2-40B4-BE49-F238E27FC236}">
                <a16:creationId xmlns:a16="http://schemas.microsoft.com/office/drawing/2014/main" id="{9EA9006A-5B04-EBAE-DBB7-1362123A6BF0}"/>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E9403A68-FCB3-D3DF-60B9-A51C3AE11419}"/>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5" name="Text Placeholder 4">
            <a:extLst>
              <a:ext uri="{FF2B5EF4-FFF2-40B4-BE49-F238E27FC236}">
                <a16:creationId xmlns:a16="http://schemas.microsoft.com/office/drawing/2014/main" id="{6FA58AEC-DBE3-C781-D44D-C6E63B042F19}"/>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FF203637-D689-BE20-1D94-87302125B8B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7" name="Date Placeholder 6">
            <a:extLst>
              <a:ext uri="{FF2B5EF4-FFF2-40B4-BE49-F238E27FC236}">
                <a16:creationId xmlns:a16="http://schemas.microsoft.com/office/drawing/2014/main" id="{4D880300-0952-92C9-7645-E125C7F31170}"/>
              </a:ext>
            </a:extLst>
          </p:cNvPr>
          <p:cNvSpPr>
            <a:spLocks noGrp="1"/>
          </p:cNvSpPr>
          <p:nvPr>
            <p:ph type="dt" sz="half" idx="10"/>
          </p:nvPr>
        </p:nvSpPr>
        <p:spPr/>
        <p:txBody>
          <a:bodyPr/>
          <a:lstStyle/>
          <a:p>
            <a:fld id="{5968A098-67D5-E240-BA2B-9E4C69DD5631}" type="datetime1">
              <a:rPr lang="en-GB" smtClean="0"/>
              <a:t>25/03/2025</a:t>
            </a:fld>
            <a:endParaRPr lang="en-US" dirty="0"/>
          </a:p>
        </p:txBody>
      </p:sp>
      <p:sp>
        <p:nvSpPr>
          <p:cNvPr id="8" name="Footer Placeholder 7">
            <a:extLst>
              <a:ext uri="{FF2B5EF4-FFF2-40B4-BE49-F238E27FC236}">
                <a16:creationId xmlns:a16="http://schemas.microsoft.com/office/drawing/2014/main" id="{5450EC96-DC76-F049-7D4D-0A1FF8238CC3}"/>
              </a:ext>
            </a:extLst>
          </p:cNvPr>
          <p:cNvSpPr>
            <a:spLocks noGrp="1"/>
          </p:cNvSpPr>
          <p:nvPr>
            <p:ph type="ftr" sz="quarter" idx="11"/>
          </p:nvPr>
        </p:nvSpPr>
        <p:spPr/>
        <p:txBody>
          <a:bodyPr/>
          <a:lstStyle/>
          <a:p>
            <a:endParaRPr lang="en-US" dirty="0"/>
          </a:p>
        </p:txBody>
      </p:sp>
      <p:sp>
        <p:nvSpPr>
          <p:cNvPr id="9" name="Slide Number Placeholder 8">
            <a:extLst>
              <a:ext uri="{FF2B5EF4-FFF2-40B4-BE49-F238E27FC236}">
                <a16:creationId xmlns:a16="http://schemas.microsoft.com/office/drawing/2014/main" id="{29DADAF7-4B0C-075A-873B-B819869E610E}"/>
              </a:ext>
            </a:extLst>
          </p:cNvPr>
          <p:cNvSpPr>
            <a:spLocks noGrp="1"/>
          </p:cNvSpPr>
          <p:nvPr>
            <p:ph type="sldNum" sz="quarter" idx="12"/>
          </p:nvPr>
        </p:nvSpPr>
        <p:spPr/>
        <p:txBody>
          <a:bodyPr/>
          <a:lstStyle/>
          <a:p>
            <a:fld id="{D251A128-96ED-D44F-BC69-40111ABD8967}" type="slidenum">
              <a:rPr lang="en-US" smtClean="0"/>
              <a:t>‹#›</a:t>
            </a:fld>
            <a:endParaRPr lang="en-US" dirty="0"/>
          </a:p>
        </p:txBody>
      </p:sp>
    </p:spTree>
    <p:extLst>
      <p:ext uri="{BB962C8B-B14F-4D97-AF65-F5344CB8AC3E}">
        <p14:creationId xmlns:p14="http://schemas.microsoft.com/office/powerpoint/2010/main" val="954704481"/>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DCDBF4-5D85-F3F7-5850-B319878860CD}"/>
              </a:ext>
            </a:extLst>
          </p:cNvPr>
          <p:cNvSpPr>
            <a:spLocks noGrp="1"/>
          </p:cNvSpPr>
          <p:nvPr>
            <p:ph type="title"/>
          </p:nvPr>
        </p:nvSpPr>
        <p:spPr/>
        <p:txBody>
          <a:bodyPr/>
          <a:lstStyle/>
          <a:p>
            <a:r>
              <a:rPr lang="en-GB"/>
              <a:t>Click to edit Master title style</a:t>
            </a:r>
            <a:endParaRPr lang="en-US"/>
          </a:p>
        </p:txBody>
      </p:sp>
      <p:sp>
        <p:nvSpPr>
          <p:cNvPr id="3" name="Date Placeholder 2">
            <a:extLst>
              <a:ext uri="{FF2B5EF4-FFF2-40B4-BE49-F238E27FC236}">
                <a16:creationId xmlns:a16="http://schemas.microsoft.com/office/drawing/2014/main" id="{2074E8EF-3BB9-3A23-659E-3F9D5453F76A}"/>
              </a:ext>
            </a:extLst>
          </p:cNvPr>
          <p:cNvSpPr>
            <a:spLocks noGrp="1"/>
          </p:cNvSpPr>
          <p:nvPr>
            <p:ph type="dt" sz="half" idx="10"/>
          </p:nvPr>
        </p:nvSpPr>
        <p:spPr/>
        <p:txBody>
          <a:bodyPr/>
          <a:lstStyle/>
          <a:p>
            <a:fld id="{BBA4195D-106E-C343-943E-5D78B81680D9}" type="datetime1">
              <a:rPr lang="en-GB" smtClean="0"/>
              <a:t>25/03/2025</a:t>
            </a:fld>
            <a:endParaRPr lang="en-US" dirty="0"/>
          </a:p>
        </p:txBody>
      </p:sp>
      <p:sp>
        <p:nvSpPr>
          <p:cNvPr id="4" name="Footer Placeholder 3">
            <a:extLst>
              <a:ext uri="{FF2B5EF4-FFF2-40B4-BE49-F238E27FC236}">
                <a16:creationId xmlns:a16="http://schemas.microsoft.com/office/drawing/2014/main" id="{22D1AED4-11E9-0199-4269-A2ABAB8F8D98}"/>
              </a:ext>
            </a:extLst>
          </p:cNvPr>
          <p:cNvSpPr>
            <a:spLocks noGrp="1"/>
          </p:cNvSpPr>
          <p:nvPr>
            <p:ph type="ftr" sz="quarter" idx="11"/>
          </p:nvPr>
        </p:nvSpPr>
        <p:spPr/>
        <p:txBody>
          <a:bodyPr/>
          <a:lstStyle/>
          <a:p>
            <a:endParaRPr lang="en-US" dirty="0"/>
          </a:p>
        </p:txBody>
      </p:sp>
      <p:sp>
        <p:nvSpPr>
          <p:cNvPr id="5" name="Slide Number Placeholder 4">
            <a:extLst>
              <a:ext uri="{FF2B5EF4-FFF2-40B4-BE49-F238E27FC236}">
                <a16:creationId xmlns:a16="http://schemas.microsoft.com/office/drawing/2014/main" id="{73DCDAB8-BA48-58FA-ED62-63E01D02BC54}"/>
              </a:ext>
            </a:extLst>
          </p:cNvPr>
          <p:cNvSpPr>
            <a:spLocks noGrp="1"/>
          </p:cNvSpPr>
          <p:nvPr>
            <p:ph type="sldNum" sz="quarter" idx="12"/>
          </p:nvPr>
        </p:nvSpPr>
        <p:spPr/>
        <p:txBody>
          <a:bodyPr/>
          <a:lstStyle/>
          <a:p>
            <a:fld id="{D251A128-96ED-D44F-BC69-40111ABD8967}" type="slidenum">
              <a:rPr lang="en-US" smtClean="0"/>
              <a:t>‹#›</a:t>
            </a:fld>
            <a:endParaRPr lang="en-US" dirty="0"/>
          </a:p>
        </p:txBody>
      </p:sp>
    </p:spTree>
    <p:extLst>
      <p:ext uri="{BB962C8B-B14F-4D97-AF65-F5344CB8AC3E}">
        <p14:creationId xmlns:p14="http://schemas.microsoft.com/office/powerpoint/2010/main" val="21808748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7F35D026-771C-F753-FDF7-9F587716A20B}"/>
              </a:ext>
            </a:extLst>
          </p:cNvPr>
          <p:cNvSpPr>
            <a:spLocks noGrp="1"/>
          </p:cNvSpPr>
          <p:nvPr>
            <p:ph type="dt" sz="half" idx="10"/>
          </p:nvPr>
        </p:nvSpPr>
        <p:spPr/>
        <p:txBody>
          <a:bodyPr/>
          <a:lstStyle/>
          <a:p>
            <a:fld id="{01B78939-ADC6-8D40-9A4D-9DF7365B1C4D}" type="datetime1">
              <a:rPr lang="en-GB" smtClean="0"/>
              <a:t>25/03/2025</a:t>
            </a:fld>
            <a:endParaRPr lang="en-US" dirty="0"/>
          </a:p>
        </p:txBody>
      </p:sp>
      <p:sp>
        <p:nvSpPr>
          <p:cNvPr id="3" name="Footer Placeholder 2">
            <a:extLst>
              <a:ext uri="{FF2B5EF4-FFF2-40B4-BE49-F238E27FC236}">
                <a16:creationId xmlns:a16="http://schemas.microsoft.com/office/drawing/2014/main" id="{0F6B02B2-FA7E-02DE-E59B-C712AC9E2AC3}"/>
              </a:ext>
            </a:extLst>
          </p:cNvPr>
          <p:cNvSpPr>
            <a:spLocks noGrp="1"/>
          </p:cNvSpPr>
          <p:nvPr>
            <p:ph type="ftr" sz="quarter" idx="11"/>
          </p:nvPr>
        </p:nvSpPr>
        <p:spPr/>
        <p:txBody>
          <a:bodyPr/>
          <a:lstStyle/>
          <a:p>
            <a:endParaRPr lang="en-US" dirty="0"/>
          </a:p>
        </p:txBody>
      </p:sp>
      <p:sp>
        <p:nvSpPr>
          <p:cNvPr id="4" name="Slide Number Placeholder 3">
            <a:extLst>
              <a:ext uri="{FF2B5EF4-FFF2-40B4-BE49-F238E27FC236}">
                <a16:creationId xmlns:a16="http://schemas.microsoft.com/office/drawing/2014/main" id="{0AB39699-8DCB-A90C-8CEF-6EB8128AAB69}"/>
              </a:ext>
            </a:extLst>
          </p:cNvPr>
          <p:cNvSpPr>
            <a:spLocks noGrp="1"/>
          </p:cNvSpPr>
          <p:nvPr>
            <p:ph type="sldNum" sz="quarter" idx="12"/>
          </p:nvPr>
        </p:nvSpPr>
        <p:spPr/>
        <p:txBody>
          <a:bodyPr/>
          <a:lstStyle/>
          <a:p>
            <a:fld id="{D251A128-96ED-D44F-BC69-40111ABD8967}" type="slidenum">
              <a:rPr lang="en-US" smtClean="0"/>
              <a:t>‹#›</a:t>
            </a:fld>
            <a:endParaRPr lang="en-US" dirty="0"/>
          </a:p>
        </p:txBody>
      </p:sp>
    </p:spTree>
    <p:extLst>
      <p:ext uri="{BB962C8B-B14F-4D97-AF65-F5344CB8AC3E}">
        <p14:creationId xmlns:p14="http://schemas.microsoft.com/office/powerpoint/2010/main" val="80399909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E3791D-ECAE-A831-F583-23FF150D8BAB}"/>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Content Placeholder 2">
            <a:extLst>
              <a:ext uri="{FF2B5EF4-FFF2-40B4-BE49-F238E27FC236}">
                <a16:creationId xmlns:a16="http://schemas.microsoft.com/office/drawing/2014/main" id="{E6933993-780A-D467-3171-4E025966CBBB}"/>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Text Placeholder 3">
            <a:extLst>
              <a:ext uri="{FF2B5EF4-FFF2-40B4-BE49-F238E27FC236}">
                <a16:creationId xmlns:a16="http://schemas.microsoft.com/office/drawing/2014/main" id="{3EABFBE0-7368-4F09-38D8-1546A8A4F49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EB89B57E-C36F-ABAC-1F75-5DD912FC9481}"/>
              </a:ext>
            </a:extLst>
          </p:cNvPr>
          <p:cNvSpPr>
            <a:spLocks noGrp="1"/>
          </p:cNvSpPr>
          <p:nvPr>
            <p:ph type="dt" sz="half" idx="10"/>
          </p:nvPr>
        </p:nvSpPr>
        <p:spPr/>
        <p:txBody>
          <a:bodyPr/>
          <a:lstStyle/>
          <a:p>
            <a:fld id="{AC858203-6D99-CB4C-A330-9F24F6216E56}" type="datetime1">
              <a:rPr lang="en-GB" smtClean="0"/>
              <a:t>25/03/2025</a:t>
            </a:fld>
            <a:endParaRPr lang="en-US" dirty="0"/>
          </a:p>
        </p:txBody>
      </p:sp>
      <p:sp>
        <p:nvSpPr>
          <p:cNvPr id="6" name="Footer Placeholder 5">
            <a:extLst>
              <a:ext uri="{FF2B5EF4-FFF2-40B4-BE49-F238E27FC236}">
                <a16:creationId xmlns:a16="http://schemas.microsoft.com/office/drawing/2014/main" id="{D9F4F341-B6BF-5EDA-5E52-4221D103CAB2}"/>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BD4EDA34-9F9E-98D0-8112-CE6BA95BDA15}"/>
              </a:ext>
            </a:extLst>
          </p:cNvPr>
          <p:cNvSpPr>
            <a:spLocks noGrp="1"/>
          </p:cNvSpPr>
          <p:nvPr>
            <p:ph type="sldNum" sz="quarter" idx="12"/>
          </p:nvPr>
        </p:nvSpPr>
        <p:spPr/>
        <p:txBody>
          <a:bodyPr/>
          <a:lstStyle/>
          <a:p>
            <a:fld id="{D251A128-96ED-D44F-BC69-40111ABD8967}" type="slidenum">
              <a:rPr lang="en-US" smtClean="0"/>
              <a:t>‹#›</a:t>
            </a:fld>
            <a:endParaRPr lang="en-US" dirty="0"/>
          </a:p>
        </p:txBody>
      </p:sp>
    </p:spTree>
    <p:extLst>
      <p:ext uri="{BB962C8B-B14F-4D97-AF65-F5344CB8AC3E}">
        <p14:creationId xmlns:p14="http://schemas.microsoft.com/office/powerpoint/2010/main" val="114255333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F5A93A-3D7F-7EA3-CD89-6883EB0DDD9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endParaRPr lang="en-US"/>
          </a:p>
        </p:txBody>
      </p:sp>
      <p:sp>
        <p:nvSpPr>
          <p:cNvPr id="3" name="Picture Placeholder 2">
            <a:extLst>
              <a:ext uri="{FF2B5EF4-FFF2-40B4-BE49-F238E27FC236}">
                <a16:creationId xmlns:a16="http://schemas.microsoft.com/office/drawing/2014/main" id="{A20E2BCF-1117-8CE3-9A9E-AD6DF0C4A714}"/>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dirty="0"/>
          </a:p>
        </p:txBody>
      </p:sp>
      <p:sp>
        <p:nvSpPr>
          <p:cNvPr id="4" name="Text Placeholder 3">
            <a:extLst>
              <a:ext uri="{FF2B5EF4-FFF2-40B4-BE49-F238E27FC236}">
                <a16:creationId xmlns:a16="http://schemas.microsoft.com/office/drawing/2014/main" id="{487863AA-90A4-D999-92D2-C639985B941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D660E74C-9915-B2C9-209C-8BA482B908FC}"/>
              </a:ext>
            </a:extLst>
          </p:cNvPr>
          <p:cNvSpPr>
            <a:spLocks noGrp="1"/>
          </p:cNvSpPr>
          <p:nvPr>
            <p:ph type="dt" sz="half" idx="10"/>
          </p:nvPr>
        </p:nvSpPr>
        <p:spPr/>
        <p:txBody>
          <a:bodyPr/>
          <a:lstStyle/>
          <a:p>
            <a:fld id="{E227CFE7-D768-DE40-B181-38A52C67EC98}" type="datetime1">
              <a:rPr lang="en-GB" smtClean="0"/>
              <a:t>25/03/2025</a:t>
            </a:fld>
            <a:endParaRPr lang="en-US" dirty="0"/>
          </a:p>
        </p:txBody>
      </p:sp>
      <p:sp>
        <p:nvSpPr>
          <p:cNvPr id="6" name="Footer Placeholder 5">
            <a:extLst>
              <a:ext uri="{FF2B5EF4-FFF2-40B4-BE49-F238E27FC236}">
                <a16:creationId xmlns:a16="http://schemas.microsoft.com/office/drawing/2014/main" id="{36F53AF1-87CE-A25B-B1CA-FF8B864BC75A}"/>
              </a:ext>
            </a:extLst>
          </p:cNvPr>
          <p:cNvSpPr>
            <a:spLocks noGrp="1"/>
          </p:cNvSpPr>
          <p:nvPr>
            <p:ph type="ftr" sz="quarter" idx="11"/>
          </p:nvPr>
        </p:nvSpPr>
        <p:spPr/>
        <p:txBody>
          <a:bodyPr/>
          <a:lstStyle/>
          <a:p>
            <a:endParaRPr lang="en-US" dirty="0"/>
          </a:p>
        </p:txBody>
      </p:sp>
      <p:sp>
        <p:nvSpPr>
          <p:cNvPr id="7" name="Slide Number Placeholder 6">
            <a:extLst>
              <a:ext uri="{FF2B5EF4-FFF2-40B4-BE49-F238E27FC236}">
                <a16:creationId xmlns:a16="http://schemas.microsoft.com/office/drawing/2014/main" id="{0DE73862-5969-B302-43C5-D26B74DAB807}"/>
              </a:ext>
            </a:extLst>
          </p:cNvPr>
          <p:cNvSpPr>
            <a:spLocks noGrp="1"/>
          </p:cNvSpPr>
          <p:nvPr>
            <p:ph type="sldNum" sz="quarter" idx="12"/>
          </p:nvPr>
        </p:nvSpPr>
        <p:spPr/>
        <p:txBody>
          <a:bodyPr/>
          <a:lstStyle/>
          <a:p>
            <a:fld id="{D251A128-96ED-D44F-BC69-40111ABD8967}" type="slidenum">
              <a:rPr lang="en-US" smtClean="0"/>
              <a:t>‹#›</a:t>
            </a:fld>
            <a:endParaRPr lang="en-US" dirty="0"/>
          </a:p>
        </p:txBody>
      </p:sp>
    </p:spTree>
    <p:extLst>
      <p:ext uri="{BB962C8B-B14F-4D97-AF65-F5344CB8AC3E}">
        <p14:creationId xmlns:p14="http://schemas.microsoft.com/office/powerpoint/2010/main" val="167740708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FD7A2D-1100-7CF4-8A39-6F4EECB49F6F}"/>
              </a:ext>
            </a:extLst>
          </p:cNvPr>
          <p:cNvSpPr>
            <a:spLocks noGrp="1"/>
          </p:cNvSpPr>
          <p:nvPr>
            <p:ph type="title"/>
          </p:nvPr>
        </p:nvSpPr>
        <p:spPr/>
        <p:txBody>
          <a:bodyPr/>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4DE13D33-4C8A-FC90-5996-7AF20B850658}"/>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E32988D9-95E3-2881-4DB3-AF79F90FF607}"/>
              </a:ext>
            </a:extLst>
          </p:cNvPr>
          <p:cNvSpPr>
            <a:spLocks noGrp="1"/>
          </p:cNvSpPr>
          <p:nvPr>
            <p:ph type="dt" sz="half" idx="10"/>
          </p:nvPr>
        </p:nvSpPr>
        <p:spPr/>
        <p:txBody>
          <a:bodyPr/>
          <a:lstStyle/>
          <a:p>
            <a:fld id="{77A04E41-A490-9A42-83AD-A5917C9CE86F}" type="datetime1">
              <a:rPr lang="en-GB" smtClean="0"/>
              <a:t>25/03/2025</a:t>
            </a:fld>
            <a:endParaRPr lang="en-US" dirty="0"/>
          </a:p>
        </p:txBody>
      </p:sp>
      <p:sp>
        <p:nvSpPr>
          <p:cNvPr id="5" name="Footer Placeholder 4">
            <a:extLst>
              <a:ext uri="{FF2B5EF4-FFF2-40B4-BE49-F238E27FC236}">
                <a16:creationId xmlns:a16="http://schemas.microsoft.com/office/drawing/2014/main" id="{E0FEBBE5-3B69-6C83-9EC7-AED965D39409}"/>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794D7915-5DA8-7A0E-74A4-F96429391C51}"/>
              </a:ext>
            </a:extLst>
          </p:cNvPr>
          <p:cNvSpPr>
            <a:spLocks noGrp="1"/>
          </p:cNvSpPr>
          <p:nvPr>
            <p:ph type="sldNum" sz="quarter" idx="12"/>
          </p:nvPr>
        </p:nvSpPr>
        <p:spPr/>
        <p:txBody>
          <a:bodyPr/>
          <a:lstStyle/>
          <a:p>
            <a:fld id="{D251A128-96ED-D44F-BC69-40111ABD8967}" type="slidenum">
              <a:rPr lang="en-US" smtClean="0"/>
              <a:t>‹#›</a:t>
            </a:fld>
            <a:endParaRPr lang="en-US" dirty="0"/>
          </a:p>
        </p:txBody>
      </p:sp>
    </p:spTree>
    <p:extLst>
      <p:ext uri="{BB962C8B-B14F-4D97-AF65-F5344CB8AC3E}">
        <p14:creationId xmlns:p14="http://schemas.microsoft.com/office/powerpoint/2010/main" val="212207151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E53D351C-8941-27D4-2B43-D3F45033ADB7}"/>
              </a:ext>
            </a:extLst>
          </p:cNvPr>
          <p:cNvSpPr>
            <a:spLocks noGrp="1"/>
          </p:cNvSpPr>
          <p:nvPr>
            <p:ph type="title" orient="vert"/>
          </p:nvPr>
        </p:nvSpPr>
        <p:spPr>
          <a:xfrm>
            <a:off x="8724900" y="365125"/>
            <a:ext cx="2628900" cy="5811838"/>
          </a:xfrm>
        </p:spPr>
        <p:txBody>
          <a:bodyPr vert="eaVert"/>
          <a:lstStyle/>
          <a:p>
            <a:r>
              <a:rPr lang="en-GB"/>
              <a:t>Click to edit Master title style</a:t>
            </a:r>
            <a:endParaRPr lang="en-US"/>
          </a:p>
        </p:txBody>
      </p:sp>
      <p:sp>
        <p:nvSpPr>
          <p:cNvPr id="3" name="Vertical Text Placeholder 2">
            <a:extLst>
              <a:ext uri="{FF2B5EF4-FFF2-40B4-BE49-F238E27FC236}">
                <a16:creationId xmlns:a16="http://schemas.microsoft.com/office/drawing/2014/main" id="{8428C9E9-5474-D346-764A-2ECCBC9C7E28}"/>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F41C1D53-7F36-297D-110B-FB5CE2135F82}"/>
              </a:ext>
            </a:extLst>
          </p:cNvPr>
          <p:cNvSpPr>
            <a:spLocks noGrp="1"/>
          </p:cNvSpPr>
          <p:nvPr>
            <p:ph type="dt" sz="half" idx="10"/>
          </p:nvPr>
        </p:nvSpPr>
        <p:spPr/>
        <p:txBody>
          <a:bodyPr/>
          <a:lstStyle/>
          <a:p>
            <a:fld id="{094C386D-84ED-124A-ADD4-BCD336A95079}" type="datetime1">
              <a:rPr lang="en-GB" smtClean="0"/>
              <a:t>25/03/2025</a:t>
            </a:fld>
            <a:endParaRPr lang="en-US" dirty="0"/>
          </a:p>
        </p:txBody>
      </p:sp>
      <p:sp>
        <p:nvSpPr>
          <p:cNvPr id="5" name="Footer Placeholder 4">
            <a:extLst>
              <a:ext uri="{FF2B5EF4-FFF2-40B4-BE49-F238E27FC236}">
                <a16:creationId xmlns:a16="http://schemas.microsoft.com/office/drawing/2014/main" id="{5E5D1FEB-CC51-4A8E-C18E-CF2999542423}"/>
              </a:ext>
            </a:extLst>
          </p:cNvPr>
          <p:cNvSpPr>
            <a:spLocks noGrp="1"/>
          </p:cNvSpPr>
          <p:nvPr>
            <p:ph type="ftr" sz="quarter" idx="11"/>
          </p:nvPr>
        </p:nvSpPr>
        <p:spPr/>
        <p:txBody>
          <a:bodyPr/>
          <a:lstStyle/>
          <a:p>
            <a:endParaRPr lang="en-US" dirty="0"/>
          </a:p>
        </p:txBody>
      </p:sp>
      <p:sp>
        <p:nvSpPr>
          <p:cNvPr id="6" name="Slide Number Placeholder 5">
            <a:extLst>
              <a:ext uri="{FF2B5EF4-FFF2-40B4-BE49-F238E27FC236}">
                <a16:creationId xmlns:a16="http://schemas.microsoft.com/office/drawing/2014/main" id="{EE15B2BE-BB8C-1E2B-BA3D-135FFC6E2BFE}"/>
              </a:ext>
            </a:extLst>
          </p:cNvPr>
          <p:cNvSpPr>
            <a:spLocks noGrp="1"/>
          </p:cNvSpPr>
          <p:nvPr>
            <p:ph type="sldNum" sz="quarter" idx="12"/>
          </p:nvPr>
        </p:nvSpPr>
        <p:spPr/>
        <p:txBody>
          <a:bodyPr/>
          <a:lstStyle/>
          <a:p>
            <a:fld id="{D251A128-96ED-D44F-BC69-40111ABD8967}" type="slidenum">
              <a:rPr lang="en-US" smtClean="0"/>
              <a:t>‹#›</a:t>
            </a:fld>
            <a:endParaRPr lang="en-US" dirty="0"/>
          </a:p>
        </p:txBody>
      </p:sp>
    </p:spTree>
    <p:extLst>
      <p:ext uri="{BB962C8B-B14F-4D97-AF65-F5344CB8AC3E}">
        <p14:creationId xmlns:p14="http://schemas.microsoft.com/office/powerpoint/2010/main" val="319392725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F06C9019-C61D-C12C-6FEA-A77A09D9D3A9}"/>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endParaRPr lang="en-US"/>
          </a:p>
        </p:txBody>
      </p:sp>
      <p:sp>
        <p:nvSpPr>
          <p:cNvPr id="3" name="Text Placeholder 2">
            <a:extLst>
              <a:ext uri="{FF2B5EF4-FFF2-40B4-BE49-F238E27FC236}">
                <a16:creationId xmlns:a16="http://schemas.microsoft.com/office/drawing/2014/main" id="{B16C5822-905F-235D-B68D-4DD873364C14}"/>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endParaRPr lang="en-US"/>
          </a:p>
        </p:txBody>
      </p:sp>
      <p:sp>
        <p:nvSpPr>
          <p:cNvPr id="4" name="Date Placeholder 3">
            <a:extLst>
              <a:ext uri="{FF2B5EF4-FFF2-40B4-BE49-F238E27FC236}">
                <a16:creationId xmlns:a16="http://schemas.microsoft.com/office/drawing/2014/main" id="{6C00AB09-CFC6-F0BB-997C-F1E9A4D46B79}"/>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A05F86-4B4B-1E4B-AAD8-41908F4FFA9F}" type="datetime1">
              <a:rPr lang="en-GB" smtClean="0"/>
              <a:t>25/03/2025</a:t>
            </a:fld>
            <a:endParaRPr lang="en-US" dirty="0"/>
          </a:p>
        </p:txBody>
      </p:sp>
      <p:sp>
        <p:nvSpPr>
          <p:cNvPr id="5" name="Footer Placeholder 4">
            <a:extLst>
              <a:ext uri="{FF2B5EF4-FFF2-40B4-BE49-F238E27FC236}">
                <a16:creationId xmlns:a16="http://schemas.microsoft.com/office/drawing/2014/main" id="{0ADA349D-172D-F825-D69C-B8E2DC9CBA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dirty="0"/>
          </a:p>
        </p:txBody>
      </p:sp>
      <p:sp>
        <p:nvSpPr>
          <p:cNvPr id="6" name="Slide Number Placeholder 5">
            <a:extLst>
              <a:ext uri="{FF2B5EF4-FFF2-40B4-BE49-F238E27FC236}">
                <a16:creationId xmlns:a16="http://schemas.microsoft.com/office/drawing/2014/main" id="{314AEC04-8866-EA3C-F176-75127A76D53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D251A128-96ED-D44F-BC69-40111ABD8967}" type="slidenum">
              <a:rPr lang="en-US" smtClean="0"/>
              <a:t>‹#›</a:t>
            </a:fld>
            <a:endParaRPr lang="en-US" dirty="0"/>
          </a:p>
        </p:txBody>
      </p:sp>
    </p:spTree>
    <p:extLst>
      <p:ext uri="{BB962C8B-B14F-4D97-AF65-F5344CB8AC3E}">
        <p14:creationId xmlns:p14="http://schemas.microsoft.com/office/powerpoint/2010/main" val="125231798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hyperlink" Target="https://www.ons.gov.uk/economy/grossdomesticproductgdp/timeseries/abmz/ukea" TargetMode="External"/><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4.png"/></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7.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8.jpeg"/><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hyperlink" Target="https://www.bankofengland.co.uk/-/media/boe/files/letter/2024/governor-cpi-inflation-letter-march-2024.pdf" TargetMode="Externa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image" Target="../media/image9.jpeg"/><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4.xml.rels><?xml version="1.0" encoding="UTF-8" standalone="yes"?>
<Relationships xmlns="http://schemas.openxmlformats.org/package/2006/relationships"><Relationship Id="rId3" Type="http://schemas.openxmlformats.org/officeDocument/2006/relationships/hyperlink" Target="https://www.bbc.co.uk/news/business-66840367" TargetMode="External"/><Relationship Id="rId2" Type="http://schemas.microsoft.com/office/2018/10/relationships/comments" Target="../comments/modernComment_12A_6324D20A.xml"/><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audio" Target="../media/media1.m4a"/><Relationship Id="rId1" Type="http://schemas.microsoft.com/office/2007/relationships/media" Target="../media/media1.m4a"/><Relationship Id="rId4" Type="http://schemas.openxmlformats.org/officeDocument/2006/relationships/image" Target="../media/image10.png"/></Relationships>
</file>

<file path=ppt/slides/_rels/slide17.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20.xml.rels><?xml version="1.0" encoding="UTF-8" standalone="yes"?>
<Relationships xmlns="http://schemas.openxmlformats.org/package/2006/relationships"><Relationship Id="rId2" Type="http://schemas.openxmlformats.org/officeDocument/2006/relationships/image" Target="../media/image23.jpeg"/><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2" Type="http://schemas.openxmlformats.org/officeDocument/2006/relationships/image" Target="../media/image24.jpeg"/><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5.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3.xml.rels><?xml version="1.0" encoding="UTF-8" standalone="yes"?>
<Relationships xmlns="http://schemas.openxmlformats.org/package/2006/relationships"><Relationship Id="rId3" Type="http://schemas.openxmlformats.org/officeDocument/2006/relationships/diagramData" Target="../diagrams/data7.xml"/><Relationship Id="rId7" Type="http://schemas.microsoft.com/office/2007/relationships/diagramDrawing" Target="../diagrams/drawing7.xml"/><Relationship Id="rId2" Type="http://schemas.openxmlformats.org/officeDocument/2006/relationships/image" Target="../media/image26.jpeg"/><Relationship Id="rId1" Type="http://schemas.openxmlformats.org/officeDocument/2006/relationships/slideLayout" Target="../slideLayouts/slideLayout2.xml"/><Relationship Id="rId6" Type="http://schemas.openxmlformats.org/officeDocument/2006/relationships/diagramColors" Target="../diagrams/colors7.xml"/><Relationship Id="rId5" Type="http://schemas.openxmlformats.org/officeDocument/2006/relationships/diagramQuickStyle" Target="../diagrams/quickStyle7.xml"/><Relationship Id="rId4" Type="http://schemas.openxmlformats.org/officeDocument/2006/relationships/diagramLayout" Target="../diagrams/layout7.xml"/></Relationships>
</file>

<file path=ppt/slides/_rels/slide24.xml.rels><?xml version="1.0" encoding="UTF-8" standalone="yes"?>
<Relationships xmlns="http://schemas.openxmlformats.org/package/2006/relationships"><Relationship Id="rId2" Type="http://schemas.openxmlformats.org/officeDocument/2006/relationships/image" Target="../media/image31.png"/><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diagramData" Target="../diagrams/data8.xml"/><Relationship Id="rId7" Type="http://schemas.microsoft.com/office/2007/relationships/diagramDrawing" Target="../diagrams/drawing8.xml"/><Relationship Id="rId2" Type="http://schemas.openxmlformats.org/officeDocument/2006/relationships/image" Target="../media/image32.jpeg"/><Relationship Id="rId1" Type="http://schemas.openxmlformats.org/officeDocument/2006/relationships/slideLayout" Target="../slideLayouts/slideLayout2.xml"/><Relationship Id="rId6" Type="http://schemas.openxmlformats.org/officeDocument/2006/relationships/diagramColors" Target="../diagrams/colors8.xml"/><Relationship Id="rId5" Type="http://schemas.openxmlformats.org/officeDocument/2006/relationships/diagramQuickStyle" Target="../diagrams/quickStyle8.xml"/><Relationship Id="rId4" Type="http://schemas.openxmlformats.org/officeDocument/2006/relationships/diagramLayout" Target="../diagrams/layout8.xml"/></Relationships>
</file>

<file path=ppt/slides/_rels/slide26.xml.rels><?xml version="1.0" encoding="UTF-8" standalone="yes"?>
<Relationships xmlns="http://schemas.openxmlformats.org/package/2006/relationships"><Relationship Id="rId3" Type="http://schemas.openxmlformats.org/officeDocument/2006/relationships/diagramData" Target="../diagrams/data9.xml"/><Relationship Id="rId7" Type="http://schemas.microsoft.com/office/2007/relationships/diagramDrawing" Target="../diagrams/drawing9.xml"/><Relationship Id="rId2" Type="http://schemas.openxmlformats.org/officeDocument/2006/relationships/image" Target="../media/image33.jpeg"/><Relationship Id="rId1" Type="http://schemas.openxmlformats.org/officeDocument/2006/relationships/slideLayout" Target="../slideLayouts/slideLayout2.xml"/><Relationship Id="rId6" Type="http://schemas.openxmlformats.org/officeDocument/2006/relationships/diagramColors" Target="../diagrams/colors9.xml"/><Relationship Id="rId5" Type="http://schemas.openxmlformats.org/officeDocument/2006/relationships/diagramQuickStyle" Target="../diagrams/quickStyle9.xml"/><Relationship Id="rId4" Type="http://schemas.openxmlformats.org/officeDocument/2006/relationships/diagramLayout" Target="../diagrams/layout9.xml"/></Relationships>
</file>

<file path=ppt/slides/_rels/slide27.xml.rels><?xml version="1.0" encoding="UTF-8" standalone="yes"?>
<Relationships xmlns="http://schemas.openxmlformats.org/package/2006/relationships"><Relationship Id="rId3" Type="http://schemas.openxmlformats.org/officeDocument/2006/relationships/diagramLayout" Target="../diagrams/layout10.xml"/><Relationship Id="rId2" Type="http://schemas.openxmlformats.org/officeDocument/2006/relationships/diagramData" Target="../diagrams/data10.xml"/><Relationship Id="rId1" Type="http://schemas.openxmlformats.org/officeDocument/2006/relationships/slideLayout" Target="../slideLayouts/slideLayout2.xml"/><Relationship Id="rId6" Type="http://schemas.microsoft.com/office/2007/relationships/diagramDrawing" Target="../diagrams/drawing10.xml"/><Relationship Id="rId5" Type="http://schemas.openxmlformats.org/officeDocument/2006/relationships/diagramColors" Target="../diagrams/colors10.xml"/><Relationship Id="rId4" Type="http://schemas.openxmlformats.org/officeDocument/2006/relationships/diagramQuickStyle" Target="../diagrams/quickStyle10.xml"/></Relationships>
</file>

<file path=ppt/slides/_rels/slide28.xml.rels><?xml version="1.0" encoding="UTF-8" standalone="yes"?>
<Relationships xmlns="http://schemas.openxmlformats.org/package/2006/relationships"><Relationship Id="rId2" Type="http://schemas.openxmlformats.org/officeDocument/2006/relationships/image" Target="../media/image38.jpeg"/><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2" Type="http://schemas.openxmlformats.org/officeDocument/2006/relationships/hyperlink" Target="https://www.ons.gov.uk/economy/governmentpublicsectorandtaxes/publicsectorfinance/bulletins/publicsectorfinances/july2024" TargetMode="External"/><Relationship Id="rId1" Type="http://schemas.openxmlformats.org/officeDocument/2006/relationships/slideLayout" Target="../slideLayouts/slideLayout7.xml"/></Relationships>
</file>

<file path=ppt/slides/_rels/slide32.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33.xml.rels><?xml version="1.0" encoding="UTF-8" standalone="yes"?>
<Relationships xmlns="http://schemas.openxmlformats.org/package/2006/relationships"><Relationship Id="rId2" Type="http://schemas.openxmlformats.org/officeDocument/2006/relationships/image" Target="../media/image41.jpe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3" Type="http://schemas.openxmlformats.org/officeDocument/2006/relationships/diagramLayout" Target="../diagrams/layout11.xml"/><Relationship Id="rId2" Type="http://schemas.openxmlformats.org/officeDocument/2006/relationships/diagramData" Target="../diagrams/data11.xml"/><Relationship Id="rId1" Type="http://schemas.openxmlformats.org/officeDocument/2006/relationships/slideLayout" Target="../slideLayouts/slideLayout2.xml"/><Relationship Id="rId6" Type="http://schemas.microsoft.com/office/2007/relationships/diagramDrawing" Target="../diagrams/drawing11.xml"/><Relationship Id="rId5" Type="http://schemas.openxmlformats.org/officeDocument/2006/relationships/diagramColors" Target="../diagrams/colors11.xml"/><Relationship Id="rId4" Type="http://schemas.openxmlformats.org/officeDocument/2006/relationships/diagramQuickStyle" Target="../diagrams/quickStyle11.xml"/></Relationships>
</file>

<file path=ppt/slides/_rels/slide41.xml.rels><?xml version="1.0" encoding="UTF-8" standalone="yes"?>
<Relationships xmlns="http://schemas.openxmlformats.org/package/2006/relationships"><Relationship Id="rId3" Type="http://schemas.openxmlformats.org/officeDocument/2006/relationships/diagramLayout" Target="../diagrams/layout12.xml"/><Relationship Id="rId2" Type="http://schemas.openxmlformats.org/officeDocument/2006/relationships/diagramData" Target="../diagrams/data12.xml"/><Relationship Id="rId1" Type="http://schemas.openxmlformats.org/officeDocument/2006/relationships/slideLayout" Target="../slideLayouts/slideLayout2.xml"/><Relationship Id="rId6" Type="http://schemas.microsoft.com/office/2007/relationships/diagramDrawing" Target="../diagrams/drawing12.xml"/><Relationship Id="rId5" Type="http://schemas.openxmlformats.org/officeDocument/2006/relationships/diagramColors" Target="../diagrams/colors12.xml"/><Relationship Id="rId4" Type="http://schemas.openxmlformats.org/officeDocument/2006/relationships/diagramQuickStyle" Target="../diagrams/quickStyle12.xml"/></Relationships>
</file>

<file path=ppt/slides/_rels/slide42.xml.rels><?xml version="1.0" encoding="UTF-8" standalone="yes"?>
<Relationships xmlns="http://schemas.openxmlformats.org/package/2006/relationships"><Relationship Id="rId3" Type="http://schemas.openxmlformats.org/officeDocument/2006/relationships/diagramLayout" Target="../diagrams/layout13.xml"/><Relationship Id="rId2" Type="http://schemas.openxmlformats.org/officeDocument/2006/relationships/diagramData" Target="../diagrams/data13.xml"/><Relationship Id="rId1" Type="http://schemas.openxmlformats.org/officeDocument/2006/relationships/slideLayout" Target="../slideLayouts/slideLayout2.xml"/><Relationship Id="rId6" Type="http://schemas.microsoft.com/office/2007/relationships/diagramDrawing" Target="../diagrams/drawing13.xml"/><Relationship Id="rId5" Type="http://schemas.openxmlformats.org/officeDocument/2006/relationships/diagramColors" Target="../diagrams/colors13.xml"/><Relationship Id="rId4" Type="http://schemas.openxmlformats.org/officeDocument/2006/relationships/diagramQuickStyle" Target="../diagrams/quickStyle13.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4.xml.rels><?xml version="1.0" encoding="UTF-8" standalone="yes"?>
<Relationships xmlns="http://schemas.openxmlformats.org/package/2006/relationships"><Relationship Id="rId3" Type="http://schemas.openxmlformats.org/officeDocument/2006/relationships/image" Target="../media/image47.svg"/><Relationship Id="rId2" Type="http://schemas.openxmlformats.org/officeDocument/2006/relationships/image" Target="../media/image46.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2" Type="http://schemas.openxmlformats.org/officeDocument/2006/relationships/image" Target="../media/image48.jpeg"/><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5.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3" Type="http://schemas.openxmlformats.org/officeDocument/2006/relationships/diagramLayout" Target="../diagrams/layout14.xml"/><Relationship Id="rId2" Type="http://schemas.openxmlformats.org/officeDocument/2006/relationships/diagramData" Target="../diagrams/data14.xml"/><Relationship Id="rId1" Type="http://schemas.openxmlformats.org/officeDocument/2006/relationships/slideLayout" Target="../slideLayouts/slideLayout2.xml"/><Relationship Id="rId6" Type="http://schemas.microsoft.com/office/2007/relationships/diagramDrawing" Target="../diagrams/drawing14.xml"/><Relationship Id="rId5" Type="http://schemas.openxmlformats.org/officeDocument/2006/relationships/diagramColors" Target="../diagrams/colors14.xml"/><Relationship Id="rId4" Type="http://schemas.openxmlformats.org/officeDocument/2006/relationships/diagramQuickStyle" Target="../diagrams/quickStyle14.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3" Type="http://schemas.openxmlformats.org/officeDocument/2006/relationships/image" Target="../media/image49.jpeg"/><Relationship Id="rId2" Type="http://schemas.openxmlformats.org/officeDocument/2006/relationships/slideLayout" Target="../slideLayouts/slideLayout2.xml"/><Relationship Id="rId1" Type="http://schemas.openxmlformats.org/officeDocument/2006/relationships/video" Target="https://www.youtube.com/embed/_EKz6zQpmlY?feature=oembed" TargetMode="External"/></Relationships>
</file>

<file path=ppt/slides/_rels/slide54.xml.rels><?xml version="1.0" encoding="UTF-8" standalone="yes"?>
<Relationships xmlns="http://schemas.openxmlformats.org/package/2006/relationships"><Relationship Id="rId3" Type="http://schemas.openxmlformats.org/officeDocument/2006/relationships/diagramData" Target="../diagrams/data15.xml"/><Relationship Id="rId7" Type="http://schemas.microsoft.com/office/2007/relationships/diagramDrawing" Target="../diagrams/drawing15.xml"/><Relationship Id="rId2" Type="http://schemas.openxmlformats.org/officeDocument/2006/relationships/notesSlide" Target="../notesSlides/notesSlide1.xml"/><Relationship Id="rId1" Type="http://schemas.openxmlformats.org/officeDocument/2006/relationships/slideLayout" Target="../slideLayouts/slideLayout2.xml"/><Relationship Id="rId6" Type="http://schemas.openxmlformats.org/officeDocument/2006/relationships/diagramColors" Target="../diagrams/colors15.xml"/><Relationship Id="rId5" Type="http://schemas.openxmlformats.org/officeDocument/2006/relationships/diagramQuickStyle" Target="../diagrams/quickStyle15.xml"/><Relationship Id="rId4" Type="http://schemas.openxmlformats.org/officeDocument/2006/relationships/diagramLayout" Target="../diagrams/layout15.xml"/></Relationships>
</file>

<file path=ppt/slides/_rels/slide55.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3" Type="http://schemas.openxmlformats.org/officeDocument/2006/relationships/hyperlink" Target="https://www.tutor2u.net/economics/reference/measuring-the-standard-of-living" TargetMode="External"/><Relationship Id="rId2" Type="http://schemas.openxmlformats.org/officeDocument/2006/relationships/hyperlink" Target="https://www.cia.gov/the-world-factbook/field/real-gdp-per-capita/country-comparison/" TargetMode="External"/><Relationship Id="rId1" Type="http://schemas.openxmlformats.org/officeDocument/2006/relationships/slideLayout" Target="../slideLayouts/slideLayout4.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58.xml.rels><?xml version="1.0" encoding="UTF-8" standalone="yes"?>
<Relationships xmlns="http://schemas.openxmlformats.org/package/2006/relationships"><Relationship Id="rId3" Type="http://schemas.openxmlformats.org/officeDocument/2006/relationships/image" Target="../media/image50.jpeg"/><Relationship Id="rId2" Type="http://schemas.openxmlformats.org/officeDocument/2006/relationships/slideLayout" Target="../slideLayouts/slideLayout2.xml"/><Relationship Id="rId1" Type="http://schemas.openxmlformats.org/officeDocument/2006/relationships/video" Target="https://www.youtube.com/embed/9SWc-igPLUs?feature=oembed" TargetMode="External"/></Relationships>
</file>

<file path=ppt/slides/_rels/slide59.xml.rels><?xml version="1.0" encoding="UTF-8" standalone="yes"?>
<Relationships xmlns="http://schemas.openxmlformats.org/package/2006/relationships"><Relationship Id="rId3" Type="http://schemas.openxmlformats.org/officeDocument/2006/relationships/image" Target="../media/image51.jpeg"/><Relationship Id="rId2" Type="http://schemas.openxmlformats.org/officeDocument/2006/relationships/slideLayout" Target="../slideLayouts/slideLayout4.xml"/><Relationship Id="rId1" Type="http://schemas.openxmlformats.org/officeDocument/2006/relationships/video" Target="https://www.youtube.com/embed/BF9Mn85O1YI?feature=oembed" TargetMode="External"/></Relationships>
</file>

<file path=ppt/slides/_rels/slide60.xml.rels><?xml version="1.0" encoding="UTF-8" standalone="yes"?>
<Relationships xmlns="http://schemas.openxmlformats.org/package/2006/relationships"><Relationship Id="rId3" Type="http://schemas.openxmlformats.org/officeDocument/2006/relationships/hyperlink" Target="https://ourworldindata.org/grapher/human-development-index-groups" TargetMode="External"/><Relationship Id="rId2" Type="http://schemas.openxmlformats.org/officeDocument/2006/relationships/image" Target="../media/image52.jpeg"/><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diagramLayout" Target="../diagrams/layout16.xml"/><Relationship Id="rId2" Type="http://schemas.openxmlformats.org/officeDocument/2006/relationships/diagramData" Target="../diagrams/data16.xml"/><Relationship Id="rId1" Type="http://schemas.openxmlformats.org/officeDocument/2006/relationships/slideLayout" Target="../slideLayouts/slideLayout2.xml"/><Relationship Id="rId6" Type="http://schemas.microsoft.com/office/2007/relationships/diagramDrawing" Target="../diagrams/drawing16.xml"/><Relationship Id="rId5" Type="http://schemas.openxmlformats.org/officeDocument/2006/relationships/diagramColors" Target="../diagrams/colors16.xml"/><Relationship Id="rId4" Type="http://schemas.openxmlformats.org/officeDocument/2006/relationships/diagramQuickStyle" Target="../diagrams/quickStyle16.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65.xml.rels><?xml version="1.0" encoding="UTF-8" standalone="yes"?>
<Relationships xmlns="http://schemas.openxmlformats.org/package/2006/relationships"><Relationship Id="rId3" Type="http://schemas.openxmlformats.org/officeDocument/2006/relationships/image" Target="../media/image55.jpeg"/><Relationship Id="rId2" Type="http://schemas.openxmlformats.org/officeDocument/2006/relationships/slideLayout" Target="../slideLayouts/slideLayout2.xml"/><Relationship Id="rId1" Type="http://schemas.openxmlformats.org/officeDocument/2006/relationships/video" Target="https://www.youtube.com/embed/uXKKh4sdRH0?feature=oembed" TargetMode="External"/></Relationships>
</file>

<file path=ppt/slides/_rels/slide66.xml.rels><?xml version="1.0" encoding="UTF-8" standalone="yes"?>
<Relationships xmlns="http://schemas.openxmlformats.org/package/2006/relationships"><Relationship Id="rId2" Type="http://schemas.openxmlformats.org/officeDocument/2006/relationships/image" Target="../media/image56.jpeg"/><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3" Type="http://schemas.openxmlformats.org/officeDocument/2006/relationships/diagramData" Target="../diagrams/data17.xml"/><Relationship Id="rId7" Type="http://schemas.microsoft.com/office/2007/relationships/diagramDrawing" Target="../diagrams/drawing17.xml"/><Relationship Id="rId2" Type="http://schemas.openxmlformats.org/officeDocument/2006/relationships/image" Target="../media/image32.jpeg"/><Relationship Id="rId1" Type="http://schemas.openxmlformats.org/officeDocument/2006/relationships/slideLayout" Target="../slideLayouts/slideLayout2.xml"/><Relationship Id="rId6" Type="http://schemas.openxmlformats.org/officeDocument/2006/relationships/diagramColors" Target="../diagrams/colors17.xml"/><Relationship Id="rId5" Type="http://schemas.openxmlformats.org/officeDocument/2006/relationships/diagramQuickStyle" Target="../diagrams/quickStyle17.xml"/><Relationship Id="rId4" Type="http://schemas.openxmlformats.org/officeDocument/2006/relationships/diagramLayout" Target="../diagrams/layout1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02774771-2916-581B-F8D1-B9C82DDC0CD8}"/>
              </a:ext>
            </a:extLst>
          </p:cNvPr>
          <p:cNvSpPr>
            <a:spLocks noGrp="1"/>
          </p:cNvSpPr>
          <p:nvPr>
            <p:ph type="title"/>
          </p:nvPr>
        </p:nvSpPr>
        <p:spPr>
          <a:xfrm>
            <a:off x="761803" y="350196"/>
            <a:ext cx="4646904" cy="1624520"/>
          </a:xfrm>
        </p:spPr>
        <p:txBody>
          <a:bodyPr anchor="ctr">
            <a:normAutofit/>
          </a:bodyPr>
          <a:lstStyle/>
          <a:p>
            <a:r>
              <a:rPr lang="en-US" sz="3700" dirty="0"/>
              <a:t>A FRAMEWORK FOR MACRO ECONOMICS </a:t>
            </a:r>
          </a:p>
        </p:txBody>
      </p:sp>
      <p:sp>
        <p:nvSpPr>
          <p:cNvPr id="3" name="Content Placeholder 2">
            <a:extLst>
              <a:ext uri="{FF2B5EF4-FFF2-40B4-BE49-F238E27FC236}">
                <a16:creationId xmlns:a16="http://schemas.microsoft.com/office/drawing/2014/main" id="{0383AEA7-003B-3C39-0CE9-9360D11B68F9}"/>
              </a:ext>
            </a:extLst>
          </p:cNvPr>
          <p:cNvSpPr>
            <a:spLocks noGrp="1"/>
          </p:cNvSpPr>
          <p:nvPr>
            <p:ph idx="1"/>
          </p:nvPr>
        </p:nvSpPr>
        <p:spPr>
          <a:xfrm>
            <a:off x="761802" y="2743200"/>
            <a:ext cx="4646905" cy="3613149"/>
          </a:xfrm>
        </p:spPr>
        <p:txBody>
          <a:bodyPr anchor="ctr">
            <a:normAutofit/>
          </a:bodyPr>
          <a:lstStyle/>
          <a:p>
            <a:r>
              <a:rPr lang="en-US" sz="2000" dirty="0"/>
              <a:t>INTRODUCING MACROECONOMICS – What is Macroeconomics ? </a:t>
            </a:r>
          </a:p>
          <a:p>
            <a:r>
              <a:rPr lang="en-US" sz="2000" dirty="0"/>
              <a:t>WHY IS MACROECONOMICS SIGNIFICANT? </a:t>
            </a:r>
          </a:p>
          <a:p>
            <a:endParaRPr lang="en-US" sz="2000" dirty="0"/>
          </a:p>
        </p:txBody>
      </p:sp>
      <p:pic>
        <p:nvPicPr>
          <p:cNvPr id="5" name="Picture 4" descr="Chemical formulae are written on paper">
            <a:extLst>
              <a:ext uri="{FF2B5EF4-FFF2-40B4-BE49-F238E27FC236}">
                <a16:creationId xmlns:a16="http://schemas.microsoft.com/office/drawing/2014/main" id="{9FF9FB3C-65B2-ED6A-D7E1-04EAD9FE0A3F}"/>
              </a:ext>
            </a:extLst>
          </p:cNvPr>
          <p:cNvPicPr>
            <a:picLocks noChangeAspect="1"/>
          </p:cNvPicPr>
          <p:nvPr/>
        </p:nvPicPr>
        <p:blipFill>
          <a:blip r:embed="rId2"/>
          <a:srcRect l="24744" r="25200"/>
          <a:stretch/>
        </p:blipFill>
        <p:spPr>
          <a:xfrm>
            <a:off x="6096000" y="1"/>
            <a:ext cx="6102825" cy="6858000"/>
          </a:xfrm>
          <a:prstGeom prst="rect">
            <a:avLst/>
          </a:prstGeom>
        </p:spPr>
      </p:pic>
      <p:sp>
        <p:nvSpPr>
          <p:cNvPr id="6" name="Slide Number Placeholder 5">
            <a:extLst>
              <a:ext uri="{FF2B5EF4-FFF2-40B4-BE49-F238E27FC236}">
                <a16:creationId xmlns:a16="http://schemas.microsoft.com/office/drawing/2014/main" id="{87643036-D37C-F198-E911-8807D4B1218E}"/>
              </a:ext>
            </a:extLst>
          </p:cNvPr>
          <p:cNvSpPr>
            <a:spLocks noGrp="1"/>
          </p:cNvSpPr>
          <p:nvPr>
            <p:ph type="sldNum" sz="quarter" idx="12"/>
          </p:nvPr>
        </p:nvSpPr>
        <p:spPr/>
        <p:txBody>
          <a:bodyPr/>
          <a:lstStyle/>
          <a:p>
            <a:fld id="{D251A128-96ED-D44F-BC69-40111ABD8967}" type="slidenum">
              <a:rPr lang="en-US" smtClean="0"/>
              <a:t>1</a:t>
            </a:fld>
            <a:endParaRPr lang="en-US" dirty="0"/>
          </a:p>
        </p:txBody>
      </p:sp>
    </p:spTree>
    <p:extLst>
      <p:ext uri="{BB962C8B-B14F-4D97-AF65-F5344CB8AC3E}">
        <p14:creationId xmlns:p14="http://schemas.microsoft.com/office/powerpoint/2010/main" val="158618888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2">
            <a:alpha val="35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C5278130-DFE0-457B-8698-88DF69019D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1" name="Rectangle 10">
            <a:extLst>
              <a:ext uri="{FF2B5EF4-FFF2-40B4-BE49-F238E27FC236}">
                <a16:creationId xmlns:a16="http://schemas.microsoft.com/office/drawing/2014/main" id="{2F99531B-1681-4D6E-BECB-18325B33A6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524" y="0"/>
            <a:ext cx="12188952" cy="6858000"/>
          </a:xfrm>
          <a:prstGeom prst="rect">
            <a:avLst/>
          </a:prstGeom>
          <a:solidFill>
            <a:schemeClr val="bg2">
              <a:alpha val="3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13" name="Rectangle 12">
            <a:extLst>
              <a:ext uri="{FF2B5EF4-FFF2-40B4-BE49-F238E27FC236}">
                <a16:creationId xmlns:a16="http://schemas.microsoft.com/office/drawing/2014/main" id="{20344094-430A-400B-804B-910E696A1A9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478324" y="709375"/>
            <a:ext cx="10713676" cy="543331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453C67DF-7782-4E57-AB9B-F1B4811AD8F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a:off x="-543451" y="1248213"/>
            <a:ext cx="5413238" cy="4326335"/>
          </a:xfrm>
          <a:prstGeom prst="rect">
            <a:avLst/>
          </a:prstGeom>
          <a:solidFill>
            <a:schemeClr val="accent1">
              <a:alpha val="2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8E6F0CB-6C21-B724-B0E0-F005B30AD8A3}"/>
              </a:ext>
            </a:extLst>
          </p:cNvPr>
          <p:cNvSpPr>
            <a:spLocks noGrp="1"/>
          </p:cNvSpPr>
          <p:nvPr>
            <p:ph type="title"/>
          </p:nvPr>
        </p:nvSpPr>
        <p:spPr>
          <a:xfrm>
            <a:off x="504967" y="675564"/>
            <a:ext cx="3609833" cy="5204085"/>
          </a:xfrm>
        </p:spPr>
        <p:txBody>
          <a:bodyPr>
            <a:normAutofit/>
          </a:bodyPr>
          <a:lstStyle/>
          <a:p>
            <a:r>
              <a:rPr lang="en-US" dirty="0"/>
              <a:t>WHAT WE SHALL COVER </a:t>
            </a:r>
            <a:br>
              <a:rPr lang="en-US" dirty="0"/>
            </a:br>
            <a:endParaRPr lang="en-US" dirty="0"/>
          </a:p>
        </p:txBody>
      </p:sp>
      <p:cxnSp>
        <p:nvCxnSpPr>
          <p:cNvPr id="17" name="Straight Connector 16">
            <a:extLst>
              <a:ext uri="{FF2B5EF4-FFF2-40B4-BE49-F238E27FC236}">
                <a16:creationId xmlns:a16="http://schemas.microsoft.com/office/drawing/2014/main" id="{B03A5AE3-BD30-455C-842B-7626C8BEF09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V="1">
            <a:off x="11365990" y="5610"/>
            <a:ext cx="0" cy="685800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cxnSp>
        <p:nvCxnSpPr>
          <p:cNvPr id="19" name="Straight Connector 18">
            <a:extLst>
              <a:ext uri="{FF2B5EF4-FFF2-40B4-BE49-F238E27FC236}">
                <a16:creationId xmlns:a16="http://schemas.microsoft.com/office/drawing/2014/main" id="{2DBECAA5-1F2D-470D-875C-8F2C2CA3E54B}"/>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0" y="6118001"/>
            <a:ext cx="12192000" cy="0"/>
          </a:xfrm>
          <a:prstGeom prst="line">
            <a:avLst/>
          </a:prstGeom>
          <a:ln w="9525" cap="rnd">
            <a:solidFill>
              <a:schemeClr val="accent1"/>
            </a:solidFill>
            <a:prstDash val="dash"/>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DD089D6C-3423-1BB8-981D-1F7C5D18604E}"/>
              </a:ext>
            </a:extLst>
          </p:cNvPr>
          <p:cNvGraphicFramePr>
            <a:graphicFrameLocks noGrp="1"/>
          </p:cNvGraphicFramePr>
          <p:nvPr>
            <p:ph idx="1"/>
            <p:extLst>
              <p:ext uri="{D42A27DB-BD31-4B8C-83A1-F6EECF244321}">
                <p14:modId xmlns:p14="http://schemas.microsoft.com/office/powerpoint/2010/main" val="1150078416"/>
              </p:ext>
            </p:extLst>
          </p:nvPr>
        </p:nvGraphicFramePr>
        <p:xfrm>
          <a:off x="4776730" y="819369"/>
          <a:ext cx="6589260" cy="5243993"/>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064DF30D-BB53-D422-3905-25C4BF757B3E}"/>
              </a:ext>
            </a:extLst>
          </p:cNvPr>
          <p:cNvSpPr>
            <a:spLocks noGrp="1"/>
          </p:cNvSpPr>
          <p:nvPr>
            <p:ph type="sldNum" sz="quarter" idx="12"/>
          </p:nvPr>
        </p:nvSpPr>
        <p:spPr/>
        <p:txBody>
          <a:bodyPr/>
          <a:lstStyle/>
          <a:p>
            <a:fld id="{D251A128-96ED-D44F-BC69-40111ABD8967}" type="slidenum">
              <a:rPr lang="en-US" smtClean="0"/>
              <a:t>2</a:t>
            </a:fld>
            <a:endParaRPr lang="en-US" dirty="0"/>
          </a:p>
        </p:txBody>
      </p:sp>
    </p:spTree>
    <p:extLst>
      <p:ext uri="{BB962C8B-B14F-4D97-AF65-F5344CB8AC3E}">
        <p14:creationId xmlns:p14="http://schemas.microsoft.com/office/powerpoint/2010/main" val="1259223599"/>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Slide Background">
            <a:extLst>
              <a:ext uri="{FF2B5EF4-FFF2-40B4-BE49-F238E27FC236}">
                <a16:creationId xmlns:a16="http://schemas.microsoft.com/office/drawing/2014/main" id="{3ECBE1F1-D69B-4AFA-ABD5-8E41720EF6D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7" name="Picture 6" descr="Multi-coloured push pins connected by a black wire">
            <a:extLst>
              <a:ext uri="{FF2B5EF4-FFF2-40B4-BE49-F238E27FC236}">
                <a16:creationId xmlns:a16="http://schemas.microsoft.com/office/drawing/2014/main" id="{28A4BAB4-74F5-3EB5-9721-2CC0FC3E6F7E}"/>
              </a:ext>
            </a:extLst>
          </p:cNvPr>
          <p:cNvPicPr>
            <a:picLocks noChangeAspect="1"/>
          </p:cNvPicPr>
          <p:nvPr/>
        </p:nvPicPr>
        <p:blipFill>
          <a:blip r:embed="rId2"/>
          <a:srcRect l="2574" r="44766" b="-2"/>
          <a:stretch/>
        </p:blipFill>
        <p:spPr>
          <a:xfrm>
            <a:off x="-1" y="-2"/>
            <a:ext cx="5410198" cy="6858002"/>
          </a:xfrm>
          <a:prstGeom prst="rect">
            <a:avLst/>
          </a:prstGeom>
        </p:spPr>
      </p:pic>
      <p:sp useBgFill="1">
        <p:nvSpPr>
          <p:cNvPr id="13" name="Rectangle 12">
            <a:extLst>
              <a:ext uri="{FF2B5EF4-FFF2-40B4-BE49-F238E27FC236}">
                <a16:creationId xmlns:a16="http://schemas.microsoft.com/office/drawing/2014/main" id="{603A6265-E10C-4B85-9C20-E75FCAF9CC6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410197" y="-1"/>
            <a:ext cx="6781802" cy="2286000"/>
          </a:xfrm>
          <a:prstGeom prst="rect">
            <a:avLst/>
          </a:prstGeom>
          <a:ln>
            <a:noFill/>
          </a:ln>
          <a:effectLst>
            <a:outerShdw blurRad="355600" dist="152400" sx="95000" sy="95000" algn="t" rotWithShape="0">
              <a:srgbClr val="000000">
                <a:alpha val="29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A51587E-EA93-A38D-DD70-05FF4213E9BA}"/>
              </a:ext>
            </a:extLst>
          </p:cNvPr>
          <p:cNvSpPr>
            <a:spLocks noGrp="1"/>
          </p:cNvSpPr>
          <p:nvPr>
            <p:ph type="title"/>
          </p:nvPr>
        </p:nvSpPr>
        <p:spPr>
          <a:xfrm>
            <a:off x="6115317" y="405685"/>
            <a:ext cx="5464968" cy="1559301"/>
          </a:xfrm>
        </p:spPr>
        <p:txBody>
          <a:bodyPr>
            <a:normAutofit/>
          </a:bodyPr>
          <a:lstStyle/>
          <a:p>
            <a:r>
              <a:rPr lang="en-US" sz="4000" dirty="0"/>
              <a:t>WHAT IS MACRO ECONOMICS? </a:t>
            </a:r>
          </a:p>
        </p:txBody>
      </p:sp>
      <p:sp>
        <p:nvSpPr>
          <p:cNvPr id="3" name="Content Placeholder 2">
            <a:extLst>
              <a:ext uri="{FF2B5EF4-FFF2-40B4-BE49-F238E27FC236}">
                <a16:creationId xmlns:a16="http://schemas.microsoft.com/office/drawing/2014/main" id="{45E23DD0-ADB1-0D29-5AF3-3BC0E94BCC84}"/>
              </a:ext>
            </a:extLst>
          </p:cNvPr>
          <p:cNvSpPr>
            <a:spLocks noGrp="1"/>
          </p:cNvSpPr>
          <p:nvPr>
            <p:ph idx="1"/>
          </p:nvPr>
        </p:nvSpPr>
        <p:spPr>
          <a:xfrm>
            <a:off x="6115317" y="2743200"/>
            <a:ext cx="5247340" cy="3496878"/>
          </a:xfrm>
        </p:spPr>
        <p:txBody>
          <a:bodyPr anchor="ctr">
            <a:normAutofit/>
          </a:bodyPr>
          <a:lstStyle/>
          <a:p>
            <a:r>
              <a:rPr lang="en-US" sz="1700" dirty="0"/>
              <a:t>As a starting point, it might be easier to provide insight to this question by revising what microeconomics is. If you recall, we earlier looked at individual markets, their demand and supply characteristics, the behaviour of individuals and their desire to maximize their satisfaction, the structure and behaviour of firms. Those discussions relate primarily to the field of microeconomics.</a:t>
            </a:r>
          </a:p>
          <a:p>
            <a:r>
              <a:rPr lang="en-US" sz="1700" dirty="0"/>
              <a:t>Macroeconomics – we look at the economy on a broad scale, so we look at the total aggregated value of all the different markets, the total decisions of all individual buyers and seller/manufacturers and at the different groups of decision makers like households, businesses and the government.</a:t>
            </a:r>
          </a:p>
        </p:txBody>
      </p:sp>
      <p:sp>
        <p:nvSpPr>
          <p:cNvPr id="5" name="Slide Number Placeholder 4">
            <a:extLst>
              <a:ext uri="{FF2B5EF4-FFF2-40B4-BE49-F238E27FC236}">
                <a16:creationId xmlns:a16="http://schemas.microsoft.com/office/drawing/2014/main" id="{B6020D7E-CE62-9D05-70C6-9727FB1BAB11}"/>
              </a:ext>
            </a:extLst>
          </p:cNvPr>
          <p:cNvSpPr>
            <a:spLocks noGrp="1"/>
          </p:cNvSpPr>
          <p:nvPr>
            <p:ph type="sldNum" sz="quarter" idx="12"/>
          </p:nvPr>
        </p:nvSpPr>
        <p:spPr>
          <a:xfrm>
            <a:off x="8732520" y="6356350"/>
            <a:ext cx="3200400" cy="365125"/>
          </a:xfrm>
        </p:spPr>
        <p:txBody>
          <a:bodyPr>
            <a:normAutofit/>
          </a:bodyPr>
          <a:lstStyle/>
          <a:p>
            <a:pPr>
              <a:spcAft>
                <a:spcPts val="600"/>
              </a:spcAft>
            </a:pPr>
            <a:fld id="{D251A128-96ED-D44F-BC69-40111ABD8967}" type="slidenum">
              <a:rPr lang="en-US">
                <a:solidFill>
                  <a:schemeClr val="tx1"/>
                </a:solidFill>
              </a:rPr>
              <a:pPr>
                <a:spcAft>
                  <a:spcPts val="600"/>
                </a:spcAft>
              </a:pPr>
              <a:t>3</a:t>
            </a:fld>
            <a:endParaRPr lang="en-US" dirty="0">
              <a:solidFill>
                <a:schemeClr val="tx1"/>
              </a:solidFill>
            </a:endParaRPr>
          </a:p>
        </p:txBody>
      </p:sp>
    </p:spTree>
    <p:extLst>
      <p:ext uri="{BB962C8B-B14F-4D97-AF65-F5344CB8AC3E}">
        <p14:creationId xmlns:p14="http://schemas.microsoft.com/office/powerpoint/2010/main" val="230798451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Content Placeholder 5">
            <a:extLst>
              <a:ext uri="{FF2B5EF4-FFF2-40B4-BE49-F238E27FC236}">
                <a16:creationId xmlns:a16="http://schemas.microsoft.com/office/drawing/2014/main" id="{DD252AEA-507D-3D1A-5702-BC165AFF9BE2}"/>
              </a:ext>
            </a:extLst>
          </p:cNvPr>
          <p:cNvSpPr>
            <a:spLocks noGrp="1"/>
          </p:cNvSpPr>
          <p:nvPr>
            <p:ph idx="1"/>
          </p:nvPr>
        </p:nvSpPr>
        <p:spPr>
          <a:xfrm>
            <a:off x="838200" y="539646"/>
            <a:ext cx="10515600" cy="5637317"/>
          </a:xfrm>
        </p:spPr>
        <p:txBody>
          <a:bodyPr/>
          <a:lstStyle/>
          <a:p>
            <a:r>
              <a:rPr lang="en-US" dirty="0"/>
              <a:t>NOW, we can suggest that MACROECONOMICS, is concerned with the total national output produced and sold in an economy. This is what we call the National Output/Income/Product of an economy such as the United Kingdom. </a:t>
            </a:r>
          </a:p>
          <a:p>
            <a:r>
              <a:rPr lang="en-US" dirty="0"/>
              <a:t>Click on the QR code to see the relevant data or look at the graph </a:t>
            </a:r>
          </a:p>
          <a:p>
            <a:r>
              <a:rPr lang="en-US" dirty="0"/>
              <a:t>In the United Kingdom National Output between 1955 to 2024 was ?</a:t>
            </a:r>
          </a:p>
          <a:p>
            <a:endParaRPr lang="en-US" dirty="0"/>
          </a:p>
        </p:txBody>
      </p:sp>
      <p:pic>
        <p:nvPicPr>
          <p:cNvPr id="7" name="Picture 6">
            <a:extLst>
              <a:ext uri="{FF2B5EF4-FFF2-40B4-BE49-F238E27FC236}">
                <a16:creationId xmlns:a16="http://schemas.microsoft.com/office/drawing/2014/main" id="{8B263E00-7211-C201-A947-7972B312D30A}"/>
              </a:ext>
            </a:extLst>
          </p:cNvPr>
          <p:cNvPicPr>
            <a:picLocks noChangeAspect="1"/>
          </p:cNvPicPr>
          <p:nvPr/>
        </p:nvPicPr>
        <p:blipFill>
          <a:blip r:embed="rId2"/>
          <a:stretch>
            <a:fillRect/>
          </a:stretch>
        </p:blipFill>
        <p:spPr>
          <a:xfrm>
            <a:off x="1615775" y="3075198"/>
            <a:ext cx="3784600" cy="3243156"/>
          </a:xfrm>
          <a:prstGeom prst="rect">
            <a:avLst/>
          </a:prstGeom>
        </p:spPr>
      </p:pic>
      <p:pic>
        <p:nvPicPr>
          <p:cNvPr id="8" name="Picture 7">
            <a:hlinkClick r:id="rId3"/>
            <a:extLst>
              <a:ext uri="{FF2B5EF4-FFF2-40B4-BE49-F238E27FC236}">
                <a16:creationId xmlns:a16="http://schemas.microsoft.com/office/drawing/2014/main" id="{25CB104E-29C5-5829-7367-8E5E7E18FC06}"/>
              </a:ext>
            </a:extLst>
          </p:cNvPr>
          <p:cNvPicPr>
            <a:picLocks noChangeAspect="1"/>
          </p:cNvPicPr>
          <p:nvPr/>
        </p:nvPicPr>
        <p:blipFill>
          <a:blip r:embed="rId4"/>
          <a:stretch>
            <a:fillRect/>
          </a:stretch>
        </p:blipFill>
        <p:spPr>
          <a:xfrm>
            <a:off x="7997046" y="3268026"/>
            <a:ext cx="2857500" cy="2857500"/>
          </a:xfrm>
          <a:prstGeom prst="rect">
            <a:avLst/>
          </a:prstGeom>
        </p:spPr>
      </p:pic>
      <p:sp>
        <p:nvSpPr>
          <p:cNvPr id="9" name="TextBox 8">
            <a:extLst>
              <a:ext uri="{FF2B5EF4-FFF2-40B4-BE49-F238E27FC236}">
                <a16:creationId xmlns:a16="http://schemas.microsoft.com/office/drawing/2014/main" id="{C4F77CC4-464E-AA9A-35B1-FCFD6428CDBB}"/>
              </a:ext>
            </a:extLst>
          </p:cNvPr>
          <p:cNvSpPr txBox="1"/>
          <p:nvPr/>
        </p:nvSpPr>
        <p:spPr>
          <a:xfrm flipH="1">
            <a:off x="838200" y="6488668"/>
            <a:ext cx="2007368" cy="369332"/>
          </a:xfrm>
          <a:prstGeom prst="rect">
            <a:avLst/>
          </a:prstGeom>
          <a:noFill/>
        </p:spPr>
        <p:txBody>
          <a:bodyPr wrap="square" rtlCol="0">
            <a:spAutoFit/>
          </a:bodyPr>
          <a:lstStyle/>
          <a:p>
            <a:r>
              <a:rPr lang="en-US" dirty="0"/>
              <a:t>ONS, 2024 :  </a:t>
            </a:r>
          </a:p>
        </p:txBody>
      </p:sp>
      <p:sp>
        <p:nvSpPr>
          <p:cNvPr id="10" name="TextBox 9">
            <a:extLst>
              <a:ext uri="{FF2B5EF4-FFF2-40B4-BE49-F238E27FC236}">
                <a16:creationId xmlns:a16="http://schemas.microsoft.com/office/drawing/2014/main" id="{31084F2F-4D95-75CE-4EE7-65355DB6280E}"/>
              </a:ext>
            </a:extLst>
          </p:cNvPr>
          <p:cNvSpPr txBox="1"/>
          <p:nvPr/>
        </p:nvSpPr>
        <p:spPr>
          <a:xfrm>
            <a:off x="6096000" y="6176963"/>
            <a:ext cx="6096001" cy="923330"/>
          </a:xfrm>
          <a:prstGeom prst="rect">
            <a:avLst/>
          </a:prstGeom>
          <a:noFill/>
        </p:spPr>
        <p:txBody>
          <a:bodyPr wrap="square" rtlCol="0">
            <a:spAutoFit/>
          </a:bodyPr>
          <a:lstStyle/>
          <a:p>
            <a:r>
              <a:rPr lang="en-US" dirty="0">
                <a:hlinkClick r:id="rId3"/>
              </a:rPr>
              <a:t>https://www.ons.gov.uk/economy/grossdomesticproductgdp/timeseries/abmz/ukea</a:t>
            </a:r>
            <a:endParaRPr lang="en-US" dirty="0"/>
          </a:p>
          <a:p>
            <a:endParaRPr lang="en-US" dirty="0"/>
          </a:p>
        </p:txBody>
      </p:sp>
      <p:sp>
        <p:nvSpPr>
          <p:cNvPr id="3" name="Slide Number Placeholder 2">
            <a:extLst>
              <a:ext uri="{FF2B5EF4-FFF2-40B4-BE49-F238E27FC236}">
                <a16:creationId xmlns:a16="http://schemas.microsoft.com/office/drawing/2014/main" id="{749978F1-A12A-6E2F-691E-1C1B48222957}"/>
              </a:ext>
            </a:extLst>
          </p:cNvPr>
          <p:cNvSpPr>
            <a:spLocks noGrp="1"/>
          </p:cNvSpPr>
          <p:nvPr>
            <p:ph type="sldNum" sz="quarter" idx="12"/>
          </p:nvPr>
        </p:nvSpPr>
        <p:spPr/>
        <p:txBody>
          <a:bodyPr/>
          <a:lstStyle/>
          <a:p>
            <a:fld id="{D251A128-96ED-D44F-BC69-40111ABD8967}" type="slidenum">
              <a:rPr lang="en-US" smtClean="0"/>
              <a:t>4</a:t>
            </a:fld>
            <a:endParaRPr lang="en-US" dirty="0"/>
          </a:p>
        </p:txBody>
      </p:sp>
    </p:spTree>
    <p:extLst>
      <p:ext uri="{BB962C8B-B14F-4D97-AF65-F5344CB8AC3E}">
        <p14:creationId xmlns:p14="http://schemas.microsoft.com/office/powerpoint/2010/main" val="315371312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53870E-C15A-62DC-7CDF-E5140C7B443A}"/>
              </a:ext>
            </a:extLst>
          </p:cNvPr>
          <p:cNvSpPr>
            <a:spLocks noGrp="1"/>
          </p:cNvSpPr>
          <p:nvPr>
            <p:ph type="title"/>
          </p:nvPr>
        </p:nvSpPr>
        <p:spPr/>
        <p:txBody>
          <a:bodyPr/>
          <a:lstStyle/>
          <a:p>
            <a:r>
              <a:rPr lang="en-US" dirty="0"/>
              <a:t>(I)  Questions Based on the Graph </a:t>
            </a:r>
          </a:p>
        </p:txBody>
      </p:sp>
      <p:sp>
        <p:nvSpPr>
          <p:cNvPr id="3" name="Content Placeholder 2">
            <a:extLst>
              <a:ext uri="{FF2B5EF4-FFF2-40B4-BE49-F238E27FC236}">
                <a16:creationId xmlns:a16="http://schemas.microsoft.com/office/drawing/2014/main" id="{04D2459E-6B42-384F-7851-2C392541284C}"/>
              </a:ext>
            </a:extLst>
          </p:cNvPr>
          <p:cNvSpPr>
            <a:spLocks noGrp="1"/>
          </p:cNvSpPr>
          <p:nvPr>
            <p:ph idx="1"/>
          </p:nvPr>
        </p:nvSpPr>
        <p:spPr/>
        <p:txBody>
          <a:bodyPr/>
          <a:lstStyle/>
          <a:p>
            <a:r>
              <a:rPr lang="en-US" dirty="0"/>
              <a:t>What was the Gross National Income in the UK in </a:t>
            </a:r>
          </a:p>
          <a:p>
            <a:r>
              <a:rPr lang="en-US" dirty="0"/>
              <a:t>(a) Quarter 1 in 1991</a:t>
            </a:r>
          </a:p>
          <a:p>
            <a:r>
              <a:rPr lang="en-US" dirty="0"/>
              <a:t>(b) Quarter 3 in 2024. </a:t>
            </a:r>
          </a:p>
          <a:p>
            <a:r>
              <a:rPr lang="en-US" dirty="0"/>
              <a:t>(c ) What was the percentage increase in GNI between 1991 and 2024? </a:t>
            </a:r>
          </a:p>
          <a:p>
            <a:r>
              <a:rPr lang="en-US" dirty="0"/>
              <a:t>(d) Identify 3 possible reasons for the fall in GNI between 2018 and 2020 on the graph.</a:t>
            </a:r>
          </a:p>
        </p:txBody>
      </p:sp>
      <p:sp>
        <p:nvSpPr>
          <p:cNvPr id="5" name="Slide Number Placeholder 4">
            <a:extLst>
              <a:ext uri="{FF2B5EF4-FFF2-40B4-BE49-F238E27FC236}">
                <a16:creationId xmlns:a16="http://schemas.microsoft.com/office/drawing/2014/main" id="{82CEA852-014F-A9BF-DE8F-142ECB29B4B6}"/>
              </a:ext>
            </a:extLst>
          </p:cNvPr>
          <p:cNvSpPr>
            <a:spLocks noGrp="1"/>
          </p:cNvSpPr>
          <p:nvPr>
            <p:ph type="sldNum" sz="quarter" idx="12"/>
          </p:nvPr>
        </p:nvSpPr>
        <p:spPr/>
        <p:txBody>
          <a:bodyPr/>
          <a:lstStyle/>
          <a:p>
            <a:fld id="{D251A128-96ED-D44F-BC69-40111ABD8967}" type="slidenum">
              <a:rPr lang="en-US" smtClean="0"/>
              <a:t>5</a:t>
            </a:fld>
            <a:endParaRPr lang="en-US" dirty="0"/>
          </a:p>
        </p:txBody>
      </p:sp>
    </p:spTree>
    <p:extLst>
      <p:ext uri="{BB962C8B-B14F-4D97-AF65-F5344CB8AC3E}">
        <p14:creationId xmlns:p14="http://schemas.microsoft.com/office/powerpoint/2010/main" val="341140412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962463B-3187-8B58-3122-C3E3E09EB53F}"/>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F7CE4DE2-F442-46D3-7EB4-DC9847603776}"/>
              </a:ext>
            </a:extLst>
          </p:cNvPr>
          <p:cNvSpPr>
            <a:spLocks noGrp="1"/>
          </p:cNvSpPr>
          <p:nvPr>
            <p:ph type="title"/>
          </p:nvPr>
        </p:nvSpPr>
        <p:spPr/>
        <p:txBody>
          <a:bodyPr/>
          <a:lstStyle/>
          <a:p>
            <a:r>
              <a:rPr lang="en-US" dirty="0"/>
              <a:t>(II) Using a reputable sources such as Trading Economies/Statista or MarketLine ---</a:t>
            </a:r>
          </a:p>
        </p:txBody>
      </p:sp>
      <p:sp>
        <p:nvSpPr>
          <p:cNvPr id="3" name="Content Placeholder 2">
            <a:extLst>
              <a:ext uri="{FF2B5EF4-FFF2-40B4-BE49-F238E27FC236}">
                <a16:creationId xmlns:a16="http://schemas.microsoft.com/office/drawing/2014/main" id="{B7D3CD7F-F9DD-9DE7-BE7D-B320700361F8}"/>
              </a:ext>
            </a:extLst>
          </p:cNvPr>
          <p:cNvSpPr>
            <a:spLocks noGrp="1"/>
          </p:cNvSpPr>
          <p:nvPr>
            <p:ph idx="1"/>
          </p:nvPr>
        </p:nvSpPr>
        <p:spPr/>
        <p:txBody>
          <a:bodyPr/>
          <a:lstStyle/>
          <a:p>
            <a:r>
              <a:rPr lang="en-US" dirty="0"/>
              <a:t>Find out what  was the Gross National Income in Bulgaria /Nigeria/ Turkey / Romania? </a:t>
            </a:r>
          </a:p>
          <a:p>
            <a:r>
              <a:rPr lang="en-US" dirty="0"/>
              <a:t>(a) In 2015. </a:t>
            </a:r>
          </a:p>
          <a:p>
            <a:r>
              <a:rPr lang="en-US" dirty="0"/>
              <a:t>(b) In 2024. </a:t>
            </a:r>
          </a:p>
          <a:p>
            <a:r>
              <a:rPr lang="en-US" dirty="0"/>
              <a:t>(c ) What was the percentage increase in GNI between 2018 and 2024 for your chosen country? </a:t>
            </a:r>
          </a:p>
          <a:p>
            <a:r>
              <a:rPr lang="en-US" dirty="0"/>
              <a:t>(d) Identify 3 possible reasons for the changes in GNI between 2015 and 2024</a:t>
            </a:r>
          </a:p>
          <a:p>
            <a:r>
              <a:rPr lang="en-US" dirty="0"/>
              <a:t>(e) How can you develop your answers to (c and d)  </a:t>
            </a:r>
          </a:p>
        </p:txBody>
      </p:sp>
      <p:sp>
        <p:nvSpPr>
          <p:cNvPr id="5" name="Slide Number Placeholder 4">
            <a:extLst>
              <a:ext uri="{FF2B5EF4-FFF2-40B4-BE49-F238E27FC236}">
                <a16:creationId xmlns:a16="http://schemas.microsoft.com/office/drawing/2014/main" id="{17CEF3AC-F2AE-8F76-8CF2-33B235477F59}"/>
              </a:ext>
            </a:extLst>
          </p:cNvPr>
          <p:cNvSpPr>
            <a:spLocks noGrp="1"/>
          </p:cNvSpPr>
          <p:nvPr>
            <p:ph type="sldNum" sz="quarter" idx="12"/>
          </p:nvPr>
        </p:nvSpPr>
        <p:spPr/>
        <p:txBody>
          <a:bodyPr/>
          <a:lstStyle/>
          <a:p>
            <a:fld id="{D251A128-96ED-D44F-BC69-40111ABD8967}" type="slidenum">
              <a:rPr lang="en-US" smtClean="0"/>
              <a:t>6</a:t>
            </a:fld>
            <a:endParaRPr lang="en-US" dirty="0"/>
          </a:p>
        </p:txBody>
      </p:sp>
    </p:spTree>
    <p:extLst>
      <p:ext uri="{BB962C8B-B14F-4D97-AF65-F5344CB8AC3E}">
        <p14:creationId xmlns:p14="http://schemas.microsoft.com/office/powerpoint/2010/main" val="21607840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79BB35BC-D5C2-4C8B-A22A-A71E6191913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4F284BEB-3AE7-DE28-3206-6C0DDDEA34A5}"/>
              </a:ext>
            </a:extLst>
          </p:cNvPr>
          <p:cNvSpPr>
            <a:spLocks noGrp="1"/>
          </p:cNvSpPr>
          <p:nvPr>
            <p:ph type="title"/>
          </p:nvPr>
        </p:nvSpPr>
        <p:spPr>
          <a:xfrm>
            <a:off x="6513788" y="365125"/>
            <a:ext cx="4840010" cy="1807305"/>
          </a:xfrm>
        </p:spPr>
        <p:txBody>
          <a:bodyPr>
            <a:normAutofit/>
          </a:bodyPr>
          <a:lstStyle/>
          <a:p>
            <a:r>
              <a:rPr lang="en-US" dirty="0"/>
              <a:t>Write your  answers below:</a:t>
            </a:r>
          </a:p>
        </p:txBody>
      </p:sp>
      <p:pic>
        <p:nvPicPr>
          <p:cNvPr id="5" name="Picture 4" descr="Wood human figure">
            <a:extLst>
              <a:ext uri="{FF2B5EF4-FFF2-40B4-BE49-F238E27FC236}">
                <a16:creationId xmlns:a16="http://schemas.microsoft.com/office/drawing/2014/main" id="{65E4A357-1CF2-8016-97F0-91CF2CECEC39}"/>
              </a:ext>
            </a:extLst>
          </p:cNvPr>
          <p:cNvPicPr>
            <a:picLocks noChangeAspect="1"/>
          </p:cNvPicPr>
          <p:nvPr/>
        </p:nvPicPr>
        <p:blipFill>
          <a:blip r:embed="rId2"/>
          <a:srcRect r="40466" b="-1"/>
          <a:stretch/>
        </p:blipFill>
        <p:spPr>
          <a:xfrm>
            <a:off x="20" y="10"/>
            <a:ext cx="6116549" cy="6857990"/>
          </a:xfrm>
          <a:custGeom>
            <a:avLst/>
            <a:gdLst/>
            <a:ahLst/>
            <a:cxnLst/>
            <a:rect l="l" t="t" r="r" b="b"/>
            <a:pathLst>
              <a:path w="6116569" h="6879321">
                <a:moveTo>
                  <a:pt x="0" y="0"/>
                </a:moveTo>
                <a:lnTo>
                  <a:pt x="2935851" y="0"/>
                </a:lnTo>
                <a:cubicBezTo>
                  <a:pt x="3035710" y="10660"/>
                  <a:pt x="3138421" y="17767"/>
                  <a:pt x="3238280" y="31980"/>
                </a:cubicBezTo>
                <a:cubicBezTo>
                  <a:pt x="3817462" y="106602"/>
                  <a:pt x="3127009" y="277163"/>
                  <a:pt x="3660541" y="550772"/>
                </a:cubicBezTo>
                <a:cubicBezTo>
                  <a:pt x="3706191" y="575645"/>
                  <a:pt x="3757546" y="579199"/>
                  <a:pt x="3808902" y="589860"/>
                </a:cubicBezTo>
                <a:cubicBezTo>
                  <a:pt x="4008620" y="625393"/>
                  <a:pt x="4211192" y="618286"/>
                  <a:pt x="4413762" y="625393"/>
                </a:cubicBezTo>
                <a:cubicBezTo>
                  <a:pt x="4465118" y="628946"/>
                  <a:pt x="4525033" y="625393"/>
                  <a:pt x="4567830" y="721333"/>
                </a:cubicBezTo>
                <a:cubicBezTo>
                  <a:pt x="4425175" y="724888"/>
                  <a:pt x="4305344" y="731994"/>
                  <a:pt x="4171247" y="792401"/>
                </a:cubicBezTo>
                <a:cubicBezTo>
                  <a:pt x="4239722" y="859916"/>
                  <a:pt x="4322462" y="795955"/>
                  <a:pt x="4376671" y="842148"/>
                </a:cubicBezTo>
                <a:cubicBezTo>
                  <a:pt x="4428027" y="888342"/>
                  <a:pt x="4470824" y="891896"/>
                  <a:pt x="4527887" y="813722"/>
                </a:cubicBezTo>
                <a:cubicBezTo>
                  <a:pt x="4556417" y="774634"/>
                  <a:pt x="4604920" y="778187"/>
                  <a:pt x="4633452" y="799508"/>
                </a:cubicBezTo>
                <a:cubicBezTo>
                  <a:pt x="4781813" y="913216"/>
                  <a:pt x="4778960" y="909662"/>
                  <a:pt x="4947293" y="870576"/>
                </a:cubicBezTo>
                <a:cubicBezTo>
                  <a:pt x="5055712" y="845701"/>
                  <a:pt x="5166983" y="806615"/>
                  <a:pt x="5263988" y="820828"/>
                </a:cubicBezTo>
                <a:cubicBezTo>
                  <a:pt x="5275401" y="867022"/>
                  <a:pt x="5263988" y="888342"/>
                  <a:pt x="5249723" y="895449"/>
                </a:cubicBezTo>
                <a:cubicBezTo>
                  <a:pt x="5021475" y="1005604"/>
                  <a:pt x="4975825" y="1122864"/>
                  <a:pt x="4744723" y="1197485"/>
                </a:cubicBezTo>
                <a:cubicBezTo>
                  <a:pt x="4724751" y="1268552"/>
                  <a:pt x="4807491" y="1275660"/>
                  <a:pt x="4767548" y="1346727"/>
                </a:cubicBezTo>
                <a:cubicBezTo>
                  <a:pt x="4693367" y="1407134"/>
                  <a:pt x="4610627" y="1346727"/>
                  <a:pt x="4539299" y="1421348"/>
                </a:cubicBezTo>
                <a:cubicBezTo>
                  <a:pt x="4550712" y="1471094"/>
                  <a:pt x="4610627" y="1432008"/>
                  <a:pt x="4607773" y="1485309"/>
                </a:cubicBezTo>
                <a:cubicBezTo>
                  <a:pt x="4604920" y="1517288"/>
                  <a:pt x="4593508" y="1527948"/>
                  <a:pt x="4579242" y="1535055"/>
                </a:cubicBezTo>
                <a:cubicBezTo>
                  <a:pt x="4776107" y="1538608"/>
                  <a:pt x="5383820" y="1574142"/>
                  <a:pt x="5278255" y="1609676"/>
                </a:cubicBezTo>
                <a:cubicBezTo>
                  <a:pt x="5418057" y="1698511"/>
                  <a:pt x="5623481" y="1609676"/>
                  <a:pt x="5771843" y="1630997"/>
                </a:cubicBezTo>
                <a:cubicBezTo>
                  <a:pt x="5925911" y="1652316"/>
                  <a:pt x="6171278" y="1719830"/>
                  <a:pt x="6105656" y="1748257"/>
                </a:cubicBezTo>
                <a:cubicBezTo>
                  <a:pt x="6031475" y="1780238"/>
                  <a:pt x="5766136" y="2146235"/>
                  <a:pt x="5691955" y="2167555"/>
                </a:cubicBezTo>
                <a:cubicBezTo>
                  <a:pt x="5606362" y="2188875"/>
                  <a:pt x="5589243" y="2217302"/>
                  <a:pt x="5475118" y="2348776"/>
                </a:cubicBezTo>
                <a:cubicBezTo>
                  <a:pt x="5398085" y="2437610"/>
                  <a:pt x="5709074" y="2238623"/>
                  <a:pt x="5826051" y="2291922"/>
                </a:cubicBezTo>
                <a:cubicBezTo>
                  <a:pt x="5868848" y="2309690"/>
                  <a:pt x="5552153" y="2554872"/>
                  <a:pt x="5552153" y="2597513"/>
                </a:cubicBezTo>
                <a:cubicBezTo>
                  <a:pt x="5549300" y="2640153"/>
                  <a:pt x="5577831" y="2647260"/>
                  <a:pt x="5603508" y="2647260"/>
                </a:cubicBezTo>
                <a:cubicBezTo>
                  <a:pt x="5660571" y="2647260"/>
                  <a:pt x="5640599" y="2686346"/>
                  <a:pt x="5700515" y="2679240"/>
                </a:cubicBezTo>
                <a:cubicBezTo>
                  <a:pt x="5523622" y="2800055"/>
                  <a:pt x="5418057" y="2778734"/>
                  <a:pt x="5246870" y="2888889"/>
                </a:cubicBezTo>
                <a:cubicBezTo>
                  <a:pt x="5164130" y="2942189"/>
                  <a:pt x="4921615" y="3119857"/>
                  <a:pt x="4836022" y="3169605"/>
                </a:cubicBezTo>
                <a:cubicBezTo>
                  <a:pt x="4801785" y="3187371"/>
                  <a:pt x="4758988" y="3173158"/>
                  <a:pt x="4736163" y="3233565"/>
                </a:cubicBezTo>
                <a:cubicBezTo>
                  <a:pt x="4770400" y="3279759"/>
                  <a:pt x="4816050" y="3254885"/>
                  <a:pt x="4853141" y="3233565"/>
                </a:cubicBezTo>
                <a:cubicBezTo>
                  <a:pt x="4944440" y="3176711"/>
                  <a:pt x="4935881" y="3190925"/>
                  <a:pt x="4944440" y="3226459"/>
                </a:cubicBezTo>
                <a:cubicBezTo>
                  <a:pt x="4972972" y="3350827"/>
                  <a:pt x="5044300" y="3308186"/>
                  <a:pt x="5109921" y="3283313"/>
                </a:cubicBezTo>
                <a:cubicBezTo>
                  <a:pt x="5303932" y="3208692"/>
                  <a:pt x="5500797" y="3215799"/>
                  <a:pt x="5694809" y="3141178"/>
                </a:cubicBezTo>
                <a:cubicBezTo>
                  <a:pt x="5714781" y="3134070"/>
                  <a:pt x="5612068" y="3283313"/>
                  <a:pt x="5566419" y="3301079"/>
                </a:cubicBezTo>
                <a:cubicBezTo>
                  <a:pt x="5515063" y="3322399"/>
                  <a:pt x="5452294" y="3311739"/>
                  <a:pt x="5415203" y="3397020"/>
                </a:cubicBezTo>
                <a:cubicBezTo>
                  <a:pt x="5477972" y="3414787"/>
                  <a:pt x="5552153" y="3372147"/>
                  <a:pt x="5612068" y="3432554"/>
                </a:cubicBezTo>
                <a:cubicBezTo>
                  <a:pt x="5469413" y="3528494"/>
                  <a:pt x="5329610" y="3535601"/>
                  <a:pt x="5206927" y="3599562"/>
                </a:cubicBezTo>
                <a:cubicBezTo>
                  <a:pt x="5192661" y="3706163"/>
                  <a:pt x="5272548" y="3663523"/>
                  <a:pt x="5301079" y="3723930"/>
                </a:cubicBezTo>
                <a:cubicBezTo>
                  <a:pt x="5072830" y="3844745"/>
                  <a:pt x="4564977" y="4232062"/>
                  <a:pt x="4507915" y="4306683"/>
                </a:cubicBezTo>
                <a:cubicBezTo>
                  <a:pt x="4390937" y="4463031"/>
                  <a:pt x="3900202" y="4562525"/>
                  <a:pt x="3982942" y="4587399"/>
                </a:cubicBezTo>
                <a:cubicBezTo>
                  <a:pt x="4051417" y="4608719"/>
                  <a:pt x="4119891" y="4587399"/>
                  <a:pt x="4185513" y="4541205"/>
                </a:cubicBezTo>
                <a:cubicBezTo>
                  <a:pt x="4291078" y="4466584"/>
                  <a:pt x="5010062" y="4523438"/>
                  <a:pt x="5212633" y="4455924"/>
                </a:cubicBezTo>
                <a:cubicBezTo>
                  <a:pt x="5241164" y="4445264"/>
                  <a:pt x="5283960" y="4409730"/>
                  <a:pt x="5312492" y="4473691"/>
                </a:cubicBezTo>
                <a:cubicBezTo>
                  <a:pt x="5098508" y="4704659"/>
                  <a:pt x="4833169" y="4654913"/>
                  <a:pt x="4596361" y="4818368"/>
                </a:cubicBezTo>
                <a:cubicBezTo>
                  <a:pt x="4684807" y="4917861"/>
                  <a:pt x="4776107" y="4907202"/>
                  <a:pt x="4873113" y="4885882"/>
                </a:cubicBezTo>
                <a:cubicBezTo>
                  <a:pt x="4895938" y="4878775"/>
                  <a:pt x="4930175" y="4871668"/>
                  <a:pt x="4935881" y="4914309"/>
                </a:cubicBezTo>
                <a:cubicBezTo>
                  <a:pt x="4941587" y="4967609"/>
                  <a:pt x="4898790" y="4978270"/>
                  <a:pt x="4873113" y="5003143"/>
                </a:cubicBezTo>
                <a:cubicBezTo>
                  <a:pt x="4833169" y="5038676"/>
                  <a:pt x="4773254" y="4999590"/>
                  <a:pt x="4721898" y="5095530"/>
                </a:cubicBezTo>
                <a:cubicBezTo>
                  <a:pt x="4873113" y="5067104"/>
                  <a:pt x="4998650" y="5020910"/>
                  <a:pt x="5132745" y="4949842"/>
                </a:cubicBezTo>
                <a:cubicBezTo>
                  <a:pt x="5121333" y="5006696"/>
                  <a:pt x="5081390" y="5035123"/>
                  <a:pt x="5101362" y="5081317"/>
                </a:cubicBezTo>
                <a:cubicBezTo>
                  <a:pt x="5118480" y="5116850"/>
                  <a:pt x="5164130" y="5131063"/>
                  <a:pt x="5138452" y="5198578"/>
                </a:cubicBezTo>
                <a:cubicBezTo>
                  <a:pt x="5067125" y="5273199"/>
                  <a:pt x="4967265" y="5258986"/>
                  <a:pt x="4904497" y="5362033"/>
                </a:cubicBezTo>
                <a:cubicBezTo>
                  <a:pt x="4818903" y="5507721"/>
                  <a:pt x="4684807" y="5564575"/>
                  <a:pt x="4579242" y="5674729"/>
                </a:cubicBezTo>
                <a:cubicBezTo>
                  <a:pt x="4545005" y="5713816"/>
                  <a:pt x="4313903" y="5841738"/>
                  <a:pt x="4253988" y="5884379"/>
                </a:cubicBezTo>
                <a:cubicBezTo>
                  <a:pt x="4168395" y="5944786"/>
                  <a:pt x="4071389" y="5966106"/>
                  <a:pt x="3985795" y="6069153"/>
                </a:cubicBezTo>
                <a:cubicBezTo>
                  <a:pt x="4065682" y="6086921"/>
                  <a:pt x="4134157" y="5990979"/>
                  <a:pt x="4231163" y="6030066"/>
                </a:cubicBezTo>
                <a:cubicBezTo>
                  <a:pt x="4074242" y="6133114"/>
                  <a:pt x="3931586" y="6182861"/>
                  <a:pt x="3814609" y="6317889"/>
                </a:cubicBezTo>
                <a:cubicBezTo>
                  <a:pt x="3800343" y="6335656"/>
                  <a:pt x="3771812" y="6332102"/>
                  <a:pt x="3751840" y="6339209"/>
                </a:cubicBezTo>
                <a:cubicBezTo>
                  <a:pt x="3529298" y="6406723"/>
                  <a:pt x="3309608" y="6467130"/>
                  <a:pt x="3089919" y="6563071"/>
                </a:cubicBezTo>
                <a:cubicBezTo>
                  <a:pt x="3041416" y="6584392"/>
                  <a:pt x="2955823" y="6595052"/>
                  <a:pt x="2961529" y="6662566"/>
                </a:cubicBezTo>
                <a:cubicBezTo>
                  <a:pt x="2972941" y="6765613"/>
                  <a:pt x="3055681" y="6687439"/>
                  <a:pt x="3107038" y="6673226"/>
                </a:cubicBezTo>
                <a:cubicBezTo>
                  <a:pt x="3269664" y="6634138"/>
                  <a:pt x="3432292" y="6570178"/>
                  <a:pt x="3594919" y="6591499"/>
                </a:cubicBezTo>
                <a:cubicBezTo>
                  <a:pt x="3483648" y="6637693"/>
                  <a:pt x="3372376" y="6680332"/>
                  <a:pt x="3261106" y="6726527"/>
                </a:cubicBezTo>
                <a:cubicBezTo>
                  <a:pt x="3386642" y="6705206"/>
                  <a:pt x="3495061" y="6786934"/>
                  <a:pt x="3620597" y="6740740"/>
                </a:cubicBezTo>
                <a:cubicBezTo>
                  <a:pt x="3660541" y="6726527"/>
                  <a:pt x="3700484" y="6765613"/>
                  <a:pt x="3703337" y="6826020"/>
                </a:cubicBezTo>
                <a:cubicBezTo>
                  <a:pt x="3706191" y="6847340"/>
                  <a:pt x="3700484" y="6865108"/>
                  <a:pt x="3689072" y="6879321"/>
                </a:cubicBezTo>
                <a:lnTo>
                  <a:pt x="0" y="6879321"/>
                </a:lnTo>
                <a:close/>
              </a:path>
            </a:pathLst>
          </a:custGeom>
        </p:spPr>
      </p:pic>
      <p:sp>
        <p:nvSpPr>
          <p:cNvPr id="3" name="Content Placeholder 2">
            <a:extLst>
              <a:ext uri="{FF2B5EF4-FFF2-40B4-BE49-F238E27FC236}">
                <a16:creationId xmlns:a16="http://schemas.microsoft.com/office/drawing/2014/main" id="{FA782E26-220B-3E4B-1428-5A962E69F5AF}"/>
              </a:ext>
            </a:extLst>
          </p:cNvPr>
          <p:cNvSpPr>
            <a:spLocks noGrp="1"/>
          </p:cNvSpPr>
          <p:nvPr>
            <p:ph idx="1"/>
          </p:nvPr>
        </p:nvSpPr>
        <p:spPr>
          <a:xfrm>
            <a:off x="6513788" y="2333297"/>
            <a:ext cx="4840010" cy="3843666"/>
          </a:xfrm>
        </p:spPr>
        <p:txBody>
          <a:bodyPr>
            <a:normAutofit/>
          </a:bodyPr>
          <a:lstStyle/>
          <a:p>
            <a:endParaRPr lang="en-US" sz="2000" dirty="0"/>
          </a:p>
        </p:txBody>
      </p:sp>
      <p:sp>
        <p:nvSpPr>
          <p:cNvPr id="6" name="Slide Number Placeholder 5">
            <a:extLst>
              <a:ext uri="{FF2B5EF4-FFF2-40B4-BE49-F238E27FC236}">
                <a16:creationId xmlns:a16="http://schemas.microsoft.com/office/drawing/2014/main" id="{71666D6D-75CF-CF38-3868-227E4194A755}"/>
              </a:ext>
            </a:extLst>
          </p:cNvPr>
          <p:cNvSpPr>
            <a:spLocks noGrp="1"/>
          </p:cNvSpPr>
          <p:nvPr>
            <p:ph type="sldNum" sz="quarter" idx="12"/>
          </p:nvPr>
        </p:nvSpPr>
        <p:spPr/>
        <p:txBody>
          <a:bodyPr/>
          <a:lstStyle/>
          <a:p>
            <a:fld id="{D251A128-96ED-D44F-BC69-40111ABD8967}" type="slidenum">
              <a:rPr lang="en-US" smtClean="0"/>
              <a:t>7</a:t>
            </a:fld>
            <a:endParaRPr lang="en-US" dirty="0"/>
          </a:p>
        </p:txBody>
      </p:sp>
    </p:spTree>
    <p:extLst>
      <p:ext uri="{BB962C8B-B14F-4D97-AF65-F5344CB8AC3E}">
        <p14:creationId xmlns:p14="http://schemas.microsoft.com/office/powerpoint/2010/main" val="71671385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5" name="Picture 4" descr="Plane on tarmac">
            <a:extLst>
              <a:ext uri="{FF2B5EF4-FFF2-40B4-BE49-F238E27FC236}">
                <a16:creationId xmlns:a16="http://schemas.microsoft.com/office/drawing/2014/main" id="{888BCC4F-9FE3-DDBD-EEB0-E47E38866506}"/>
              </a:ext>
            </a:extLst>
          </p:cNvPr>
          <p:cNvPicPr>
            <a:picLocks noChangeAspect="1"/>
          </p:cNvPicPr>
          <p:nvPr/>
        </p:nvPicPr>
        <p:blipFill>
          <a:blip r:embed="rId2"/>
          <a:srcRect l="39086" r="13653"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1"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78E76216-BC54-2468-DF38-196A6258C46A}"/>
              </a:ext>
            </a:extLst>
          </p:cNvPr>
          <p:cNvSpPr>
            <a:spLocks noGrp="1"/>
          </p:cNvSpPr>
          <p:nvPr>
            <p:ph type="title"/>
          </p:nvPr>
        </p:nvSpPr>
        <p:spPr>
          <a:xfrm>
            <a:off x="5827048" y="407987"/>
            <a:ext cx="5721484" cy="1325563"/>
          </a:xfrm>
        </p:spPr>
        <p:txBody>
          <a:bodyPr>
            <a:normAutofit/>
          </a:bodyPr>
          <a:lstStyle/>
          <a:p>
            <a:r>
              <a:rPr lang="en-US" dirty="0"/>
              <a:t>SO! Where are we now? </a:t>
            </a:r>
          </a:p>
        </p:txBody>
      </p:sp>
      <p:sp>
        <p:nvSpPr>
          <p:cNvPr id="3" name="Content Placeholder 2">
            <a:extLst>
              <a:ext uri="{FF2B5EF4-FFF2-40B4-BE49-F238E27FC236}">
                <a16:creationId xmlns:a16="http://schemas.microsoft.com/office/drawing/2014/main" id="{4EBA3CA4-D38E-8B3F-FA72-75F224DDBC55}"/>
              </a:ext>
            </a:extLst>
          </p:cNvPr>
          <p:cNvSpPr>
            <a:spLocks noGrp="1"/>
          </p:cNvSpPr>
          <p:nvPr>
            <p:ph idx="1"/>
          </p:nvPr>
        </p:nvSpPr>
        <p:spPr>
          <a:xfrm>
            <a:off x="5827048" y="1868487"/>
            <a:ext cx="5721484" cy="4351338"/>
          </a:xfrm>
        </p:spPr>
        <p:txBody>
          <a:bodyPr>
            <a:normAutofit/>
          </a:bodyPr>
          <a:lstStyle/>
          <a:p>
            <a:r>
              <a:rPr lang="en-US" sz="2000" dirty="0"/>
              <a:t>We are now in a position, to suggest that Macroeconomics involves adding up all the value of airline travel, restaurant meals, sales by the supermarkets and the car and pharmaceutical companies and all other goods and services produced in an economy such as the United Kingdom (UK). This grand total (aggregate) will give us a result known as the Gross </a:t>
            </a:r>
            <a:r>
              <a:rPr lang="en-US" sz="2000" b="1" dirty="0"/>
              <a:t>National Product / Income/Output.  </a:t>
            </a:r>
          </a:p>
          <a:p>
            <a:r>
              <a:rPr lang="en-US" sz="2000" dirty="0"/>
              <a:t>Associated with this, it would make sense to also calculate the average prices of all goods and services. This is known as the </a:t>
            </a:r>
            <a:r>
              <a:rPr lang="en-US" sz="2000" b="1" dirty="0"/>
              <a:t>General Price Level. </a:t>
            </a:r>
            <a:r>
              <a:rPr lang="en-US" sz="2000" dirty="0"/>
              <a:t>This general price level is measured by either the </a:t>
            </a:r>
            <a:r>
              <a:rPr lang="en-US" sz="2000" b="1" dirty="0"/>
              <a:t>Consumer Price Index ( CPI) </a:t>
            </a:r>
            <a:r>
              <a:rPr lang="en-US" sz="2000" dirty="0"/>
              <a:t>or the Retail Price Index (RPI) </a:t>
            </a:r>
          </a:p>
          <a:p>
            <a:endParaRPr lang="en-US" sz="2000" dirty="0"/>
          </a:p>
          <a:p>
            <a:endParaRPr lang="en-US" sz="2000" dirty="0"/>
          </a:p>
        </p:txBody>
      </p:sp>
      <p:sp>
        <p:nvSpPr>
          <p:cNvPr id="6" name="Slide Number Placeholder 5">
            <a:extLst>
              <a:ext uri="{FF2B5EF4-FFF2-40B4-BE49-F238E27FC236}">
                <a16:creationId xmlns:a16="http://schemas.microsoft.com/office/drawing/2014/main" id="{5F5AA1AE-F7A1-4C13-A90F-CAF746A642E7}"/>
              </a:ext>
            </a:extLst>
          </p:cNvPr>
          <p:cNvSpPr>
            <a:spLocks noGrp="1"/>
          </p:cNvSpPr>
          <p:nvPr>
            <p:ph type="sldNum" sz="quarter" idx="12"/>
          </p:nvPr>
        </p:nvSpPr>
        <p:spPr/>
        <p:txBody>
          <a:bodyPr/>
          <a:lstStyle/>
          <a:p>
            <a:fld id="{D251A128-96ED-D44F-BC69-40111ABD8967}" type="slidenum">
              <a:rPr lang="en-US" smtClean="0"/>
              <a:t>8</a:t>
            </a:fld>
            <a:endParaRPr lang="en-US" dirty="0"/>
          </a:p>
        </p:txBody>
      </p:sp>
    </p:spTree>
    <p:extLst>
      <p:ext uri="{BB962C8B-B14F-4D97-AF65-F5344CB8AC3E}">
        <p14:creationId xmlns:p14="http://schemas.microsoft.com/office/powerpoint/2010/main" val="314769765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460B0EFB-53ED-4F35-B05D-F658EA021C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pic>
        <p:nvPicPr>
          <p:cNvPr id="6" name="Picture 5">
            <a:extLst>
              <a:ext uri="{FF2B5EF4-FFF2-40B4-BE49-F238E27FC236}">
                <a16:creationId xmlns:a16="http://schemas.microsoft.com/office/drawing/2014/main" id="{5102D6A5-ABAD-87E8-A97D-CB34DBF7B83B}"/>
              </a:ext>
            </a:extLst>
          </p:cNvPr>
          <p:cNvPicPr>
            <a:picLocks noChangeAspect="1"/>
          </p:cNvPicPr>
          <p:nvPr/>
        </p:nvPicPr>
        <p:blipFill>
          <a:blip r:embed="rId2"/>
          <a:srcRect l="36296" r="16443" b="-1"/>
          <a:stretch/>
        </p:blipFill>
        <p:spPr>
          <a:xfrm>
            <a:off x="-7366" y="10"/>
            <a:ext cx="4855591" cy="6857990"/>
          </a:xfrm>
          <a:custGeom>
            <a:avLst/>
            <a:gdLst/>
            <a:ahLst/>
            <a:cxnLst/>
            <a:rect l="l" t="t" r="r" b="b"/>
            <a:pathLst>
              <a:path w="4636517" h="6858000">
                <a:moveTo>
                  <a:pt x="0" y="0"/>
                </a:moveTo>
                <a:lnTo>
                  <a:pt x="4636517" y="0"/>
                </a:lnTo>
                <a:lnTo>
                  <a:pt x="4636517" y="6858000"/>
                </a:lnTo>
                <a:lnTo>
                  <a:pt x="0" y="6858000"/>
                </a:lnTo>
                <a:close/>
              </a:path>
            </a:pathLst>
          </a:custGeom>
        </p:spPr>
      </p:pic>
      <p:sp>
        <p:nvSpPr>
          <p:cNvPr id="12" name="!!Arc">
            <a:extLst>
              <a:ext uri="{FF2B5EF4-FFF2-40B4-BE49-F238E27FC236}">
                <a16:creationId xmlns:a16="http://schemas.microsoft.com/office/drawing/2014/main" id="{835EF3DD-7D43-4A27-8967-A92FD8CC936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73531" y="407987"/>
            <a:ext cx="2987899" cy="2987899"/>
          </a:xfrm>
          <a:prstGeom prst="arc">
            <a:avLst>
              <a:gd name="adj1" fmla="val 16200000"/>
              <a:gd name="adj2" fmla="val 2563720"/>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000000"/>
              </a:solidFill>
              <a:effectLst/>
              <a:uLnTx/>
              <a:uFillTx/>
              <a:latin typeface="Calibri" panose="020F0502020204030204"/>
              <a:ea typeface="+mn-ea"/>
              <a:cs typeface="+mn-cs"/>
            </a:endParaRPr>
          </a:p>
        </p:txBody>
      </p:sp>
      <p:graphicFrame>
        <p:nvGraphicFramePr>
          <p:cNvPr id="5" name="Content Placeholder 2">
            <a:extLst>
              <a:ext uri="{FF2B5EF4-FFF2-40B4-BE49-F238E27FC236}">
                <a16:creationId xmlns:a16="http://schemas.microsoft.com/office/drawing/2014/main" id="{27EA4827-0795-CFCE-C949-EC75D1BC4112}"/>
              </a:ext>
            </a:extLst>
          </p:cNvPr>
          <p:cNvGraphicFramePr>
            <a:graphicFrameLocks noGrp="1"/>
          </p:cNvGraphicFramePr>
          <p:nvPr>
            <p:ph idx="1"/>
            <p:extLst>
              <p:ext uri="{D42A27DB-BD31-4B8C-83A1-F6EECF244321}">
                <p14:modId xmlns:p14="http://schemas.microsoft.com/office/powerpoint/2010/main" val="1108331900"/>
              </p:ext>
            </p:extLst>
          </p:nvPr>
        </p:nvGraphicFramePr>
        <p:xfrm>
          <a:off x="5090160" y="1325880"/>
          <a:ext cx="6458372" cy="489394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001A163E-6849-E9B5-3DF0-EADE7822689D}"/>
              </a:ext>
            </a:extLst>
          </p:cNvPr>
          <p:cNvSpPr>
            <a:spLocks noGrp="1"/>
          </p:cNvSpPr>
          <p:nvPr>
            <p:ph type="sldNum" sz="quarter" idx="12"/>
          </p:nvPr>
        </p:nvSpPr>
        <p:spPr/>
        <p:txBody>
          <a:bodyPr/>
          <a:lstStyle/>
          <a:p>
            <a:fld id="{D251A128-96ED-D44F-BC69-40111ABD8967}" type="slidenum">
              <a:rPr lang="en-US" smtClean="0"/>
              <a:t>9</a:t>
            </a:fld>
            <a:endParaRPr lang="en-US" dirty="0"/>
          </a:p>
        </p:txBody>
      </p:sp>
    </p:spTree>
    <p:extLst>
      <p:ext uri="{BB962C8B-B14F-4D97-AF65-F5344CB8AC3E}">
        <p14:creationId xmlns:p14="http://schemas.microsoft.com/office/powerpoint/2010/main" val="166829987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useBgFill="1">
        <p:nvSpPr>
          <p:cNvPr id="11" name="Rectangle 10">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D1EE7F0-EF5D-BD6D-2E31-39A3374DADD3}"/>
              </a:ext>
            </a:extLst>
          </p:cNvPr>
          <p:cNvSpPr>
            <a:spLocks noGrp="1"/>
          </p:cNvSpPr>
          <p:nvPr>
            <p:ph type="title"/>
          </p:nvPr>
        </p:nvSpPr>
        <p:spPr>
          <a:xfrm>
            <a:off x="761803" y="350196"/>
            <a:ext cx="4646904" cy="1624520"/>
          </a:xfrm>
        </p:spPr>
        <p:txBody>
          <a:bodyPr anchor="ctr">
            <a:normAutofit/>
          </a:bodyPr>
          <a:lstStyle/>
          <a:p>
            <a:r>
              <a:rPr lang="en-US" sz="3100" dirty="0"/>
              <a:t>Why Then is Macroeconomics Important and Significant ?</a:t>
            </a:r>
          </a:p>
        </p:txBody>
      </p:sp>
      <p:sp>
        <p:nvSpPr>
          <p:cNvPr id="3" name="Content Placeholder 2">
            <a:extLst>
              <a:ext uri="{FF2B5EF4-FFF2-40B4-BE49-F238E27FC236}">
                <a16:creationId xmlns:a16="http://schemas.microsoft.com/office/drawing/2014/main" id="{7BB2D48A-94D6-04BB-40E3-78032FF90016}"/>
              </a:ext>
            </a:extLst>
          </p:cNvPr>
          <p:cNvSpPr>
            <a:spLocks noGrp="1"/>
          </p:cNvSpPr>
          <p:nvPr>
            <p:ph idx="1"/>
          </p:nvPr>
        </p:nvSpPr>
        <p:spPr>
          <a:xfrm>
            <a:off x="761802" y="2743200"/>
            <a:ext cx="4646905" cy="3613149"/>
          </a:xfrm>
        </p:spPr>
        <p:txBody>
          <a:bodyPr anchor="ctr">
            <a:normAutofit/>
          </a:bodyPr>
          <a:lstStyle/>
          <a:p>
            <a:r>
              <a:rPr lang="en-US" sz="1600" dirty="0"/>
              <a:t>If we are looking at and wish to understand aggregated economic behaviour, then we need a separate subject – </a:t>
            </a:r>
            <a:r>
              <a:rPr lang="en-US" sz="1600" b="1" dirty="0"/>
              <a:t>Macroeconomics.</a:t>
            </a:r>
            <a:r>
              <a:rPr lang="en-US" sz="1600" dirty="0"/>
              <a:t> </a:t>
            </a:r>
          </a:p>
          <a:p>
            <a:r>
              <a:rPr lang="en-US" sz="1600" dirty="0"/>
              <a:t>This will allow us to appreciate how economic events such as inflation or/and unemployment growth affect the entire economy. Surely , it makes sense, we cannot estimate that the impact or / and significance of these broad events for the whole economy by considering the workings of  the car industry alone. </a:t>
            </a:r>
          </a:p>
          <a:p>
            <a:r>
              <a:rPr lang="en-US" sz="1600" dirty="0"/>
              <a:t>Employing a macro perspective helps in our analysis and evaluation of the impact of a macro event such as The 2008 Financial Crisis or The Covid Shock in 2019. </a:t>
            </a:r>
          </a:p>
        </p:txBody>
      </p:sp>
      <p:pic>
        <p:nvPicPr>
          <p:cNvPr id="5" name="Picture 4" descr="Red toy person in front of two lines of white figures">
            <a:extLst>
              <a:ext uri="{FF2B5EF4-FFF2-40B4-BE49-F238E27FC236}">
                <a16:creationId xmlns:a16="http://schemas.microsoft.com/office/drawing/2014/main" id="{5F61CA5E-99D1-5170-D093-5B01A9519644}"/>
              </a:ext>
            </a:extLst>
          </p:cNvPr>
          <p:cNvPicPr>
            <a:picLocks noChangeAspect="1"/>
          </p:cNvPicPr>
          <p:nvPr/>
        </p:nvPicPr>
        <p:blipFill>
          <a:blip r:embed="rId2"/>
          <a:srcRect l="22673" r="18817"/>
          <a:stretch/>
        </p:blipFill>
        <p:spPr>
          <a:xfrm>
            <a:off x="6096000" y="1"/>
            <a:ext cx="6102825" cy="6858000"/>
          </a:xfrm>
          <a:prstGeom prst="rect">
            <a:avLst/>
          </a:prstGeom>
        </p:spPr>
      </p:pic>
      <p:sp>
        <p:nvSpPr>
          <p:cNvPr id="6" name="Slide Number Placeholder 5">
            <a:extLst>
              <a:ext uri="{FF2B5EF4-FFF2-40B4-BE49-F238E27FC236}">
                <a16:creationId xmlns:a16="http://schemas.microsoft.com/office/drawing/2014/main" id="{9E0CA8A0-F787-CCC2-EAB6-7D6D1AB8080A}"/>
              </a:ext>
            </a:extLst>
          </p:cNvPr>
          <p:cNvSpPr>
            <a:spLocks noGrp="1"/>
          </p:cNvSpPr>
          <p:nvPr>
            <p:ph type="sldNum" sz="quarter" idx="12"/>
          </p:nvPr>
        </p:nvSpPr>
        <p:spPr/>
        <p:txBody>
          <a:bodyPr/>
          <a:lstStyle/>
          <a:p>
            <a:fld id="{D251A128-96ED-D44F-BC69-40111ABD8967}" type="slidenum">
              <a:rPr lang="en-US" smtClean="0"/>
              <a:t>10</a:t>
            </a:fld>
            <a:endParaRPr lang="en-US" dirty="0"/>
          </a:p>
        </p:txBody>
      </p:sp>
    </p:spTree>
    <p:extLst>
      <p:ext uri="{BB962C8B-B14F-4D97-AF65-F5344CB8AC3E}">
        <p14:creationId xmlns:p14="http://schemas.microsoft.com/office/powerpoint/2010/main" val="99339232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93E836-BFE8-DEBD-1D6E-757C3403283E}"/>
              </a:ext>
            </a:extLst>
          </p:cNvPr>
          <p:cNvSpPr>
            <a:spLocks noGrp="1"/>
          </p:cNvSpPr>
          <p:nvPr>
            <p:ph type="title"/>
          </p:nvPr>
        </p:nvSpPr>
        <p:spPr/>
        <p:txBody>
          <a:bodyPr/>
          <a:lstStyle/>
          <a:p>
            <a:r>
              <a:rPr lang="en-US" dirty="0"/>
              <a:t>Application: The Bank of England’s Governor’s Inflation Letter </a:t>
            </a:r>
          </a:p>
        </p:txBody>
      </p:sp>
      <p:sp>
        <p:nvSpPr>
          <p:cNvPr id="3" name="Content Placeholder 2">
            <a:extLst>
              <a:ext uri="{FF2B5EF4-FFF2-40B4-BE49-F238E27FC236}">
                <a16:creationId xmlns:a16="http://schemas.microsoft.com/office/drawing/2014/main" id="{7EB20788-F995-BBF0-4F96-34E7BEA95961}"/>
              </a:ext>
            </a:extLst>
          </p:cNvPr>
          <p:cNvSpPr>
            <a:spLocks noGrp="1"/>
          </p:cNvSpPr>
          <p:nvPr>
            <p:ph idx="1"/>
          </p:nvPr>
        </p:nvSpPr>
        <p:spPr/>
        <p:txBody>
          <a:bodyPr/>
          <a:lstStyle/>
          <a:p>
            <a:r>
              <a:rPr lang="en-US" dirty="0">
                <a:hlinkClick r:id="rId2"/>
              </a:rPr>
              <a:t>https://www.bankofengland.co.uk/-/media/boe/files/letter/2024/governor-cpi-inflation-letter-march-2024.pdf</a:t>
            </a:r>
            <a:endParaRPr lang="en-US" dirty="0"/>
          </a:p>
          <a:p>
            <a:r>
              <a:rPr lang="en-US" dirty="0"/>
              <a:t>Click on the link above and read the first 2 pages? </a:t>
            </a:r>
          </a:p>
          <a:p>
            <a:r>
              <a:rPr lang="en-US" dirty="0"/>
              <a:t>Summarize the main points and link these to at least 2 related and associated points in the letter. </a:t>
            </a:r>
          </a:p>
          <a:p>
            <a:r>
              <a:rPr lang="en-US" dirty="0"/>
              <a:t>How do your points relate to the concept of  macroeconomics?</a:t>
            </a:r>
          </a:p>
          <a:p>
            <a:endParaRPr lang="en-US" dirty="0"/>
          </a:p>
        </p:txBody>
      </p:sp>
      <p:sp>
        <p:nvSpPr>
          <p:cNvPr id="5" name="Slide Number Placeholder 4">
            <a:extLst>
              <a:ext uri="{FF2B5EF4-FFF2-40B4-BE49-F238E27FC236}">
                <a16:creationId xmlns:a16="http://schemas.microsoft.com/office/drawing/2014/main" id="{48019D19-3ADB-7A98-77FC-9D5B6AE9A9EA}"/>
              </a:ext>
            </a:extLst>
          </p:cNvPr>
          <p:cNvSpPr>
            <a:spLocks noGrp="1"/>
          </p:cNvSpPr>
          <p:nvPr>
            <p:ph type="sldNum" sz="quarter" idx="12"/>
          </p:nvPr>
        </p:nvSpPr>
        <p:spPr/>
        <p:txBody>
          <a:bodyPr/>
          <a:lstStyle/>
          <a:p>
            <a:fld id="{D251A128-96ED-D44F-BC69-40111ABD8967}" type="slidenum">
              <a:rPr lang="en-US" smtClean="0"/>
              <a:t>11</a:t>
            </a:fld>
            <a:endParaRPr lang="en-US" dirty="0"/>
          </a:p>
        </p:txBody>
      </p:sp>
    </p:spTree>
    <p:extLst>
      <p:ext uri="{BB962C8B-B14F-4D97-AF65-F5344CB8AC3E}">
        <p14:creationId xmlns:p14="http://schemas.microsoft.com/office/powerpoint/2010/main" val="61061767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9213B04-20CE-5FB2-F6A2-CBE6192A959A}"/>
              </a:ext>
            </a:extLst>
          </p:cNvPr>
          <p:cNvSpPr>
            <a:spLocks noGrp="1"/>
          </p:cNvSpPr>
          <p:nvPr>
            <p:ph type="title"/>
          </p:nvPr>
        </p:nvSpPr>
        <p:spPr/>
        <p:txBody>
          <a:bodyPr/>
          <a:lstStyle/>
          <a:p>
            <a:r>
              <a:rPr lang="en-US" dirty="0"/>
              <a:t>REVISION – IMPORTANCE OF DEFINITIONS </a:t>
            </a:r>
          </a:p>
        </p:txBody>
      </p:sp>
      <p:sp>
        <p:nvSpPr>
          <p:cNvPr id="4" name="Content Placeholder 3">
            <a:extLst>
              <a:ext uri="{FF2B5EF4-FFF2-40B4-BE49-F238E27FC236}">
                <a16:creationId xmlns:a16="http://schemas.microsoft.com/office/drawing/2014/main" id="{39645037-6589-2CDA-7F23-9507917BF034}"/>
              </a:ext>
            </a:extLst>
          </p:cNvPr>
          <p:cNvSpPr>
            <a:spLocks noGrp="1"/>
          </p:cNvSpPr>
          <p:nvPr>
            <p:ph sz="half" idx="1"/>
          </p:nvPr>
        </p:nvSpPr>
        <p:spPr/>
        <p:txBody>
          <a:bodyPr>
            <a:normAutofit fontScale="92500" lnSpcReduction="10000"/>
          </a:bodyPr>
          <a:lstStyle/>
          <a:p>
            <a:r>
              <a:rPr lang="en-US" dirty="0"/>
              <a:t>Macroeconomics – we look at the economy on a broad scale, so we look at the total aggregated value of all the different markets, the total decisions of all individual buyers and seller/manufacturers and at the different groups of decision makers like household , businesses and the government</a:t>
            </a:r>
          </a:p>
          <a:p>
            <a:endParaRPr lang="en-US" dirty="0"/>
          </a:p>
        </p:txBody>
      </p:sp>
      <p:sp>
        <p:nvSpPr>
          <p:cNvPr id="5" name="Content Placeholder 4">
            <a:extLst>
              <a:ext uri="{FF2B5EF4-FFF2-40B4-BE49-F238E27FC236}">
                <a16:creationId xmlns:a16="http://schemas.microsoft.com/office/drawing/2014/main" id="{2DDC0EDC-A58C-5279-3BC7-FE6E35407384}"/>
              </a:ext>
            </a:extLst>
          </p:cNvPr>
          <p:cNvSpPr>
            <a:spLocks noGrp="1"/>
          </p:cNvSpPr>
          <p:nvPr>
            <p:ph sz="half" idx="2"/>
          </p:nvPr>
        </p:nvSpPr>
        <p:spPr/>
        <p:txBody>
          <a:bodyPr>
            <a:normAutofit fontScale="92500" lnSpcReduction="10000"/>
          </a:bodyPr>
          <a:lstStyle/>
          <a:p>
            <a:r>
              <a:rPr lang="en-GB" b="0" i="0" dirty="0"/>
              <a:t>Macroeconomics is a branch of economics that studies the behaviour of an overall economy, which encompasses markets, businesses, consumers, and governments. Macroeconomics examines economy-wide phenomena such as inflation, price levels, rate of economic growth, national income, gross domestic product (GDP), and changes in unemployment. (Investopedia,2023) </a:t>
            </a:r>
            <a:endParaRPr lang="en-US" dirty="0"/>
          </a:p>
          <a:p>
            <a:endParaRPr lang="en-US" dirty="0"/>
          </a:p>
        </p:txBody>
      </p:sp>
      <p:sp>
        <p:nvSpPr>
          <p:cNvPr id="6" name="Slide Number Placeholder 5">
            <a:extLst>
              <a:ext uri="{FF2B5EF4-FFF2-40B4-BE49-F238E27FC236}">
                <a16:creationId xmlns:a16="http://schemas.microsoft.com/office/drawing/2014/main" id="{463B0692-15BC-8460-2FB2-482EDADB4689}"/>
              </a:ext>
            </a:extLst>
          </p:cNvPr>
          <p:cNvSpPr>
            <a:spLocks noGrp="1"/>
          </p:cNvSpPr>
          <p:nvPr>
            <p:ph type="sldNum" sz="quarter" idx="12"/>
          </p:nvPr>
        </p:nvSpPr>
        <p:spPr/>
        <p:txBody>
          <a:bodyPr/>
          <a:lstStyle/>
          <a:p>
            <a:fld id="{D251A128-96ED-D44F-BC69-40111ABD8967}" type="slidenum">
              <a:rPr lang="en-US" smtClean="0"/>
              <a:t>12</a:t>
            </a:fld>
            <a:endParaRPr lang="en-US" dirty="0"/>
          </a:p>
        </p:txBody>
      </p:sp>
    </p:spTree>
    <p:extLst>
      <p:ext uri="{BB962C8B-B14F-4D97-AF65-F5344CB8AC3E}">
        <p14:creationId xmlns:p14="http://schemas.microsoft.com/office/powerpoint/2010/main" val="17185963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8" name="Rectangle 17">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FE4073CB-D77D-26B0-EEDC-E01B1C4A176F}"/>
              </a:ext>
            </a:extLst>
          </p:cNvPr>
          <p:cNvSpPr>
            <a:spLocks noGrp="1"/>
          </p:cNvSpPr>
          <p:nvPr>
            <p:ph type="title"/>
          </p:nvPr>
        </p:nvSpPr>
        <p:spPr>
          <a:xfrm>
            <a:off x="4553733" y="104932"/>
            <a:ext cx="6798541" cy="2488366"/>
          </a:xfrm>
        </p:spPr>
        <p:txBody>
          <a:bodyPr anchor="b">
            <a:normAutofit fontScale="90000"/>
          </a:bodyPr>
          <a:lstStyle/>
          <a:p>
            <a:r>
              <a:rPr lang="en-US" sz="4000" dirty="0"/>
              <a:t>MAJOR MACROECONOMIC ISSUES ? How would you justify these economic issues as macroeconomic. Use the definitions in slide 14. </a:t>
            </a:r>
          </a:p>
        </p:txBody>
      </p:sp>
      <p:pic>
        <p:nvPicPr>
          <p:cNvPr id="9" name="Picture 8">
            <a:extLst>
              <a:ext uri="{FF2B5EF4-FFF2-40B4-BE49-F238E27FC236}">
                <a16:creationId xmlns:a16="http://schemas.microsoft.com/office/drawing/2014/main" id="{296DD6D8-5D56-E1C2-92DA-DB6B0C16D51A}"/>
              </a:ext>
            </a:extLst>
          </p:cNvPr>
          <p:cNvPicPr>
            <a:picLocks noChangeAspect="1"/>
          </p:cNvPicPr>
          <p:nvPr/>
        </p:nvPicPr>
        <p:blipFill>
          <a:blip r:embed="rId2"/>
          <a:srcRect l="32058" r="27096" b="-1"/>
          <a:stretch/>
        </p:blipFill>
        <p:spPr>
          <a:xfrm>
            <a:off x="1" y="10"/>
            <a:ext cx="4196496" cy="6857990"/>
          </a:xfrm>
          <a:prstGeom prst="rect">
            <a:avLst/>
          </a:prstGeom>
          <a:effectLst/>
        </p:spPr>
      </p:pic>
      <p:graphicFrame>
        <p:nvGraphicFramePr>
          <p:cNvPr id="8" name="Content Placeholder 5">
            <a:extLst>
              <a:ext uri="{FF2B5EF4-FFF2-40B4-BE49-F238E27FC236}">
                <a16:creationId xmlns:a16="http://schemas.microsoft.com/office/drawing/2014/main" id="{CCCB3573-5332-F6C9-9900-7A742F8A085B}"/>
              </a:ext>
            </a:extLst>
          </p:cNvPr>
          <p:cNvGraphicFramePr>
            <a:graphicFrameLocks noGrp="1"/>
          </p:cNvGraphicFramePr>
          <p:nvPr>
            <p:ph idx="1"/>
            <p:extLst>
              <p:ext uri="{D42A27DB-BD31-4B8C-83A1-F6EECF244321}">
                <p14:modId xmlns:p14="http://schemas.microsoft.com/office/powerpoint/2010/main" val="321730605"/>
              </p:ext>
            </p:extLst>
          </p:nvPr>
        </p:nvGraphicFramePr>
        <p:xfrm>
          <a:off x="4553733" y="2781304"/>
          <a:ext cx="6798539" cy="3705217"/>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F156BC8D-CE89-BBCF-46E4-31BEB793D5E2}"/>
              </a:ext>
            </a:extLst>
          </p:cNvPr>
          <p:cNvSpPr>
            <a:spLocks noGrp="1"/>
          </p:cNvSpPr>
          <p:nvPr>
            <p:ph type="sldNum" sz="quarter" idx="12"/>
          </p:nvPr>
        </p:nvSpPr>
        <p:spPr/>
        <p:txBody>
          <a:bodyPr/>
          <a:lstStyle/>
          <a:p>
            <a:fld id="{D251A128-96ED-D44F-BC69-40111ABD8967}" type="slidenum">
              <a:rPr lang="en-US" smtClean="0"/>
              <a:t>13</a:t>
            </a:fld>
            <a:endParaRPr lang="en-US" dirty="0"/>
          </a:p>
        </p:txBody>
      </p:sp>
    </p:spTree>
    <p:extLst>
      <p:ext uri="{BB962C8B-B14F-4D97-AF65-F5344CB8AC3E}">
        <p14:creationId xmlns:p14="http://schemas.microsoft.com/office/powerpoint/2010/main" val="339385634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3F7634-A382-9A16-631D-DD784CB20A15}"/>
              </a:ext>
            </a:extLst>
          </p:cNvPr>
          <p:cNvSpPr>
            <a:spLocks noGrp="1"/>
          </p:cNvSpPr>
          <p:nvPr>
            <p:ph type="title"/>
          </p:nvPr>
        </p:nvSpPr>
        <p:spPr/>
        <p:txBody>
          <a:bodyPr/>
          <a:lstStyle/>
          <a:p>
            <a:r>
              <a:rPr lang="en-US" dirty="0"/>
              <a:t>A Possible Summary of Slides 1- 15? (1) </a:t>
            </a:r>
          </a:p>
        </p:txBody>
      </p:sp>
      <p:sp>
        <p:nvSpPr>
          <p:cNvPr id="3" name="Content Placeholder 2">
            <a:extLst>
              <a:ext uri="{FF2B5EF4-FFF2-40B4-BE49-F238E27FC236}">
                <a16:creationId xmlns:a16="http://schemas.microsoft.com/office/drawing/2014/main" id="{4F66300B-7EDE-B12C-FD6D-536DC7806F2E}"/>
              </a:ext>
            </a:extLst>
          </p:cNvPr>
          <p:cNvSpPr>
            <a:spLocks noGrp="1"/>
          </p:cNvSpPr>
          <p:nvPr>
            <p:ph idx="1"/>
          </p:nvPr>
        </p:nvSpPr>
        <p:spPr/>
        <p:txBody>
          <a:bodyPr>
            <a:normAutofit fontScale="92500" lnSpcReduction="20000"/>
          </a:bodyPr>
          <a:lstStyle/>
          <a:p>
            <a:r>
              <a:rPr lang="en-US" dirty="0"/>
              <a:t>Macroeconomies  relates to the entire economy of a country, such as the UK, South Korea, Pakistan or the Gambia. It therefore considers all economic activity within a country. This could be extended suggesting that macroeconomics concerns the economic relations, such as trade, between countries. For example, China’s  economic slow down may affect companies like APPLE and a fall in sales may cause them to reduce labour. This may head to unemployment  in the UK </a:t>
            </a:r>
          </a:p>
          <a:p>
            <a:r>
              <a:rPr lang="en-US" dirty="0"/>
              <a:t>Read these and add them to the summary to reflect examples and evidence. </a:t>
            </a:r>
          </a:p>
          <a:p>
            <a:r>
              <a:rPr lang="en-US" dirty="0"/>
              <a:t>1. Office for Budget Responsibility [https://obr.uk/efo/economic-and-fiscal-outlook-october-2024/]</a:t>
            </a:r>
          </a:p>
          <a:p>
            <a:r>
              <a:rPr lang="en-US" dirty="0"/>
              <a:t>2.BBC- What China’s economic problems mean for the World  </a:t>
            </a:r>
          </a:p>
          <a:p>
            <a:r>
              <a:rPr lang="en-US" dirty="0">
                <a:hlinkClick r:id="rId3"/>
              </a:rPr>
              <a:t>https://www.bbc.co.uk/news/business-66840367</a:t>
            </a:r>
            <a:endParaRPr lang="en-US" dirty="0"/>
          </a:p>
          <a:p>
            <a:endParaRPr lang="en-US" dirty="0"/>
          </a:p>
        </p:txBody>
      </p:sp>
      <p:sp>
        <p:nvSpPr>
          <p:cNvPr id="5" name="Slide Number Placeholder 4">
            <a:extLst>
              <a:ext uri="{FF2B5EF4-FFF2-40B4-BE49-F238E27FC236}">
                <a16:creationId xmlns:a16="http://schemas.microsoft.com/office/drawing/2014/main" id="{CAC6B623-6871-EC50-CC69-25B78B53FAA9}"/>
              </a:ext>
            </a:extLst>
          </p:cNvPr>
          <p:cNvSpPr>
            <a:spLocks noGrp="1"/>
          </p:cNvSpPr>
          <p:nvPr>
            <p:ph type="sldNum" sz="quarter" idx="12"/>
          </p:nvPr>
        </p:nvSpPr>
        <p:spPr/>
        <p:txBody>
          <a:bodyPr/>
          <a:lstStyle/>
          <a:p>
            <a:fld id="{D251A128-96ED-D44F-BC69-40111ABD8967}" type="slidenum">
              <a:rPr lang="en-US" smtClean="0"/>
              <a:t>14</a:t>
            </a:fld>
            <a:endParaRPr lang="en-US" dirty="0"/>
          </a:p>
        </p:txBody>
      </p:sp>
    </p:spTree>
    <p:extLst>
      <p:ext uri="{BB962C8B-B14F-4D97-AF65-F5344CB8AC3E}">
        <p14:creationId xmlns:p14="http://schemas.microsoft.com/office/powerpoint/2010/main" val="1663357450"/>
      </p:ext>
    </p:extLst>
  </p:cSld>
  <p:clrMapOvr>
    <a:masterClrMapping/>
  </p:clrMapOvr>
  <p:extLst>
    <p:ext uri="{6950BFC3-D8DA-4A85-94F7-54DA5524770B}">
      <p188:commentRel xmlns:p188="http://schemas.microsoft.com/office/powerpoint/2018/8/main" r:id="rId2"/>
    </p:ext>
  </p:extLst>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F6949EA-2FA8-BE43-D193-2490C6107B38}"/>
              </a:ext>
            </a:extLst>
          </p:cNvPr>
          <p:cNvSpPr>
            <a:spLocks noGrp="1"/>
          </p:cNvSpPr>
          <p:nvPr>
            <p:ph type="title"/>
          </p:nvPr>
        </p:nvSpPr>
        <p:spPr/>
        <p:txBody>
          <a:bodyPr/>
          <a:lstStyle/>
          <a:p>
            <a:r>
              <a:rPr lang="en-US" dirty="0"/>
              <a:t>A Possible Summary of Slides 1- 15? (2) </a:t>
            </a:r>
          </a:p>
        </p:txBody>
      </p:sp>
      <p:sp>
        <p:nvSpPr>
          <p:cNvPr id="3" name="Content Placeholder 2">
            <a:extLst>
              <a:ext uri="{FF2B5EF4-FFF2-40B4-BE49-F238E27FC236}">
                <a16:creationId xmlns:a16="http://schemas.microsoft.com/office/drawing/2014/main" id="{0CBA2126-3B25-F1F9-7470-8BE2D3C2BAB2}"/>
              </a:ext>
            </a:extLst>
          </p:cNvPr>
          <p:cNvSpPr>
            <a:spLocks noGrp="1"/>
          </p:cNvSpPr>
          <p:nvPr>
            <p:ph idx="1"/>
          </p:nvPr>
        </p:nvSpPr>
        <p:spPr/>
        <p:txBody>
          <a:bodyPr>
            <a:normAutofit fontScale="92500" lnSpcReduction="10000"/>
          </a:bodyPr>
          <a:lstStyle/>
          <a:p>
            <a:r>
              <a:rPr lang="en-US" dirty="0"/>
              <a:t>It appears, and this is often the case, that the main objectives of government macroeconomic policy are; </a:t>
            </a:r>
          </a:p>
          <a:p>
            <a:r>
              <a:rPr lang="en-US" dirty="0"/>
              <a:t>Economic Growth – Gross Domestic Product at 2.5% trend rate. (GOV.UK, 2022)</a:t>
            </a:r>
          </a:p>
          <a:p>
            <a:r>
              <a:rPr lang="en-US" dirty="0"/>
              <a:t>Low Unemployment – 80% employment rare ( GOV. UK, 2024) </a:t>
            </a:r>
          </a:p>
          <a:p>
            <a:r>
              <a:rPr lang="en-US" dirty="0"/>
              <a:t>Price Stability – Inflation at 2% CPI (GOV.UK, 2024) </a:t>
            </a:r>
          </a:p>
          <a:p>
            <a:r>
              <a:rPr lang="en-US" dirty="0"/>
              <a:t>Stable Balance of Payments on current account</a:t>
            </a:r>
          </a:p>
          <a:p>
            <a:r>
              <a:rPr lang="en-US" dirty="0"/>
              <a:t>The National Government, such as the UK/Chinese/Indian governments are responsible for managing these objectives and therefore the economy. Government policy must therefore be effectively and efficiently designed, implemented and monitored. </a:t>
            </a:r>
          </a:p>
        </p:txBody>
      </p:sp>
      <p:sp>
        <p:nvSpPr>
          <p:cNvPr id="5" name="Slide Number Placeholder 4">
            <a:extLst>
              <a:ext uri="{FF2B5EF4-FFF2-40B4-BE49-F238E27FC236}">
                <a16:creationId xmlns:a16="http://schemas.microsoft.com/office/drawing/2014/main" id="{24279E9C-5773-9335-0C06-3DC302E54852}"/>
              </a:ext>
            </a:extLst>
          </p:cNvPr>
          <p:cNvSpPr>
            <a:spLocks noGrp="1"/>
          </p:cNvSpPr>
          <p:nvPr>
            <p:ph type="sldNum" sz="quarter" idx="12"/>
          </p:nvPr>
        </p:nvSpPr>
        <p:spPr/>
        <p:txBody>
          <a:bodyPr/>
          <a:lstStyle/>
          <a:p>
            <a:fld id="{D251A128-96ED-D44F-BC69-40111ABD8967}" type="slidenum">
              <a:rPr lang="en-US" smtClean="0"/>
              <a:t>15</a:t>
            </a:fld>
            <a:endParaRPr lang="en-US" dirty="0"/>
          </a:p>
        </p:txBody>
      </p:sp>
    </p:spTree>
    <p:extLst>
      <p:ext uri="{BB962C8B-B14F-4D97-AF65-F5344CB8AC3E}">
        <p14:creationId xmlns:p14="http://schemas.microsoft.com/office/powerpoint/2010/main" val="223991987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F73438-030D-890C-BD1D-0A65B69F9AB0}"/>
              </a:ext>
            </a:extLst>
          </p:cNvPr>
          <p:cNvSpPr>
            <a:spLocks noGrp="1"/>
          </p:cNvSpPr>
          <p:nvPr>
            <p:ph type="title"/>
          </p:nvPr>
        </p:nvSpPr>
        <p:spPr/>
        <p:txBody>
          <a:bodyPr/>
          <a:lstStyle/>
          <a:p>
            <a:r>
              <a:rPr lang="en-US" dirty="0"/>
              <a:t>A Possible Summary of Slides 1- 15? (3) </a:t>
            </a:r>
          </a:p>
        </p:txBody>
      </p:sp>
      <p:sp>
        <p:nvSpPr>
          <p:cNvPr id="3" name="Content Placeholder 2">
            <a:extLst>
              <a:ext uri="{FF2B5EF4-FFF2-40B4-BE49-F238E27FC236}">
                <a16:creationId xmlns:a16="http://schemas.microsoft.com/office/drawing/2014/main" id="{3A1863CB-9488-6CFF-FA2E-AB7D230715D5}"/>
              </a:ext>
            </a:extLst>
          </p:cNvPr>
          <p:cNvSpPr>
            <a:spLocks noGrp="1"/>
          </p:cNvSpPr>
          <p:nvPr>
            <p:ph idx="1"/>
          </p:nvPr>
        </p:nvSpPr>
        <p:spPr/>
        <p:txBody>
          <a:bodyPr/>
          <a:lstStyle/>
          <a:p>
            <a:r>
              <a:rPr lang="en-US" dirty="0"/>
              <a:t>Macroeconomics, given our discussion /summary above, is about designing effective policies on economic growth, inflation, unemployment, etc.,  to manage the economy. </a:t>
            </a:r>
          </a:p>
          <a:p>
            <a:r>
              <a:rPr lang="en-US" dirty="0"/>
              <a:t>It is likely that there may be conflicts between the government's macroeconomic objectives</a:t>
            </a:r>
          </a:p>
          <a:p>
            <a:r>
              <a:rPr lang="en-US" dirty="0"/>
              <a:t>For example: </a:t>
            </a:r>
          </a:p>
          <a:p>
            <a:r>
              <a:rPr lang="en-US" dirty="0"/>
              <a:t>1. There maybe conflicts between managing employment and inflation when they are both rising.  </a:t>
            </a:r>
          </a:p>
          <a:p>
            <a:r>
              <a:rPr lang="en-US" dirty="0"/>
              <a:t>2. Short versus long term implications for economic growth </a:t>
            </a:r>
          </a:p>
        </p:txBody>
      </p:sp>
      <p:pic>
        <p:nvPicPr>
          <p:cNvPr id="4" name="Audio Recording 17 Jan 2025 at 08:52:28">
            <a:hlinkClick r:id="" action="ppaction://media"/>
            <a:extLst>
              <a:ext uri="{FF2B5EF4-FFF2-40B4-BE49-F238E27FC236}">
                <a16:creationId xmlns:a16="http://schemas.microsoft.com/office/drawing/2014/main" id="{FCEBC2DF-C83F-7AB9-2D60-DB685D6A0417}"/>
              </a:ext>
            </a:extLst>
          </p:cNvPr>
          <p:cNvPicPr>
            <a:picLocks noChangeAspect="1"/>
          </p:cNvPicPr>
          <p:nvPr>
            <a:audioFile r:link="rId2"/>
            <p:extLst>
              <p:ext uri="{DAA4B4D4-6D71-4841-9C94-3DE7FCFB9230}">
                <p14:media xmlns:p14="http://schemas.microsoft.com/office/powerpoint/2010/main" r:embed="rId1"/>
              </p:ext>
            </p:extLst>
          </p:nvPr>
        </p:nvPicPr>
        <p:blipFill>
          <a:blip r:embed="rId4"/>
          <a:stretch>
            <a:fillRect/>
          </a:stretch>
        </p:blipFill>
        <p:spPr>
          <a:xfrm>
            <a:off x="10089072" y="4885906"/>
            <a:ext cx="812800" cy="812800"/>
          </a:xfrm>
          <a:prstGeom prst="rect">
            <a:avLst/>
          </a:prstGeom>
        </p:spPr>
      </p:pic>
      <p:sp>
        <p:nvSpPr>
          <p:cNvPr id="6" name="Slide Number Placeholder 5">
            <a:extLst>
              <a:ext uri="{FF2B5EF4-FFF2-40B4-BE49-F238E27FC236}">
                <a16:creationId xmlns:a16="http://schemas.microsoft.com/office/drawing/2014/main" id="{C1BBE55D-53CC-5E02-1185-4E06B3481709}"/>
              </a:ext>
            </a:extLst>
          </p:cNvPr>
          <p:cNvSpPr>
            <a:spLocks noGrp="1"/>
          </p:cNvSpPr>
          <p:nvPr>
            <p:ph type="sldNum" sz="quarter" idx="12"/>
          </p:nvPr>
        </p:nvSpPr>
        <p:spPr/>
        <p:txBody>
          <a:bodyPr/>
          <a:lstStyle/>
          <a:p>
            <a:fld id="{D251A128-96ED-D44F-BC69-40111ABD8967}" type="slidenum">
              <a:rPr lang="en-US" smtClean="0"/>
              <a:t>16</a:t>
            </a:fld>
            <a:endParaRPr lang="en-US" dirty="0"/>
          </a:p>
        </p:txBody>
      </p:sp>
    </p:spTree>
    <p:extLst>
      <p:ext uri="{BB962C8B-B14F-4D97-AF65-F5344CB8AC3E}">
        <p14:creationId xmlns:p14="http://schemas.microsoft.com/office/powerpoint/2010/main" val="205547281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64704"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audio>
              <p:cMediaNode vol="80000">
                <p:cTn id="7" fill="hold" display="0">
                  <p:stCondLst>
                    <p:cond delay="indefinite"/>
                  </p:stCondLst>
                  <p:endCondLst>
                    <p:cond evt="onStopAudio" delay="0">
                      <p:tgtEl>
                        <p:sldTgt/>
                      </p:tgtEl>
                    </p:cond>
                  </p:endCondLst>
                </p:cTn>
                <p:tgtEl>
                  <p:spTgt spid="4"/>
                </p:tgtEl>
              </p:cMediaNode>
            </p:audio>
          </p:childTnLst>
        </p:cTn>
      </p:par>
    </p:tnLst>
  </p:timing>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2" name="Rectangle 21">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4" name="Rectangle 23">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1575955"/>
          </a:xfrm>
          <a:prstGeom prst="rect">
            <a:avLst/>
          </a:prstGeom>
          <a:gradFill>
            <a:gsLst>
              <a:gs pos="0">
                <a:srgbClr val="000000">
                  <a:alpha val="96000"/>
                </a:srgbClr>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6" name="Rectangle 25">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8128857" y="0"/>
            <a:ext cx="4063143" cy="1576412"/>
          </a:xfrm>
          <a:prstGeom prst="rect">
            <a:avLst/>
          </a:prstGeom>
          <a:gradFill>
            <a:gsLst>
              <a:gs pos="19000">
                <a:schemeClr val="accent1">
                  <a:lumMod val="50000"/>
                  <a:alpha val="68000"/>
                </a:schemeClr>
              </a:gs>
              <a:gs pos="100000">
                <a:schemeClr val="accent1">
                  <a:alpha val="79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8" name="Rectangle 27">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5307777" y="-5307778"/>
            <a:ext cx="1576446" cy="12192002"/>
          </a:xfrm>
          <a:prstGeom prst="rect">
            <a:avLst/>
          </a:prstGeom>
          <a:gradFill>
            <a:gsLst>
              <a:gs pos="23000">
                <a:schemeClr val="accent1">
                  <a:alpha val="0"/>
                </a:schemeClr>
              </a:gs>
              <a:gs pos="99000">
                <a:srgbClr val="000000">
                  <a:alpha val="74000"/>
                </a:srgbClr>
              </a:gs>
            </a:gsLst>
            <a:lin ang="20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532BA6F-A57B-E23B-FAE5-0DCA588AE42F}"/>
              </a:ext>
            </a:extLst>
          </p:cNvPr>
          <p:cNvSpPr>
            <a:spLocks noGrp="1"/>
          </p:cNvSpPr>
          <p:nvPr>
            <p:ph type="title"/>
          </p:nvPr>
        </p:nvSpPr>
        <p:spPr>
          <a:xfrm>
            <a:off x="1371597" y="348865"/>
            <a:ext cx="10044023" cy="877729"/>
          </a:xfrm>
        </p:spPr>
        <p:txBody>
          <a:bodyPr anchor="ctr">
            <a:normAutofit/>
          </a:bodyPr>
          <a:lstStyle/>
          <a:p>
            <a:r>
              <a:rPr lang="en-US" sz="3700" dirty="0">
                <a:solidFill>
                  <a:srgbClr val="FFFFFF"/>
                </a:solidFill>
              </a:rPr>
              <a:t>NATIONAL INCOME AND HOW IT IS MEASURED?</a:t>
            </a:r>
          </a:p>
        </p:txBody>
      </p:sp>
      <p:graphicFrame>
        <p:nvGraphicFramePr>
          <p:cNvPr id="5" name="Content Placeholder 2">
            <a:extLst>
              <a:ext uri="{FF2B5EF4-FFF2-40B4-BE49-F238E27FC236}">
                <a16:creationId xmlns:a16="http://schemas.microsoft.com/office/drawing/2014/main" id="{7FAF616B-503C-8201-B03A-6FE1DEDCC645}"/>
              </a:ext>
            </a:extLst>
          </p:cNvPr>
          <p:cNvGraphicFramePr>
            <a:graphicFrameLocks noGrp="1"/>
          </p:cNvGraphicFramePr>
          <p:nvPr>
            <p:ph idx="1"/>
            <p:extLst>
              <p:ext uri="{D42A27DB-BD31-4B8C-83A1-F6EECF244321}">
                <p14:modId xmlns:p14="http://schemas.microsoft.com/office/powerpoint/2010/main" val="3849508780"/>
              </p:ext>
            </p:extLst>
          </p:nvPr>
        </p:nvGraphicFramePr>
        <p:xfrm>
          <a:off x="644056" y="2112579"/>
          <a:ext cx="10927829" cy="41928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6" name="Slide Number Placeholder 5">
            <a:extLst>
              <a:ext uri="{FF2B5EF4-FFF2-40B4-BE49-F238E27FC236}">
                <a16:creationId xmlns:a16="http://schemas.microsoft.com/office/drawing/2014/main" id="{153EAFE0-5A22-A92B-85E6-CABA8B8C4693}"/>
              </a:ext>
            </a:extLst>
          </p:cNvPr>
          <p:cNvSpPr>
            <a:spLocks noGrp="1"/>
          </p:cNvSpPr>
          <p:nvPr>
            <p:ph type="sldNum" sz="quarter" idx="12"/>
          </p:nvPr>
        </p:nvSpPr>
        <p:spPr/>
        <p:txBody>
          <a:bodyPr/>
          <a:lstStyle/>
          <a:p>
            <a:fld id="{D251A128-96ED-D44F-BC69-40111ABD8967}" type="slidenum">
              <a:rPr lang="en-US" smtClean="0"/>
              <a:t>17</a:t>
            </a:fld>
            <a:endParaRPr lang="en-US" dirty="0"/>
          </a:p>
        </p:txBody>
      </p:sp>
    </p:spTree>
    <p:extLst>
      <p:ext uri="{BB962C8B-B14F-4D97-AF65-F5344CB8AC3E}">
        <p14:creationId xmlns:p14="http://schemas.microsoft.com/office/powerpoint/2010/main" val="1340996014"/>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6719BA8-4990-0EA5-53B1-63CAFC920828}"/>
              </a:ext>
            </a:extLst>
          </p:cNvPr>
          <p:cNvSpPr>
            <a:spLocks noGrp="1"/>
          </p:cNvSpPr>
          <p:nvPr>
            <p:ph type="title"/>
          </p:nvPr>
        </p:nvSpPr>
        <p:spPr/>
        <p:txBody>
          <a:bodyPr/>
          <a:lstStyle/>
          <a:p>
            <a:r>
              <a:rPr lang="en-US" dirty="0"/>
              <a:t>INTRODUCTION </a:t>
            </a:r>
          </a:p>
        </p:txBody>
      </p:sp>
      <p:sp>
        <p:nvSpPr>
          <p:cNvPr id="3" name="Content Placeholder 2">
            <a:extLst>
              <a:ext uri="{FF2B5EF4-FFF2-40B4-BE49-F238E27FC236}">
                <a16:creationId xmlns:a16="http://schemas.microsoft.com/office/drawing/2014/main" id="{80D5D358-06AC-6A62-55C2-D6BE22CEACA4}"/>
              </a:ext>
            </a:extLst>
          </p:cNvPr>
          <p:cNvSpPr>
            <a:spLocks noGrp="1"/>
          </p:cNvSpPr>
          <p:nvPr>
            <p:ph idx="1"/>
          </p:nvPr>
        </p:nvSpPr>
        <p:spPr/>
        <p:txBody>
          <a:bodyPr>
            <a:normAutofit lnSpcReduction="10000"/>
          </a:bodyPr>
          <a:lstStyle/>
          <a:p>
            <a:r>
              <a:rPr lang="en-US" dirty="0"/>
              <a:t>Changes in the macroeconomic environment can affect business and industrial activity, which can in turn affect employment, consumer spending, growth and creativity.</a:t>
            </a:r>
          </a:p>
          <a:p>
            <a:r>
              <a:rPr lang="en-US" dirty="0"/>
              <a:t>Data on economic activity and growth are collected and monitored by economists and bodies such as the Bank of England and Office for Budget Responsibility in the UK. This data provides insights into the present and future health of an economy. </a:t>
            </a:r>
          </a:p>
          <a:p>
            <a:r>
              <a:rPr lang="en-US" dirty="0"/>
              <a:t>The concept of National Income reflects the total amount of economic activity in a country/nation. </a:t>
            </a:r>
          </a:p>
          <a:p>
            <a:r>
              <a:rPr lang="en-US" b="1" dirty="0"/>
              <a:t>Therefore, what follows provides is a foundation to the subject of macroeconomics.</a:t>
            </a:r>
          </a:p>
        </p:txBody>
      </p:sp>
      <p:sp>
        <p:nvSpPr>
          <p:cNvPr id="5" name="Slide Number Placeholder 4">
            <a:extLst>
              <a:ext uri="{FF2B5EF4-FFF2-40B4-BE49-F238E27FC236}">
                <a16:creationId xmlns:a16="http://schemas.microsoft.com/office/drawing/2014/main" id="{E9189B80-66A3-0FA9-B17C-448714DA0A8C}"/>
              </a:ext>
            </a:extLst>
          </p:cNvPr>
          <p:cNvSpPr>
            <a:spLocks noGrp="1"/>
          </p:cNvSpPr>
          <p:nvPr>
            <p:ph type="sldNum" sz="quarter" idx="12"/>
          </p:nvPr>
        </p:nvSpPr>
        <p:spPr/>
        <p:txBody>
          <a:bodyPr/>
          <a:lstStyle/>
          <a:p>
            <a:fld id="{D251A128-96ED-D44F-BC69-40111ABD8967}" type="slidenum">
              <a:rPr lang="en-US" smtClean="0"/>
              <a:t>18</a:t>
            </a:fld>
            <a:endParaRPr lang="en-US" dirty="0"/>
          </a:p>
        </p:txBody>
      </p:sp>
    </p:spTree>
    <p:extLst>
      <p:ext uri="{BB962C8B-B14F-4D97-AF65-F5344CB8AC3E}">
        <p14:creationId xmlns:p14="http://schemas.microsoft.com/office/powerpoint/2010/main" val="295325835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9EA77B78-67DC-AF85-561B-52ECCA66A3DD}"/>
              </a:ext>
            </a:extLst>
          </p:cNvPr>
          <p:cNvSpPr>
            <a:spLocks noGrp="1"/>
          </p:cNvSpPr>
          <p:nvPr>
            <p:ph type="title"/>
          </p:nvPr>
        </p:nvSpPr>
        <p:spPr>
          <a:xfrm>
            <a:off x="841248" y="256032"/>
            <a:ext cx="10506456" cy="1014984"/>
          </a:xfrm>
        </p:spPr>
        <p:txBody>
          <a:bodyPr anchor="b">
            <a:normAutofit/>
          </a:bodyPr>
          <a:lstStyle/>
          <a:p>
            <a:r>
              <a:rPr lang="en-US" dirty="0"/>
              <a:t>WHAT IS NATIONAL INCOME?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0124F082-ED61-0EFF-C971-3BB49F6F4DCE}"/>
              </a:ext>
            </a:extLst>
          </p:cNvPr>
          <p:cNvGraphicFramePr>
            <a:graphicFrameLocks noGrp="1"/>
          </p:cNvGraphicFramePr>
          <p:nvPr>
            <p:ph idx="1"/>
            <p:extLst>
              <p:ext uri="{D42A27DB-BD31-4B8C-83A1-F6EECF244321}">
                <p14:modId xmlns:p14="http://schemas.microsoft.com/office/powerpoint/2010/main" val="1557683727"/>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DA796174-EF14-0EA4-5BEB-946FC811BEE2}"/>
              </a:ext>
            </a:extLst>
          </p:cNvPr>
          <p:cNvSpPr>
            <a:spLocks noGrp="1"/>
          </p:cNvSpPr>
          <p:nvPr>
            <p:ph type="sldNum" sz="quarter" idx="12"/>
          </p:nvPr>
        </p:nvSpPr>
        <p:spPr/>
        <p:txBody>
          <a:bodyPr/>
          <a:lstStyle/>
          <a:p>
            <a:fld id="{D251A128-96ED-D44F-BC69-40111ABD8967}" type="slidenum">
              <a:rPr lang="en-US" smtClean="0"/>
              <a:t>19</a:t>
            </a:fld>
            <a:endParaRPr lang="en-US" dirty="0"/>
          </a:p>
        </p:txBody>
      </p:sp>
    </p:spTree>
    <p:extLst>
      <p:ext uri="{BB962C8B-B14F-4D97-AF65-F5344CB8AC3E}">
        <p14:creationId xmlns:p14="http://schemas.microsoft.com/office/powerpoint/2010/main" val="3817312174"/>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A76DD5-039A-2326-63F5-CCDCD1822122}"/>
              </a:ext>
            </a:extLst>
          </p:cNvPr>
          <p:cNvSpPr>
            <a:spLocks noGrp="1"/>
          </p:cNvSpPr>
          <p:nvPr>
            <p:ph type="title"/>
          </p:nvPr>
        </p:nvSpPr>
        <p:spPr>
          <a:xfrm>
            <a:off x="761800" y="762001"/>
            <a:ext cx="5334197" cy="1708242"/>
          </a:xfrm>
        </p:spPr>
        <p:txBody>
          <a:bodyPr anchor="ctr">
            <a:normAutofit/>
          </a:bodyPr>
          <a:lstStyle/>
          <a:p>
            <a:r>
              <a:rPr lang="en-US" sz="4000"/>
              <a:t>KEY MEASURES OF NATIONAL INCOME </a:t>
            </a:r>
          </a:p>
        </p:txBody>
      </p:sp>
      <p:sp>
        <p:nvSpPr>
          <p:cNvPr id="3" name="Content Placeholder 2">
            <a:extLst>
              <a:ext uri="{FF2B5EF4-FFF2-40B4-BE49-F238E27FC236}">
                <a16:creationId xmlns:a16="http://schemas.microsoft.com/office/drawing/2014/main" id="{59747609-AF00-A05B-F39B-E5BA0B5D543E}"/>
              </a:ext>
            </a:extLst>
          </p:cNvPr>
          <p:cNvSpPr>
            <a:spLocks noGrp="1"/>
          </p:cNvSpPr>
          <p:nvPr>
            <p:ph idx="1"/>
          </p:nvPr>
        </p:nvSpPr>
        <p:spPr>
          <a:xfrm>
            <a:off x="761800" y="2470244"/>
            <a:ext cx="5334197" cy="3769835"/>
          </a:xfrm>
        </p:spPr>
        <p:txBody>
          <a:bodyPr anchor="ctr">
            <a:normAutofit/>
          </a:bodyPr>
          <a:lstStyle/>
          <a:p>
            <a:r>
              <a:rPr lang="en-US" sz="2000"/>
              <a:t>National Income </a:t>
            </a:r>
          </a:p>
          <a:p>
            <a:endParaRPr lang="en-US" sz="2000"/>
          </a:p>
          <a:p>
            <a:r>
              <a:rPr lang="en-US" sz="2000"/>
              <a:t>Gross National Product </a:t>
            </a:r>
          </a:p>
          <a:p>
            <a:endParaRPr lang="en-US" sz="2000"/>
          </a:p>
          <a:p>
            <a:r>
              <a:rPr lang="en-US" sz="2000"/>
              <a:t>Gross Domestic Product </a:t>
            </a:r>
          </a:p>
          <a:p>
            <a:endParaRPr lang="en-US" sz="2000"/>
          </a:p>
          <a:p>
            <a:r>
              <a:rPr lang="en-US" sz="2000"/>
              <a:t>These terms and their specific definitions are important. We, hear these terms in the press daily, write down what you think they mean. </a:t>
            </a:r>
          </a:p>
        </p:txBody>
      </p:sp>
      <p:pic>
        <p:nvPicPr>
          <p:cNvPr id="8" name="Picture 7" descr="Pen placed on top of a signature line">
            <a:extLst>
              <a:ext uri="{FF2B5EF4-FFF2-40B4-BE49-F238E27FC236}">
                <a16:creationId xmlns:a16="http://schemas.microsoft.com/office/drawing/2014/main" id="{183A5487-D7C8-96DE-0037-C3C060594033}"/>
              </a:ext>
            </a:extLst>
          </p:cNvPr>
          <p:cNvPicPr>
            <a:picLocks noChangeAspect="1"/>
          </p:cNvPicPr>
          <p:nvPr/>
        </p:nvPicPr>
        <p:blipFill>
          <a:blip r:embed="rId2"/>
          <a:srcRect l="48164" r="-1"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6" name="Slide Number Placeholder 5">
            <a:extLst>
              <a:ext uri="{FF2B5EF4-FFF2-40B4-BE49-F238E27FC236}">
                <a16:creationId xmlns:a16="http://schemas.microsoft.com/office/drawing/2014/main" id="{D4E8609B-E69F-9B8C-9B87-557171718A9B}"/>
              </a:ext>
            </a:extLst>
          </p:cNvPr>
          <p:cNvSpPr>
            <a:spLocks noGrp="1"/>
          </p:cNvSpPr>
          <p:nvPr>
            <p:ph type="sldNum" sz="quarter" idx="12"/>
          </p:nvPr>
        </p:nvSpPr>
        <p:spPr>
          <a:xfrm>
            <a:off x="10167869" y="6356350"/>
            <a:ext cx="1768425" cy="365125"/>
          </a:xfrm>
        </p:spPr>
        <p:txBody>
          <a:bodyPr>
            <a:normAutofit/>
          </a:bodyPr>
          <a:lstStyle/>
          <a:p>
            <a:pPr>
              <a:spcAft>
                <a:spcPts val="600"/>
              </a:spcAft>
            </a:pPr>
            <a:fld id="{D251A128-96ED-D44F-BC69-40111ABD8967}" type="slidenum">
              <a:rPr lang="en-US">
                <a:solidFill>
                  <a:srgbClr val="FFFFFF"/>
                </a:solidFill>
              </a:rPr>
              <a:pPr>
                <a:spcAft>
                  <a:spcPts val="600"/>
                </a:spcAft>
              </a:pPr>
              <a:t>20</a:t>
            </a:fld>
            <a:endParaRPr lang="en-US">
              <a:solidFill>
                <a:srgbClr val="FFFFFF"/>
              </a:solidFill>
            </a:endParaRPr>
          </a:p>
        </p:txBody>
      </p:sp>
    </p:spTree>
    <p:extLst>
      <p:ext uri="{BB962C8B-B14F-4D97-AF65-F5344CB8AC3E}">
        <p14:creationId xmlns:p14="http://schemas.microsoft.com/office/powerpoint/2010/main" val="8595809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D90012AD-8113-86FF-2D4B-F131344535FF}"/>
              </a:ext>
            </a:extLst>
          </p:cNvPr>
          <p:cNvSpPr>
            <a:spLocks noGrp="1"/>
          </p:cNvSpPr>
          <p:nvPr>
            <p:ph type="title"/>
          </p:nvPr>
        </p:nvSpPr>
        <p:spPr>
          <a:xfrm>
            <a:off x="4553733" y="548464"/>
            <a:ext cx="6798541" cy="1675623"/>
          </a:xfrm>
        </p:spPr>
        <p:txBody>
          <a:bodyPr anchor="b">
            <a:normAutofit/>
          </a:bodyPr>
          <a:lstStyle/>
          <a:p>
            <a:r>
              <a:rPr lang="en-US" sz="3700" dirty="0"/>
              <a:t>WHY IS MEASURING NATIONAL INCOME IMPORTANT ? </a:t>
            </a:r>
          </a:p>
        </p:txBody>
      </p:sp>
      <p:pic>
        <p:nvPicPr>
          <p:cNvPr id="6" name="Picture 5" descr="Calculator, pen, compass, money and a paper with graphs printed on it">
            <a:extLst>
              <a:ext uri="{FF2B5EF4-FFF2-40B4-BE49-F238E27FC236}">
                <a16:creationId xmlns:a16="http://schemas.microsoft.com/office/drawing/2014/main" id="{DB71215B-554A-3934-7676-A6860ECBCBD8}"/>
              </a:ext>
            </a:extLst>
          </p:cNvPr>
          <p:cNvPicPr>
            <a:picLocks noChangeAspect="1"/>
          </p:cNvPicPr>
          <p:nvPr/>
        </p:nvPicPr>
        <p:blipFill>
          <a:blip r:embed="rId2"/>
          <a:srcRect l="33677" r="29454" b="-1"/>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7175B923-9200-FE71-A918-EB51A226B876}"/>
              </a:ext>
            </a:extLst>
          </p:cNvPr>
          <p:cNvSpPr>
            <a:spLocks noGrp="1"/>
          </p:cNvSpPr>
          <p:nvPr>
            <p:ph idx="1"/>
          </p:nvPr>
        </p:nvSpPr>
        <p:spPr>
          <a:xfrm>
            <a:off x="4553734" y="2409830"/>
            <a:ext cx="6798539" cy="3705217"/>
          </a:xfrm>
        </p:spPr>
        <p:txBody>
          <a:bodyPr>
            <a:normAutofit/>
          </a:bodyPr>
          <a:lstStyle/>
          <a:p>
            <a:r>
              <a:rPr lang="en-US" sz="2000" dirty="0"/>
              <a:t>1. National income reflects an aggregate of personal income in a country. Personal incomes are associated with lifestyle and quality.  The larger the national income in a country, the higher on average its citizens earn on average. This impacts their quality of life/standard of living. </a:t>
            </a:r>
          </a:p>
          <a:p>
            <a:r>
              <a:rPr lang="en-US" sz="2000" dirty="0"/>
              <a:t>2.Increased income/earnings of citizens of a country implies greater spending in goods and services. This impacts production and development of new products. Growth in industry, increased profits and tax revenue for government. Standards of living should increase.</a:t>
            </a:r>
          </a:p>
          <a:p>
            <a:r>
              <a:rPr lang="en-US" sz="2000" dirty="0"/>
              <a:t>3. Growing and growth of national income is an important key economic objective for most governments. </a:t>
            </a:r>
          </a:p>
        </p:txBody>
      </p:sp>
      <p:sp>
        <p:nvSpPr>
          <p:cNvPr id="4" name="Slide Number Placeholder 3">
            <a:extLst>
              <a:ext uri="{FF2B5EF4-FFF2-40B4-BE49-F238E27FC236}">
                <a16:creationId xmlns:a16="http://schemas.microsoft.com/office/drawing/2014/main" id="{562FFA86-87D8-30B5-711D-DAC6F66C393F}"/>
              </a:ext>
            </a:extLst>
          </p:cNvPr>
          <p:cNvSpPr>
            <a:spLocks noGrp="1"/>
          </p:cNvSpPr>
          <p:nvPr>
            <p:ph type="sldNum" sz="quarter" idx="12"/>
          </p:nvPr>
        </p:nvSpPr>
        <p:spPr>
          <a:xfrm>
            <a:off x="9193686" y="6356350"/>
            <a:ext cx="2160114" cy="365125"/>
          </a:xfrm>
        </p:spPr>
        <p:txBody>
          <a:bodyPr>
            <a:normAutofit/>
          </a:bodyPr>
          <a:lstStyle/>
          <a:p>
            <a:pPr>
              <a:spcAft>
                <a:spcPts val="600"/>
              </a:spcAft>
            </a:pPr>
            <a:fld id="{D251A128-96ED-D44F-BC69-40111ABD8967}" type="slidenum">
              <a:rPr lang="en-US" smtClean="0"/>
              <a:pPr>
                <a:spcAft>
                  <a:spcPts val="600"/>
                </a:spcAft>
              </a:pPr>
              <a:t>21</a:t>
            </a:fld>
            <a:endParaRPr lang="en-US" dirty="0"/>
          </a:p>
        </p:txBody>
      </p:sp>
    </p:spTree>
    <p:extLst>
      <p:ext uri="{BB962C8B-B14F-4D97-AF65-F5344CB8AC3E}">
        <p14:creationId xmlns:p14="http://schemas.microsoft.com/office/powerpoint/2010/main" val="1908596213"/>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F636E90F-1E41-9711-592E-A912E1E571A1}"/>
              </a:ext>
            </a:extLst>
          </p:cNvPr>
          <p:cNvSpPr>
            <a:spLocks noGrp="1"/>
          </p:cNvSpPr>
          <p:nvPr>
            <p:ph type="title"/>
          </p:nvPr>
        </p:nvSpPr>
        <p:spPr>
          <a:xfrm>
            <a:off x="838200" y="365125"/>
            <a:ext cx="5393361" cy="1325563"/>
          </a:xfrm>
        </p:spPr>
        <p:txBody>
          <a:bodyPr>
            <a:normAutofit/>
          </a:bodyPr>
          <a:lstStyle/>
          <a:p>
            <a:r>
              <a:rPr lang="en-US" dirty="0"/>
              <a:t>CALCULATING NATIONAL INCOME </a:t>
            </a:r>
          </a:p>
        </p:txBody>
      </p:sp>
      <p:pic>
        <p:nvPicPr>
          <p:cNvPr id="8" name="Picture 7">
            <a:extLst>
              <a:ext uri="{FF2B5EF4-FFF2-40B4-BE49-F238E27FC236}">
                <a16:creationId xmlns:a16="http://schemas.microsoft.com/office/drawing/2014/main" id="{4A6F4364-5E4B-81DC-4DD4-C52004A22205}"/>
              </a:ext>
            </a:extLst>
          </p:cNvPr>
          <p:cNvPicPr>
            <a:picLocks noChangeAspect="1"/>
          </p:cNvPicPr>
          <p:nvPr/>
        </p:nvPicPr>
        <p:blipFill>
          <a:blip r:embed="rId2"/>
          <a:srcRect l="3701" r="29548"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5" name="Slide Number Placeholder 4">
            <a:extLst>
              <a:ext uri="{FF2B5EF4-FFF2-40B4-BE49-F238E27FC236}">
                <a16:creationId xmlns:a16="http://schemas.microsoft.com/office/drawing/2014/main" id="{75AD0103-F3F7-0CB7-F432-4575AAF40C71}"/>
              </a:ext>
            </a:extLst>
          </p:cNvPr>
          <p:cNvSpPr>
            <a:spLocks noGrp="1"/>
          </p:cNvSpPr>
          <p:nvPr>
            <p:ph type="sldNum" sz="quarter" idx="12"/>
          </p:nvPr>
        </p:nvSpPr>
        <p:spPr>
          <a:xfrm>
            <a:off x="8610600" y="6356349"/>
            <a:ext cx="2743200" cy="365125"/>
          </a:xfrm>
        </p:spPr>
        <p:txBody>
          <a:bodyPr>
            <a:normAutofit/>
          </a:bodyPr>
          <a:lstStyle/>
          <a:p>
            <a:pPr>
              <a:spcAft>
                <a:spcPts val="600"/>
              </a:spcAft>
            </a:pPr>
            <a:fld id="{D251A128-96ED-D44F-BC69-40111ABD8967}" type="slidenum">
              <a:rPr lang="en-US" smtClean="0"/>
              <a:pPr>
                <a:spcAft>
                  <a:spcPts val="600"/>
                </a:spcAft>
              </a:pPr>
              <a:t>22</a:t>
            </a:fld>
            <a:endParaRPr lang="en-US" dirty="0"/>
          </a:p>
        </p:txBody>
      </p:sp>
      <p:sp>
        <p:nvSpPr>
          <p:cNvPr id="14"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6"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graphicFrame>
        <p:nvGraphicFramePr>
          <p:cNvPr id="7" name="Content Placeholder 2">
            <a:extLst>
              <a:ext uri="{FF2B5EF4-FFF2-40B4-BE49-F238E27FC236}">
                <a16:creationId xmlns:a16="http://schemas.microsoft.com/office/drawing/2014/main" id="{A8B88D3E-C296-9569-18CD-BE5211691011}"/>
              </a:ext>
            </a:extLst>
          </p:cNvPr>
          <p:cNvGraphicFramePr>
            <a:graphicFrameLocks noGrp="1"/>
          </p:cNvGraphicFramePr>
          <p:nvPr>
            <p:ph idx="1"/>
            <p:extLst>
              <p:ext uri="{D42A27DB-BD31-4B8C-83A1-F6EECF244321}">
                <p14:modId xmlns:p14="http://schemas.microsoft.com/office/powerpoint/2010/main" val="4201075331"/>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2595552750"/>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1" name="Rectangle 10">
            <a:extLst>
              <a:ext uri="{FF2B5EF4-FFF2-40B4-BE49-F238E27FC236}">
                <a16:creationId xmlns:a16="http://schemas.microsoft.com/office/drawing/2014/main" id="{4F7EBAE4-9945-4473-9E34-B2C66EA0F03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p:nvSpPr>
          <p:cNvPr id="2" name="Title 1">
            <a:extLst>
              <a:ext uri="{FF2B5EF4-FFF2-40B4-BE49-F238E27FC236}">
                <a16:creationId xmlns:a16="http://schemas.microsoft.com/office/drawing/2014/main" id="{9176D449-82C7-309D-328F-E10AB21BD3E2}"/>
              </a:ext>
            </a:extLst>
          </p:cNvPr>
          <p:cNvSpPr>
            <a:spLocks noGrp="1"/>
          </p:cNvSpPr>
          <p:nvPr>
            <p:ph type="title"/>
          </p:nvPr>
        </p:nvSpPr>
        <p:spPr>
          <a:xfrm>
            <a:off x="838200" y="365125"/>
            <a:ext cx="5393361" cy="1325563"/>
          </a:xfrm>
        </p:spPr>
        <p:txBody>
          <a:bodyPr>
            <a:normAutofit/>
          </a:bodyPr>
          <a:lstStyle/>
          <a:p>
            <a:r>
              <a:rPr lang="en-US" sz="3700" dirty="0"/>
              <a:t>THE CIRCULAR FLOW OF INCOME IN AN ECONOMY </a:t>
            </a:r>
          </a:p>
        </p:txBody>
      </p:sp>
      <p:pic>
        <p:nvPicPr>
          <p:cNvPr id="7" name="Picture 6" descr="A close-up of a colorful paper&#10;&#10;Description automatically generated">
            <a:extLst>
              <a:ext uri="{FF2B5EF4-FFF2-40B4-BE49-F238E27FC236}">
                <a16:creationId xmlns:a16="http://schemas.microsoft.com/office/drawing/2014/main" id="{06A7C028-0BF7-3E1A-5A11-503D7F1425ED}"/>
              </a:ext>
            </a:extLst>
          </p:cNvPr>
          <p:cNvPicPr>
            <a:picLocks noChangeAspect="1"/>
          </p:cNvPicPr>
          <p:nvPr/>
        </p:nvPicPr>
        <p:blipFill>
          <a:blip r:embed="rId2"/>
          <a:srcRect r="33249" b="-2"/>
          <a:stretch/>
        </p:blipFill>
        <p:spPr>
          <a:xfrm>
            <a:off x="6374920" y="758514"/>
            <a:ext cx="5122238" cy="5122238"/>
          </a:xfrm>
          <a:custGeom>
            <a:avLst/>
            <a:gdLst/>
            <a:ahLst/>
            <a:cxnLst/>
            <a:rect l="l" t="t" r="r" b="b"/>
            <a:pathLst>
              <a:path w="2663168" h="2663168">
                <a:moveTo>
                  <a:pt x="1331584" y="0"/>
                </a:moveTo>
                <a:cubicBezTo>
                  <a:pt x="2066998" y="0"/>
                  <a:pt x="2663168" y="596170"/>
                  <a:pt x="2663168" y="1331584"/>
                </a:cubicBezTo>
                <a:cubicBezTo>
                  <a:pt x="2663168" y="2066998"/>
                  <a:pt x="2066998" y="2663168"/>
                  <a:pt x="1331584" y="2663168"/>
                </a:cubicBezTo>
                <a:cubicBezTo>
                  <a:pt x="596170" y="2663168"/>
                  <a:pt x="0" y="2066998"/>
                  <a:pt x="0" y="1331584"/>
                </a:cubicBezTo>
                <a:cubicBezTo>
                  <a:pt x="0" y="596170"/>
                  <a:pt x="596170" y="0"/>
                  <a:pt x="1331584" y="0"/>
                </a:cubicBezTo>
                <a:close/>
              </a:path>
            </a:pathLst>
          </a:custGeom>
        </p:spPr>
      </p:pic>
      <p:sp>
        <p:nvSpPr>
          <p:cNvPr id="4" name="Slide Number Placeholder 3">
            <a:extLst>
              <a:ext uri="{FF2B5EF4-FFF2-40B4-BE49-F238E27FC236}">
                <a16:creationId xmlns:a16="http://schemas.microsoft.com/office/drawing/2014/main" id="{9BBFEC08-868F-54BB-476F-807B856F44CF}"/>
              </a:ext>
            </a:extLst>
          </p:cNvPr>
          <p:cNvSpPr>
            <a:spLocks noGrp="1"/>
          </p:cNvSpPr>
          <p:nvPr>
            <p:ph type="sldNum" sz="quarter" idx="12"/>
          </p:nvPr>
        </p:nvSpPr>
        <p:spPr>
          <a:xfrm>
            <a:off x="8610600" y="6356349"/>
            <a:ext cx="2743200" cy="365125"/>
          </a:xfrm>
        </p:spPr>
        <p:txBody>
          <a:bodyPr>
            <a:normAutofit/>
          </a:bodyPr>
          <a:lstStyle/>
          <a:p>
            <a:pPr>
              <a:spcAft>
                <a:spcPts val="600"/>
              </a:spcAft>
            </a:pPr>
            <a:fld id="{D251A128-96ED-D44F-BC69-40111ABD8967}" type="slidenum">
              <a:rPr lang="en-US" smtClean="0"/>
              <a:pPr>
                <a:spcAft>
                  <a:spcPts val="600"/>
                </a:spcAft>
              </a:pPr>
              <a:t>23</a:t>
            </a:fld>
            <a:endParaRPr lang="en-US" dirty="0"/>
          </a:p>
        </p:txBody>
      </p:sp>
      <p:sp>
        <p:nvSpPr>
          <p:cNvPr id="13" name="!!Arc">
            <a:extLst>
              <a:ext uri="{FF2B5EF4-FFF2-40B4-BE49-F238E27FC236}">
                <a16:creationId xmlns:a16="http://schemas.microsoft.com/office/drawing/2014/main" id="{70BEB1E7-2F88-40BC-B73D-42E5B6F80BF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1189197" flipV="1">
            <a:off x="6261882" y="687822"/>
            <a:ext cx="5471147" cy="5471147"/>
          </a:xfrm>
          <a:prstGeom prst="arc">
            <a:avLst>
              <a:gd name="adj1" fmla="val 16200000"/>
              <a:gd name="adj2" fmla="val 20093138"/>
            </a:avLst>
          </a:prstGeom>
          <a:ln w="127000" cap="rnd">
            <a:solidFill>
              <a:schemeClr val="accent4">
                <a:alpha val="95000"/>
              </a:schemeClr>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dirty="0"/>
          </a:p>
        </p:txBody>
      </p:sp>
      <p:sp>
        <p:nvSpPr>
          <p:cNvPr id="15" name="!!Oval">
            <a:extLst>
              <a:ext uri="{FF2B5EF4-FFF2-40B4-BE49-F238E27FC236}">
                <a16:creationId xmlns:a16="http://schemas.microsoft.com/office/drawing/2014/main" id="{A7B99495-F43F-4D80-A44F-2CB4764EB90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48561" y="921125"/>
            <a:ext cx="791021" cy="769563"/>
          </a:xfrm>
          <a:prstGeom prst="ellipse">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srgbClr val="FFFFFF"/>
              </a:solidFill>
              <a:effectLst/>
              <a:uLnTx/>
              <a:uFillTx/>
              <a:latin typeface="Calibri" panose="020F0502020204030204"/>
              <a:ea typeface="+mn-ea"/>
              <a:cs typeface="+mn-cs"/>
            </a:endParaRPr>
          </a:p>
        </p:txBody>
      </p:sp>
      <p:graphicFrame>
        <p:nvGraphicFramePr>
          <p:cNvPr id="6" name="Content Placeholder 2">
            <a:extLst>
              <a:ext uri="{FF2B5EF4-FFF2-40B4-BE49-F238E27FC236}">
                <a16:creationId xmlns:a16="http://schemas.microsoft.com/office/drawing/2014/main" id="{6C624101-EFC5-4F91-5F4C-D7062C00859A}"/>
              </a:ext>
            </a:extLst>
          </p:cNvPr>
          <p:cNvGraphicFramePr>
            <a:graphicFrameLocks noGrp="1"/>
          </p:cNvGraphicFramePr>
          <p:nvPr>
            <p:ph idx="1"/>
            <p:extLst>
              <p:ext uri="{D42A27DB-BD31-4B8C-83A1-F6EECF244321}">
                <p14:modId xmlns:p14="http://schemas.microsoft.com/office/powerpoint/2010/main" val="4088685734"/>
              </p:ext>
            </p:extLst>
          </p:nvPr>
        </p:nvGraphicFramePr>
        <p:xfrm>
          <a:off x="838200" y="1825625"/>
          <a:ext cx="5393361"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1839043737"/>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37" name="Rectangle 1036">
            <a:extLst>
              <a:ext uri="{FF2B5EF4-FFF2-40B4-BE49-F238E27FC236}">
                <a16:creationId xmlns:a16="http://schemas.microsoft.com/office/drawing/2014/main" id="{2B97F24A-32CE-4C1C-A50D-3016B394DCF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A60BBCD7-E083-4C58-56BB-B72BA7DE2F29}"/>
              </a:ext>
            </a:extLst>
          </p:cNvPr>
          <p:cNvSpPr>
            <a:spLocks noGrp="1"/>
          </p:cNvSpPr>
          <p:nvPr>
            <p:ph type="title"/>
          </p:nvPr>
        </p:nvSpPr>
        <p:spPr>
          <a:xfrm>
            <a:off x="630936" y="639520"/>
            <a:ext cx="3429000" cy="1719072"/>
          </a:xfrm>
        </p:spPr>
        <p:txBody>
          <a:bodyPr vert="horz" lIns="91440" tIns="45720" rIns="91440" bIns="45720" rtlCol="0" anchor="b">
            <a:normAutofit/>
          </a:bodyPr>
          <a:lstStyle/>
          <a:p>
            <a:r>
              <a:rPr lang="en-US" sz="2200" kern="1200" dirty="0">
                <a:solidFill>
                  <a:schemeClr val="tx1"/>
                </a:solidFill>
                <a:latin typeface="+mj-lt"/>
                <a:ea typeface="+mj-ea"/>
                <a:cs typeface="+mj-cs"/>
              </a:rPr>
              <a:t>Illustration. Circular Flow of Income of an Economy (Assumption – Closed Economy – No International Trade)</a:t>
            </a:r>
          </a:p>
        </p:txBody>
      </p:sp>
      <p:sp>
        <p:nvSpPr>
          <p:cNvPr id="1038" name="sketch line">
            <a:extLst>
              <a:ext uri="{FF2B5EF4-FFF2-40B4-BE49-F238E27FC236}">
                <a16:creationId xmlns:a16="http://schemas.microsoft.com/office/drawing/2014/main" id="{CD8B4F24-440B-49E9-B85D-733523DC064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3278" y="2573756"/>
            <a:ext cx="3255095" cy="18288"/>
          </a:xfrm>
          <a:custGeom>
            <a:avLst/>
            <a:gdLst>
              <a:gd name="connsiteX0" fmla="*/ 0 w 3255095"/>
              <a:gd name="connsiteY0" fmla="*/ 0 h 18288"/>
              <a:gd name="connsiteX1" fmla="*/ 618468 w 3255095"/>
              <a:gd name="connsiteY1" fmla="*/ 0 h 18288"/>
              <a:gd name="connsiteX2" fmla="*/ 1269487 w 3255095"/>
              <a:gd name="connsiteY2" fmla="*/ 0 h 18288"/>
              <a:gd name="connsiteX3" fmla="*/ 1953057 w 3255095"/>
              <a:gd name="connsiteY3" fmla="*/ 0 h 18288"/>
              <a:gd name="connsiteX4" fmla="*/ 2636627 w 3255095"/>
              <a:gd name="connsiteY4" fmla="*/ 0 h 18288"/>
              <a:gd name="connsiteX5" fmla="*/ 3255095 w 3255095"/>
              <a:gd name="connsiteY5" fmla="*/ 0 h 18288"/>
              <a:gd name="connsiteX6" fmla="*/ 3255095 w 3255095"/>
              <a:gd name="connsiteY6" fmla="*/ 18288 h 18288"/>
              <a:gd name="connsiteX7" fmla="*/ 2538974 w 3255095"/>
              <a:gd name="connsiteY7" fmla="*/ 18288 h 18288"/>
              <a:gd name="connsiteX8" fmla="*/ 1822853 w 3255095"/>
              <a:gd name="connsiteY8" fmla="*/ 18288 h 18288"/>
              <a:gd name="connsiteX9" fmla="*/ 1171834 w 3255095"/>
              <a:gd name="connsiteY9" fmla="*/ 18288 h 18288"/>
              <a:gd name="connsiteX10" fmla="*/ 0 w 3255095"/>
              <a:gd name="connsiteY10" fmla="*/ 18288 h 18288"/>
              <a:gd name="connsiteX11" fmla="*/ 0 w 3255095"/>
              <a:gd name="connsiteY11" fmla="*/ 0 h 1828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3255095" h="18288" fill="none" extrusionOk="0">
                <a:moveTo>
                  <a:pt x="0" y="0"/>
                </a:moveTo>
                <a:cubicBezTo>
                  <a:pt x="240201" y="-22123"/>
                  <a:pt x="462021" y="-19623"/>
                  <a:pt x="618468" y="0"/>
                </a:cubicBezTo>
                <a:cubicBezTo>
                  <a:pt x="774915" y="19623"/>
                  <a:pt x="974734" y="2035"/>
                  <a:pt x="1269487" y="0"/>
                </a:cubicBezTo>
                <a:cubicBezTo>
                  <a:pt x="1564240" y="-2035"/>
                  <a:pt x="1733579" y="10639"/>
                  <a:pt x="1953057" y="0"/>
                </a:cubicBezTo>
                <a:cubicBezTo>
                  <a:pt x="2172535" y="-10639"/>
                  <a:pt x="2453962" y="14018"/>
                  <a:pt x="2636627" y="0"/>
                </a:cubicBezTo>
                <a:cubicBezTo>
                  <a:pt x="2819292" y="-14018"/>
                  <a:pt x="3121375" y="5399"/>
                  <a:pt x="3255095" y="0"/>
                </a:cubicBezTo>
                <a:cubicBezTo>
                  <a:pt x="3254386" y="8157"/>
                  <a:pt x="3254682" y="12125"/>
                  <a:pt x="3255095" y="18288"/>
                </a:cubicBezTo>
                <a:cubicBezTo>
                  <a:pt x="3088545" y="23203"/>
                  <a:pt x="2687475" y="7419"/>
                  <a:pt x="2538974" y="18288"/>
                </a:cubicBezTo>
                <a:cubicBezTo>
                  <a:pt x="2390473" y="29157"/>
                  <a:pt x="2137381" y="-8959"/>
                  <a:pt x="1822853" y="18288"/>
                </a:cubicBezTo>
                <a:cubicBezTo>
                  <a:pt x="1508325" y="45535"/>
                  <a:pt x="1466437" y="20385"/>
                  <a:pt x="1171834" y="18288"/>
                </a:cubicBezTo>
                <a:cubicBezTo>
                  <a:pt x="877231" y="16191"/>
                  <a:pt x="561097" y="37643"/>
                  <a:pt x="0" y="18288"/>
                </a:cubicBezTo>
                <a:cubicBezTo>
                  <a:pt x="-46" y="12483"/>
                  <a:pt x="-203" y="6491"/>
                  <a:pt x="0" y="0"/>
                </a:cubicBezTo>
                <a:close/>
              </a:path>
              <a:path w="3255095" h="18288" stroke="0" extrusionOk="0">
                <a:moveTo>
                  <a:pt x="0" y="0"/>
                </a:moveTo>
                <a:cubicBezTo>
                  <a:pt x="291965" y="19429"/>
                  <a:pt x="363155" y="8568"/>
                  <a:pt x="618468" y="0"/>
                </a:cubicBezTo>
                <a:cubicBezTo>
                  <a:pt x="873781" y="-8568"/>
                  <a:pt x="904459" y="-19505"/>
                  <a:pt x="1171834" y="0"/>
                </a:cubicBezTo>
                <a:cubicBezTo>
                  <a:pt x="1439209" y="19505"/>
                  <a:pt x="1744369" y="9790"/>
                  <a:pt x="1887955" y="0"/>
                </a:cubicBezTo>
                <a:cubicBezTo>
                  <a:pt x="2031541" y="-9790"/>
                  <a:pt x="2346378" y="21240"/>
                  <a:pt x="2506423" y="0"/>
                </a:cubicBezTo>
                <a:cubicBezTo>
                  <a:pt x="2666468" y="-21240"/>
                  <a:pt x="2990257" y="30414"/>
                  <a:pt x="3255095" y="0"/>
                </a:cubicBezTo>
                <a:cubicBezTo>
                  <a:pt x="3254831" y="4493"/>
                  <a:pt x="3255479" y="9472"/>
                  <a:pt x="3255095" y="18288"/>
                </a:cubicBezTo>
                <a:cubicBezTo>
                  <a:pt x="3120743" y="16690"/>
                  <a:pt x="2759628" y="42462"/>
                  <a:pt x="2604076" y="18288"/>
                </a:cubicBezTo>
                <a:cubicBezTo>
                  <a:pt x="2448524" y="-5886"/>
                  <a:pt x="2184336" y="19599"/>
                  <a:pt x="1887955" y="18288"/>
                </a:cubicBezTo>
                <a:cubicBezTo>
                  <a:pt x="1591574" y="16977"/>
                  <a:pt x="1548845" y="6870"/>
                  <a:pt x="1334589" y="18288"/>
                </a:cubicBezTo>
                <a:cubicBezTo>
                  <a:pt x="1120333" y="29706"/>
                  <a:pt x="996014" y="9662"/>
                  <a:pt x="683570" y="18288"/>
                </a:cubicBezTo>
                <a:cubicBezTo>
                  <a:pt x="371126" y="26914"/>
                  <a:pt x="198687" y="16167"/>
                  <a:pt x="0" y="18288"/>
                </a:cubicBezTo>
                <a:cubicBezTo>
                  <a:pt x="843" y="9577"/>
                  <a:pt x="371" y="6900"/>
                  <a:pt x="0" y="0"/>
                </a:cubicBezTo>
                <a:close/>
              </a:path>
            </a:pathLst>
          </a:custGeom>
          <a:solidFill>
            <a:schemeClr val="accent2"/>
          </a:solidFill>
          <a:ln w="38100" cap="rnd">
            <a:solidFill>
              <a:schemeClr val="accent2"/>
            </a:solidFill>
            <a:round/>
            <a:extLst>
              <a:ext uri="{C807C97D-BFC1-408E-A445-0C87EB9F89A2}">
                <ask:lineSketchStyleProps xmlns:ask="http://schemas.microsoft.com/office/drawing/2018/sketchyshapes" sd="1219033472">
                  <a:prstGeom prst="rect">
                    <a:avLst/>
                  </a:prstGeom>
                  <ask:type>
                    <ask:lineSketchFreehand/>
                  </ask:type>
                </ask:lineSketchStyleProps>
              </a:ext>
            </a:extLst>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extBox 4">
            <a:extLst>
              <a:ext uri="{FF2B5EF4-FFF2-40B4-BE49-F238E27FC236}">
                <a16:creationId xmlns:a16="http://schemas.microsoft.com/office/drawing/2014/main" id="{B42820C6-6F9E-CD6D-8F55-541539C541F9}"/>
              </a:ext>
            </a:extLst>
          </p:cNvPr>
          <p:cNvSpPr txBox="1"/>
          <p:nvPr/>
        </p:nvSpPr>
        <p:spPr>
          <a:xfrm>
            <a:off x="630936" y="2807208"/>
            <a:ext cx="3429000" cy="3410712"/>
          </a:xfrm>
          <a:prstGeom prst="rect">
            <a:avLst/>
          </a:prstGeom>
        </p:spPr>
        <p:txBody>
          <a:bodyPr vert="horz" lIns="91440" tIns="45720" rIns="91440" bIns="45720" rtlCol="0" anchor="t">
            <a:normAutofit/>
          </a:bodyPr>
          <a:lstStyle/>
          <a:p>
            <a:pPr indent="-228600">
              <a:lnSpc>
                <a:spcPct val="90000"/>
              </a:lnSpc>
              <a:spcAft>
                <a:spcPts val="600"/>
              </a:spcAft>
              <a:buFont typeface="Arial" panose="020B0604020202020204" pitchFamily="34" charset="0"/>
              <a:buChar char="•"/>
            </a:pPr>
            <a:r>
              <a:rPr lang="en-US" sz="2200" dirty="0"/>
              <a:t>https://cdn1.byjus.com/wp-content/uploads/2018/12/Circular-Flow-of-Income-and-Methods-of-Calculating-National-Income.png</a:t>
            </a:r>
          </a:p>
        </p:txBody>
      </p:sp>
      <p:pic>
        <p:nvPicPr>
          <p:cNvPr id="1026" name="Picture 2" descr="Circular Flow of Income: Methods of Calculating National Income - 4  Contributions">
            <a:extLst>
              <a:ext uri="{FF2B5EF4-FFF2-40B4-BE49-F238E27FC236}">
                <a16:creationId xmlns:a16="http://schemas.microsoft.com/office/drawing/2014/main" id="{74FAB22E-B11B-7340-E727-A2C53019AF54}"/>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4654296" y="1357885"/>
            <a:ext cx="6903720" cy="4142230"/>
          </a:xfrm>
          <a:prstGeom prst="rect">
            <a:avLst/>
          </a:prstGeom>
          <a:noFill/>
          <a:extLst>
            <a:ext uri="{909E8E84-426E-40DD-AFC4-6F175D3DCCD1}">
              <a14:hiddenFill xmlns:a14="http://schemas.microsoft.com/office/drawing/2010/main">
                <a:solidFill>
                  <a:srgbClr val="FFFFFF"/>
                </a:solidFill>
              </a14:hiddenFill>
            </a:ext>
          </a:extLst>
        </p:spPr>
      </p:pic>
      <p:sp>
        <p:nvSpPr>
          <p:cNvPr id="4" name="Slide Number Placeholder 3">
            <a:extLst>
              <a:ext uri="{FF2B5EF4-FFF2-40B4-BE49-F238E27FC236}">
                <a16:creationId xmlns:a16="http://schemas.microsoft.com/office/drawing/2014/main" id="{CF652B29-54BD-431D-3F4B-6865B00D73D5}"/>
              </a:ext>
            </a:extLst>
          </p:cNvPr>
          <p:cNvSpPr>
            <a:spLocks noGrp="1"/>
          </p:cNvSpPr>
          <p:nvPr>
            <p:ph type="sldNum" sz="quarter" idx="12"/>
          </p:nvPr>
        </p:nvSpPr>
        <p:spPr>
          <a:xfrm>
            <a:off x="8610600" y="6356350"/>
            <a:ext cx="2743200" cy="365125"/>
          </a:xfrm>
        </p:spPr>
        <p:txBody>
          <a:bodyPr vert="horz" lIns="91440" tIns="45720" rIns="91440" bIns="45720" rtlCol="0" anchor="ctr">
            <a:normAutofit/>
          </a:bodyPr>
          <a:lstStyle/>
          <a:p>
            <a:pPr>
              <a:spcAft>
                <a:spcPts val="600"/>
              </a:spcAft>
            </a:pPr>
            <a:fld id="{D251A128-96ED-D44F-BC69-40111ABD8967}" type="slidenum">
              <a:rPr lang="en-US" smtClean="0">
                <a:solidFill>
                  <a:schemeClr val="tx1">
                    <a:tint val="75000"/>
                  </a:schemeClr>
                </a:solidFill>
              </a:rPr>
              <a:pPr>
                <a:spcAft>
                  <a:spcPts val="600"/>
                </a:spcAft>
              </a:pPr>
              <a:t>24</a:t>
            </a:fld>
            <a:endParaRPr lang="en-US" dirty="0">
              <a:solidFill>
                <a:schemeClr val="tx1">
                  <a:tint val="75000"/>
                </a:schemeClr>
              </a:solidFill>
            </a:endParaRPr>
          </a:p>
        </p:txBody>
      </p:sp>
    </p:spTree>
    <p:extLst>
      <p:ext uri="{BB962C8B-B14F-4D97-AF65-F5344CB8AC3E}">
        <p14:creationId xmlns:p14="http://schemas.microsoft.com/office/powerpoint/2010/main" val="3879445206"/>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7" name="Picture 6">
            <a:extLst>
              <a:ext uri="{FF2B5EF4-FFF2-40B4-BE49-F238E27FC236}">
                <a16:creationId xmlns:a16="http://schemas.microsoft.com/office/drawing/2014/main" id="{CE683B4A-A54C-6B63-8BC3-686795346D10}"/>
              </a:ext>
            </a:extLst>
          </p:cNvPr>
          <p:cNvPicPr>
            <a:picLocks noChangeAspect="1"/>
          </p:cNvPicPr>
          <p:nvPr/>
        </p:nvPicPr>
        <p:blipFill>
          <a:blip r:embed="rId2">
            <a:duotone>
              <a:schemeClr val="bg2">
                <a:shade val="45000"/>
                <a:satMod val="135000"/>
              </a:schemeClr>
              <a:prstClr val="white"/>
            </a:duotone>
          </a:blip>
          <a:srcRect/>
          <a:stretch/>
        </p:blipFill>
        <p:spPr>
          <a:xfrm>
            <a:off x="20" y="10"/>
            <a:ext cx="12191980" cy="6857990"/>
          </a:xfrm>
          <a:prstGeom prst="rect">
            <a:avLst/>
          </a:prstGeom>
        </p:spPr>
      </p:pic>
      <p:sp>
        <p:nvSpPr>
          <p:cNvPr id="11" name="Rectangle 10">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7399BDF-F759-B5DF-C5E0-429E0ED06AE7}"/>
              </a:ext>
            </a:extLst>
          </p:cNvPr>
          <p:cNvSpPr>
            <a:spLocks noGrp="1"/>
          </p:cNvSpPr>
          <p:nvPr>
            <p:ph type="title"/>
          </p:nvPr>
        </p:nvSpPr>
        <p:spPr>
          <a:xfrm>
            <a:off x="838200" y="365125"/>
            <a:ext cx="10515600" cy="1325563"/>
          </a:xfrm>
        </p:spPr>
        <p:txBody>
          <a:bodyPr>
            <a:normAutofit/>
          </a:bodyPr>
          <a:lstStyle/>
          <a:p>
            <a:r>
              <a:rPr lang="en-US" dirty="0"/>
              <a:t>Explaining the Circular Flow Of Income </a:t>
            </a:r>
          </a:p>
        </p:txBody>
      </p:sp>
      <p:sp>
        <p:nvSpPr>
          <p:cNvPr id="4" name="Slide Number Placeholder 3">
            <a:extLst>
              <a:ext uri="{FF2B5EF4-FFF2-40B4-BE49-F238E27FC236}">
                <a16:creationId xmlns:a16="http://schemas.microsoft.com/office/drawing/2014/main" id="{F6308DFF-891A-8B73-6A88-E680CBD8CE31}"/>
              </a:ext>
            </a:extLst>
          </p:cNvPr>
          <p:cNvSpPr>
            <a:spLocks noGrp="1"/>
          </p:cNvSpPr>
          <p:nvPr>
            <p:ph type="sldNum" sz="quarter" idx="12"/>
          </p:nvPr>
        </p:nvSpPr>
        <p:spPr>
          <a:xfrm>
            <a:off x="8610600" y="6356350"/>
            <a:ext cx="2743200" cy="365125"/>
          </a:xfrm>
        </p:spPr>
        <p:txBody>
          <a:bodyPr>
            <a:normAutofit/>
          </a:bodyPr>
          <a:lstStyle/>
          <a:p>
            <a:pPr>
              <a:spcAft>
                <a:spcPts val="600"/>
              </a:spcAft>
            </a:pPr>
            <a:fld id="{D251A128-96ED-D44F-BC69-40111ABD8967}" type="slidenum">
              <a:rPr lang="en-US" smtClean="0"/>
              <a:pPr>
                <a:spcAft>
                  <a:spcPts val="600"/>
                </a:spcAft>
              </a:pPr>
              <a:t>25</a:t>
            </a:fld>
            <a:endParaRPr lang="en-US" dirty="0"/>
          </a:p>
        </p:txBody>
      </p:sp>
      <p:graphicFrame>
        <p:nvGraphicFramePr>
          <p:cNvPr id="6" name="Content Placeholder 2">
            <a:extLst>
              <a:ext uri="{FF2B5EF4-FFF2-40B4-BE49-F238E27FC236}">
                <a16:creationId xmlns:a16="http://schemas.microsoft.com/office/drawing/2014/main" id="{795B25C4-D6D5-A73A-DA5F-75A0C0955359}"/>
              </a:ext>
            </a:extLst>
          </p:cNvPr>
          <p:cNvGraphicFramePr>
            <a:graphicFrameLocks noGrp="1"/>
          </p:cNvGraphicFramePr>
          <p:nvPr>
            <p:ph idx="1"/>
            <p:extLst>
              <p:ext uri="{D42A27DB-BD31-4B8C-83A1-F6EECF244321}">
                <p14:modId xmlns:p14="http://schemas.microsoft.com/office/powerpoint/2010/main" val="1002279035"/>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677498411"/>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6"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184FDB9-9B0A-B038-DBDB-41098F3339BD}"/>
              </a:ext>
            </a:extLst>
          </p:cNvPr>
          <p:cNvSpPr>
            <a:spLocks noGrp="1"/>
          </p:cNvSpPr>
          <p:nvPr>
            <p:ph type="title"/>
          </p:nvPr>
        </p:nvSpPr>
        <p:spPr>
          <a:xfrm>
            <a:off x="761800" y="762001"/>
            <a:ext cx="5334197" cy="1708242"/>
          </a:xfrm>
        </p:spPr>
        <p:txBody>
          <a:bodyPr anchor="ctr">
            <a:normAutofit/>
          </a:bodyPr>
          <a:lstStyle/>
          <a:p>
            <a:r>
              <a:rPr lang="en-US" sz="3400" dirty="0"/>
              <a:t>Summary of Our Understanding of the Circular Flow of Income , So Far?</a:t>
            </a:r>
          </a:p>
        </p:txBody>
      </p:sp>
      <p:pic>
        <p:nvPicPr>
          <p:cNvPr id="28" name="Picture 27">
            <a:extLst>
              <a:ext uri="{FF2B5EF4-FFF2-40B4-BE49-F238E27FC236}">
                <a16:creationId xmlns:a16="http://schemas.microsoft.com/office/drawing/2014/main" id="{E27F6AF4-5858-3FAA-E9E7-9A98C9F08C03}"/>
              </a:ext>
            </a:extLst>
          </p:cNvPr>
          <p:cNvPicPr>
            <a:picLocks noChangeAspect="1"/>
          </p:cNvPicPr>
          <p:nvPr/>
        </p:nvPicPr>
        <p:blipFill>
          <a:blip r:embed="rId2"/>
          <a:srcRect l="24826" r="28579"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4" name="Slide Number Placeholder 3">
            <a:extLst>
              <a:ext uri="{FF2B5EF4-FFF2-40B4-BE49-F238E27FC236}">
                <a16:creationId xmlns:a16="http://schemas.microsoft.com/office/drawing/2014/main" id="{AE27F66E-077F-D735-4FEF-468C765A7FC2}"/>
              </a:ext>
            </a:extLst>
          </p:cNvPr>
          <p:cNvSpPr>
            <a:spLocks noGrp="1"/>
          </p:cNvSpPr>
          <p:nvPr>
            <p:ph type="sldNum" sz="quarter" idx="12"/>
          </p:nvPr>
        </p:nvSpPr>
        <p:spPr>
          <a:xfrm>
            <a:off x="10167869" y="6356350"/>
            <a:ext cx="1768425" cy="365125"/>
          </a:xfrm>
        </p:spPr>
        <p:txBody>
          <a:bodyPr>
            <a:normAutofit/>
          </a:bodyPr>
          <a:lstStyle/>
          <a:p>
            <a:pPr>
              <a:spcAft>
                <a:spcPts val="600"/>
              </a:spcAft>
            </a:pPr>
            <a:fld id="{D251A128-96ED-D44F-BC69-40111ABD8967}" type="slidenum">
              <a:rPr lang="en-US">
                <a:solidFill>
                  <a:srgbClr val="FFFFFF"/>
                </a:solidFill>
              </a:rPr>
              <a:pPr>
                <a:spcAft>
                  <a:spcPts val="600"/>
                </a:spcAft>
              </a:pPr>
              <a:t>26</a:t>
            </a:fld>
            <a:endParaRPr lang="en-US" dirty="0">
              <a:solidFill>
                <a:srgbClr val="FFFFFF"/>
              </a:solidFill>
            </a:endParaRPr>
          </a:p>
        </p:txBody>
      </p:sp>
      <p:graphicFrame>
        <p:nvGraphicFramePr>
          <p:cNvPr id="31" name="Content Placeholder 2">
            <a:extLst>
              <a:ext uri="{FF2B5EF4-FFF2-40B4-BE49-F238E27FC236}">
                <a16:creationId xmlns:a16="http://schemas.microsoft.com/office/drawing/2014/main" id="{C2E8BE3B-6BD5-B721-3351-8C846F3B6298}"/>
              </a:ext>
            </a:extLst>
          </p:cNvPr>
          <p:cNvGraphicFramePr>
            <a:graphicFrameLocks noGrp="1"/>
          </p:cNvGraphicFramePr>
          <p:nvPr>
            <p:ph idx="1"/>
            <p:extLst>
              <p:ext uri="{D42A27DB-BD31-4B8C-83A1-F6EECF244321}">
                <p14:modId xmlns:p14="http://schemas.microsoft.com/office/powerpoint/2010/main" val="598923087"/>
              </p:ext>
            </p:extLst>
          </p:nvPr>
        </p:nvGraphicFramePr>
        <p:xfrm>
          <a:off x="761800" y="2470244"/>
          <a:ext cx="5334197" cy="376983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9755948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BE28674-213B-4A72-0A12-52075BB37BE7}"/>
              </a:ext>
            </a:extLst>
          </p:cNvPr>
          <p:cNvSpPr>
            <a:spLocks noGrp="1"/>
          </p:cNvSpPr>
          <p:nvPr>
            <p:ph type="title"/>
          </p:nvPr>
        </p:nvSpPr>
        <p:spPr>
          <a:xfrm>
            <a:off x="841248" y="256032"/>
            <a:ext cx="10506456" cy="1014984"/>
          </a:xfrm>
        </p:spPr>
        <p:txBody>
          <a:bodyPr anchor="b">
            <a:normAutofit/>
          </a:bodyPr>
          <a:lstStyle/>
          <a:p>
            <a:r>
              <a:rPr lang="en-US" sz="3100" dirty="0"/>
              <a:t>The Reality _ Relaxing the assumptions of the (Closed) Circular Flow of Income. </a:t>
            </a:r>
          </a:p>
        </p:txBody>
      </p:sp>
      <p:sp>
        <p:nvSpPr>
          <p:cNvPr id="12" name="Rectangle 11">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4" name="Rectangle 13">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4" name="Slide Number Placeholder 3">
            <a:extLst>
              <a:ext uri="{FF2B5EF4-FFF2-40B4-BE49-F238E27FC236}">
                <a16:creationId xmlns:a16="http://schemas.microsoft.com/office/drawing/2014/main" id="{B86E3B67-6AE3-F733-E5FA-48A5D11D81AE}"/>
              </a:ext>
            </a:extLst>
          </p:cNvPr>
          <p:cNvSpPr>
            <a:spLocks noGrp="1"/>
          </p:cNvSpPr>
          <p:nvPr>
            <p:ph type="sldNum" sz="quarter" idx="12"/>
          </p:nvPr>
        </p:nvSpPr>
        <p:spPr>
          <a:xfrm>
            <a:off x="8873254" y="6356350"/>
            <a:ext cx="2477498" cy="365125"/>
          </a:xfrm>
        </p:spPr>
        <p:txBody>
          <a:bodyPr>
            <a:normAutofit/>
          </a:bodyPr>
          <a:lstStyle/>
          <a:p>
            <a:pPr>
              <a:spcAft>
                <a:spcPts val="600"/>
              </a:spcAft>
            </a:pPr>
            <a:fld id="{D251A128-96ED-D44F-BC69-40111ABD8967}" type="slidenum">
              <a:rPr lang="en-US">
                <a:solidFill>
                  <a:schemeClr val="tx1">
                    <a:lumMod val="50000"/>
                    <a:lumOff val="50000"/>
                  </a:schemeClr>
                </a:solidFill>
              </a:rPr>
              <a:pPr>
                <a:spcAft>
                  <a:spcPts val="600"/>
                </a:spcAft>
              </a:pPr>
              <a:t>27</a:t>
            </a:fld>
            <a:endParaRPr lang="en-US" dirty="0">
              <a:solidFill>
                <a:schemeClr val="tx1">
                  <a:lumMod val="50000"/>
                  <a:lumOff val="50000"/>
                </a:schemeClr>
              </a:solidFill>
            </a:endParaRPr>
          </a:p>
        </p:txBody>
      </p:sp>
      <p:graphicFrame>
        <p:nvGraphicFramePr>
          <p:cNvPr id="6" name="Content Placeholder 2">
            <a:extLst>
              <a:ext uri="{FF2B5EF4-FFF2-40B4-BE49-F238E27FC236}">
                <a16:creationId xmlns:a16="http://schemas.microsoft.com/office/drawing/2014/main" id="{D14A8F40-7BE4-5DB6-3F59-3E5451452A48}"/>
              </a:ext>
            </a:extLst>
          </p:cNvPr>
          <p:cNvGraphicFramePr>
            <a:graphicFrameLocks noGrp="1"/>
          </p:cNvGraphicFramePr>
          <p:nvPr>
            <p:ph idx="1"/>
            <p:extLst>
              <p:ext uri="{D42A27DB-BD31-4B8C-83A1-F6EECF244321}">
                <p14:modId xmlns:p14="http://schemas.microsoft.com/office/powerpoint/2010/main" val="241482314"/>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347417"/>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dirty="0"/>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7B4293B-A3E7-3CA7-41AC-05FE0AF3DC39}"/>
              </a:ext>
            </a:extLst>
          </p:cNvPr>
          <p:cNvSpPr>
            <a:spLocks noGrp="1"/>
          </p:cNvSpPr>
          <p:nvPr>
            <p:ph type="title"/>
          </p:nvPr>
        </p:nvSpPr>
        <p:spPr>
          <a:xfrm>
            <a:off x="761803" y="350196"/>
            <a:ext cx="4646904" cy="1624520"/>
          </a:xfrm>
        </p:spPr>
        <p:txBody>
          <a:bodyPr anchor="ctr">
            <a:normAutofit/>
          </a:bodyPr>
          <a:lstStyle/>
          <a:p>
            <a:r>
              <a:rPr lang="en-US" sz="3700" dirty="0"/>
              <a:t>Withdrawals from the Circular Flow of Income - </a:t>
            </a:r>
          </a:p>
        </p:txBody>
      </p:sp>
      <p:sp>
        <p:nvSpPr>
          <p:cNvPr id="3" name="Content Placeholder 2">
            <a:extLst>
              <a:ext uri="{FF2B5EF4-FFF2-40B4-BE49-F238E27FC236}">
                <a16:creationId xmlns:a16="http://schemas.microsoft.com/office/drawing/2014/main" id="{EE4AE6A3-DC06-07A9-A041-A5465D81D641}"/>
              </a:ext>
            </a:extLst>
          </p:cNvPr>
          <p:cNvSpPr>
            <a:spLocks noGrp="1"/>
          </p:cNvSpPr>
          <p:nvPr>
            <p:ph idx="1"/>
          </p:nvPr>
        </p:nvSpPr>
        <p:spPr>
          <a:xfrm>
            <a:off x="761802" y="2743200"/>
            <a:ext cx="4646905" cy="3613149"/>
          </a:xfrm>
        </p:spPr>
        <p:txBody>
          <a:bodyPr anchor="ctr">
            <a:normAutofit/>
          </a:bodyPr>
          <a:lstStyle/>
          <a:p>
            <a:r>
              <a:rPr lang="en-US" sz="1600" b="1" dirty="0"/>
              <a:t>Savings (S)</a:t>
            </a:r>
            <a:r>
              <a:rPr lang="en-US" sz="1600" dirty="0"/>
              <a:t>  In reality households tend not to spend all of their income. They save part of their income. These savings represent a withdrawal from the circular flow of income. The effect is to reduce the size of the circular flow of income </a:t>
            </a:r>
          </a:p>
          <a:p>
            <a:r>
              <a:rPr lang="en-US" sz="1600" dirty="0"/>
              <a:t> Example: (1) Household Saving Rate in the United Kingdom decreased to 10.10 percent in the third quarter of 2024 from 10.30 percent in the second quarter of 2024.(Trading Economics, 2024)</a:t>
            </a:r>
          </a:p>
          <a:p>
            <a:r>
              <a:rPr lang="en-US" sz="1600" dirty="0"/>
              <a:t>According to Lumio app the </a:t>
            </a:r>
            <a:r>
              <a:rPr lang="en-US" sz="1600" i="1" dirty="0"/>
              <a:t>average</a:t>
            </a:r>
            <a:r>
              <a:rPr lang="en-US" sz="1600" dirty="0"/>
              <a:t> Briton saves £105.43 per month.</a:t>
            </a:r>
          </a:p>
          <a:p>
            <a:r>
              <a:rPr lang="en-US" sz="1600" dirty="0"/>
              <a:t>Between Jan and March 2024 – UK savings ratio was 27.4%. (ONS, 2024) </a:t>
            </a:r>
          </a:p>
        </p:txBody>
      </p:sp>
      <p:pic>
        <p:nvPicPr>
          <p:cNvPr id="6" name="Picture 5" descr="World map made up of coins">
            <a:extLst>
              <a:ext uri="{FF2B5EF4-FFF2-40B4-BE49-F238E27FC236}">
                <a16:creationId xmlns:a16="http://schemas.microsoft.com/office/drawing/2014/main" id="{16C9C808-0DD6-C5A6-1C2E-327B936C7C2C}"/>
              </a:ext>
            </a:extLst>
          </p:cNvPr>
          <p:cNvPicPr>
            <a:picLocks noChangeAspect="1"/>
          </p:cNvPicPr>
          <p:nvPr/>
        </p:nvPicPr>
        <p:blipFill>
          <a:blip r:embed="rId2"/>
          <a:srcRect l="18109" r="15371" b="-2"/>
          <a:stretch/>
        </p:blipFill>
        <p:spPr>
          <a:xfrm>
            <a:off x="6096000" y="1"/>
            <a:ext cx="6102825" cy="6858000"/>
          </a:xfrm>
          <a:prstGeom prst="rect">
            <a:avLst/>
          </a:prstGeom>
        </p:spPr>
      </p:pic>
      <p:sp>
        <p:nvSpPr>
          <p:cNvPr id="4" name="Slide Number Placeholder 3">
            <a:extLst>
              <a:ext uri="{FF2B5EF4-FFF2-40B4-BE49-F238E27FC236}">
                <a16:creationId xmlns:a16="http://schemas.microsoft.com/office/drawing/2014/main" id="{4C4E5834-E356-6793-104E-02CECDEE8084}"/>
              </a:ext>
            </a:extLst>
          </p:cNvPr>
          <p:cNvSpPr>
            <a:spLocks noGrp="1"/>
          </p:cNvSpPr>
          <p:nvPr>
            <p:ph type="sldNum" sz="quarter" idx="12"/>
          </p:nvPr>
        </p:nvSpPr>
        <p:spPr>
          <a:xfrm>
            <a:off x="8732520" y="6356350"/>
            <a:ext cx="3200400" cy="365125"/>
          </a:xfrm>
        </p:spPr>
        <p:txBody>
          <a:bodyPr>
            <a:normAutofit/>
          </a:bodyPr>
          <a:lstStyle/>
          <a:p>
            <a:pPr>
              <a:spcAft>
                <a:spcPts val="600"/>
              </a:spcAft>
            </a:pPr>
            <a:fld id="{D251A128-96ED-D44F-BC69-40111ABD8967}" type="slidenum">
              <a:rPr lang="en-US">
                <a:solidFill>
                  <a:srgbClr val="FFFFFF"/>
                </a:solidFill>
              </a:rPr>
              <a:pPr>
                <a:spcAft>
                  <a:spcPts val="600"/>
                </a:spcAft>
              </a:pPr>
              <a:t>28</a:t>
            </a:fld>
            <a:endParaRPr lang="en-US" dirty="0">
              <a:solidFill>
                <a:srgbClr val="FFFFFF"/>
              </a:solidFill>
            </a:endParaRPr>
          </a:p>
        </p:txBody>
      </p:sp>
    </p:spTree>
    <p:extLst>
      <p:ext uri="{BB962C8B-B14F-4D97-AF65-F5344CB8AC3E}">
        <p14:creationId xmlns:p14="http://schemas.microsoft.com/office/powerpoint/2010/main" val="3948554631"/>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12F4FE-8F44-C9BA-A976-8068915D4D31}"/>
              </a:ext>
            </a:extLst>
          </p:cNvPr>
          <p:cNvSpPr>
            <a:spLocks noGrp="1"/>
          </p:cNvSpPr>
          <p:nvPr>
            <p:ph type="title"/>
          </p:nvPr>
        </p:nvSpPr>
        <p:spPr/>
        <p:txBody>
          <a:bodyPr/>
          <a:lstStyle/>
          <a:p>
            <a:r>
              <a:rPr lang="en-US" dirty="0"/>
              <a:t>Cont’d </a:t>
            </a:r>
          </a:p>
        </p:txBody>
      </p:sp>
      <p:sp>
        <p:nvSpPr>
          <p:cNvPr id="3" name="Content Placeholder 2">
            <a:extLst>
              <a:ext uri="{FF2B5EF4-FFF2-40B4-BE49-F238E27FC236}">
                <a16:creationId xmlns:a16="http://schemas.microsoft.com/office/drawing/2014/main" id="{AF9850A7-E80D-276D-8A82-2DE06BA2EA04}"/>
              </a:ext>
            </a:extLst>
          </p:cNvPr>
          <p:cNvSpPr>
            <a:spLocks noGrp="1"/>
          </p:cNvSpPr>
          <p:nvPr>
            <p:ph idx="1"/>
          </p:nvPr>
        </p:nvSpPr>
        <p:spPr/>
        <p:txBody>
          <a:bodyPr>
            <a:normAutofit fontScale="92500"/>
          </a:bodyPr>
          <a:lstStyle/>
          <a:p>
            <a:r>
              <a:rPr lang="en-US" b="1" dirty="0"/>
              <a:t>Taxation (T)</a:t>
            </a:r>
            <a:r>
              <a:rPr lang="en-US" dirty="0"/>
              <a:t> – Household incomes are taxed by government . In the UK on average 30 % income tax is applied to earned income and this goes to the UK government. The tax deducted lowers household incomes. Taxed income cannot be spent by households. </a:t>
            </a:r>
          </a:p>
          <a:p>
            <a:endParaRPr lang="en-US" dirty="0"/>
          </a:p>
          <a:p>
            <a:r>
              <a:rPr lang="en-US" b="1" dirty="0"/>
              <a:t>Imports (M): </a:t>
            </a:r>
            <a:r>
              <a:rPr lang="en-US" dirty="0"/>
              <a:t>- When we buy goods some of these goods are imported. These imported goods we buy reflect expenditure, but we are spending on goods and services made by firms in other countries. Our expenditure leaks back to the firms in these countries. This represents a withdrawal from our country’s circular flow of income </a:t>
            </a:r>
            <a:endParaRPr lang="en-US" b="1" dirty="0"/>
          </a:p>
        </p:txBody>
      </p:sp>
      <p:sp>
        <p:nvSpPr>
          <p:cNvPr id="4" name="Slide Number Placeholder 3">
            <a:extLst>
              <a:ext uri="{FF2B5EF4-FFF2-40B4-BE49-F238E27FC236}">
                <a16:creationId xmlns:a16="http://schemas.microsoft.com/office/drawing/2014/main" id="{B74C30CB-6233-DAC1-B8B4-2F890AE9223F}"/>
              </a:ext>
            </a:extLst>
          </p:cNvPr>
          <p:cNvSpPr>
            <a:spLocks noGrp="1"/>
          </p:cNvSpPr>
          <p:nvPr>
            <p:ph type="sldNum" sz="quarter" idx="12"/>
          </p:nvPr>
        </p:nvSpPr>
        <p:spPr/>
        <p:txBody>
          <a:bodyPr/>
          <a:lstStyle/>
          <a:p>
            <a:fld id="{D251A128-96ED-D44F-BC69-40111ABD8967}" type="slidenum">
              <a:rPr lang="en-US" smtClean="0"/>
              <a:t>29</a:t>
            </a:fld>
            <a:endParaRPr lang="en-US" dirty="0"/>
          </a:p>
        </p:txBody>
      </p:sp>
    </p:spTree>
    <p:extLst>
      <p:ext uri="{BB962C8B-B14F-4D97-AF65-F5344CB8AC3E}">
        <p14:creationId xmlns:p14="http://schemas.microsoft.com/office/powerpoint/2010/main" val="250758230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C7BB5-764E-CC0C-FD84-6830CE96E40B}"/>
              </a:ext>
            </a:extLst>
          </p:cNvPr>
          <p:cNvSpPr>
            <a:spLocks noGrp="1"/>
          </p:cNvSpPr>
          <p:nvPr>
            <p:ph type="title"/>
          </p:nvPr>
        </p:nvSpPr>
        <p:spPr/>
        <p:txBody>
          <a:bodyPr/>
          <a:lstStyle/>
          <a:p>
            <a:r>
              <a:rPr lang="en-US" dirty="0"/>
              <a:t>Injections into the Circular Flow of Income </a:t>
            </a:r>
          </a:p>
        </p:txBody>
      </p:sp>
      <p:sp>
        <p:nvSpPr>
          <p:cNvPr id="5" name="Content Placeholder 4">
            <a:extLst>
              <a:ext uri="{FF2B5EF4-FFF2-40B4-BE49-F238E27FC236}">
                <a16:creationId xmlns:a16="http://schemas.microsoft.com/office/drawing/2014/main" id="{5D6C3FC2-F126-A08A-32DB-B1E94BB2D44A}"/>
              </a:ext>
            </a:extLst>
          </p:cNvPr>
          <p:cNvSpPr>
            <a:spLocks noGrp="1"/>
          </p:cNvSpPr>
          <p:nvPr>
            <p:ph idx="1"/>
          </p:nvPr>
        </p:nvSpPr>
        <p:spPr/>
        <p:txBody>
          <a:bodyPr>
            <a:normAutofit fontScale="77500" lnSpcReduction="20000"/>
          </a:bodyPr>
          <a:lstStyle/>
          <a:p>
            <a:r>
              <a:rPr lang="en-US" sz="5000" b="1" dirty="0"/>
              <a:t>Investment (I) </a:t>
            </a:r>
          </a:p>
          <a:p>
            <a:r>
              <a:rPr lang="en-US" sz="5000" b="1" dirty="0">
                <a:solidFill>
                  <a:srgbClr val="0070C0"/>
                </a:solidFill>
              </a:rPr>
              <a:t>NOTE:</a:t>
            </a:r>
            <a:r>
              <a:rPr lang="en-US" sz="5000" dirty="0"/>
              <a:t> Investment refers to spending on capital goods such as equipment and  machinery. It is expenditure , usually by firms and it is additional to the expenditure by households. </a:t>
            </a:r>
          </a:p>
          <a:p>
            <a:r>
              <a:rPr lang="en-US" sz="5000" dirty="0"/>
              <a:t>It is an injection into the circular flow of income </a:t>
            </a:r>
          </a:p>
          <a:p>
            <a:r>
              <a:rPr lang="en-US" sz="5000" dirty="0"/>
              <a:t>It enables higher productivity and quality of goods and services. This process adds to the economic wealth of a country.   </a:t>
            </a:r>
          </a:p>
          <a:p>
            <a:endParaRPr lang="en-US" sz="5000" dirty="0"/>
          </a:p>
          <a:p>
            <a:endParaRPr lang="en-US" dirty="0"/>
          </a:p>
          <a:p>
            <a:endParaRPr lang="en-US" dirty="0"/>
          </a:p>
          <a:p>
            <a:endParaRPr lang="en-US" dirty="0"/>
          </a:p>
        </p:txBody>
      </p:sp>
      <p:sp>
        <p:nvSpPr>
          <p:cNvPr id="4" name="Slide Number Placeholder 3">
            <a:extLst>
              <a:ext uri="{FF2B5EF4-FFF2-40B4-BE49-F238E27FC236}">
                <a16:creationId xmlns:a16="http://schemas.microsoft.com/office/drawing/2014/main" id="{6756BBE8-1015-F568-17CE-EDE01B6E3138}"/>
              </a:ext>
            </a:extLst>
          </p:cNvPr>
          <p:cNvSpPr>
            <a:spLocks noGrp="1"/>
          </p:cNvSpPr>
          <p:nvPr>
            <p:ph type="sldNum" sz="quarter" idx="12"/>
          </p:nvPr>
        </p:nvSpPr>
        <p:spPr/>
        <p:txBody>
          <a:bodyPr/>
          <a:lstStyle/>
          <a:p>
            <a:fld id="{D251A128-96ED-D44F-BC69-40111ABD8967}" type="slidenum">
              <a:rPr lang="en-US" smtClean="0"/>
              <a:t>30</a:t>
            </a:fld>
            <a:endParaRPr lang="en-US" dirty="0"/>
          </a:p>
        </p:txBody>
      </p:sp>
    </p:spTree>
    <p:extLst>
      <p:ext uri="{BB962C8B-B14F-4D97-AF65-F5344CB8AC3E}">
        <p14:creationId xmlns:p14="http://schemas.microsoft.com/office/powerpoint/2010/main" val="103366335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Slide Number Placeholder 3">
            <a:extLst>
              <a:ext uri="{FF2B5EF4-FFF2-40B4-BE49-F238E27FC236}">
                <a16:creationId xmlns:a16="http://schemas.microsoft.com/office/drawing/2014/main" id="{60CC5AB6-46B0-F174-224C-57295062B93D}"/>
              </a:ext>
            </a:extLst>
          </p:cNvPr>
          <p:cNvSpPr>
            <a:spLocks noGrp="1"/>
          </p:cNvSpPr>
          <p:nvPr>
            <p:ph type="sldNum" sz="quarter" idx="12"/>
          </p:nvPr>
        </p:nvSpPr>
        <p:spPr/>
        <p:txBody>
          <a:bodyPr/>
          <a:lstStyle/>
          <a:p>
            <a:fld id="{D251A128-96ED-D44F-BC69-40111ABD8967}" type="slidenum">
              <a:rPr lang="en-US" smtClean="0"/>
              <a:t>31</a:t>
            </a:fld>
            <a:endParaRPr lang="en-US" dirty="0"/>
          </a:p>
        </p:txBody>
      </p:sp>
      <p:sp>
        <p:nvSpPr>
          <p:cNvPr id="5" name="Content Placeholder 5">
            <a:extLst>
              <a:ext uri="{FF2B5EF4-FFF2-40B4-BE49-F238E27FC236}">
                <a16:creationId xmlns:a16="http://schemas.microsoft.com/office/drawing/2014/main" id="{80C46379-6991-C362-7C87-C19E503FE754}"/>
              </a:ext>
            </a:extLst>
          </p:cNvPr>
          <p:cNvSpPr>
            <a:spLocks noGrp="1"/>
          </p:cNvSpPr>
          <p:nvPr>
            <p:ph idx="4294967295"/>
          </p:nvPr>
        </p:nvSpPr>
        <p:spPr>
          <a:xfrm>
            <a:off x="0" y="381000"/>
            <a:ext cx="10515600" cy="5795963"/>
          </a:xfrm>
        </p:spPr>
        <p:txBody>
          <a:bodyPr>
            <a:normAutofit/>
          </a:bodyPr>
          <a:lstStyle/>
          <a:p>
            <a:r>
              <a:rPr lang="en-US" sz="2400" b="1" dirty="0"/>
              <a:t>Government Spending  (G); </a:t>
            </a:r>
            <a:r>
              <a:rPr lang="en-US" sz="2400" dirty="0"/>
              <a:t>Government uses funds it raises from taxes or /and from borrowing and spend this on goods and  services – e.g. Health and education. Government spending /expenditure is an injection into the circular flow of income </a:t>
            </a:r>
          </a:p>
          <a:p>
            <a:endParaRPr lang="en-US" sz="2400" dirty="0"/>
          </a:p>
          <a:p>
            <a:r>
              <a:rPr lang="en-US" sz="2400" dirty="0"/>
              <a:t>Have a look at this link – Section 2 and find the difference between public sector spending in July 2022 and total public sector receipts in July 2022.  Does this correspond to the figure for public sector net borrowing?</a:t>
            </a:r>
          </a:p>
          <a:p>
            <a:r>
              <a:rPr lang="en-US" sz="2400" dirty="0">
                <a:hlinkClick r:id="rId2"/>
              </a:rPr>
              <a:t>https://www.ons.gov.uk/economy/governmentpublicsectorandtaxes/publicsectorfinance/bulletins/publicsectorfinances/july2024</a:t>
            </a:r>
            <a:endParaRPr lang="en-US" sz="2400" dirty="0"/>
          </a:p>
          <a:p>
            <a:r>
              <a:rPr lang="en-US" sz="2400" b="1" dirty="0"/>
              <a:t>Exports (X)</a:t>
            </a:r>
            <a:r>
              <a:rPr lang="en-US" sz="2400" dirty="0"/>
              <a:t> : Firms in the UK produce goods and service which they sell abroad /export. Exports earn income overseas and this money flows back into the UK . This is an injection into the circular flow of income </a:t>
            </a:r>
          </a:p>
        </p:txBody>
      </p:sp>
    </p:spTree>
    <p:extLst>
      <p:ext uri="{BB962C8B-B14F-4D97-AF65-F5344CB8AC3E}">
        <p14:creationId xmlns:p14="http://schemas.microsoft.com/office/powerpoint/2010/main" val="1197943176"/>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99616B1A-38AA-F5DF-4D2A-34BEF9B21BF5}"/>
              </a:ext>
            </a:extLst>
          </p:cNvPr>
          <p:cNvSpPr>
            <a:spLocks noGrp="1"/>
          </p:cNvSpPr>
          <p:nvPr>
            <p:ph type="title"/>
          </p:nvPr>
        </p:nvSpPr>
        <p:spPr/>
        <p:txBody>
          <a:bodyPr/>
          <a:lstStyle/>
          <a:p>
            <a:r>
              <a:rPr lang="en-US" dirty="0"/>
              <a:t>Open Economy – Circular Flow of Income</a:t>
            </a:r>
          </a:p>
        </p:txBody>
      </p:sp>
      <p:sp>
        <p:nvSpPr>
          <p:cNvPr id="5" name="Slide Number Placeholder 4">
            <a:extLst>
              <a:ext uri="{FF2B5EF4-FFF2-40B4-BE49-F238E27FC236}">
                <a16:creationId xmlns:a16="http://schemas.microsoft.com/office/drawing/2014/main" id="{1982325C-B0ED-4EEA-4204-7B688F7C28F5}"/>
              </a:ext>
            </a:extLst>
          </p:cNvPr>
          <p:cNvSpPr>
            <a:spLocks noGrp="1"/>
          </p:cNvSpPr>
          <p:nvPr>
            <p:ph type="sldNum" sz="quarter" idx="12"/>
          </p:nvPr>
        </p:nvSpPr>
        <p:spPr/>
        <p:txBody>
          <a:bodyPr/>
          <a:lstStyle/>
          <a:p>
            <a:fld id="{D251A128-96ED-D44F-BC69-40111ABD8967}" type="slidenum">
              <a:rPr lang="en-US" smtClean="0"/>
              <a:t>32</a:t>
            </a:fld>
            <a:endParaRPr lang="en-US" dirty="0"/>
          </a:p>
        </p:txBody>
      </p:sp>
      <p:pic>
        <p:nvPicPr>
          <p:cNvPr id="2050" name="Picture 2" descr="Macroeconomic Core Concept 1: The Circular Flow - Economic Investigations">
            <a:extLst>
              <a:ext uri="{FF2B5EF4-FFF2-40B4-BE49-F238E27FC236}">
                <a16:creationId xmlns:a16="http://schemas.microsoft.com/office/drawing/2014/main" id="{F2F671B2-33EF-1E92-ACE1-BF7D704259C7}"/>
              </a:ext>
            </a:extLst>
          </p:cNvPr>
          <p:cNvPicPr>
            <a:picLocks noGrp="1" noChangeAspect="1" noChangeArrowheads="1"/>
          </p:cNvPicPr>
          <p:nvPr>
            <p:ph sz="half" idx="1"/>
          </p:nvPr>
        </p:nvPicPr>
        <p:blipFill>
          <a:blip r:embed="rId2">
            <a:extLst>
              <a:ext uri="{28A0092B-C50C-407E-A947-70E740481C1C}">
                <a14:useLocalDpi xmlns:a14="http://schemas.microsoft.com/office/drawing/2010/main" val="0"/>
              </a:ext>
            </a:extLst>
          </a:blip>
          <a:srcRect/>
          <a:stretch>
            <a:fillRect/>
          </a:stretch>
        </p:blipFill>
        <p:spPr bwMode="auto">
          <a:xfrm>
            <a:off x="1130300" y="2305844"/>
            <a:ext cx="4597400" cy="3390900"/>
          </a:xfrm>
          <a:prstGeom prst="rect">
            <a:avLst/>
          </a:prstGeom>
          <a:noFill/>
          <a:extLst>
            <a:ext uri="{909E8E84-426E-40DD-AFC4-6F175D3DCCD1}">
              <a14:hiddenFill xmlns:a14="http://schemas.microsoft.com/office/drawing/2010/main">
                <a:solidFill>
                  <a:srgbClr val="FFFFFF"/>
                </a:solidFill>
              </a14:hiddenFill>
            </a:ext>
          </a:extLst>
        </p:spPr>
      </p:pic>
      <p:pic>
        <p:nvPicPr>
          <p:cNvPr id="2052" name="Picture 4" descr="Circular flow of income">
            <a:extLst>
              <a:ext uri="{FF2B5EF4-FFF2-40B4-BE49-F238E27FC236}">
                <a16:creationId xmlns:a16="http://schemas.microsoft.com/office/drawing/2014/main" id="{301DE1DB-EB3D-49C7-7FAF-F98A9DDB98EA}"/>
              </a:ext>
            </a:extLst>
          </p:cNvPr>
          <p:cNvPicPr>
            <a:picLocks noGrp="1" noChangeAspect="1" noChangeArrowheads="1"/>
          </p:cNvPicPr>
          <p:nvPr>
            <p:ph sz="half" idx="2"/>
          </p:nvPr>
        </p:nvPicPr>
        <p:blipFill>
          <a:blip r:embed="rId3">
            <a:extLst>
              <a:ext uri="{28A0092B-C50C-407E-A947-70E740481C1C}">
                <a14:useLocalDpi xmlns:a14="http://schemas.microsoft.com/office/drawing/2010/main" val="0"/>
              </a:ext>
            </a:extLst>
          </a:blip>
          <a:srcRect/>
          <a:stretch>
            <a:fillRect/>
          </a:stretch>
        </p:blipFill>
        <p:spPr bwMode="auto">
          <a:xfrm>
            <a:off x="6172200" y="2047216"/>
            <a:ext cx="5181600" cy="3908155"/>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203055639"/>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6" name="Title 5">
            <a:extLst>
              <a:ext uri="{FF2B5EF4-FFF2-40B4-BE49-F238E27FC236}">
                <a16:creationId xmlns:a16="http://schemas.microsoft.com/office/drawing/2014/main" id="{1446D33B-5B40-CB23-EFAF-EF6BA48C9E7F}"/>
              </a:ext>
            </a:extLst>
          </p:cNvPr>
          <p:cNvSpPr>
            <a:spLocks noGrp="1"/>
          </p:cNvSpPr>
          <p:nvPr>
            <p:ph type="title"/>
          </p:nvPr>
        </p:nvSpPr>
        <p:spPr>
          <a:xfrm>
            <a:off x="4553733" y="548464"/>
            <a:ext cx="6798541" cy="1675623"/>
          </a:xfrm>
        </p:spPr>
        <p:txBody>
          <a:bodyPr anchor="b">
            <a:normAutofit/>
          </a:bodyPr>
          <a:lstStyle/>
          <a:p>
            <a:r>
              <a:rPr lang="en-US" sz="3700" dirty="0"/>
              <a:t>NATIONAL  INCOME – THE DIFFERENT APPROACHES TO MEASURING NATIONAL INCOME</a:t>
            </a:r>
          </a:p>
        </p:txBody>
      </p:sp>
      <p:pic>
        <p:nvPicPr>
          <p:cNvPr id="9" name="Picture 8" descr="Codes on papers">
            <a:extLst>
              <a:ext uri="{FF2B5EF4-FFF2-40B4-BE49-F238E27FC236}">
                <a16:creationId xmlns:a16="http://schemas.microsoft.com/office/drawing/2014/main" id="{2E4BBF31-B7BB-F3F9-7132-57912D7914C7}"/>
              </a:ext>
            </a:extLst>
          </p:cNvPr>
          <p:cNvPicPr>
            <a:picLocks noChangeAspect="1"/>
          </p:cNvPicPr>
          <p:nvPr/>
        </p:nvPicPr>
        <p:blipFill>
          <a:blip r:embed="rId2"/>
          <a:srcRect l="30551" r="28603" b="-1"/>
          <a:stretch/>
        </p:blipFill>
        <p:spPr>
          <a:xfrm>
            <a:off x="1" y="10"/>
            <a:ext cx="4196496" cy="6857990"/>
          </a:xfrm>
          <a:prstGeom prst="rect">
            <a:avLst/>
          </a:prstGeom>
          <a:effectLst/>
        </p:spPr>
      </p:pic>
      <p:sp>
        <p:nvSpPr>
          <p:cNvPr id="7" name="Content Placeholder 6">
            <a:extLst>
              <a:ext uri="{FF2B5EF4-FFF2-40B4-BE49-F238E27FC236}">
                <a16:creationId xmlns:a16="http://schemas.microsoft.com/office/drawing/2014/main" id="{EF9E8878-B2D6-8FC2-972A-2F68739EAB59}"/>
              </a:ext>
            </a:extLst>
          </p:cNvPr>
          <p:cNvSpPr>
            <a:spLocks noGrp="1"/>
          </p:cNvSpPr>
          <p:nvPr>
            <p:ph idx="1"/>
          </p:nvPr>
        </p:nvSpPr>
        <p:spPr>
          <a:xfrm>
            <a:off x="4553734" y="2409830"/>
            <a:ext cx="6798539" cy="3705217"/>
          </a:xfrm>
        </p:spPr>
        <p:txBody>
          <a:bodyPr>
            <a:normAutofit/>
          </a:bodyPr>
          <a:lstStyle/>
          <a:p>
            <a:pPr marL="0" indent="0">
              <a:buNone/>
            </a:pPr>
            <a:endParaRPr lang="en-US" sz="1400" dirty="0"/>
          </a:p>
          <a:p>
            <a:r>
              <a:rPr lang="en-US" sz="1400" b="1" dirty="0"/>
              <a:t>Expenditure Approach to Measuring National Income </a:t>
            </a:r>
          </a:p>
          <a:p>
            <a:r>
              <a:rPr lang="en-US" sz="1400" dirty="0"/>
              <a:t>The amount of expenditure on goods and services produced in an economy over a period of time (That is, economic wealth) = National Income</a:t>
            </a:r>
          </a:p>
          <a:p>
            <a:r>
              <a:rPr lang="en-US" sz="1400" dirty="0"/>
              <a:t>The expenditures are incurred  by consumers, government and foreign buyers of exports. Note – that there is expenditure on imports undertaken by domestic consumers. But; the expenditure on imports reflects wealth created by other countries and this expenditure flows out of the UK. So we must deduct this  import expenditure form total expenditure . ,</a:t>
            </a:r>
          </a:p>
          <a:p>
            <a:r>
              <a:rPr lang="en-US" sz="1400" dirty="0"/>
              <a:t>Expenditure by firms </a:t>
            </a:r>
            <a:r>
              <a:rPr lang="en-US" sz="1400" b="1" dirty="0"/>
              <a:t>are not </a:t>
            </a:r>
            <a:r>
              <a:rPr lang="en-US" sz="1400" dirty="0"/>
              <a:t>included, this is to avoid double counting. For example, Kellogg's Inc buys wheat and corn form farmers, etc., to make cereals. It pays (EXPENDITURE) the farmers and then processes the corn into cornflakes. The cost of the cornflake includes the cost of the raw corn bought from the farmers. It is the cost of production /cost of producing the Kellogg’s which the firm sells.  If we are to recognize this cost of corn as expenditure, we would be double counting.  </a:t>
            </a:r>
          </a:p>
          <a:p>
            <a:endParaRPr lang="en-US" sz="1400" dirty="0"/>
          </a:p>
        </p:txBody>
      </p:sp>
      <p:sp>
        <p:nvSpPr>
          <p:cNvPr id="5" name="Slide Number Placeholder 4">
            <a:extLst>
              <a:ext uri="{FF2B5EF4-FFF2-40B4-BE49-F238E27FC236}">
                <a16:creationId xmlns:a16="http://schemas.microsoft.com/office/drawing/2014/main" id="{2E22AFD7-8EC6-E953-ADF4-D45F9D728748}"/>
              </a:ext>
            </a:extLst>
          </p:cNvPr>
          <p:cNvSpPr>
            <a:spLocks noGrp="1"/>
          </p:cNvSpPr>
          <p:nvPr>
            <p:ph type="sldNum" sz="quarter" idx="12"/>
          </p:nvPr>
        </p:nvSpPr>
        <p:spPr>
          <a:xfrm>
            <a:off x="9193686" y="6356350"/>
            <a:ext cx="2160114" cy="365125"/>
          </a:xfrm>
        </p:spPr>
        <p:txBody>
          <a:bodyPr>
            <a:normAutofit/>
          </a:bodyPr>
          <a:lstStyle/>
          <a:p>
            <a:pPr>
              <a:spcAft>
                <a:spcPts val="600"/>
              </a:spcAft>
            </a:pPr>
            <a:fld id="{D251A128-96ED-D44F-BC69-40111ABD8967}" type="slidenum">
              <a:rPr lang="en-US" smtClean="0"/>
              <a:pPr>
                <a:spcAft>
                  <a:spcPts val="600"/>
                </a:spcAft>
              </a:pPr>
              <a:t>33</a:t>
            </a:fld>
            <a:endParaRPr lang="en-US" dirty="0"/>
          </a:p>
        </p:txBody>
      </p:sp>
    </p:spTree>
    <p:extLst>
      <p:ext uri="{BB962C8B-B14F-4D97-AF65-F5344CB8AC3E}">
        <p14:creationId xmlns:p14="http://schemas.microsoft.com/office/powerpoint/2010/main" val="1510566614"/>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99A6FF77-9D93-25B1-3CD2-06EDC135B581}"/>
              </a:ext>
            </a:extLst>
          </p:cNvPr>
          <p:cNvSpPr>
            <a:spLocks noGrp="1"/>
          </p:cNvSpPr>
          <p:nvPr>
            <p:ph type="title"/>
          </p:nvPr>
        </p:nvSpPr>
        <p:spPr/>
        <p:txBody>
          <a:bodyPr/>
          <a:lstStyle/>
          <a:p>
            <a:r>
              <a:rPr lang="en-US" dirty="0"/>
              <a:t>CONT’D</a:t>
            </a:r>
          </a:p>
        </p:txBody>
      </p:sp>
      <p:sp>
        <p:nvSpPr>
          <p:cNvPr id="6" name="Content Placeholder 5">
            <a:extLst>
              <a:ext uri="{FF2B5EF4-FFF2-40B4-BE49-F238E27FC236}">
                <a16:creationId xmlns:a16="http://schemas.microsoft.com/office/drawing/2014/main" id="{5A2748D3-883E-7791-F0E0-4FC42EB83598}"/>
              </a:ext>
            </a:extLst>
          </p:cNvPr>
          <p:cNvSpPr>
            <a:spLocks noGrp="1"/>
          </p:cNvSpPr>
          <p:nvPr>
            <p:ph sz="half" idx="1"/>
          </p:nvPr>
        </p:nvSpPr>
        <p:spPr/>
        <p:txBody>
          <a:bodyPr>
            <a:normAutofit fontScale="92500" lnSpcReduction="20000"/>
          </a:bodyPr>
          <a:lstStyle/>
          <a:p>
            <a:r>
              <a:rPr lang="en-US" b="1" dirty="0"/>
              <a:t>Income Approach</a:t>
            </a:r>
          </a:p>
          <a:p>
            <a:r>
              <a:rPr lang="en-US" dirty="0"/>
              <a:t>This approach adds up the income of individuals from employment and from self – employment , the profits of firms and public corporations  and rent on property. </a:t>
            </a:r>
          </a:p>
          <a:p>
            <a:r>
              <a:rPr lang="en-US" dirty="0"/>
              <a:t>Note_ That earnings of interest are included in the profits of companies or in the income earned by individuals. </a:t>
            </a:r>
          </a:p>
        </p:txBody>
      </p:sp>
      <p:sp>
        <p:nvSpPr>
          <p:cNvPr id="7" name="Content Placeholder 6">
            <a:extLst>
              <a:ext uri="{FF2B5EF4-FFF2-40B4-BE49-F238E27FC236}">
                <a16:creationId xmlns:a16="http://schemas.microsoft.com/office/drawing/2014/main" id="{88ACAF60-B00E-D75B-B018-B57577FCEC09}"/>
              </a:ext>
            </a:extLst>
          </p:cNvPr>
          <p:cNvSpPr>
            <a:spLocks noGrp="1"/>
          </p:cNvSpPr>
          <p:nvPr>
            <p:ph sz="half" idx="2"/>
          </p:nvPr>
        </p:nvSpPr>
        <p:spPr/>
        <p:txBody>
          <a:bodyPr>
            <a:normAutofit fontScale="92500" lnSpcReduction="20000"/>
          </a:bodyPr>
          <a:lstStyle/>
          <a:p>
            <a:r>
              <a:rPr lang="en-US" b="1" dirty="0"/>
              <a:t>Value Added Approach </a:t>
            </a:r>
          </a:p>
          <a:p>
            <a:r>
              <a:rPr lang="en-US" dirty="0"/>
              <a:t>This approach measures the the value added by all activities which produce goods and services.</a:t>
            </a:r>
          </a:p>
          <a:p>
            <a:endParaRPr lang="en-US" dirty="0"/>
          </a:p>
          <a:p>
            <a:r>
              <a:rPr lang="en-US" dirty="0"/>
              <a:t>Therefore theoretically, all 3 approaches will add up to the same total for national income </a:t>
            </a:r>
          </a:p>
          <a:p>
            <a:r>
              <a:rPr lang="en-US" dirty="0"/>
              <a:t>Naturally, there are likely to be some statistical differences, which can be reconciled. </a:t>
            </a:r>
          </a:p>
        </p:txBody>
      </p:sp>
      <p:sp>
        <p:nvSpPr>
          <p:cNvPr id="4" name="Slide Number Placeholder 3">
            <a:extLst>
              <a:ext uri="{FF2B5EF4-FFF2-40B4-BE49-F238E27FC236}">
                <a16:creationId xmlns:a16="http://schemas.microsoft.com/office/drawing/2014/main" id="{FE6AC62B-62CE-77DC-A4A3-3760AFDC963D}"/>
              </a:ext>
            </a:extLst>
          </p:cNvPr>
          <p:cNvSpPr>
            <a:spLocks noGrp="1"/>
          </p:cNvSpPr>
          <p:nvPr>
            <p:ph type="sldNum" sz="quarter" idx="12"/>
          </p:nvPr>
        </p:nvSpPr>
        <p:spPr/>
        <p:txBody>
          <a:bodyPr/>
          <a:lstStyle/>
          <a:p>
            <a:fld id="{D251A128-96ED-D44F-BC69-40111ABD8967}" type="slidenum">
              <a:rPr lang="en-US" smtClean="0"/>
              <a:t>34</a:t>
            </a:fld>
            <a:endParaRPr lang="en-US" dirty="0"/>
          </a:p>
        </p:txBody>
      </p:sp>
    </p:spTree>
    <p:extLst>
      <p:ext uri="{BB962C8B-B14F-4D97-AF65-F5344CB8AC3E}">
        <p14:creationId xmlns:p14="http://schemas.microsoft.com/office/powerpoint/2010/main" val="4269749618"/>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7B97C5-B9AB-1271-B2E7-D5058B4A56F6}"/>
              </a:ext>
            </a:extLst>
          </p:cNvPr>
          <p:cNvSpPr>
            <a:spLocks noGrp="1"/>
          </p:cNvSpPr>
          <p:nvPr>
            <p:ph type="title"/>
          </p:nvPr>
        </p:nvSpPr>
        <p:spPr/>
        <p:txBody>
          <a:bodyPr/>
          <a:lstStyle/>
          <a:p>
            <a:r>
              <a:rPr lang="en-US" dirty="0"/>
              <a:t>How Do These Approaches Work in Practice </a:t>
            </a:r>
          </a:p>
        </p:txBody>
      </p:sp>
      <p:sp>
        <p:nvSpPr>
          <p:cNvPr id="3" name="Content Placeholder 2">
            <a:extLst>
              <a:ext uri="{FF2B5EF4-FFF2-40B4-BE49-F238E27FC236}">
                <a16:creationId xmlns:a16="http://schemas.microsoft.com/office/drawing/2014/main" id="{B4987C67-E499-5568-5460-066A0565C846}"/>
              </a:ext>
            </a:extLst>
          </p:cNvPr>
          <p:cNvSpPr>
            <a:spLocks noGrp="1"/>
          </p:cNvSpPr>
          <p:nvPr>
            <p:ph sz="half" idx="1"/>
          </p:nvPr>
        </p:nvSpPr>
        <p:spPr/>
        <p:txBody>
          <a:bodyPr>
            <a:normAutofit fontScale="85000" lnSpcReduction="10000"/>
          </a:bodyPr>
          <a:lstStyle/>
          <a:p>
            <a:r>
              <a:rPr lang="en-US" dirty="0"/>
              <a:t>Sagrai is a small nation with one firm operating in the country. Its transaction history over 12 months is below :</a:t>
            </a:r>
          </a:p>
          <a:p>
            <a:r>
              <a:rPr lang="en-US" dirty="0"/>
              <a:t>Raw Material Imports  £4000</a:t>
            </a:r>
          </a:p>
          <a:p>
            <a:r>
              <a:rPr lang="en-US" dirty="0"/>
              <a:t>Labour wages £9000</a:t>
            </a:r>
          </a:p>
          <a:p>
            <a:r>
              <a:rPr lang="en-US" dirty="0"/>
              <a:t>Sales of all product £20000</a:t>
            </a:r>
          </a:p>
          <a:p>
            <a:r>
              <a:rPr lang="en-US" dirty="0"/>
              <a:t>Profit made = £7000</a:t>
            </a:r>
          </a:p>
          <a:p>
            <a:r>
              <a:rPr lang="en-US" dirty="0"/>
              <a:t>Post tax dividends from profit £4000</a:t>
            </a:r>
          </a:p>
        </p:txBody>
      </p:sp>
      <p:sp>
        <p:nvSpPr>
          <p:cNvPr id="4" name="Content Placeholder 3">
            <a:extLst>
              <a:ext uri="{FF2B5EF4-FFF2-40B4-BE49-F238E27FC236}">
                <a16:creationId xmlns:a16="http://schemas.microsoft.com/office/drawing/2014/main" id="{C58E13CE-C2E2-4C95-80DF-DB8767B2A83A}"/>
              </a:ext>
            </a:extLst>
          </p:cNvPr>
          <p:cNvSpPr>
            <a:spLocks noGrp="1"/>
          </p:cNvSpPr>
          <p:nvPr>
            <p:ph sz="half" idx="2"/>
          </p:nvPr>
        </p:nvSpPr>
        <p:spPr/>
        <p:txBody>
          <a:bodyPr>
            <a:normAutofit fontScale="85000" lnSpcReduction="10000"/>
          </a:bodyPr>
          <a:lstStyle/>
          <a:p>
            <a:r>
              <a:rPr lang="en-US" dirty="0"/>
              <a:t>Govt employment tax = £2000 </a:t>
            </a:r>
          </a:p>
          <a:p>
            <a:r>
              <a:rPr lang="en-US" dirty="0"/>
              <a:t>Corporation Tax = £4000</a:t>
            </a:r>
          </a:p>
          <a:p>
            <a:r>
              <a:rPr lang="en-US" dirty="0"/>
              <a:t>The company's sales are as follows;</a:t>
            </a:r>
          </a:p>
          <a:p>
            <a:r>
              <a:rPr lang="en-US" dirty="0"/>
              <a:t>Domestic buyers/consumers -£11000 ( £7000 labour wages + £4000 shareholders dividend </a:t>
            </a:r>
          </a:p>
          <a:p>
            <a:r>
              <a:rPr lang="en-US" dirty="0"/>
              <a:t>Government spends £5000 tax receipts. Foreign buyers (imports)  = £4000.</a:t>
            </a:r>
          </a:p>
          <a:p>
            <a:r>
              <a:rPr lang="en-US" dirty="0"/>
              <a:t>Calculate the National Income ( GDP), using the three approaches. </a:t>
            </a:r>
          </a:p>
        </p:txBody>
      </p:sp>
      <p:sp>
        <p:nvSpPr>
          <p:cNvPr id="5" name="Slide Number Placeholder 4">
            <a:extLst>
              <a:ext uri="{FF2B5EF4-FFF2-40B4-BE49-F238E27FC236}">
                <a16:creationId xmlns:a16="http://schemas.microsoft.com/office/drawing/2014/main" id="{1C3CB5D0-02AD-0614-3298-6D9EFF5CEE97}"/>
              </a:ext>
            </a:extLst>
          </p:cNvPr>
          <p:cNvSpPr>
            <a:spLocks noGrp="1"/>
          </p:cNvSpPr>
          <p:nvPr>
            <p:ph type="sldNum" sz="quarter" idx="12"/>
          </p:nvPr>
        </p:nvSpPr>
        <p:spPr/>
        <p:txBody>
          <a:bodyPr/>
          <a:lstStyle/>
          <a:p>
            <a:fld id="{D251A128-96ED-D44F-BC69-40111ABD8967}" type="slidenum">
              <a:rPr lang="en-US" smtClean="0"/>
              <a:t>35</a:t>
            </a:fld>
            <a:endParaRPr lang="en-US" dirty="0"/>
          </a:p>
        </p:txBody>
      </p:sp>
    </p:spTree>
    <p:extLst>
      <p:ext uri="{BB962C8B-B14F-4D97-AF65-F5344CB8AC3E}">
        <p14:creationId xmlns:p14="http://schemas.microsoft.com/office/powerpoint/2010/main" val="70452325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Title 5">
            <a:extLst>
              <a:ext uri="{FF2B5EF4-FFF2-40B4-BE49-F238E27FC236}">
                <a16:creationId xmlns:a16="http://schemas.microsoft.com/office/drawing/2014/main" id="{8617BEE6-56E7-373B-B59C-0FFD363AFD92}"/>
              </a:ext>
            </a:extLst>
          </p:cNvPr>
          <p:cNvSpPr>
            <a:spLocks noGrp="1"/>
          </p:cNvSpPr>
          <p:nvPr>
            <p:ph type="title"/>
          </p:nvPr>
        </p:nvSpPr>
        <p:spPr/>
        <p:txBody>
          <a:bodyPr/>
          <a:lstStyle/>
          <a:p>
            <a:r>
              <a:rPr lang="en-US" dirty="0"/>
              <a:t>THE EXPENDITURE APPROACH </a:t>
            </a:r>
          </a:p>
        </p:txBody>
      </p:sp>
      <p:graphicFrame>
        <p:nvGraphicFramePr>
          <p:cNvPr id="8" name="Content Placeholder 7">
            <a:extLst>
              <a:ext uri="{FF2B5EF4-FFF2-40B4-BE49-F238E27FC236}">
                <a16:creationId xmlns:a16="http://schemas.microsoft.com/office/drawing/2014/main" id="{7137610E-E04A-0E69-BDC0-1BC51EB5C6FF}"/>
              </a:ext>
            </a:extLst>
          </p:cNvPr>
          <p:cNvGraphicFramePr>
            <a:graphicFrameLocks noGrp="1"/>
          </p:cNvGraphicFramePr>
          <p:nvPr>
            <p:ph idx="1"/>
            <p:extLst>
              <p:ext uri="{D42A27DB-BD31-4B8C-83A1-F6EECF244321}">
                <p14:modId xmlns:p14="http://schemas.microsoft.com/office/powerpoint/2010/main" val="3102241842"/>
              </p:ext>
            </p:extLst>
          </p:nvPr>
        </p:nvGraphicFramePr>
        <p:xfrm>
          <a:off x="838200" y="1825625"/>
          <a:ext cx="10515597" cy="296672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2579471969"/>
                    </a:ext>
                  </a:extLst>
                </a:gridCol>
                <a:gridCol w="3505199">
                  <a:extLst>
                    <a:ext uri="{9D8B030D-6E8A-4147-A177-3AD203B41FA5}">
                      <a16:colId xmlns:a16="http://schemas.microsoft.com/office/drawing/2014/main" val="483471491"/>
                    </a:ext>
                  </a:extLst>
                </a:gridCol>
                <a:gridCol w="3505199">
                  <a:extLst>
                    <a:ext uri="{9D8B030D-6E8A-4147-A177-3AD203B41FA5}">
                      <a16:colId xmlns:a16="http://schemas.microsoft.com/office/drawing/2014/main" val="1529063236"/>
                    </a:ext>
                  </a:extLst>
                </a:gridCol>
              </a:tblGrid>
              <a:tr h="370840">
                <a:tc>
                  <a:txBody>
                    <a:bodyPr/>
                    <a:lstStyle/>
                    <a:p>
                      <a:r>
                        <a:rPr lang="en-US" dirty="0"/>
                        <a:t>ITEM </a:t>
                      </a:r>
                    </a:p>
                  </a:txBody>
                  <a:tcPr/>
                </a:tc>
                <a:tc>
                  <a:txBody>
                    <a:bodyPr/>
                    <a:lstStyle/>
                    <a:p>
                      <a:r>
                        <a:rPr lang="en-US" dirty="0"/>
                        <a:t>£</a:t>
                      </a:r>
                    </a:p>
                  </a:txBody>
                  <a:tcPr/>
                </a:tc>
                <a:tc>
                  <a:txBody>
                    <a:bodyPr/>
                    <a:lstStyle/>
                    <a:p>
                      <a:endParaRPr lang="en-US" dirty="0"/>
                    </a:p>
                  </a:txBody>
                  <a:tcPr/>
                </a:tc>
                <a:extLst>
                  <a:ext uri="{0D108BD9-81ED-4DB2-BD59-A6C34878D82A}">
                    <a16:rowId xmlns:a16="http://schemas.microsoft.com/office/drawing/2014/main" val="1030914856"/>
                  </a:ext>
                </a:extLst>
              </a:tr>
              <a:tr h="370840">
                <a:tc>
                  <a:txBody>
                    <a:bodyPr/>
                    <a:lstStyle/>
                    <a:p>
                      <a:r>
                        <a:rPr lang="en-US" dirty="0"/>
                        <a:t>Consumer Expenditure </a:t>
                      </a:r>
                    </a:p>
                  </a:txBody>
                  <a:tcPr/>
                </a:tc>
                <a:tc>
                  <a:txBody>
                    <a:bodyPr/>
                    <a:lstStyle/>
                    <a:p>
                      <a:r>
                        <a:rPr lang="en-US" dirty="0"/>
                        <a:t>11000</a:t>
                      </a:r>
                    </a:p>
                  </a:txBody>
                  <a:tcPr/>
                </a:tc>
                <a:tc>
                  <a:txBody>
                    <a:bodyPr/>
                    <a:lstStyle/>
                    <a:p>
                      <a:endParaRPr lang="en-US" dirty="0"/>
                    </a:p>
                  </a:txBody>
                  <a:tcPr/>
                </a:tc>
                <a:extLst>
                  <a:ext uri="{0D108BD9-81ED-4DB2-BD59-A6C34878D82A}">
                    <a16:rowId xmlns:a16="http://schemas.microsoft.com/office/drawing/2014/main" val="3403981885"/>
                  </a:ext>
                </a:extLst>
              </a:tr>
              <a:tr h="370840">
                <a:tc>
                  <a:txBody>
                    <a:bodyPr/>
                    <a:lstStyle/>
                    <a:p>
                      <a:r>
                        <a:rPr lang="en-US" dirty="0"/>
                        <a:t>Government Expenditure </a:t>
                      </a:r>
                    </a:p>
                  </a:txBody>
                  <a:tcPr/>
                </a:tc>
                <a:tc>
                  <a:txBody>
                    <a:bodyPr/>
                    <a:lstStyle/>
                    <a:p>
                      <a:r>
                        <a:rPr lang="en-US" u="sng" dirty="0"/>
                        <a:t>5000</a:t>
                      </a:r>
                    </a:p>
                  </a:txBody>
                  <a:tcPr/>
                </a:tc>
                <a:tc>
                  <a:txBody>
                    <a:bodyPr/>
                    <a:lstStyle/>
                    <a:p>
                      <a:endParaRPr lang="en-US" dirty="0"/>
                    </a:p>
                  </a:txBody>
                  <a:tcPr/>
                </a:tc>
                <a:extLst>
                  <a:ext uri="{0D108BD9-81ED-4DB2-BD59-A6C34878D82A}">
                    <a16:rowId xmlns:a16="http://schemas.microsoft.com/office/drawing/2014/main" val="1204676880"/>
                  </a:ext>
                </a:extLst>
              </a:tr>
              <a:tr h="370840">
                <a:tc>
                  <a:txBody>
                    <a:bodyPr/>
                    <a:lstStyle/>
                    <a:p>
                      <a:endParaRPr lang="en-US" dirty="0"/>
                    </a:p>
                  </a:txBody>
                  <a:tcPr/>
                </a:tc>
                <a:tc>
                  <a:txBody>
                    <a:bodyPr/>
                    <a:lstStyle/>
                    <a:p>
                      <a:r>
                        <a:rPr lang="en-US" dirty="0"/>
                        <a:t>16000</a:t>
                      </a:r>
                    </a:p>
                  </a:txBody>
                  <a:tcPr/>
                </a:tc>
                <a:tc>
                  <a:txBody>
                    <a:bodyPr/>
                    <a:lstStyle/>
                    <a:p>
                      <a:endParaRPr lang="en-US" dirty="0"/>
                    </a:p>
                  </a:txBody>
                  <a:tcPr/>
                </a:tc>
                <a:extLst>
                  <a:ext uri="{0D108BD9-81ED-4DB2-BD59-A6C34878D82A}">
                    <a16:rowId xmlns:a16="http://schemas.microsoft.com/office/drawing/2014/main" val="3994683543"/>
                  </a:ext>
                </a:extLst>
              </a:tr>
              <a:tr h="370840">
                <a:tc>
                  <a:txBody>
                    <a:bodyPr/>
                    <a:lstStyle/>
                    <a:p>
                      <a:r>
                        <a:rPr lang="en-US" dirty="0"/>
                        <a:t>Add Exports </a:t>
                      </a:r>
                    </a:p>
                  </a:txBody>
                  <a:tcPr/>
                </a:tc>
                <a:tc>
                  <a:txBody>
                    <a:bodyPr/>
                    <a:lstStyle/>
                    <a:p>
                      <a:r>
                        <a:rPr lang="en-US" u="sng" dirty="0"/>
                        <a:t>4000</a:t>
                      </a:r>
                    </a:p>
                  </a:txBody>
                  <a:tcPr/>
                </a:tc>
                <a:tc>
                  <a:txBody>
                    <a:bodyPr/>
                    <a:lstStyle/>
                    <a:p>
                      <a:endParaRPr lang="en-US" dirty="0"/>
                    </a:p>
                  </a:txBody>
                  <a:tcPr/>
                </a:tc>
                <a:extLst>
                  <a:ext uri="{0D108BD9-81ED-4DB2-BD59-A6C34878D82A}">
                    <a16:rowId xmlns:a16="http://schemas.microsoft.com/office/drawing/2014/main" val="3228895793"/>
                  </a:ext>
                </a:extLst>
              </a:tr>
              <a:tr h="370840">
                <a:tc>
                  <a:txBody>
                    <a:bodyPr/>
                    <a:lstStyle/>
                    <a:p>
                      <a:endParaRPr lang="en-US" dirty="0"/>
                    </a:p>
                  </a:txBody>
                  <a:tcPr/>
                </a:tc>
                <a:tc>
                  <a:txBody>
                    <a:bodyPr/>
                    <a:lstStyle/>
                    <a:p>
                      <a:r>
                        <a:rPr lang="en-US" dirty="0"/>
                        <a:t>20000</a:t>
                      </a:r>
                    </a:p>
                  </a:txBody>
                  <a:tcPr/>
                </a:tc>
                <a:tc>
                  <a:txBody>
                    <a:bodyPr/>
                    <a:lstStyle/>
                    <a:p>
                      <a:endParaRPr lang="en-US" dirty="0"/>
                    </a:p>
                  </a:txBody>
                  <a:tcPr/>
                </a:tc>
                <a:extLst>
                  <a:ext uri="{0D108BD9-81ED-4DB2-BD59-A6C34878D82A}">
                    <a16:rowId xmlns:a16="http://schemas.microsoft.com/office/drawing/2014/main" val="78841204"/>
                  </a:ext>
                </a:extLst>
              </a:tr>
              <a:tr h="370840">
                <a:tc>
                  <a:txBody>
                    <a:bodyPr/>
                    <a:lstStyle/>
                    <a:p>
                      <a:r>
                        <a:rPr lang="en-US" dirty="0"/>
                        <a:t>Subtract Imports </a:t>
                      </a:r>
                    </a:p>
                  </a:txBody>
                  <a:tcPr/>
                </a:tc>
                <a:tc>
                  <a:txBody>
                    <a:bodyPr/>
                    <a:lstStyle/>
                    <a:p>
                      <a:r>
                        <a:rPr lang="en-US" dirty="0"/>
                        <a:t>(4000)</a:t>
                      </a:r>
                    </a:p>
                  </a:txBody>
                  <a:tcPr/>
                </a:tc>
                <a:tc>
                  <a:txBody>
                    <a:bodyPr/>
                    <a:lstStyle/>
                    <a:p>
                      <a:endParaRPr lang="en-US" dirty="0"/>
                    </a:p>
                  </a:txBody>
                  <a:tcPr/>
                </a:tc>
                <a:extLst>
                  <a:ext uri="{0D108BD9-81ED-4DB2-BD59-A6C34878D82A}">
                    <a16:rowId xmlns:a16="http://schemas.microsoft.com/office/drawing/2014/main" val="2010726797"/>
                  </a:ext>
                </a:extLst>
              </a:tr>
              <a:tr h="370840">
                <a:tc>
                  <a:txBody>
                    <a:bodyPr/>
                    <a:lstStyle/>
                    <a:p>
                      <a:r>
                        <a:rPr lang="en-US" dirty="0"/>
                        <a:t>GDP </a:t>
                      </a:r>
                    </a:p>
                  </a:txBody>
                  <a:tcPr/>
                </a:tc>
                <a:tc>
                  <a:txBody>
                    <a:bodyPr/>
                    <a:lstStyle/>
                    <a:p>
                      <a:r>
                        <a:rPr lang="en-US" dirty="0"/>
                        <a:t>16000</a:t>
                      </a:r>
                    </a:p>
                  </a:txBody>
                  <a:tcPr/>
                </a:tc>
                <a:tc>
                  <a:txBody>
                    <a:bodyPr/>
                    <a:lstStyle/>
                    <a:p>
                      <a:endParaRPr lang="en-US" dirty="0"/>
                    </a:p>
                  </a:txBody>
                  <a:tcPr/>
                </a:tc>
                <a:extLst>
                  <a:ext uri="{0D108BD9-81ED-4DB2-BD59-A6C34878D82A}">
                    <a16:rowId xmlns:a16="http://schemas.microsoft.com/office/drawing/2014/main" val="2912873558"/>
                  </a:ext>
                </a:extLst>
              </a:tr>
            </a:tbl>
          </a:graphicData>
        </a:graphic>
      </p:graphicFrame>
      <p:sp>
        <p:nvSpPr>
          <p:cNvPr id="5" name="Slide Number Placeholder 4">
            <a:extLst>
              <a:ext uri="{FF2B5EF4-FFF2-40B4-BE49-F238E27FC236}">
                <a16:creationId xmlns:a16="http://schemas.microsoft.com/office/drawing/2014/main" id="{764A6776-0FEB-018F-3F6B-DE1AC4DAE125}"/>
              </a:ext>
            </a:extLst>
          </p:cNvPr>
          <p:cNvSpPr>
            <a:spLocks noGrp="1"/>
          </p:cNvSpPr>
          <p:nvPr>
            <p:ph type="sldNum" sz="quarter" idx="12"/>
          </p:nvPr>
        </p:nvSpPr>
        <p:spPr/>
        <p:txBody>
          <a:bodyPr/>
          <a:lstStyle/>
          <a:p>
            <a:fld id="{D251A128-96ED-D44F-BC69-40111ABD8967}" type="slidenum">
              <a:rPr lang="en-US" smtClean="0"/>
              <a:t>36</a:t>
            </a:fld>
            <a:endParaRPr lang="en-US" dirty="0"/>
          </a:p>
        </p:txBody>
      </p:sp>
    </p:spTree>
    <p:extLst>
      <p:ext uri="{BB962C8B-B14F-4D97-AF65-F5344CB8AC3E}">
        <p14:creationId xmlns:p14="http://schemas.microsoft.com/office/powerpoint/2010/main" val="4030516113"/>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DEC99A-F98A-423A-227B-F98268D76C9F}"/>
              </a:ext>
            </a:extLst>
          </p:cNvPr>
          <p:cNvSpPr>
            <a:spLocks noGrp="1"/>
          </p:cNvSpPr>
          <p:nvPr>
            <p:ph type="title"/>
          </p:nvPr>
        </p:nvSpPr>
        <p:spPr/>
        <p:txBody>
          <a:bodyPr/>
          <a:lstStyle/>
          <a:p>
            <a:r>
              <a:rPr lang="en-US" dirty="0"/>
              <a:t>THE INCOME APPROACH </a:t>
            </a:r>
          </a:p>
        </p:txBody>
      </p:sp>
      <p:graphicFrame>
        <p:nvGraphicFramePr>
          <p:cNvPr id="5" name="Content Placeholder 4">
            <a:extLst>
              <a:ext uri="{FF2B5EF4-FFF2-40B4-BE49-F238E27FC236}">
                <a16:creationId xmlns:a16="http://schemas.microsoft.com/office/drawing/2014/main" id="{7A576D40-7D91-67BA-8A63-2349F84C259F}"/>
              </a:ext>
            </a:extLst>
          </p:cNvPr>
          <p:cNvGraphicFramePr>
            <a:graphicFrameLocks noGrp="1"/>
          </p:cNvGraphicFramePr>
          <p:nvPr>
            <p:ph idx="1"/>
            <p:extLst>
              <p:ext uri="{D42A27DB-BD31-4B8C-83A1-F6EECF244321}">
                <p14:modId xmlns:p14="http://schemas.microsoft.com/office/powerpoint/2010/main" val="1639695705"/>
              </p:ext>
            </p:extLst>
          </p:nvPr>
        </p:nvGraphicFramePr>
        <p:xfrm>
          <a:off x="838200" y="1825625"/>
          <a:ext cx="10515597" cy="286512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926376016"/>
                    </a:ext>
                  </a:extLst>
                </a:gridCol>
                <a:gridCol w="3505199">
                  <a:extLst>
                    <a:ext uri="{9D8B030D-6E8A-4147-A177-3AD203B41FA5}">
                      <a16:colId xmlns:a16="http://schemas.microsoft.com/office/drawing/2014/main" val="1260755585"/>
                    </a:ext>
                  </a:extLst>
                </a:gridCol>
                <a:gridCol w="3505199">
                  <a:extLst>
                    <a:ext uri="{9D8B030D-6E8A-4147-A177-3AD203B41FA5}">
                      <a16:colId xmlns:a16="http://schemas.microsoft.com/office/drawing/2014/main" val="2184414213"/>
                    </a:ext>
                  </a:extLst>
                </a:gridCol>
              </a:tblGrid>
              <a:tr h="370840">
                <a:tc>
                  <a:txBody>
                    <a:bodyPr/>
                    <a:lstStyle/>
                    <a:p>
                      <a:r>
                        <a:rPr lang="en-US" dirty="0"/>
                        <a:t>Item </a:t>
                      </a:r>
                    </a:p>
                  </a:txBody>
                  <a:tcPr/>
                </a:tc>
                <a:tc>
                  <a:txBody>
                    <a:bodyPr/>
                    <a:lstStyle/>
                    <a:p>
                      <a:r>
                        <a:rPr lang="en-US" dirty="0"/>
                        <a:t>£</a:t>
                      </a:r>
                    </a:p>
                  </a:txBody>
                  <a:tcPr/>
                </a:tc>
                <a:tc>
                  <a:txBody>
                    <a:bodyPr/>
                    <a:lstStyle/>
                    <a:p>
                      <a:endParaRPr lang="en-US" dirty="0"/>
                    </a:p>
                  </a:txBody>
                  <a:tcPr/>
                </a:tc>
                <a:extLst>
                  <a:ext uri="{0D108BD9-81ED-4DB2-BD59-A6C34878D82A}">
                    <a16:rowId xmlns:a16="http://schemas.microsoft.com/office/drawing/2014/main" val="222574491"/>
                  </a:ext>
                </a:extLst>
              </a:tr>
              <a:tr h="370840">
                <a:tc>
                  <a:txBody>
                    <a:bodyPr/>
                    <a:lstStyle/>
                    <a:p>
                      <a:r>
                        <a:rPr lang="en-US" dirty="0"/>
                        <a:t>Employment Income Before tax </a:t>
                      </a:r>
                    </a:p>
                  </a:txBody>
                  <a:tcPr/>
                </a:tc>
                <a:tc>
                  <a:txBody>
                    <a:bodyPr/>
                    <a:lstStyle/>
                    <a:p>
                      <a:r>
                        <a:rPr lang="en-US" dirty="0"/>
                        <a:t>9000</a:t>
                      </a:r>
                    </a:p>
                  </a:txBody>
                  <a:tcPr/>
                </a:tc>
                <a:tc>
                  <a:txBody>
                    <a:bodyPr/>
                    <a:lstStyle/>
                    <a:p>
                      <a:endParaRPr lang="en-US" dirty="0"/>
                    </a:p>
                  </a:txBody>
                  <a:tcPr/>
                </a:tc>
                <a:extLst>
                  <a:ext uri="{0D108BD9-81ED-4DB2-BD59-A6C34878D82A}">
                    <a16:rowId xmlns:a16="http://schemas.microsoft.com/office/drawing/2014/main" val="3209040668"/>
                  </a:ext>
                </a:extLst>
              </a:tr>
              <a:tr h="370840">
                <a:tc>
                  <a:txBody>
                    <a:bodyPr/>
                    <a:lstStyle/>
                    <a:p>
                      <a:r>
                        <a:rPr lang="en-US" dirty="0"/>
                        <a:t>Gross Profit of Company (Before tax)</a:t>
                      </a:r>
                    </a:p>
                  </a:txBody>
                  <a:tcPr/>
                </a:tc>
                <a:tc>
                  <a:txBody>
                    <a:bodyPr/>
                    <a:lstStyle/>
                    <a:p>
                      <a:r>
                        <a:rPr lang="en-US" u="sng" dirty="0"/>
                        <a:t>7000</a:t>
                      </a:r>
                    </a:p>
                  </a:txBody>
                  <a:tcPr/>
                </a:tc>
                <a:tc>
                  <a:txBody>
                    <a:bodyPr/>
                    <a:lstStyle/>
                    <a:p>
                      <a:endParaRPr lang="en-US" dirty="0"/>
                    </a:p>
                  </a:txBody>
                  <a:tcPr/>
                </a:tc>
                <a:extLst>
                  <a:ext uri="{0D108BD9-81ED-4DB2-BD59-A6C34878D82A}">
                    <a16:rowId xmlns:a16="http://schemas.microsoft.com/office/drawing/2014/main" val="2720820860"/>
                  </a:ext>
                </a:extLst>
              </a:tr>
              <a:tr h="370840">
                <a:tc>
                  <a:txBody>
                    <a:bodyPr/>
                    <a:lstStyle/>
                    <a:p>
                      <a:r>
                        <a:rPr lang="en-US" dirty="0"/>
                        <a:t>GDP </a:t>
                      </a:r>
                    </a:p>
                  </a:txBody>
                  <a:tcPr/>
                </a:tc>
                <a:tc>
                  <a:txBody>
                    <a:bodyPr/>
                    <a:lstStyle/>
                    <a:p>
                      <a:r>
                        <a:rPr lang="en-US" dirty="0"/>
                        <a:t>16000</a:t>
                      </a:r>
                    </a:p>
                  </a:txBody>
                  <a:tcPr/>
                </a:tc>
                <a:tc>
                  <a:txBody>
                    <a:bodyPr/>
                    <a:lstStyle/>
                    <a:p>
                      <a:endParaRPr lang="en-US" dirty="0"/>
                    </a:p>
                  </a:txBody>
                  <a:tcPr/>
                </a:tc>
                <a:extLst>
                  <a:ext uri="{0D108BD9-81ED-4DB2-BD59-A6C34878D82A}">
                    <a16:rowId xmlns:a16="http://schemas.microsoft.com/office/drawing/2014/main" val="1897360569"/>
                  </a:ext>
                </a:extLst>
              </a:tr>
              <a:tr h="370840">
                <a:tc>
                  <a:txBody>
                    <a:bodyPr/>
                    <a:lstStyle/>
                    <a:p>
                      <a:endParaRPr lang="en-US" dirty="0"/>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2643172587"/>
                  </a:ext>
                </a:extLst>
              </a:tr>
              <a:tr h="370840">
                <a:tc>
                  <a:txBody>
                    <a:bodyPr/>
                    <a:lstStyle/>
                    <a:p>
                      <a:endParaRPr lang="en-US" dirty="0"/>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1301458651"/>
                  </a:ext>
                </a:extLst>
              </a:tr>
              <a:tr h="370840">
                <a:tc>
                  <a:txBody>
                    <a:bodyPr/>
                    <a:lstStyle/>
                    <a:p>
                      <a:endParaRPr lang="en-US" dirty="0"/>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1517538085"/>
                  </a:ext>
                </a:extLst>
              </a:tr>
            </a:tbl>
          </a:graphicData>
        </a:graphic>
      </p:graphicFrame>
      <p:sp>
        <p:nvSpPr>
          <p:cNvPr id="4" name="Slide Number Placeholder 3">
            <a:extLst>
              <a:ext uri="{FF2B5EF4-FFF2-40B4-BE49-F238E27FC236}">
                <a16:creationId xmlns:a16="http://schemas.microsoft.com/office/drawing/2014/main" id="{BB6487F9-282A-E058-2E85-B80350C799E0}"/>
              </a:ext>
            </a:extLst>
          </p:cNvPr>
          <p:cNvSpPr>
            <a:spLocks noGrp="1"/>
          </p:cNvSpPr>
          <p:nvPr>
            <p:ph type="sldNum" sz="quarter" idx="12"/>
          </p:nvPr>
        </p:nvSpPr>
        <p:spPr/>
        <p:txBody>
          <a:bodyPr/>
          <a:lstStyle/>
          <a:p>
            <a:fld id="{D251A128-96ED-D44F-BC69-40111ABD8967}" type="slidenum">
              <a:rPr lang="en-US" smtClean="0"/>
              <a:t>37</a:t>
            </a:fld>
            <a:endParaRPr lang="en-US" dirty="0"/>
          </a:p>
        </p:txBody>
      </p:sp>
    </p:spTree>
    <p:extLst>
      <p:ext uri="{BB962C8B-B14F-4D97-AF65-F5344CB8AC3E}">
        <p14:creationId xmlns:p14="http://schemas.microsoft.com/office/powerpoint/2010/main" val="1286720674"/>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BA9A0B-09DE-481F-6C91-7936665EDFBD}"/>
              </a:ext>
            </a:extLst>
          </p:cNvPr>
          <p:cNvSpPr>
            <a:spLocks noGrp="1"/>
          </p:cNvSpPr>
          <p:nvPr>
            <p:ph type="title"/>
          </p:nvPr>
        </p:nvSpPr>
        <p:spPr/>
        <p:txBody>
          <a:bodyPr/>
          <a:lstStyle/>
          <a:p>
            <a:r>
              <a:rPr lang="en-US" dirty="0"/>
              <a:t>The Value-Added or Output Approach </a:t>
            </a:r>
          </a:p>
        </p:txBody>
      </p:sp>
      <p:sp>
        <p:nvSpPr>
          <p:cNvPr id="3" name="Content Placeholder 2">
            <a:extLst>
              <a:ext uri="{FF2B5EF4-FFF2-40B4-BE49-F238E27FC236}">
                <a16:creationId xmlns:a16="http://schemas.microsoft.com/office/drawing/2014/main" id="{FAB7D4D8-4D01-0475-15C6-7AF414CBAECE}"/>
              </a:ext>
            </a:extLst>
          </p:cNvPr>
          <p:cNvSpPr>
            <a:spLocks noGrp="1"/>
          </p:cNvSpPr>
          <p:nvPr>
            <p:ph idx="1"/>
          </p:nvPr>
        </p:nvSpPr>
        <p:spPr/>
        <p:txBody>
          <a:bodyPr/>
          <a:lstStyle/>
          <a:p>
            <a:pPr marL="0" algn="l" rtl="0" eaLnBrk="1" fontAlgn="t" latinLnBrk="0" hangingPunct="1">
              <a:spcBef>
                <a:spcPts val="0"/>
              </a:spcBef>
              <a:spcAft>
                <a:spcPts val="0"/>
              </a:spcAft>
            </a:pPr>
            <a:r>
              <a:rPr lang="en-US" sz="1800" b="1" i="0" u="none" strike="noStrike" kern="1200" dirty="0">
                <a:solidFill>
                  <a:srgbClr val="FFFFFF"/>
                </a:solidFill>
                <a:effectLst/>
                <a:latin typeface="Aptos" panose="020B0004020202020204" pitchFamily="34" charset="0"/>
              </a:rPr>
              <a:t>Item </a:t>
            </a:r>
            <a:endParaRPr lang="en-GB" sz="1800" b="0" i="0" u="none" strike="noStrike" dirty="0">
              <a:effectLst/>
              <a:latin typeface="Arial" panose="020B0604020202020204" pitchFamily="34" charset="0"/>
            </a:endParaRPr>
          </a:p>
          <a:p>
            <a:pPr marL="0" algn="l" rtl="0" eaLnBrk="1" fontAlgn="t" latinLnBrk="0" hangingPunct="1">
              <a:spcBef>
                <a:spcPts val="0"/>
              </a:spcBef>
              <a:spcAft>
                <a:spcPts val="0"/>
              </a:spcAft>
            </a:pPr>
            <a:r>
              <a:rPr lang="en-US" sz="1800" b="1" i="0" u="none" strike="noStrike" kern="1200" dirty="0">
                <a:solidFill>
                  <a:srgbClr val="FFFFFF"/>
                </a:solidFill>
                <a:effectLst/>
                <a:latin typeface="Aptos" panose="020B0004020202020204" pitchFamily="34" charset="0"/>
              </a:rPr>
              <a:t>£</a:t>
            </a:r>
            <a:endParaRPr lang="en-GB" sz="1800" b="0" i="0" u="none" strike="noStrike" dirty="0">
              <a:effectLst/>
              <a:latin typeface="Arial" panose="020B0604020202020204" pitchFamily="34" charset="0"/>
            </a:endParaRPr>
          </a:p>
          <a:p>
            <a:endParaRPr lang="en-US" dirty="0"/>
          </a:p>
        </p:txBody>
      </p:sp>
      <p:sp>
        <p:nvSpPr>
          <p:cNvPr id="4" name="Slide Number Placeholder 3">
            <a:extLst>
              <a:ext uri="{FF2B5EF4-FFF2-40B4-BE49-F238E27FC236}">
                <a16:creationId xmlns:a16="http://schemas.microsoft.com/office/drawing/2014/main" id="{0D2923A2-65D6-ADF4-8DA4-63BADBE402E6}"/>
              </a:ext>
            </a:extLst>
          </p:cNvPr>
          <p:cNvSpPr>
            <a:spLocks noGrp="1"/>
          </p:cNvSpPr>
          <p:nvPr>
            <p:ph type="sldNum" sz="quarter" idx="12"/>
          </p:nvPr>
        </p:nvSpPr>
        <p:spPr/>
        <p:txBody>
          <a:bodyPr/>
          <a:lstStyle/>
          <a:p>
            <a:fld id="{D251A128-96ED-D44F-BC69-40111ABD8967}" type="slidenum">
              <a:rPr lang="en-US" smtClean="0"/>
              <a:t>38</a:t>
            </a:fld>
            <a:endParaRPr lang="en-US" dirty="0"/>
          </a:p>
        </p:txBody>
      </p:sp>
      <p:graphicFrame>
        <p:nvGraphicFramePr>
          <p:cNvPr id="5" name="Table 4">
            <a:extLst>
              <a:ext uri="{FF2B5EF4-FFF2-40B4-BE49-F238E27FC236}">
                <a16:creationId xmlns:a16="http://schemas.microsoft.com/office/drawing/2014/main" id="{70E445D8-EF9F-2452-7D4A-336250ACA361}"/>
              </a:ext>
            </a:extLst>
          </p:cNvPr>
          <p:cNvGraphicFramePr>
            <a:graphicFrameLocks noGrp="1"/>
          </p:cNvGraphicFramePr>
          <p:nvPr>
            <p:extLst>
              <p:ext uri="{D42A27DB-BD31-4B8C-83A1-F6EECF244321}">
                <p14:modId xmlns:p14="http://schemas.microsoft.com/office/powerpoint/2010/main" val="3559176551"/>
              </p:ext>
            </p:extLst>
          </p:nvPr>
        </p:nvGraphicFramePr>
        <p:xfrm>
          <a:off x="1309188" y="2122737"/>
          <a:ext cx="8127999" cy="2941320"/>
        </p:xfrm>
        <a:graphic>
          <a:graphicData uri="http://schemas.openxmlformats.org/drawingml/2006/table">
            <a:tbl>
              <a:tblPr firstRow="1" bandRow="1">
                <a:tableStyleId>{5C22544A-7EE6-4342-B048-85BDC9FD1C3A}</a:tableStyleId>
              </a:tblPr>
              <a:tblGrid>
                <a:gridCol w="2709333">
                  <a:extLst>
                    <a:ext uri="{9D8B030D-6E8A-4147-A177-3AD203B41FA5}">
                      <a16:colId xmlns:a16="http://schemas.microsoft.com/office/drawing/2014/main" val="3958895130"/>
                    </a:ext>
                  </a:extLst>
                </a:gridCol>
                <a:gridCol w="2709333">
                  <a:extLst>
                    <a:ext uri="{9D8B030D-6E8A-4147-A177-3AD203B41FA5}">
                      <a16:colId xmlns:a16="http://schemas.microsoft.com/office/drawing/2014/main" val="3860520874"/>
                    </a:ext>
                  </a:extLst>
                </a:gridCol>
                <a:gridCol w="2709333">
                  <a:extLst>
                    <a:ext uri="{9D8B030D-6E8A-4147-A177-3AD203B41FA5}">
                      <a16:colId xmlns:a16="http://schemas.microsoft.com/office/drawing/2014/main" val="3012738221"/>
                    </a:ext>
                  </a:extLst>
                </a:gridCol>
              </a:tblGrid>
              <a:tr h="370840">
                <a:tc>
                  <a:txBody>
                    <a:bodyPr/>
                    <a:lstStyle/>
                    <a:p>
                      <a:r>
                        <a:rPr lang="en-US" dirty="0"/>
                        <a:t>Item </a:t>
                      </a:r>
                    </a:p>
                  </a:txBody>
                  <a:tcPr/>
                </a:tc>
                <a:tc>
                  <a:txBody>
                    <a:bodyPr/>
                    <a:lstStyle/>
                    <a:p>
                      <a:r>
                        <a:rPr lang="en-US" dirty="0"/>
                        <a:t>£</a:t>
                      </a:r>
                    </a:p>
                  </a:txBody>
                  <a:tcPr/>
                </a:tc>
                <a:tc>
                  <a:txBody>
                    <a:bodyPr/>
                    <a:lstStyle/>
                    <a:p>
                      <a:endParaRPr lang="en-US" dirty="0"/>
                    </a:p>
                  </a:txBody>
                  <a:tcPr/>
                </a:tc>
                <a:extLst>
                  <a:ext uri="{0D108BD9-81ED-4DB2-BD59-A6C34878D82A}">
                    <a16:rowId xmlns:a16="http://schemas.microsoft.com/office/drawing/2014/main" val="3657069942"/>
                  </a:ext>
                </a:extLst>
              </a:tr>
              <a:tr h="370840">
                <a:tc>
                  <a:txBody>
                    <a:bodyPr/>
                    <a:lstStyle/>
                    <a:p>
                      <a:r>
                        <a:rPr lang="en-US" dirty="0"/>
                        <a:t>Sales Revenue (Output of firm at  sales value) </a:t>
                      </a:r>
                    </a:p>
                  </a:txBody>
                  <a:tcPr/>
                </a:tc>
                <a:tc>
                  <a:txBody>
                    <a:bodyPr/>
                    <a:lstStyle/>
                    <a:p>
                      <a:r>
                        <a:rPr lang="en-US" dirty="0"/>
                        <a:t>20000</a:t>
                      </a:r>
                    </a:p>
                  </a:txBody>
                  <a:tcPr/>
                </a:tc>
                <a:tc>
                  <a:txBody>
                    <a:bodyPr/>
                    <a:lstStyle/>
                    <a:p>
                      <a:endParaRPr lang="en-US" dirty="0"/>
                    </a:p>
                  </a:txBody>
                  <a:tcPr/>
                </a:tc>
                <a:extLst>
                  <a:ext uri="{0D108BD9-81ED-4DB2-BD59-A6C34878D82A}">
                    <a16:rowId xmlns:a16="http://schemas.microsoft.com/office/drawing/2014/main" val="3358214972"/>
                  </a:ext>
                </a:extLst>
              </a:tr>
              <a:tr h="370840">
                <a:tc>
                  <a:txBody>
                    <a:bodyPr/>
                    <a:lstStyle/>
                    <a:p>
                      <a:r>
                        <a:rPr lang="en-US" dirty="0"/>
                        <a:t>Less Cost of Sales (COS) Goods bought form outside firms [i.e.., imports) </a:t>
                      </a:r>
                    </a:p>
                  </a:txBody>
                  <a:tcPr/>
                </a:tc>
                <a:tc>
                  <a:txBody>
                    <a:bodyPr/>
                    <a:lstStyle/>
                    <a:p>
                      <a:r>
                        <a:rPr lang="en-US" u="sng" dirty="0"/>
                        <a:t>(4000)</a:t>
                      </a:r>
                    </a:p>
                  </a:txBody>
                  <a:tcPr/>
                </a:tc>
                <a:tc>
                  <a:txBody>
                    <a:bodyPr/>
                    <a:lstStyle/>
                    <a:p>
                      <a:endParaRPr lang="en-US" dirty="0"/>
                    </a:p>
                  </a:txBody>
                  <a:tcPr/>
                </a:tc>
                <a:extLst>
                  <a:ext uri="{0D108BD9-81ED-4DB2-BD59-A6C34878D82A}">
                    <a16:rowId xmlns:a16="http://schemas.microsoft.com/office/drawing/2014/main" val="1908977506"/>
                  </a:ext>
                </a:extLst>
              </a:tr>
              <a:tr h="370840">
                <a:tc>
                  <a:txBody>
                    <a:bodyPr/>
                    <a:lstStyle/>
                    <a:p>
                      <a:r>
                        <a:rPr lang="en-US" dirty="0"/>
                        <a:t>GDP </a:t>
                      </a:r>
                    </a:p>
                  </a:txBody>
                  <a:tcPr/>
                </a:tc>
                <a:tc>
                  <a:txBody>
                    <a:bodyPr/>
                    <a:lstStyle/>
                    <a:p>
                      <a:r>
                        <a:rPr lang="en-US" dirty="0"/>
                        <a:t>16000.</a:t>
                      </a:r>
                    </a:p>
                  </a:txBody>
                  <a:tcPr/>
                </a:tc>
                <a:tc>
                  <a:txBody>
                    <a:bodyPr/>
                    <a:lstStyle/>
                    <a:p>
                      <a:endParaRPr lang="en-US" dirty="0"/>
                    </a:p>
                  </a:txBody>
                  <a:tcPr/>
                </a:tc>
                <a:extLst>
                  <a:ext uri="{0D108BD9-81ED-4DB2-BD59-A6C34878D82A}">
                    <a16:rowId xmlns:a16="http://schemas.microsoft.com/office/drawing/2014/main" val="3992236906"/>
                  </a:ext>
                </a:extLst>
              </a:tr>
              <a:tr h="370840">
                <a:tc>
                  <a:txBody>
                    <a:bodyPr/>
                    <a:lstStyle/>
                    <a:p>
                      <a:endParaRPr lang="en-US" dirty="0"/>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3650351233"/>
                  </a:ext>
                </a:extLst>
              </a:tr>
            </a:tbl>
          </a:graphicData>
        </a:graphic>
      </p:graphicFrame>
    </p:spTree>
    <p:extLst>
      <p:ext uri="{BB962C8B-B14F-4D97-AF65-F5344CB8AC3E}">
        <p14:creationId xmlns:p14="http://schemas.microsoft.com/office/powerpoint/2010/main" val="525211772"/>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03EB9E9-AC02-42A6-A793-4B573E457E5C}"/>
            </a:ext>
          </a:extLst>
        </p:cNvPr>
        <p:cNvGrpSpPr/>
        <p:nvPr/>
      </p:nvGrpSpPr>
      <p:grpSpPr>
        <a:xfrm>
          <a:off x="0" y="0"/>
          <a:ext cx="0" cy="0"/>
          <a:chOff x="0" y="0"/>
          <a:chExt cx="0" cy="0"/>
        </a:xfrm>
      </p:grpSpPr>
      <p:sp>
        <p:nvSpPr>
          <p:cNvPr id="6" name="Title 5">
            <a:extLst>
              <a:ext uri="{FF2B5EF4-FFF2-40B4-BE49-F238E27FC236}">
                <a16:creationId xmlns:a16="http://schemas.microsoft.com/office/drawing/2014/main" id="{27CC405A-7DFC-19C8-C481-54F322236637}"/>
              </a:ext>
            </a:extLst>
          </p:cNvPr>
          <p:cNvSpPr>
            <a:spLocks noGrp="1"/>
          </p:cNvSpPr>
          <p:nvPr>
            <p:ph type="title"/>
          </p:nvPr>
        </p:nvSpPr>
        <p:spPr>
          <a:xfrm>
            <a:off x="838200" y="136525"/>
            <a:ext cx="10515600" cy="1554163"/>
          </a:xfrm>
        </p:spPr>
        <p:txBody>
          <a:bodyPr>
            <a:normAutofit/>
          </a:bodyPr>
          <a:lstStyle/>
          <a:p>
            <a:r>
              <a:rPr lang="en-US" dirty="0"/>
              <a:t>Practical Exercise : Adjustments to the Expenditure Approach</a:t>
            </a:r>
          </a:p>
        </p:txBody>
      </p:sp>
      <p:graphicFrame>
        <p:nvGraphicFramePr>
          <p:cNvPr id="8" name="Content Placeholder 7">
            <a:extLst>
              <a:ext uri="{FF2B5EF4-FFF2-40B4-BE49-F238E27FC236}">
                <a16:creationId xmlns:a16="http://schemas.microsoft.com/office/drawing/2014/main" id="{D47AD0BE-A3F3-9B31-C56F-1F7E272B62C3}"/>
              </a:ext>
            </a:extLst>
          </p:cNvPr>
          <p:cNvGraphicFramePr>
            <a:graphicFrameLocks noGrp="1"/>
          </p:cNvGraphicFramePr>
          <p:nvPr>
            <p:ph idx="1"/>
            <p:extLst>
              <p:ext uri="{D42A27DB-BD31-4B8C-83A1-F6EECF244321}">
                <p14:modId xmlns:p14="http://schemas.microsoft.com/office/powerpoint/2010/main" val="2268015676"/>
              </p:ext>
            </p:extLst>
          </p:nvPr>
        </p:nvGraphicFramePr>
        <p:xfrm>
          <a:off x="838200" y="1825625"/>
          <a:ext cx="10515597" cy="350520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2579471969"/>
                    </a:ext>
                  </a:extLst>
                </a:gridCol>
                <a:gridCol w="3505199">
                  <a:extLst>
                    <a:ext uri="{9D8B030D-6E8A-4147-A177-3AD203B41FA5}">
                      <a16:colId xmlns:a16="http://schemas.microsoft.com/office/drawing/2014/main" val="483471491"/>
                    </a:ext>
                  </a:extLst>
                </a:gridCol>
                <a:gridCol w="3505199">
                  <a:extLst>
                    <a:ext uri="{9D8B030D-6E8A-4147-A177-3AD203B41FA5}">
                      <a16:colId xmlns:a16="http://schemas.microsoft.com/office/drawing/2014/main" val="1529063236"/>
                    </a:ext>
                  </a:extLst>
                </a:gridCol>
              </a:tblGrid>
              <a:tr h="370840">
                <a:tc>
                  <a:txBody>
                    <a:bodyPr/>
                    <a:lstStyle/>
                    <a:p>
                      <a:r>
                        <a:rPr lang="en-US" dirty="0"/>
                        <a:t>ITEM </a:t>
                      </a:r>
                    </a:p>
                  </a:txBody>
                  <a:tcPr/>
                </a:tc>
                <a:tc>
                  <a:txBody>
                    <a:bodyPr/>
                    <a:lstStyle/>
                    <a:p>
                      <a:r>
                        <a:rPr lang="en-US" dirty="0"/>
                        <a:t>£</a:t>
                      </a:r>
                    </a:p>
                  </a:txBody>
                  <a:tcPr/>
                </a:tc>
                <a:tc>
                  <a:txBody>
                    <a:bodyPr/>
                    <a:lstStyle/>
                    <a:p>
                      <a:r>
                        <a:rPr lang="en-US" dirty="0"/>
                        <a:t>2024 </a:t>
                      </a:r>
                    </a:p>
                  </a:txBody>
                  <a:tcPr/>
                </a:tc>
                <a:extLst>
                  <a:ext uri="{0D108BD9-81ED-4DB2-BD59-A6C34878D82A}">
                    <a16:rowId xmlns:a16="http://schemas.microsoft.com/office/drawing/2014/main" val="1030914856"/>
                  </a:ext>
                </a:extLst>
              </a:tr>
              <a:tr h="370840">
                <a:tc>
                  <a:txBody>
                    <a:bodyPr/>
                    <a:lstStyle/>
                    <a:p>
                      <a:r>
                        <a:rPr lang="en-US" dirty="0"/>
                        <a:t>Consumer Expenditure </a:t>
                      </a:r>
                    </a:p>
                  </a:txBody>
                  <a:tcPr/>
                </a:tc>
                <a:tc>
                  <a:txBody>
                    <a:bodyPr/>
                    <a:lstStyle/>
                    <a:p>
                      <a:r>
                        <a:rPr lang="en-US" dirty="0"/>
                        <a:t>11000</a:t>
                      </a:r>
                    </a:p>
                  </a:txBody>
                  <a:tcPr/>
                </a:tc>
                <a:tc>
                  <a:txBody>
                    <a:bodyPr/>
                    <a:lstStyle/>
                    <a:p>
                      <a:r>
                        <a:rPr lang="en-US" dirty="0"/>
                        <a:t>Consumer expenditure fell by 15 % </a:t>
                      </a:r>
                    </a:p>
                  </a:txBody>
                  <a:tcPr/>
                </a:tc>
                <a:extLst>
                  <a:ext uri="{0D108BD9-81ED-4DB2-BD59-A6C34878D82A}">
                    <a16:rowId xmlns:a16="http://schemas.microsoft.com/office/drawing/2014/main" val="3403981885"/>
                  </a:ext>
                </a:extLst>
              </a:tr>
              <a:tr h="370840">
                <a:tc>
                  <a:txBody>
                    <a:bodyPr/>
                    <a:lstStyle/>
                    <a:p>
                      <a:r>
                        <a:rPr lang="en-US" dirty="0"/>
                        <a:t>Government Expenditure </a:t>
                      </a:r>
                    </a:p>
                  </a:txBody>
                  <a:tcPr/>
                </a:tc>
                <a:tc>
                  <a:txBody>
                    <a:bodyPr/>
                    <a:lstStyle/>
                    <a:p>
                      <a:r>
                        <a:rPr lang="en-US" u="sng" dirty="0"/>
                        <a:t>5000</a:t>
                      </a:r>
                    </a:p>
                  </a:txBody>
                  <a:tcPr/>
                </a:tc>
                <a:tc>
                  <a:txBody>
                    <a:bodyPr/>
                    <a:lstStyle/>
                    <a:p>
                      <a:r>
                        <a:rPr lang="en-US" dirty="0"/>
                        <a:t>Government expenditure increased to £5300 </a:t>
                      </a:r>
                    </a:p>
                  </a:txBody>
                  <a:tcPr/>
                </a:tc>
                <a:extLst>
                  <a:ext uri="{0D108BD9-81ED-4DB2-BD59-A6C34878D82A}">
                    <a16:rowId xmlns:a16="http://schemas.microsoft.com/office/drawing/2014/main" val="1204676880"/>
                  </a:ext>
                </a:extLst>
              </a:tr>
              <a:tr h="370840">
                <a:tc>
                  <a:txBody>
                    <a:bodyPr/>
                    <a:lstStyle/>
                    <a:p>
                      <a:endParaRPr lang="en-US" dirty="0"/>
                    </a:p>
                  </a:txBody>
                  <a:tcPr/>
                </a:tc>
                <a:tc>
                  <a:txBody>
                    <a:bodyPr/>
                    <a:lstStyle/>
                    <a:p>
                      <a:r>
                        <a:rPr lang="en-US" dirty="0"/>
                        <a:t>16000</a:t>
                      </a:r>
                    </a:p>
                  </a:txBody>
                  <a:tcPr/>
                </a:tc>
                <a:tc>
                  <a:txBody>
                    <a:bodyPr/>
                    <a:lstStyle/>
                    <a:p>
                      <a:endParaRPr lang="en-US" dirty="0"/>
                    </a:p>
                  </a:txBody>
                  <a:tcPr/>
                </a:tc>
                <a:extLst>
                  <a:ext uri="{0D108BD9-81ED-4DB2-BD59-A6C34878D82A}">
                    <a16:rowId xmlns:a16="http://schemas.microsoft.com/office/drawing/2014/main" val="3994683543"/>
                  </a:ext>
                </a:extLst>
              </a:tr>
              <a:tr h="370840">
                <a:tc>
                  <a:txBody>
                    <a:bodyPr/>
                    <a:lstStyle/>
                    <a:p>
                      <a:r>
                        <a:rPr lang="en-US" dirty="0"/>
                        <a:t>Add Exports </a:t>
                      </a:r>
                    </a:p>
                  </a:txBody>
                  <a:tcPr/>
                </a:tc>
                <a:tc>
                  <a:txBody>
                    <a:bodyPr/>
                    <a:lstStyle/>
                    <a:p>
                      <a:r>
                        <a:rPr lang="en-US" u="sng" dirty="0"/>
                        <a:t>4000</a:t>
                      </a:r>
                    </a:p>
                  </a:txBody>
                  <a:tcPr/>
                </a:tc>
                <a:tc>
                  <a:txBody>
                    <a:bodyPr/>
                    <a:lstStyle/>
                    <a:p>
                      <a:r>
                        <a:rPr lang="en-US" dirty="0"/>
                        <a:t>Exports fell to 2750 </a:t>
                      </a:r>
                    </a:p>
                  </a:txBody>
                  <a:tcPr/>
                </a:tc>
                <a:extLst>
                  <a:ext uri="{0D108BD9-81ED-4DB2-BD59-A6C34878D82A}">
                    <a16:rowId xmlns:a16="http://schemas.microsoft.com/office/drawing/2014/main" val="3228895793"/>
                  </a:ext>
                </a:extLst>
              </a:tr>
              <a:tr h="370840">
                <a:tc>
                  <a:txBody>
                    <a:bodyPr/>
                    <a:lstStyle/>
                    <a:p>
                      <a:endParaRPr lang="en-US" dirty="0"/>
                    </a:p>
                  </a:txBody>
                  <a:tcPr/>
                </a:tc>
                <a:tc>
                  <a:txBody>
                    <a:bodyPr/>
                    <a:lstStyle/>
                    <a:p>
                      <a:r>
                        <a:rPr lang="en-US" dirty="0"/>
                        <a:t>20000</a:t>
                      </a:r>
                    </a:p>
                  </a:txBody>
                  <a:tcPr/>
                </a:tc>
                <a:tc>
                  <a:txBody>
                    <a:bodyPr/>
                    <a:lstStyle/>
                    <a:p>
                      <a:endParaRPr lang="en-US" dirty="0"/>
                    </a:p>
                  </a:txBody>
                  <a:tcPr/>
                </a:tc>
                <a:extLst>
                  <a:ext uri="{0D108BD9-81ED-4DB2-BD59-A6C34878D82A}">
                    <a16:rowId xmlns:a16="http://schemas.microsoft.com/office/drawing/2014/main" val="78841204"/>
                  </a:ext>
                </a:extLst>
              </a:tr>
              <a:tr h="370840">
                <a:tc>
                  <a:txBody>
                    <a:bodyPr/>
                    <a:lstStyle/>
                    <a:p>
                      <a:r>
                        <a:rPr lang="en-US" dirty="0"/>
                        <a:t>Subtract Imports </a:t>
                      </a:r>
                    </a:p>
                  </a:txBody>
                  <a:tcPr/>
                </a:tc>
                <a:tc>
                  <a:txBody>
                    <a:bodyPr/>
                    <a:lstStyle/>
                    <a:p>
                      <a:r>
                        <a:rPr lang="en-US" dirty="0"/>
                        <a:t>(4000)</a:t>
                      </a:r>
                    </a:p>
                  </a:txBody>
                  <a:tcPr/>
                </a:tc>
                <a:tc>
                  <a:txBody>
                    <a:bodyPr/>
                    <a:lstStyle/>
                    <a:p>
                      <a:r>
                        <a:rPr lang="en-US" dirty="0"/>
                        <a:t>Imports went up by 25%</a:t>
                      </a:r>
                    </a:p>
                  </a:txBody>
                  <a:tcPr/>
                </a:tc>
                <a:extLst>
                  <a:ext uri="{0D108BD9-81ED-4DB2-BD59-A6C34878D82A}">
                    <a16:rowId xmlns:a16="http://schemas.microsoft.com/office/drawing/2014/main" val="2010726797"/>
                  </a:ext>
                </a:extLst>
              </a:tr>
              <a:tr h="370840">
                <a:tc>
                  <a:txBody>
                    <a:bodyPr/>
                    <a:lstStyle/>
                    <a:p>
                      <a:r>
                        <a:rPr lang="en-US" dirty="0"/>
                        <a:t>GDP </a:t>
                      </a:r>
                    </a:p>
                  </a:txBody>
                  <a:tcPr/>
                </a:tc>
                <a:tc>
                  <a:txBody>
                    <a:bodyPr/>
                    <a:lstStyle/>
                    <a:p>
                      <a:r>
                        <a:rPr lang="en-US" dirty="0"/>
                        <a:t>16000</a:t>
                      </a:r>
                    </a:p>
                  </a:txBody>
                  <a:tcPr/>
                </a:tc>
                <a:tc>
                  <a:txBody>
                    <a:bodyPr/>
                    <a:lstStyle/>
                    <a:p>
                      <a:endParaRPr lang="en-US" dirty="0"/>
                    </a:p>
                  </a:txBody>
                  <a:tcPr/>
                </a:tc>
                <a:extLst>
                  <a:ext uri="{0D108BD9-81ED-4DB2-BD59-A6C34878D82A}">
                    <a16:rowId xmlns:a16="http://schemas.microsoft.com/office/drawing/2014/main" val="2912873558"/>
                  </a:ext>
                </a:extLst>
              </a:tr>
            </a:tbl>
          </a:graphicData>
        </a:graphic>
      </p:graphicFrame>
      <p:sp>
        <p:nvSpPr>
          <p:cNvPr id="5" name="Slide Number Placeholder 4">
            <a:extLst>
              <a:ext uri="{FF2B5EF4-FFF2-40B4-BE49-F238E27FC236}">
                <a16:creationId xmlns:a16="http://schemas.microsoft.com/office/drawing/2014/main" id="{D9B9561B-3854-6FB7-C869-8769F63815F9}"/>
              </a:ext>
            </a:extLst>
          </p:cNvPr>
          <p:cNvSpPr>
            <a:spLocks noGrp="1"/>
          </p:cNvSpPr>
          <p:nvPr>
            <p:ph type="sldNum" sz="quarter" idx="12"/>
          </p:nvPr>
        </p:nvSpPr>
        <p:spPr/>
        <p:txBody>
          <a:bodyPr/>
          <a:lstStyle/>
          <a:p>
            <a:fld id="{D251A128-96ED-D44F-BC69-40111ABD8967}" type="slidenum">
              <a:rPr lang="en-US" smtClean="0"/>
              <a:t>39</a:t>
            </a:fld>
            <a:endParaRPr lang="en-US" dirty="0"/>
          </a:p>
        </p:txBody>
      </p:sp>
      <p:sp>
        <p:nvSpPr>
          <p:cNvPr id="2" name="TextBox 1">
            <a:extLst>
              <a:ext uri="{FF2B5EF4-FFF2-40B4-BE49-F238E27FC236}">
                <a16:creationId xmlns:a16="http://schemas.microsoft.com/office/drawing/2014/main" id="{8993336B-04EB-BBD3-B9A7-6B76C56F2CD6}"/>
              </a:ext>
            </a:extLst>
          </p:cNvPr>
          <p:cNvSpPr txBox="1"/>
          <p:nvPr/>
        </p:nvSpPr>
        <p:spPr>
          <a:xfrm>
            <a:off x="838197" y="5808617"/>
            <a:ext cx="11307904" cy="646331"/>
          </a:xfrm>
          <a:prstGeom prst="rect">
            <a:avLst/>
          </a:prstGeom>
          <a:noFill/>
        </p:spPr>
        <p:txBody>
          <a:bodyPr wrap="none" rtlCol="0">
            <a:spAutoFit/>
          </a:bodyPr>
          <a:lstStyle/>
          <a:p>
            <a:r>
              <a:rPr lang="en-US" dirty="0"/>
              <a:t>Please recalculate GDP. What do you notice? How would you relate this to W and I to the circular flow of income?</a:t>
            </a:r>
          </a:p>
          <a:p>
            <a:r>
              <a:rPr lang="en-US" dirty="0"/>
              <a:t>What would be your general conclusion. Is the Circular flow of income increasing or decreasing. Causes? </a:t>
            </a:r>
          </a:p>
        </p:txBody>
      </p:sp>
    </p:spTree>
    <p:extLst>
      <p:ext uri="{BB962C8B-B14F-4D97-AF65-F5344CB8AC3E}">
        <p14:creationId xmlns:p14="http://schemas.microsoft.com/office/powerpoint/2010/main" val="331316567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6" name="Rectangle 15">
            <a:extLst>
              <a:ext uri="{FF2B5EF4-FFF2-40B4-BE49-F238E27FC236}">
                <a16:creationId xmlns:a16="http://schemas.microsoft.com/office/drawing/2014/main" id="{C05CBC3C-2E5A-4839-8B9B-2E5A6ADF0F5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7" name="Freeform: Shape 11">
            <a:extLst>
              <a:ext uri="{FF2B5EF4-FFF2-40B4-BE49-F238E27FC236}">
                <a16:creationId xmlns:a16="http://schemas.microsoft.com/office/drawing/2014/main" id="{DB5B423A-57CC-4C58-AA26-8E2E862B03A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1"/>
            <a:ext cx="5217023" cy="3994777"/>
          </a:xfrm>
          <a:custGeom>
            <a:avLst/>
            <a:gdLst>
              <a:gd name="connsiteX0" fmla="*/ 1945461 w 5217023"/>
              <a:gd name="connsiteY0" fmla="*/ 3787398 h 3994777"/>
              <a:gd name="connsiteX1" fmla="*/ 1942113 w 5217023"/>
              <a:gd name="connsiteY1" fmla="*/ 3790053 h 3994777"/>
              <a:gd name="connsiteX2" fmla="*/ 1946982 w 5217023"/>
              <a:gd name="connsiteY2" fmla="*/ 3787990 h 3994777"/>
              <a:gd name="connsiteX3" fmla="*/ 1945461 w 5217023"/>
              <a:gd name="connsiteY3" fmla="*/ 3787398 h 3994777"/>
              <a:gd name="connsiteX4" fmla="*/ 0 w 5217023"/>
              <a:gd name="connsiteY4" fmla="*/ 0 h 3994777"/>
              <a:gd name="connsiteX5" fmla="*/ 5030958 w 5217023"/>
              <a:gd name="connsiteY5" fmla="*/ 0 h 3994777"/>
              <a:gd name="connsiteX6" fmla="*/ 5046198 w 5217023"/>
              <a:gd name="connsiteY6" fmla="*/ 153449 h 3994777"/>
              <a:gd name="connsiteX7" fmla="*/ 5055729 w 5217023"/>
              <a:gd name="connsiteY7" fmla="*/ 415828 h 3994777"/>
              <a:gd name="connsiteX8" fmla="*/ 4735242 w 5217023"/>
              <a:gd name="connsiteY8" fmla="*/ 1867130 h 3994777"/>
              <a:gd name="connsiteX9" fmla="*/ 3907395 w 5217023"/>
              <a:gd name="connsiteY9" fmla="*/ 2938441 h 3994777"/>
              <a:gd name="connsiteX10" fmla="*/ 3946497 w 5217023"/>
              <a:gd name="connsiteY10" fmla="*/ 2908567 h 3994777"/>
              <a:gd name="connsiteX11" fmla="*/ 4585421 w 5217023"/>
              <a:gd name="connsiteY11" fmla="*/ 2188401 h 3994777"/>
              <a:gd name="connsiteX12" fmla="*/ 5142585 w 5217023"/>
              <a:gd name="connsiteY12" fmla="*/ 276891 h 3994777"/>
              <a:gd name="connsiteX13" fmla="*/ 5121833 w 5217023"/>
              <a:gd name="connsiteY13" fmla="*/ 30208 h 3994777"/>
              <a:gd name="connsiteX14" fmla="*/ 5116229 w 5217023"/>
              <a:gd name="connsiteY14" fmla="*/ 0 h 3994777"/>
              <a:gd name="connsiteX15" fmla="*/ 5184724 w 5217023"/>
              <a:gd name="connsiteY15" fmla="*/ 0 h 3994777"/>
              <a:gd name="connsiteX16" fmla="*/ 5196265 w 5217023"/>
              <a:gd name="connsiteY16" fmla="*/ 66113 h 3994777"/>
              <a:gd name="connsiteX17" fmla="*/ 5058603 w 5217023"/>
              <a:gd name="connsiteY17" fmla="*/ 1368242 h 3994777"/>
              <a:gd name="connsiteX18" fmla="*/ 4096624 w 5217023"/>
              <a:gd name="connsiteY18" fmla="*/ 2870829 h 3994777"/>
              <a:gd name="connsiteX19" fmla="*/ 3833203 w 5217023"/>
              <a:gd name="connsiteY19" fmla="*/ 3092190 h 3994777"/>
              <a:gd name="connsiteX20" fmla="*/ 3536509 w 5217023"/>
              <a:gd name="connsiteY20" fmla="*/ 3297128 h 3994777"/>
              <a:gd name="connsiteX21" fmla="*/ 3148966 w 5217023"/>
              <a:gd name="connsiteY21" fmla="*/ 3485478 h 3994777"/>
              <a:gd name="connsiteX22" fmla="*/ 1860557 w 5217023"/>
              <a:gd name="connsiteY22" fmla="*/ 3880910 h 3994777"/>
              <a:gd name="connsiteX23" fmla="*/ 573715 w 5217023"/>
              <a:gd name="connsiteY23" fmla="*/ 3983764 h 3994777"/>
              <a:gd name="connsiteX24" fmla="*/ 108410 w 5217023"/>
              <a:gd name="connsiteY24" fmla="*/ 3908816 h 3994777"/>
              <a:gd name="connsiteX25" fmla="*/ 0 w 5217023"/>
              <a:gd name="connsiteY25" fmla="*/ 3876793 h 3994777"/>
              <a:gd name="connsiteX26" fmla="*/ 0 w 5217023"/>
              <a:gd name="connsiteY26" fmla="*/ 3802912 h 3994777"/>
              <a:gd name="connsiteX27" fmla="*/ 36975 w 5217023"/>
              <a:gd name="connsiteY27" fmla="*/ 3815954 h 3994777"/>
              <a:gd name="connsiteX28" fmla="*/ 561628 w 5217023"/>
              <a:gd name="connsiteY28" fmla="*/ 3912655 h 3994777"/>
              <a:gd name="connsiteX29" fmla="*/ 1683086 w 5217023"/>
              <a:gd name="connsiteY29" fmla="*/ 3844334 h 3994777"/>
              <a:gd name="connsiteX30" fmla="*/ 1806023 w 5217023"/>
              <a:gd name="connsiteY30" fmla="*/ 3820992 h 3994777"/>
              <a:gd name="connsiteX31" fmla="*/ 1921817 w 5217023"/>
              <a:gd name="connsiteY31" fmla="*/ 3795747 h 3994777"/>
              <a:gd name="connsiteX32" fmla="*/ 1243689 w 5217023"/>
              <a:gd name="connsiteY32" fmla="*/ 3846539 h 3994777"/>
              <a:gd name="connsiteX33" fmla="*/ 62875 w 5217023"/>
              <a:gd name="connsiteY33" fmla="*/ 3668143 h 3994777"/>
              <a:gd name="connsiteX34" fmla="*/ 0 w 5217023"/>
              <a:gd name="connsiteY34" fmla="*/ 3644185 h 3994777"/>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 ang="0">
                <a:pos x="connsiteX29" y="connsiteY29"/>
              </a:cxn>
              <a:cxn ang="0">
                <a:pos x="connsiteX30" y="connsiteY30"/>
              </a:cxn>
              <a:cxn ang="0">
                <a:pos x="connsiteX31" y="connsiteY31"/>
              </a:cxn>
              <a:cxn ang="0">
                <a:pos x="connsiteX32" y="connsiteY32"/>
              </a:cxn>
              <a:cxn ang="0">
                <a:pos x="connsiteX33" y="connsiteY33"/>
              </a:cxn>
              <a:cxn ang="0">
                <a:pos x="connsiteX34" y="connsiteY34"/>
              </a:cxn>
            </a:cxnLst>
            <a:rect l="l" t="t" r="r" b="b"/>
            <a:pathLst>
              <a:path w="5217023" h="3994777">
                <a:moveTo>
                  <a:pt x="1945461" y="3787398"/>
                </a:moveTo>
                <a:lnTo>
                  <a:pt x="1942113" y="3790053"/>
                </a:lnTo>
                <a:lnTo>
                  <a:pt x="1946982" y="3787990"/>
                </a:lnTo>
                <a:cubicBezTo>
                  <a:pt x="1946982" y="3787990"/>
                  <a:pt x="1946379" y="3787019"/>
                  <a:pt x="1945461" y="3787398"/>
                </a:cubicBezTo>
                <a:close/>
                <a:moveTo>
                  <a:pt x="0" y="0"/>
                </a:moveTo>
                <a:lnTo>
                  <a:pt x="5030958" y="0"/>
                </a:lnTo>
                <a:lnTo>
                  <a:pt x="5046198" y="153449"/>
                </a:lnTo>
                <a:cubicBezTo>
                  <a:pt x="5052189" y="240558"/>
                  <a:pt x="5055458" y="328007"/>
                  <a:pt x="5055729" y="415828"/>
                </a:cubicBezTo>
                <a:cubicBezTo>
                  <a:pt x="5057604" y="923672"/>
                  <a:pt x="4959210" y="1409054"/>
                  <a:pt x="4735242" y="1867130"/>
                </a:cubicBezTo>
                <a:cubicBezTo>
                  <a:pt x="4533284" y="2280198"/>
                  <a:pt x="4248921" y="2629330"/>
                  <a:pt x="3907395" y="2938441"/>
                </a:cubicBezTo>
                <a:cubicBezTo>
                  <a:pt x="3922498" y="2931535"/>
                  <a:pt x="3935859" y="2921330"/>
                  <a:pt x="3946497" y="2908567"/>
                </a:cubicBezTo>
                <a:cubicBezTo>
                  <a:pt x="4193494" y="2700987"/>
                  <a:pt x="4408756" y="2458364"/>
                  <a:pt x="4585421" y="2188401"/>
                </a:cubicBezTo>
                <a:cubicBezTo>
                  <a:pt x="4967641" y="1608533"/>
                  <a:pt x="5169304" y="975361"/>
                  <a:pt x="5142585" y="276891"/>
                </a:cubicBezTo>
                <a:cubicBezTo>
                  <a:pt x="5139764" y="194215"/>
                  <a:pt x="5132824" y="111888"/>
                  <a:pt x="5121833" y="30208"/>
                </a:cubicBezTo>
                <a:lnTo>
                  <a:pt x="5116229" y="0"/>
                </a:lnTo>
                <a:lnTo>
                  <a:pt x="5184724" y="0"/>
                </a:lnTo>
                <a:lnTo>
                  <a:pt x="5196265" y="66113"/>
                </a:lnTo>
                <a:cubicBezTo>
                  <a:pt x="5249921" y="496647"/>
                  <a:pt x="5197997" y="931171"/>
                  <a:pt x="5058603" y="1368242"/>
                </a:cubicBezTo>
                <a:cubicBezTo>
                  <a:pt x="4872414" y="1953929"/>
                  <a:pt x="4544298" y="2451351"/>
                  <a:pt x="4096624" y="2870829"/>
                </a:cubicBezTo>
                <a:cubicBezTo>
                  <a:pt x="4012832" y="2949426"/>
                  <a:pt x="3924415" y="3022439"/>
                  <a:pt x="3833203" y="3092190"/>
                </a:cubicBezTo>
                <a:cubicBezTo>
                  <a:pt x="3741992" y="3161943"/>
                  <a:pt x="3648667" y="3225510"/>
                  <a:pt x="3536509" y="3297128"/>
                </a:cubicBezTo>
                <a:cubicBezTo>
                  <a:pt x="3427215" y="3372735"/>
                  <a:pt x="3288598" y="3430233"/>
                  <a:pt x="3148966" y="3485478"/>
                </a:cubicBezTo>
                <a:cubicBezTo>
                  <a:pt x="2729930" y="3651299"/>
                  <a:pt x="2302194" y="3788890"/>
                  <a:pt x="1860557" y="3880910"/>
                </a:cubicBezTo>
                <a:cubicBezTo>
                  <a:pt x="1435974" y="3969444"/>
                  <a:pt x="1008052" y="4017957"/>
                  <a:pt x="573715" y="3983764"/>
                </a:cubicBezTo>
                <a:cubicBezTo>
                  <a:pt x="415134" y="3971300"/>
                  <a:pt x="259585" y="3947743"/>
                  <a:pt x="108410" y="3908816"/>
                </a:cubicBezTo>
                <a:lnTo>
                  <a:pt x="0" y="3876793"/>
                </a:lnTo>
                <a:lnTo>
                  <a:pt x="0" y="3802912"/>
                </a:lnTo>
                <a:lnTo>
                  <a:pt x="36975" y="3815954"/>
                </a:lnTo>
                <a:cubicBezTo>
                  <a:pt x="206404" y="3867475"/>
                  <a:pt x="382020" y="3897326"/>
                  <a:pt x="561628" y="3912655"/>
                </a:cubicBezTo>
                <a:cubicBezTo>
                  <a:pt x="938583" y="3944832"/>
                  <a:pt x="1311814" y="3910697"/>
                  <a:pt x="1683086" y="3844334"/>
                </a:cubicBezTo>
                <a:cubicBezTo>
                  <a:pt x="1724123" y="3837151"/>
                  <a:pt x="1765097" y="3829374"/>
                  <a:pt x="1806023" y="3820992"/>
                </a:cubicBezTo>
                <a:cubicBezTo>
                  <a:pt x="1844740" y="3813079"/>
                  <a:pt x="1883218" y="3804161"/>
                  <a:pt x="1921817" y="3795747"/>
                </a:cubicBezTo>
                <a:cubicBezTo>
                  <a:pt x="1697011" y="3826435"/>
                  <a:pt x="1470551" y="3843387"/>
                  <a:pt x="1243689" y="3846539"/>
                </a:cubicBezTo>
                <a:cubicBezTo>
                  <a:pt x="839058" y="3849054"/>
                  <a:pt x="443424" y="3800206"/>
                  <a:pt x="62875" y="3668143"/>
                </a:cubicBezTo>
                <a:lnTo>
                  <a:pt x="0" y="3644185"/>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 name="Title 1">
            <a:extLst>
              <a:ext uri="{FF2B5EF4-FFF2-40B4-BE49-F238E27FC236}">
                <a16:creationId xmlns:a16="http://schemas.microsoft.com/office/drawing/2014/main" id="{5837AEEC-1BD4-3F4A-B208-822DA9309A57}"/>
              </a:ext>
            </a:extLst>
          </p:cNvPr>
          <p:cNvSpPr>
            <a:spLocks noGrp="1"/>
          </p:cNvSpPr>
          <p:nvPr>
            <p:ph type="title"/>
          </p:nvPr>
        </p:nvSpPr>
        <p:spPr>
          <a:xfrm>
            <a:off x="838200" y="673770"/>
            <a:ext cx="3220329" cy="2027227"/>
          </a:xfrm>
        </p:spPr>
        <p:txBody>
          <a:bodyPr anchor="t">
            <a:normAutofit/>
          </a:bodyPr>
          <a:lstStyle/>
          <a:p>
            <a:r>
              <a:rPr lang="en-US" sz="3400" dirty="0">
                <a:solidFill>
                  <a:srgbClr val="FFFFFF"/>
                </a:solidFill>
              </a:rPr>
              <a:t>Governments Role in the Circular Flow of Income </a:t>
            </a:r>
          </a:p>
        </p:txBody>
      </p:sp>
      <p:sp>
        <p:nvSpPr>
          <p:cNvPr id="4" name="Slide Number Placeholder 3">
            <a:extLst>
              <a:ext uri="{FF2B5EF4-FFF2-40B4-BE49-F238E27FC236}">
                <a16:creationId xmlns:a16="http://schemas.microsoft.com/office/drawing/2014/main" id="{2F9E2F7E-2E4F-EE8D-FB42-84B5A49357CA}"/>
              </a:ext>
            </a:extLst>
          </p:cNvPr>
          <p:cNvSpPr>
            <a:spLocks noGrp="1"/>
          </p:cNvSpPr>
          <p:nvPr>
            <p:ph type="sldNum" sz="quarter" idx="12"/>
          </p:nvPr>
        </p:nvSpPr>
        <p:spPr>
          <a:xfrm>
            <a:off x="8610600" y="6356350"/>
            <a:ext cx="2743200" cy="365125"/>
          </a:xfrm>
        </p:spPr>
        <p:txBody>
          <a:bodyPr>
            <a:normAutofit/>
          </a:bodyPr>
          <a:lstStyle/>
          <a:p>
            <a:pPr>
              <a:spcAft>
                <a:spcPts val="600"/>
              </a:spcAft>
            </a:pPr>
            <a:fld id="{D251A128-96ED-D44F-BC69-40111ABD8967}" type="slidenum">
              <a:rPr lang="en-US" smtClean="0"/>
              <a:pPr>
                <a:spcAft>
                  <a:spcPts val="600"/>
                </a:spcAft>
              </a:pPr>
              <a:t>40</a:t>
            </a:fld>
            <a:endParaRPr lang="en-US" dirty="0"/>
          </a:p>
        </p:txBody>
      </p:sp>
      <p:graphicFrame>
        <p:nvGraphicFramePr>
          <p:cNvPr id="18" name="Content Placeholder 2">
            <a:extLst>
              <a:ext uri="{FF2B5EF4-FFF2-40B4-BE49-F238E27FC236}">
                <a16:creationId xmlns:a16="http://schemas.microsoft.com/office/drawing/2014/main" id="{1CF071A0-5A27-20DC-2409-1C5E532BDD92}"/>
              </a:ext>
            </a:extLst>
          </p:cNvPr>
          <p:cNvGraphicFramePr>
            <a:graphicFrameLocks noGrp="1"/>
          </p:cNvGraphicFramePr>
          <p:nvPr>
            <p:ph idx="1"/>
            <p:extLst>
              <p:ext uri="{D42A27DB-BD31-4B8C-83A1-F6EECF244321}">
                <p14:modId xmlns:p14="http://schemas.microsoft.com/office/powerpoint/2010/main" val="4146675025"/>
              </p:ext>
            </p:extLst>
          </p:nvPr>
        </p:nvGraphicFramePr>
        <p:xfrm>
          <a:off x="5542672" y="541606"/>
          <a:ext cx="5811128" cy="567821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93210897"/>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E92AB224-9C77-B577-D725-4DDD9C46A7F3}"/>
              </a:ext>
            </a:extLst>
          </p:cNvPr>
          <p:cNvSpPr>
            <a:spLocks noGrp="1"/>
          </p:cNvSpPr>
          <p:nvPr>
            <p:ph type="title"/>
          </p:nvPr>
        </p:nvSpPr>
        <p:spPr>
          <a:xfrm>
            <a:off x="841248" y="256032"/>
            <a:ext cx="10506456" cy="1014984"/>
          </a:xfrm>
        </p:spPr>
        <p:txBody>
          <a:bodyPr anchor="b">
            <a:normAutofit/>
          </a:bodyPr>
          <a:lstStyle/>
          <a:p>
            <a:r>
              <a:rPr lang="en-US" dirty="0"/>
              <a:t>DEFINITIONS </a:t>
            </a:r>
          </a:p>
        </p:txBody>
      </p:sp>
      <p:sp>
        <p:nvSpPr>
          <p:cNvPr id="11" name="Rectangle 10">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3" name="Rectangle 12">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graphicFrame>
        <p:nvGraphicFramePr>
          <p:cNvPr id="5" name="Content Placeholder 2">
            <a:extLst>
              <a:ext uri="{FF2B5EF4-FFF2-40B4-BE49-F238E27FC236}">
                <a16:creationId xmlns:a16="http://schemas.microsoft.com/office/drawing/2014/main" id="{F2509AA6-C52E-E358-DEB8-455127BD80B7}"/>
              </a:ext>
            </a:extLst>
          </p:cNvPr>
          <p:cNvGraphicFramePr>
            <a:graphicFrameLocks noGrp="1"/>
          </p:cNvGraphicFramePr>
          <p:nvPr>
            <p:ph idx="1"/>
            <p:extLst>
              <p:ext uri="{D42A27DB-BD31-4B8C-83A1-F6EECF244321}">
                <p14:modId xmlns:p14="http://schemas.microsoft.com/office/powerpoint/2010/main" val="2436248304"/>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FE587E2B-5AFA-C5D9-E63C-B6FD7ACC787B}"/>
              </a:ext>
            </a:extLst>
          </p:cNvPr>
          <p:cNvSpPr>
            <a:spLocks noGrp="1"/>
          </p:cNvSpPr>
          <p:nvPr>
            <p:ph type="sldNum" sz="quarter" idx="12"/>
          </p:nvPr>
        </p:nvSpPr>
        <p:spPr/>
        <p:txBody>
          <a:bodyPr/>
          <a:lstStyle/>
          <a:p>
            <a:fld id="{D251A128-96ED-D44F-BC69-40111ABD8967}" type="slidenum">
              <a:rPr lang="en-US" smtClean="0"/>
              <a:t>41</a:t>
            </a:fld>
            <a:endParaRPr lang="en-US" dirty="0"/>
          </a:p>
        </p:txBody>
      </p:sp>
    </p:spTree>
    <p:extLst>
      <p:ext uri="{BB962C8B-B14F-4D97-AF65-F5344CB8AC3E}">
        <p14:creationId xmlns:p14="http://schemas.microsoft.com/office/powerpoint/2010/main" val="1758273993"/>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6E9B3E6-E277-4D68-BA48-9CB43FFBD6E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nvGrpSpPr>
          <p:cNvPr id="11" name="Group 10">
            <a:extLst>
              <a:ext uri="{FF2B5EF4-FFF2-40B4-BE49-F238E27FC236}">
                <a16:creationId xmlns:a16="http://schemas.microsoft.com/office/drawing/2014/main" id="{AE1C45F0-260A-458C-96ED-C1F6D2151219}"/>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 y="1216597"/>
            <a:ext cx="731521" cy="673460"/>
            <a:chOff x="3940602" y="308034"/>
            <a:chExt cx="2116791" cy="3428999"/>
          </a:xfrm>
          <a:solidFill>
            <a:schemeClr val="accent4"/>
          </a:solidFill>
        </p:grpSpPr>
        <p:sp>
          <p:nvSpPr>
            <p:cNvPr id="12" name="Rectangle 11">
              <a:extLst>
                <a:ext uri="{FF2B5EF4-FFF2-40B4-BE49-F238E27FC236}">
                  <a16:creationId xmlns:a16="http://schemas.microsoft.com/office/drawing/2014/main" id="{A6604B49-AD5C-4590-B051-06C8222ECD9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3940602"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743ECCAF-29C5-4537-947C-7EA1292463D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4715626"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ED49787B-8DE6-4467-AD0A-8DECC6E0C2D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490650" y="308034"/>
              <a:ext cx="566743" cy="3428999"/>
            </a:xfrm>
            <a:prstGeom prst="rect">
              <a:avLst/>
            </a:prstGeom>
            <a:grp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grpSp>
      <p:sp>
        <p:nvSpPr>
          <p:cNvPr id="16" name="Rectangle 15">
            <a:extLst>
              <a:ext uri="{FF2B5EF4-FFF2-40B4-BE49-F238E27FC236}">
                <a16:creationId xmlns:a16="http://schemas.microsoft.com/office/drawing/2014/main" id="{D5B0017B-2ECA-49AF-B397-DC140825DF8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640079" y="613954"/>
            <a:ext cx="10907487" cy="1894116"/>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1DEC6066-156C-8D66-62FF-A0772AF0253A}"/>
              </a:ext>
            </a:extLst>
          </p:cNvPr>
          <p:cNvSpPr>
            <a:spLocks noGrp="1"/>
          </p:cNvSpPr>
          <p:nvPr>
            <p:ph type="title"/>
          </p:nvPr>
        </p:nvSpPr>
        <p:spPr>
          <a:xfrm>
            <a:off x="1043631" y="809898"/>
            <a:ext cx="10173010" cy="1554480"/>
          </a:xfrm>
        </p:spPr>
        <p:txBody>
          <a:bodyPr anchor="ctr">
            <a:normAutofit/>
          </a:bodyPr>
          <a:lstStyle/>
          <a:p>
            <a:r>
              <a:rPr lang="en-US" sz="4800" dirty="0"/>
              <a:t>Cont’d</a:t>
            </a:r>
          </a:p>
        </p:txBody>
      </p:sp>
      <p:cxnSp>
        <p:nvCxnSpPr>
          <p:cNvPr id="18" name="Straight Connector 17">
            <a:extLst>
              <a:ext uri="{FF2B5EF4-FFF2-40B4-BE49-F238E27FC236}">
                <a16:creationId xmlns:a16="http://schemas.microsoft.com/office/drawing/2014/main" id="{6CF1BAF6-AD41-4082-B212-8A1F9A2E8779}"/>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flipH="1">
            <a:off x="838200" y="6485313"/>
            <a:ext cx="10515600" cy="0"/>
          </a:xfrm>
          <a:prstGeom prst="line">
            <a:avLst/>
          </a:prstGeom>
          <a:ln w="57150">
            <a:solidFill>
              <a:schemeClr val="accent4"/>
            </a:solidFill>
          </a:ln>
        </p:spPr>
        <p:style>
          <a:lnRef idx="1">
            <a:schemeClr val="accent1"/>
          </a:lnRef>
          <a:fillRef idx="0">
            <a:schemeClr val="accent1"/>
          </a:fillRef>
          <a:effectRef idx="0">
            <a:schemeClr val="accent1"/>
          </a:effectRef>
          <a:fontRef idx="minor">
            <a:schemeClr val="tx1"/>
          </a:fontRef>
        </p:style>
      </p:cxnSp>
      <p:graphicFrame>
        <p:nvGraphicFramePr>
          <p:cNvPr id="5" name="Content Placeholder 2">
            <a:extLst>
              <a:ext uri="{FF2B5EF4-FFF2-40B4-BE49-F238E27FC236}">
                <a16:creationId xmlns:a16="http://schemas.microsoft.com/office/drawing/2014/main" id="{F7D915D6-9340-B7B9-02DA-8E029053D69E}"/>
              </a:ext>
            </a:extLst>
          </p:cNvPr>
          <p:cNvGraphicFramePr>
            <a:graphicFrameLocks noGrp="1"/>
          </p:cNvGraphicFramePr>
          <p:nvPr>
            <p:ph idx="1"/>
            <p:extLst>
              <p:ext uri="{D42A27DB-BD31-4B8C-83A1-F6EECF244321}">
                <p14:modId xmlns:p14="http://schemas.microsoft.com/office/powerpoint/2010/main" val="3096451459"/>
              </p:ext>
            </p:extLst>
          </p:nvPr>
        </p:nvGraphicFramePr>
        <p:xfrm>
          <a:off x="904602" y="3017519"/>
          <a:ext cx="10378440" cy="320990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334C6CF5-CB69-AC9F-2CFD-E2A824F3993B}"/>
              </a:ext>
            </a:extLst>
          </p:cNvPr>
          <p:cNvSpPr>
            <a:spLocks noGrp="1"/>
          </p:cNvSpPr>
          <p:nvPr>
            <p:ph type="sldNum" sz="quarter" idx="12"/>
          </p:nvPr>
        </p:nvSpPr>
        <p:spPr/>
        <p:txBody>
          <a:bodyPr/>
          <a:lstStyle/>
          <a:p>
            <a:fld id="{D251A128-96ED-D44F-BC69-40111ABD8967}" type="slidenum">
              <a:rPr lang="en-US" smtClean="0"/>
              <a:t>42</a:t>
            </a:fld>
            <a:endParaRPr lang="en-US" dirty="0"/>
          </a:p>
        </p:txBody>
      </p:sp>
    </p:spTree>
    <p:extLst>
      <p:ext uri="{BB962C8B-B14F-4D97-AF65-F5344CB8AC3E}">
        <p14:creationId xmlns:p14="http://schemas.microsoft.com/office/powerpoint/2010/main" val="4117049224"/>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70DE7D0-A75D-B1C2-5791-73DD9A6F8C18}"/>
              </a:ext>
            </a:extLst>
          </p:cNvPr>
          <p:cNvSpPr>
            <a:spLocks noGrp="1"/>
          </p:cNvSpPr>
          <p:nvPr>
            <p:ph type="title"/>
          </p:nvPr>
        </p:nvSpPr>
        <p:spPr/>
        <p:txBody>
          <a:bodyPr>
            <a:normAutofit fontScale="90000"/>
          </a:bodyPr>
          <a:lstStyle/>
          <a:p>
            <a:r>
              <a:rPr lang="en-US" dirty="0"/>
              <a:t>The Methods of Calculating National Income – in Detail: </a:t>
            </a:r>
            <a:r>
              <a:rPr lang="en-US" dirty="0">
                <a:solidFill>
                  <a:srgbClr val="00B050"/>
                </a:solidFill>
              </a:rPr>
              <a:t>C+I+G+X-M  = GDP at market prices</a:t>
            </a:r>
            <a:r>
              <a:rPr lang="en-US" dirty="0"/>
              <a:t>. </a:t>
            </a:r>
          </a:p>
        </p:txBody>
      </p:sp>
      <p:sp>
        <p:nvSpPr>
          <p:cNvPr id="3" name="Content Placeholder 2">
            <a:extLst>
              <a:ext uri="{FF2B5EF4-FFF2-40B4-BE49-F238E27FC236}">
                <a16:creationId xmlns:a16="http://schemas.microsoft.com/office/drawing/2014/main" id="{9B2F65CD-6519-83CD-871D-E213C5800BC6}"/>
              </a:ext>
            </a:extLst>
          </p:cNvPr>
          <p:cNvSpPr>
            <a:spLocks noGrp="1"/>
          </p:cNvSpPr>
          <p:nvPr>
            <p:ph idx="1"/>
          </p:nvPr>
        </p:nvSpPr>
        <p:spPr/>
        <p:txBody>
          <a:bodyPr>
            <a:normAutofit fontScale="70000" lnSpcReduction="20000"/>
          </a:bodyPr>
          <a:lstStyle/>
          <a:p>
            <a:r>
              <a:rPr lang="en-US" b="1" dirty="0"/>
              <a:t>NATIONAL INCOME - THE EXPENDITURE METHOD </a:t>
            </a:r>
          </a:p>
          <a:p>
            <a:r>
              <a:rPr lang="en-US" b="1" dirty="0"/>
              <a:t>Based on adding up the spending on the economy </a:t>
            </a:r>
          </a:p>
          <a:p>
            <a:r>
              <a:rPr lang="en-US" dirty="0">
                <a:solidFill>
                  <a:srgbClr val="00B050"/>
                </a:solidFill>
              </a:rPr>
              <a:t> C</a:t>
            </a:r>
            <a:r>
              <a:rPr lang="en-US" dirty="0"/>
              <a:t> = Consumers Expenditure </a:t>
            </a:r>
          </a:p>
          <a:p>
            <a:r>
              <a:rPr lang="en-US" dirty="0"/>
              <a:t>+ </a:t>
            </a:r>
          </a:p>
          <a:p>
            <a:r>
              <a:rPr lang="en-US" dirty="0">
                <a:solidFill>
                  <a:srgbClr val="00B050"/>
                </a:solidFill>
              </a:rPr>
              <a:t>I =</a:t>
            </a:r>
            <a:r>
              <a:rPr lang="en-US" dirty="0"/>
              <a:t>  Investment spending by firms (Planned investment in capital and unplanned increases in stock. Unplanned increases in stock = gross capital formation &amp; value of physical increases in stock</a:t>
            </a:r>
          </a:p>
          <a:p>
            <a:r>
              <a:rPr lang="en-US" dirty="0"/>
              <a:t>+ </a:t>
            </a:r>
          </a:p>
          <a:p>
            <a:r>
              <a:rPr lang="en-US" dirty="0">
                <a:solidFill>
                  <a:srgbClr val="00B050"/>
                </a:solidFill>
              </a:rPr>
              <a:t>G </a:t>
            </a:r>
            <a:r>
              <a:rPr lang="en-US" dirty="0"/>
              <a:t>= Government spending </a:t>
            </a:r>
          </a:p>
          <a:p>
            <a:r>
              <a:rPr lang="en-US" dirty="0"/>
              <a:t>+ </a:t>
            </a:r>
          </a:p>
          <a:p>
            <a:r>
              <a:rPr lang="en-US" dirty="0">
                <a:solidFill>
                  <a:srgbClr val="00B050"/>
                </a:solidFill>
              </a:rPr>
              <a:t>X </a:t>
            </a:r>
            <a:r>
              <a:rPr lang="en-US" dirty="0"/>
              <a:t>= Export spending </a:t>
            </a:r>
          </a:p>
          <a:p>
            <a:r>
              <a:rPr lang="en-US" dirty="0"/>
              <a:t>-</a:t>
            </a:r>
          </a:p>
          <a:p>
            <a:r>
              <a:rPr lang="en-US" dirty="0">
                <a:solidFill>
                  <a:srgbClr val="00B050"/>
                </a:solidFill>
              </a:rPr>
              <a:t>M </a:t>
            </a:r>
            <a:r>
              <a:rPr lang="en-US" dirty="0"/>
              <a:t>= Import spending  </a:t>
            </a:r>
          </a:p>
          <a:p>
            <a:pPr marL="0" indent="0">
              <a:buNone/>
            </a:pPr>
            <a:endParaRPr lang="en-US" dirty="0"/>
          </a:p>
        </p:txBody>
      </p:sp>
      <p:sp>
        <p:nvSpPr>
          <p:cNvPr id="5" name="Slide Number Placeholder 4">
            <a:extLst>
              <a:ext uri="{FF2B5EF4-FFF2-40B4-BE49-F238E27FC236}">
                <a16:creationId xmlns:a16="http://schemas.microsoft.com/office/drawing/2014/main" id="{0EE5503D-1FDD-7467-9996-5AB9661791EA}"/>
              </a:ext>
            </a:extLst>
          </p:cNvPr>
          <p:cNvSpPr>
            <a:spLocks noGrp="1"/>
          </p:cNvSpPr>
          <p:nvPr>
            <p:ph type="sldNum" sz="quarter" idx="12"/>
          </p:nvPr>
        </p:nvSpPr>
        <p:spPr/>
        <p:txBody>
          <a:bodyPr/>
          <a:lstStyle/>
          <a:p>
            <a:fld id="{D251A128-96ED-D44F-BC69-40111ABD8967}" type="slidenum">
              <a:rPr lang="en-US" smtClean="0"/>
              <a:t>43</a:t>
            </a:fld>
            <a:endParaRPr lang="en-US" dirty="0"/>
          </a:p>
        </p:txBody>
      </p:sp>
    </p:spTree>
    <p:extLst>
      <p:ext uri="{BB962C8B-B14F-4D97-AF65-F5344CB8AC3E}">
        <p14:creationId xmlns:p14="http://schemas.microsoft.com/office/powerpoint/2010/main" val="2463493602"/>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Rectangle 9">
            <a:extLst>
              <a:ext uri="{FF2B5EF4-FFF2-40B4-BE49-F238E27FC236}">
                <a16:creationId xmlns:a16="http://schemas.microsoft.com/office/drawing/2014/main" id="{058A14AF-9FB5-4CC7-BA35-E8E85D3EDF0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1999" cy="6857365"/>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30AC1F5-5FA9-7AE3-F7EE-4AF642CFD4D4}"/>
              </a:ext>
            </a:extLst>
          </p:cNvPr>
          <p:cNvSpPr>
            <a:spLocks noGrp="1"/>
          </p:cNvSpPr>
          <p:nvPr>
            <p:ph type="title"/>
          </p:nvPr>
        </p:nvSpPr>
        <p:spPr>
          <a:xfrm>
            <a:off x="793662" y="386930"/>
            <a:ext cx="10066122" cy="1298448"/>
          </a:xfrm>
        </p:spPr>
        <p:txBody>
          <a:bodyPr anchor="b">
            <a:normAutofit/>
          </a:bodyPr>
          <a:lstStyle/>
          <a:p>
            <a:r>
              <a:rPr lang="en-US" sz="4100" dirty="0"/>
              <a:t>The Methods of Calculating National Income – in Detail – </a:t>
            </a:r>
            <a:r>
              <a:rPr lang="en-US" sz="4100" b="1" dirty="0"/>
              <a:t>The Income Method </a:t>
            </a:r>
          </a:p>
        </p:txBody>
      </p:sp>
      <p:sp>
        <p:nvSpPr>
          <p:cNvPr id="12" name="Rectangle 11">
            <a:extLst>
              <a:ext uri="{FF2B5EF4-FFF2-40B4-BE49-F238E27FC236}">
                <a16:creationId xmlns:a16="http://schemas.microsoft.com/office/drawing/2014/main" id="{3A9A4357-BD1D-4622-A4FE-766E6AB8DE8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flipV="1">
            <a:off x="-2" y="1998845"/>
            <a:ext cx="11454595" cy="781699"/>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4" name="Rectangle 13">
            <a:extLst>
              <a:ext uri="{FF2B5EF4-FFF2-40B4-BE49-F238E27FC236}">
                <a16:creationId xmlns:a16="http://schemas.microsoft.com/office/drawing/2014/main" id="{E659831F-0D9A-4C63-9EBB-8435B85A44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2203079"/>
            <a:ext cx="11383362" cy="4267991"/>
          </a:xfrm>
          <a:prstGeom prst="rect">
            <a:avLst/>
          </a:prstGeom>
          <a:solidFill>
            <a:schemeClr val="bg1"/>
          </a:solidFill>
          <a:ln>
            <a:noFill/>
          </a:ln>
          <a:effectLst>
            <a:outerShdw blurRad="139700" dist="127000" dir="5400000" algn="t" rotWithShape="0">
              <a:prstClr val="black">
                <a:alpha val="15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 name="Content Placeholder 2">
            <a:extLst>
              <a:ext uri="{FF2B5EF4-FFF2-40B4-BE49-F238E27FC236}">
                <a16:creationId xmlns:a16="http://schemas.microsoft.com/office/drawing/2014/main" id="{7FAFC793-41FC-1D39-6343-C565F2704DA0}"/>
              </a:ext>
            </a:extLst>
          </p:cNvPr>
          <p:cNvSpPr>
            <a:spLocks noGrp="1"/>
          </p:cNvSpPr>
          <p:nvPr>
            <p:ph idx="1"/>
          </p:nvPr>
        </p:nvSpPr>
        <p:spPr>
          <a:xfrm>
            <a:off x="793661" y="2599509"/>
            <a:ext cx="4530898" cy="3639450"/>
          </a:xfrm>
        </p:spPr>
        <p:txBody>
          <a:bodyPr anchor="ctr">
            <a:normAutofit/>
          </a:bodyPr>
          <a:lstStyle/>
          <a:p>
            <a:r>
              <a:rPr lang="en-US" sz="1400" dirty="0"/>
              <a:t>Add up the following :</a:t>
            </a:r>
          </a:p>
          <a:p>
            <a:r>
              <a:rPr lang="en-US" sz="1400" b="1" dirty="0"/>
              <a:t>Wages &amp; Salaries </a:t>
            </a:r>
          </a:p>
          <a:p>
            <a:r>
              <a:rPr lang="en-US" sz="1400" b="1" dirty="0"/>
              <a:t>+</a:t>
            </a:r>
          </a:p>
          <a:p>
            <a:r>
              <a:rPr lang="en-US" sz="1400" b="1" dirty="0"/>
              <a:t>Self- employed income </a:t>
            </a:r>
          </a:p>
          <a:p>
            <a:r>
              <a:rPr lang="en-US" sz="1400" b="1" dirty="0"/>
              <a:t>+</a:t>
            </a:r>
          </a:p>
          <a:p>
            <a:r>
              <a:rPr lang="en-US" sz="1400" b="1" dirty="0"/>
              <a:t>Trading profits </a:t>
            </a:r>
          </a:p>
          <a:p>
            <a:r>
              <a:rPr lang="en-US" sz="1400" b="1" dirty="0"/>
              <a:t>+</a:t>
            </a:r>
          </a:p>
          <a:p>
            <a:r>
              <a:rPr lang="en-US" sz="1400" b="1" dirty="0"/>
              <a:t>Rent </a:t>
            </a:r>
          </a:p>
          <a:p>
            <a:r>
              <a:rPr lang="en-US" sz="1400" b="1" dirty="0"/>
              <a:t>+Interest</a:t>
            </a:r>
          </a:p>
          <a:p>
            <a:r>
              <a:rPr lang="en-US" sz="1400" b="1" dirty="0"/>
              <a:t>Together these give Total domestic income – stock appreciation = GDP </a:t>
            </a:r>
          </a:p>
        </p:txBody>
      </p:sp>
      <p:pic>
        <p:nvPicPr>
          <p:cNvPr id="7" name="Graphic 6" descr="Financial">
            <a:extLst>
              <a:ext uri="{FF2B5EF4-FFF2-40B4-BE49-F238E27FC236}">
                <a16:creationId xmlns:a16="http://schemas.microsoft.com/office/drawing/2014/main" id="{A527B21C-44B0-0574-154B-CC83AAEC1DA3}"/>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629548" y="2484255"/>
            <a:ext cx="3714244" cy="3714244"/>
          </a:xfrm>
          <a:prstGeom prst="rect">
            <a:avLst/>
          </a:prstGeom>
        </p:spPr>
      </p:pic>
      <p:sp>
        <p:nvSpPr>
          <p:cNvPr id="16" name="Rectangle 15">
            <a:extLst>
              <a:ext uri="{FF2B5EF4-FFF2-40B4-BE49-F238E27FC236}">
                <a16:creationId xmlns:a16="http://schemas.microsoft.com/office/drawing/2014/main" id="{E6995CE5-F890-4ABA-82A2-26507CE8D2A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a:off x="11228040" y="2313027"/>
            <a:ext cx="781700" cy="152382"/>
          </a:xfrm>
          <a:prstGeom prst="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Slide Number Placeholder 4">
            <a:extLst>
              <a:ext uri="{FF2B5EF4-FFF2-40B4-BE49-F238E27FC236}">
                <a16:creationId xmlns:a16="http://schemas.microsoft.com/office/drawing/2014/main" id="{EB0A995B-58F6-0C9C-B89F-C914DD16A6D0}"/>
              </a:ext>
            </a:extLst>
          </p:cNvPr>
          <p:cNvSpPr>
            <a:spLocks noGrp="1"/>
          </p:cNvSpPr>
          <p:nvPr>
            <p:ph type="sldNum" sz="quarter" idx="12"/>
          </p:nvPr>
        </p:nvSpPr>
        <p:spPr/>
        <p:txBody>
          <a:bodyPr/>
          <a:lstStyle/>
          <a:p>
            <a:fld id="{D251A128-96ED-D44F-BC69-40111ABD8967}" type="slidenum">
              <a:rPr lang="en-US" smtClean="0"/>
              <a:t>44</a:t>
            </a:fld>
            <a:endParaRPr lang="en-US" dirty="0"/>
          </a:p>
        </p:txBody>
      </p:sp>
    </p:spTree>
    <p:extLst>
      <p:ext uri="{BB962C8B-B14F-4D97-AF65-F5344CB8AC3E}">
        <p14:creationId xmlns:p14="http://schemas.microsoft.com/office/powerpoint/2010/main" val="574837568"/>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Slide Background">
            <a:extLst>
              <a:ext uri="{FF2B5EF4-FFF2-40B4-BE49-F238E27FC236}">
                <a16:creationId xmlns:a16="http://schemas.microsoft.com/office/drawing/2014/main" id="{9F7D5CDA-D291-4307-BF55-1381FED2963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35A9628B-5918-8BB5-82CC-780532D73C5C}"/>
              </a:ext>
            </a:extLst>
          </p:cNvPr>
          <p:cNvSpPr>
            <a:spLocks noGrp="1"/>
          </p:cNvSpPr>
          <p:nvPr>
            <p:ph type="title"/>
          </p:nvPr>
        </p:nvSpPr>
        <p:spPr>
          <a:xfrm>
            <a:off x="761800" y="762001"/>
            <a:ext cx="5334197" cy="1708242"/>
          </a:xfrm>
        </p:spPr>
        <p:txBody>
          <a:bodyPr anchor="ctr">
            <a:normAutofit/>
          </a:bodyPr>
          <a:lstStyle/>
          <a:p>
            <a:r>
              <a:rPr lang="en-US" sz="3400" dirty="0"/>
              <a:t>The Methods of Calculating National Income – in Detail – </a:t>
            </a:r>
            <a:r>
              <a:rPr lang="en-US" sz="3400" b="1" dirty="0"/>
              <a:t>The Output Method </a:t>
            </a:r>
            <a:endParaRPr lang="en-US" sz="3400" dirty="0"/>
          </a:p>
        </p:txBody>
      </p:sp>
      <p:sp>
        <p:nvSpPr>
          <p:cNvPr id="3" name="Content Placeholder 2">
            <a:extLst>
              <a:ext uri="{FF2B5EF4-FFF2-40B4-BE49-F238E27FC236}">
                <a16:creationId xmlns:a16="http://schemas.microsoft.com/office/drawing/2014/main" id="{CB0C3401-A866-CC8B-1C5F-436783281FD2}"/>
              </a:ext>
            </a:extLst>
          </p:cNvPr>
          <p:cNvSpPr>
            <a:spLocks noGrp="1"/>
          </p:cNvSpPr>
          <p:nvPr>
            <p:ph idx="1"/>
          </p:nvPr>
        </p:nvSpPr>
        <p:spPr>
          <a:xfrm>
            <a:off x="761800" y="2470244"/>
            <a:ext cx="5334197" cy="3769835"/>
          </a:xfrm>
        </p:spPr>
        <p:txBody>
          <a:bodyPr anchor="ctr">
            <a:normAutofit/>
          </a:bodyPr>
          <a:lstStyle/>
          <a:p>
            <a:r>
              <a:rPr lang="en-US" sz="2000" dirty="0"/>
              <a:t>1) Add up the value of every firm in the country’s output ( the value of the output minus the value of the input)</a:t>
            </a:r>
          </a:p>
          <a:p>
            <a:endParaRPr lang="en-US" sz="2000" dirty="0"/>
          </a:p>
          <a:p>
            <a:r>
              <a:rPr lang="en-US" sz="2000" dirty="0"/>
              <a:t>OR</a:t>
            </a:r>
          </a:p>
          <a:p>
            <a:r>
              <a:rPr lang="en-US" sz="2000" dirty="0"/>
              <a:t>2) Add up the value of all final goods and services </a:t>
            </a:r>
          </a:p>
        </p:txBody>
      </p:sp>
      <p:pic>
        <p:nvPicPr>
          <p:cNvPr id="5" name="Picture 4" descr="White calculator">
            <a:extLst>
              <a:ext uri="{FF2B5EF4-FFF2-40B4-BE49-F238E27FC236}">
                <a16:creationId xmlns:a16="http://schemas.microsoft.com/office/drawing/2014/main" id="{F06BA126-73ED-1595-E9F2-FD010293F259}"/>
              </a:ext>
            </a:extLst>
          </p:cNvPr>
          <p:cNvPicPr>
            <a:picLocks noChangeAspect="1"/>
          </p:cNvPicPr>
          <p:nvPr/>
        </p:nvPicPr>
        <p:blipFill rotWithShape="1">
          <a:blip r:embed="rId2"/>
          <a:srcRect l="5366" r="42798" b="-1"/>
          <a:stretch/>
        </p:blipFill>
        <p:spPr>
          <a:xfrm>
            <a:off x="6857797" y="-10886"/>
            <a:ext cx="5334204" cy="6868886"/>
          </a:xfrm>
          <a:prstGeom prst="rect">
            <a:avLst/>
          </a:prstGeom>
          <a:effectLst>
            <a:outerShdw blurRad="127000" dist="50800" dir="10800000" sx="99000" sy="99000" algn="r" rotWithShape="0">
              <a:prstClr val="black">
                <a:alpha val="40000"/>
              </a:prstClr>
            </a:outerShdw>
          </a:effectLst>
        </p:spPr>
      </p:pic>
      <p:sp>
        <p:nvSpPr>
          <p:cNvPr id="6" name="Slide Number Placeholder 5">
            <a:extLst>
              <a:ext uri="{FF2B5EF4-FFF2-40B4-BE49-F238E27FC236}">
                <a16:creationId xmlns:a16="http://schemas.microsoft.com/office/drawing/2014/main" id="{102BF64F-FEDA-D37E-9F20-507F0047F520}"/>
              </a:ext>
            </a:extLst>
          </p:cNvPr>
          <p:cNvSpPr>
            <a:spLocks noGrp="1"/>
          </p:cNvSpPr>
          <p:nvPr>
            <p:ph type="sldNum" sz="quarter" idx="12"/>
          </p:nvPr>
        </p:nvSpPr>
        <p:spPr/>
        <p:txBody>
          <a:bodyPr/>
          <a:lstStyle/>
          <a:p>
            <a:fld id="{D251A128-96ED-D44F-BC69-40111ABD8967}" type="slidenum">
              <a:rPr lang="en-US" smtClean="0"/>
              <a:t>45</a:t>
            </a:fld>
            <a:endParaRPr lang="en-US" dirty="0"/>
          </a:p>
        </p:txBody>
      </p:sp>
    </p:spTree>
    <p:extLst>
      <p:ext uri="{BB962C8B-B14F-4D97-AF65-F5344CB8AC3E}">
        <p14:creationId xmlns:p14="http://schemas.microsoft.com/office/powerpoint/2010/main" val="3114332503"/>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 name="Title 4">
            <a:extLst>
              <a:ext uri="{FF2B5EF4-FFF2-40B4-BE49-F238E27FC236}">
                <a16:creationId xmlns:a16="http://schemas.microsoft.com/office/drawing/2014/main" id="{011C4C55-0688-6601-B5D2-1657C05A38DF}"/>
              </a:ext>
            </a:extLst>
          </p:cNvPr>
          <p:cNvSpPr>
            <a:spLocks noGrp="1"/>
          </p:cNvSpPr>
          <p:nvPr>
            <p:ph type="title"/>
          </p:nvPr>
        </p:nvSpPr>
        <p:spPr/>
        <p:txBody>
          <a:bodyPr/>
          <a:lstStyle/>
          <a:p>
            <a:r>
              <a:rPr lang="en-US" dirty="0"/>
              <a:t>NATIONAL INCOME – THE EXPENDITURE APPROACH (1) </a:t>
            </a:r>
          </a:p>
        </p:txBody>
      </p:sp>
      <p:graphicFrame>
        <p:nvGraphicFramePr>
          <p:cNvPr id="9" name="Content Placeholder 8">
            <a:extLst>
              <a:ext uri="{FF2B5EF4-FFF2-40B4-BE49-F238E27FC236}">
                <a16:creationId xmlns:a16="http://schemas.microsoft.com/office/drawing/2014/main" id="{7A28C716-A1A4-73DA-7DB5-F989E8344BE9}"/>
              </a:ext>
            </a:extLst>
          </p:cNvPr>
          <p:cNvGraphicFramePr>
            <a:graphicFrameLocks noGrp="1"/>
          </p:cNvGraphicFramePr>
          <p:nvPr>
            <p:ph idx="1"/>
            <p:extLst>
              <p:ext uri="{D42A27DB-BD31-4B8C-83A1-F6EECF244321}">
                <p14:modId xmlns:p14="http://schemas.microsoft.com/office/powerpoint/2010/main" val="1027878124"/>
              </p:ext>
            </p:extLst>
          </p:nvPr>
        </p:nvGraphicFramePr>
        <p:xfrm>
          <a:off x="838200" y="1825625"/>
          <a:ext cx="10515597" cy="404368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2623333116"/>
                    </a:ext>
                  </a:extLst>
                </a:gridCol>
                <a:gridCol w="3505199">
                  <a:extLst>
                    <a:ext uri="{9D8B030D-6E8A-4147-A177-3AD203B41FA5}">
                      <a16:colId xmlns:a16="http://schemas.microsoft.com/office/drawing/2014/main" val="864940259"/>
                    </a:ext>
                  </a:extLst>
                </a:gridCol>
                <a:gridCol w="3505199">
                  <a:extLst>
                    <a:ext uri="{9D8B030D-6E8A-4147-A177-3AD203B41FA5}">
                      <a16:colId xmlns:a16="http://schemas.microsoft.com/office/drawing/2014/main" val="2583515503"/>
                    </a:ext>
                  </a:extLst>
                </a:gridCol>
              </a:tblGrid>
              <a:tr h="370840">
                <a:tc>
                  <a:txBody>
                    <a:bodyPr/>
                    <a:lstStyle/>
                    <a:p>
                      <a:r>
                        <a:rPr lang="en-US" dirty="0"/>
                        <a:t>ITEM </a:t>
                      </a:r>
                    </a:p>
                  </a:txBody>
                  <a:tcPr/>
                </a:tc>
                <a:tc>
                  <a:txBody>
                    <a:bodyPr/>
                    <a:lstStyle/>
                    <a:p>
                      <a:r>
                        <a:rPr lang="en-US" dirty="0"/>
                        <a:t>£BN</a:t>
                      </a:r>
                    </a:p>
                  </a:txBody>
                  <a:tcPr/>
                </a:tc>
                <a:tc>
                  <a:txBody>
                    <a:bodyPr/>
                    <a:lstStyle/>
                    <a:p>
                      <a:endParaRPr lang="en-US"/>
                    </a:p>
                  </a:txBody>
                  <a:tcPr/>
                </a:tc>
                <a:extLst>
                  <a:ext uri="{0D108BD9-81ED-4DB2-BD59-A6C34878D82A}">
                    <a16:rowId xmlns:a16="http://schemas.microsoft.com/office/drawing/2014/main" val="3622885755"/>
                  </a:ext>
                </a:extLst>
              </a:tr>
              <a:tr h="370840">
                <a:tc>
                  <a:txBody>
                    <a:bodyPr/>
                    <a:lstStyle/>
                    <a:p>
                      <a:r>
                        <a:rPr lang="en-US" dirty="0"/>
                        <a:t>At Current Prices </a:t>
                      </a:r>
                    </a:p>
                  </a:txBody>
                  <a:tcPr/>
                </a:tc>
                <a:tc>
                  <a:txBody>
                    <a:bodyPr/>
                    <a:lstStyle/>
                    <a:p>
                      <a:endParaRPr lang="en-US" dirty="0"/>
                    </a:p>
                  </a:txBody>
                  <a:tcPr/>
                </a:tc>
                <a:tc>
                  <a:txBody>
                    <a:bodyPr/>
                    <a:lstStyle/>
                    <a:p>
                      <a:endParaRPr lang="en-US"/>
                    </a:p>
                  </a:txBody>
                  <a:tcPr/>
                </a:tc>
                <a:extLst>
                  <a:ext uri="{0D108BD9-81ED-4DB2-BD59-A6C34878D82A}">
                    <a16:rowId xmlns:a16="http://schemas.microsoft.com/office/drawing/2014/main" val="1928122392"/>
                  </a:ext>
                </a:extLst>
              </a:tr>
              <a:tr h="370840">
                <a:tc>
                  <a:txBody>
                    <a:bodyPr/>
                    <a:lstStyle/>
                    <a:p>
                      <a:r>
                        <a:rPr lang="en-US" dirty="0"/>
                        <a:t>Household Expenditure</a:t>
                      </a:r>
                    </a:p>
                  </a:txBody>
                  <a:tcPr/>
                </a:tc>
                <a:tc>
                  <a:txBody>
                    <a:bodyPr/>
                    <a:lstStyle/>
                    <a:p>
                      <a:r>
                        <a:rPr lang="en-US" dirty="0"/>
                        <a:t>663</a:t>
                      </a:r>
                    </a:p>
                  </a:txBody>
                  <a:tcPr/>
                </a:tc>
                <a:tc>
                  <a:txBody>
                    <a:bodyPr/>
                    <a:lstStyle/>
                    <a:p>
                      <a:endParaRPr lang="en-US"/>
                    </a:p>
                  </a:txBody>
                  <a:tcPr/>
                </a:tc>
                <a:extLst>
                  <a:ext uri="{0D108BD9-81ED-4DB2-BD59-A6C34878D82A}">
                    <a16:rowId xmlns:a16="http://schemas.microsoft.com/office/drawing/2014/main" val="4078871124"/>
                  </a:ext>
                </a:extLst>
              </a:tr>
              <a:tr h="370840">
                <a:tc>
                  <a:txBody>
                    <a:bodyPr/>
                    <a:lstStyle/>
                    <a:p>
                      <a:r>
                        <a:rPr lang="en-US" dirty="0"/>
                        <a:t>Non-Profit Institutions Consumption </a:t>
                      </a:r>
                    </a:p>
                  </a:txBody>
                  <a:tcPr/>
                </a:tc>
                <a:tc>
                  <a:txBody>
                    <a:bodyPr/>
                    <a:lstStyle/>
                    <a:p>
                      <a:r>
                        <a:rPr lang="en-US" dirty="0"/>
                        <a:t>26</a:t>
                      </a:r>
                    </a:p>
                  </a:txBody>
                  <a:tcPr/>
                </a:tc>
                <a:tc>
                  <a:txBody>
                    <a:bodyPr/>
                    <a:lstStyle/>
                    <a:p>
                      <a:endParaRPr lang="en-US"/>
                    </a:p>
                  </a:txBody>
                  <a:tcPr/>
                </a:tc>
                <a:extLst>
                  <a:ext uri="{0D108BD9-81ED-4DB2-BD59-A6C34878D82A}">
                    <a16:rowId xmlns:a16="http://schemas.microsoft.com/office/drawing/2014/main" val="1780845848"/>
                  </a:ext>
                </a:extLst>
              </a:tr>
              <a:tr h="370840">
                <a:tc>
                  <a:txBody>
                    <a:bodyPr/>
                    <a:lstStyle/>
                    <a:p>
                      <a:r>
                        <a:rPr lang="en-US" dirty="0"/>
                        <a:t>General Government Consumption </a:t>
                      </a:r>
                    </a:p>
                  </a:txBody>
                  <a:tcPr/>
                </a:tc>
                <a:tc>
                  <a:txBody>
                    <a:bodyPr/>
                    <a:lstStyle/>
                    <a:p>
                      <a:r>
                        <a:rPr lang="en-US" dirty="0"/>
                        <a:t>209</a:t>
                      </a:r>
                    </a:p>
                  </a:txBody>
                  <a:tcPr/>
                </a:tc>
                <a:tc>
                  <a:txBody>
                    <a:bodyPr/>
                    <a:lstStyle/>
                    <a:p>
                      <a:endParaRPr lang="en-US"/>
                    </a:p>
                  </a:txBody>
                  <a:tcPr/>
                </a:tc>
                <a:extLst>
                  <a:ext uri="{0D108BD9-81ED-4DB2-BD59-A6C34878D82A}">
                    <a16:rowId xmlns:a16="http://schemas.microsoft.com/office/drawing/2014/main" val="1527133243"/>
                  </a:ext>
                </a:extLst>
              </a:tr>
              <a:tr h="370840">
                <a:tc>
                  <a:txBody>
                    <a:bodyPr/>
                    <a:lstStyle/>
                    <a:p>
                      <a:r>
                        <a:rPr lang="en-US" dirty="0"/>
                        <a:t>Gross Domestic Fixed Capital Formation </a:t>
                      </a:r>
                    </a:p>
                  </a:txBody>
                  <a:tcPr/>
                </a:tc>
                <a:tc>
                  <a:txBody>
                    <a:bodyPr/>
                    <a:lstStyle/>
                    <a:p>
                      <a:r>
                        <a:rPr lang="en-US" dirty="0"/>
                        <a:t>165</a:t>
                      </a:r>
                    </a:p>
                  </a:txBody>
                  <a:tcPr/>
                </a:tc>
                <a:tc>
                  <a:txBody>
                    <a:bodyPr/>
                    <a:lstStyle/>
                    <a:p>
                      <a:endParaRPr lang="en-US"/>
                    </a:p>
                  </a:txBody>
                  <a:tcPr/>
                </a:tc>
                <a:extLst>
                  <a:ext uri="{0D108BD9-81ED-4DB2-BD59-A6C34878D82A}">
                    <a16:rowId xmlns:a16="http://schemas.microsoft.com/office/drawing/2014/main" val="3996811560"/>
                  </a:ext>
                </a:extLst>
              </a:tr>
              <a:tr h="370840">
                <a:tc>
                  <a:txBody>
                    <a:bodyPr/>
                    <a:lstStyle/>
                    <a:p>
                      <a:r>
                        <a:rPr lang="en-US" dirty="0"/>
                        <a:t>Value of Increase/Decrease in Stocks and Work in Progress</a:t>
                      </a:r>
                    </a:p>
                  </a:txBody>
                  <a:tcPr/>
                </a:tc>
                <a:tc>
                  <a:txBody>
                    <a:bodyPr/>
                    <a:lstStyle/>
                    <a:p>
                      <a:r>
                        <a:rPr lang="en-US" u="sng" dirty="0"/>
                        <a:t>(1)</a:t>
                      </a:r>
                    </a:p>
                  </a:txBody>
                  <a:tcPr/>
                </a:tc>
                <a:tc>
                  <a:txBody>
                    <a:bodyPr/>
                    <a:lstStyle/>
                    <a:p>
                      <a:endParaRPr lang="en-US"/>
                    </a:p>
                  </a:txBody>
                  <a:tcPr/>
                </a:tc>
                <a:extLst>
                  <a:ext uri="{0D108BD9-81ED-4DB2-BD59-A6C34878D82A}">
                    <a16:rowId xmlns:a16="http://schemas.microsoft.com/office/drawing/2014/main" val="3697402914"/>
                  </a:ext>
                </a:extLst>
              </a:tr>
              <a:tr h="370840">
                <a:tc>
                  <a:txBody>
                    <a:bodyPr/>
                    <a:lstStyle/>
                    <a:p>
                      <a:r>
                        <a:rPr lang="en-US" dirty="0"/>
                        <a:t>Total Domestic Expenditure </a:t>
                      </a:r>
                    </a:p>
                  </a:txBody>
                  <a:tcPr/>
                </a:tc>
                <a:tc>
                  <a:txBody>
                    <a:bodyPr/>
                    <a:lstStyle/>
                    <a:p>
                      <a:r>
                        <a:rPr lang="en-US" dirty="0"/>
                        <a:t>1062</a:t>
                      </a:r>
                    </a:p>
                  </a:txBody>
                  <a:tcPr/>
                </a:tc>
                <a:tc>
                  <a:txBody>
                    <a:bodyPr/>
                    <a:lstStyle/>
                    <a:p>
                      <a:endParaRPr lang="en-US" dirty="0"/>
                    </a:p>
                  </a:txBody>
                  <a:tcPr/>
                </a:tc>
                <a:extLst>
                  <a:ext uri="{0D108BD9-81ED-4DB2-BD59-A6C34878D82A}">
                    <a16:rowId xmlns:a16="http://schemas.microsoft.com/office/drawing/2014/main" val="2939148440"/>
                  </a:ext>
                </a:extLst>
              </a:tr>
            </a:tbl>
          </a:graphicData>
        </a:graphic>
      </p:graphicFrame>
      <p:sp>
        <p:nvSpPr>
          <p:cNvPr id="4" name="Slide Number Placeholder 3">
            <a:extLst>
              <a:ext uri="{FF2B5EF4-FFF2-40B4-BE49-F238E27FC236}">
                <a16:creationId xmlns:a16="http://schemas.microsoft.com/office/drawing/2014/main" id="{124CB615-7E9F-62FD-68B9-0A947DDDB30C}"/>
              </a:ext>
            </a:extLst>
          </p:cNvPr>
          <p:cNvSpPr>
            <a:spLocks noGrp="1"/>
          </p:cNvSpPr>
          <p:nvPr>
            <p:ph type="sldNum" sz="quarter" idx="12"/>
          </p:nvPr>
        </p:nvSpPr>
        <p:spPr/>
        <p:txBody>
          <a:bodyPr/>
          <a:lstStyle/>
          <a:p>
            <a:fld id="{D251A128-96ED-D44F-BC69-40111ABD8967}" type="slidenum">
              <a:rPr lang="en-US" smtClean="0"/>
              <a:t>46</a:t>
            </a:fld>
            <a:endParaRPr lang="en-US" dirty="0"/>
          </a:p>
        </p:txBody>
      </p:sp>
    </p:spTree>
    <p:extLst>
      <p:ext uri="{BB962C8B-B14F-4D97-AF65-F5344CB8AC3E}">
        <p14:creationId xmlns:p14="http://schemas.microsoft.com/office/powerpoint/2010/main" val="1209581926"/>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D12D1846-DD78-62CC-7A6A-7EA922C046D0}"/>
            </a:ext>
          </a:extLst>
        </p:cNvPr>
        <p:cNvGrpSpPr/>
        <p:nvPr/>
      </p:nvGrpSpPr>
      <p:grpSpPr>
        <a:xfrm>
          <a:off x="0" y="0"/>
          <a:ext cx="0" cy="0"/>
          <a:chOff x="0" y="0"/>
          <a:chExt cx="0" cy="0"/>
        </a:xfrm>
      </p:grpSpPr>
      <p:sp>
        <p:nvSpPr>
          <p:cNvPr id="5" name="Title 4">
            <a:extLst>
              <a:ext uri="{FF2B5EF4-FFF2-40B4-BE49-F238E27FC236}">
                <a16:creationId xmlns:a16="http://schemas.microsoft.com/office/drawing/2014/main" id="{B3291597-430A-791E-5BC4-4377CD904F75}"/>
              </a:ext>
            </a:extLst>
          </p:cNvPr>
          <p:cNvSpPr>
            <a:spLocks noGrp="1"/>
          </p:cNvSpPr>
          <p:nvPr>
            <p:ph type="title"/>
          </p:nvPr>
        </p:nvSpPr>
        <p:spPr/>
        <p:txBody>
          <a:bodyPr/>
          <a:lstStyle/>
          <a:p>
            <a:r>
              <a:rPr lang="en-US" dirty="0"/>
              <a:t>NATIONAL INCOME – THE EXPENDITURE APPROACH (2) </a:t>
            </a:r>
          </a:p>
        </p:txBody>
      </p:sp>
      <p:graphicFrame>
        <p:nvGraphicFramePr>
          <p:cNvPr id="9" name="Content Placeholder 8">
            <a:extLst>
              <a:ext uri="{FF2B5EF4-FFF2-40B4-BE49-F238E27FC236}">
                <a16:creationId xmlns:a16="http://schemas.microsoft.com/office/drawing/2014/main" id="{1F8F0540-C58A-A273-2C4F-83C30780C30A}"/>
              </a:ext>
            </a:extLst>
          </p:cNvPr>
          <p:cNvGraphicFramePr>
            <a:graphicFrameLocks noGrp="1"/>
          </p:cNvGraphicFramePr>
          <p:nvPr>
            <p:ph idx="1"/>
            <p:extLst>
              <p:ext uri="{D42A27DB-BD31-4B8C-83A1-F6EECF244321}">
                <p14:modId xmlns:p14="http://schemas.microsoft.com/office/powerpoint/2010/main" val="4052127879"/>
              </p:ext>
            </p:extLst>
          </p:nvPr>
        </p:nvGraphicFramePr>
        <p:xfrm>
          <a:off x="838200" y="1825625"/>
          <a:ext cx="10515597" cy="4886960"/>
        </p:xfrm>
        <a:graphic>
          <a:graphicData uri="http://schemas.openxmlformats.org/drawingml/2006/table">
            <a:tbl>
              <a:tblPr firstRow="1" bandRow="1">
                <a:tableStyleId>{5C22544A-7EE6-4342-B048-85BDC9FD1C3A}</a:tableStyleId>
              </a:tblPr>
              <a:tblGrid>
                <a:gridCol w="3505199">
                  <a:extLst>
                    <a:ext uri="{9D8B030D-6E8A-4147-A177-3AD203B41FA5}">
                      <a16:colId xmlns:a16="http://schemas.microsoft.com/office/drawing/2014/main" val="2623333116"/>
                    </a:ext>
                  </a:extLst>
                </a:gridCol>
                <a:gridCol w="3505199">
                  <a:extLst>
                    <a:ext uri="{9D8B030D-6E8A-4147-A177-3AD203B41FA5}">
                      <a16:colId xmlns:a16="http://schemas.microsoft.com/office/drawing/2014/main" val="864940259"/>
                    </a:ext>
                  </a:extLst>
                </a:gridCol>
                <a:gridCol w="3505199">
                  <a:extLst>
                    <a:ext uri="{9D8B030D-6E8A-4147-A177-3AD203B41FA5}">
                      <a16:colId xmlns:a16="http://schemas.microsoft.com/office/drawing/2014/main" val="2583515503"/>
                    </a:ext>
                  </a:extLst>
                </a:gridCol>
              </a:tblGrid>
              <a:tr h="370840">
                <a:tc>
                  <a:txBody>
                    <a:bodyPr/>
                    <a:lstStyle/>
                    <a:p>
                      <a:r>
                        <a:rPr lang="en-US" dirty="0"/>
                        <a:t>ITEM </a:t>
                      </a:r>
                    </a:p>
                  </a:txBody>
                  <a:tcPr/>
                </a:tc>
                <a:tc>
                  <a:txBody>
                    <a:bodyPr/>
                    <a:lstStyle/>
                    <a:p>
                      <a:r>
                        <a:rPr lang="en-US" dirty="0"/>
                        <a:t>£BN</a:t>
                      </a:r>
                    </a:p>
                  </a:txBody>
                  <a:tcPr/>
                </a:tc>
                <a:tc>
                  <a:txBody>
                    <a:bodyPr/>
                    <a:lstStyle/>
                    <a:p>
                      <a:endParaRPr lang="en-US"/>
                    </a:p>
                  </a:txBody>
                  <a:tcPr/>
                </a:tc>
                <a:extLst>
                  <a:ext uri="{0D108BD9-81ED-4DB2-BD59-A6C34878D82A}">
                    <a16:rowId xmlns:a16="http://schemas.microsoft.com/office/drawing/2014/main" val="3622885755"/>
                  </a:ext>
                </a:extLst>
              </a:tr>
              <a:tr h="370840">
                <a:tc>
                  <a:txBody>
                    <a:bodyPr/>
                    <a:lstStyle/>
                    <a:p>
                      <a:r>
                        <a:rPr lang="en-US" dirty="0"/>
                        <a:t>At Current Prices </a:t>
                      </a:r>
                    </a:p>
                  </a:txBody>
                  <a:tcPr/>
                </a:tc>
                <a:tc>
                  <a:txBody>
                    <a:bodyPr/>
                    <a:lstStyle/>
                    <a:p>
                      <a:endParaRPr lang="en-US" dirty="0"/>
                    </a:p>
                  </a:txBody>
                  <a:tcPr/>
                </a:tc>
                <a:tc>
                  <a:txBody>
                    <a:bodyPr/>
                    <a:lstStyle/>
                    <a:p>
                      <a:endParaRPr lang="en-US"/>
                    </a:p>
                  </a:txBody>
                  <a:tcPr/>
                </a:tc>
                <a:extLst>
                  <a:ext uri="{0D108BD9-81ED-4DB2-BD59-A6C34878D82A}">
                    <a16:rowId xmlns:a16="http://schemas.microsoft.com/office/drawing/2014/main" val="1928122392"/>
                  </a:ext>
                </a:extLst>
              </a:tr>
              <a:tr h="370840">
                <a:tc>
                  <a:txBody>
                    <a:bodyPr/>
                    <a:lstStyle/>
                    <a:p>
                      <a:r>
                        <a:rPr lang="en-US" dirty="0"/>
                        <a:t>Export of goods &amp; services </a:t>
                      </a:r>
                    </a:p>
                  </a:txBody>
                  <a:tcPr/>
                </a:tc>
                <a:tc>
                  <a:txBody>
                    <a:bodyPr/>
                    <a:lstStyle/>
                    <a:p>
                      <a:r>
                        <a:rPr lang="en-US" dirty="0"/>
                        <a:t>269</a:t>
                      </a:r>
                    </a:p>
                  </a:txBody>
                  <a:tcPr/>
                </a:tc>
                <a:tc>
                  <a:txBody>
                    <a:bodyPr/>
                    <a:lstStyle/>
                    <a:p>
                      <a:endParaRPr lang="en-US"/>
                    </a:p>
                  </a:txBody>
                  <a:tcPr/>
                </a:tc>
                <a:extLst>
                  <a:ext uri="{0D108BD9-81ED-4DB2-BD59-A6C34878D82A}">
                    <a16:rowId xmlns:a16="http://schemas.microsoft.com/office/drawing/2014/main" val="4078871124"/>
                  </a:ext>
                </a:extLst>
              </a:tr>
              <a:tr h="370840">
                <a:tc>
                  <a:txBody>
                    <a:bodyPr/>
                    <a:lstStyle/>
                    <a:p>
                      <a:r>
                        <a:rPr lang="en-US" dirty="0"/>
                        <a:t>Import of goods and services </a:t>
                      </a:r>
                    </a:p>
                  </a:txBody>
                  <a:tcPr/>
                </a:tc>
                <a:tc>
                  <a:txBody>
                    <a:bodyPr/>
                    <a:lstStyle/>
                    <a:p>
                      <a:r>
                        <a:rPr lang="en-US" dirty="0"/>
                        <a:t>(288)</a:t>
                      </a:r>
                    </a:p>
                  </a:txBody>
                  <a:tcPr/>
                </a:tc>
                <a:tc>
                  <a:txBody>
                    <a:bodyPr/>
                    <a:lstStyle/>
                    <a:p>
                      <a:endParaRPr lang="en-US"/>
                    </a:p>
                  </a:txBody>
                  <a:tcPr/>
                </a:tc>
                <a:extLst>
                  <a:ext uri="{0D108BD9-81ED-4DB2-BD59-A6C34878D82A}">
                    <a16:rowId xmlns:a16="http://schemas.microsoft.com/office/drawing/2014/main" val="1780845848"/>
                  </a:ext>
                </a:extLst>
              </a:tr>
              <a:tr h="370840">
                <a:tc>
                  <a:txBody>
                    <a:bodyPr/>
                    <a:lstStyle/>
                    <a:p>
                      <a:r>
                        <a:rPr lang="en-US" dirty="0"/>
                        <a:t>Statistical Discrepancy </a:t>
                      </a:r>
                    </a:p>
                  </a:txBody>
                  <a:tcPr/>
                </a:tc>
                <a:tc>
                  <a:txBody>
                    <a:bodyPr/>
                    <a:lstStyle/>
                    <a:p>
                      <a:r>
                        <a:rPr lang="en-US" u="sng" dirty="0"/>
                        <a:t>0</a:t>
                      </a:r>
                    </a:p>
                  </a:txBody>
                  <a:tcPr/>
                </a:tc>
                <a:tc>
                  <a:txBody>
                    <a:bodyPr/>
                    <a:lstStyle/>
                    <a:p>
                      <a:endParaRPr lang="en-US"/>
                    </a:p>
                  </a:txBody>
                  <a:tcPr/>
                </a:tc>
                <a:extLst>
                  <a:ext uri="{0D108BD9-81ED-4DB2-BD59-A6C34878D82A}">
                    <a16:rowId xmlns:a16="http://schemas.microsoft.com/office/drawing/2014/main" val="1527133243"/>
                  </a:ext>
                </a:extLst>
              </a:tr>
              <a:tr h="370840">
                <a:tc>
                  <a:txBody>
                    <a:bodyPr/>
                    <a:lstStyle/>
                    <a:p>
                      <a:r>
                        <a:rPr lang="en-US" dirty="0"/>
                        <a:t>Gross Domestic  Product at Current Market Prices </a:t>
                      </a:r>
                    </a:p>
                  </a:txBody>
                  <a:tcPr/>
                </a:tc>
                <a:tc>
                  <a:txBody>
                    <a:bodyPr/>
                    <a:lstStyle/>
                    <a:p>
                      <a:r>
                        <a:rPr lang="en-US" dirty="0"/>
                        <a:t>1043</a:t>
                      </a:r>
                    </a:p>
                  </a:txBody>
                  <a:tcPr/>
                </a:tc>
                <a:tc>
                  <a:txBody>
                    <a:bodyPr/>
                    <a:lstStyle/>
                    <a:p>
                      <a:endParaRPr lang="en-US"/>
                    </a:p>
                  </a:txBody>
                  <a:tcPr/>
                </a:tc>
                <a:extLst>
                  <a:ext uri="{0D108BD9-81ED-4DB2-BD59-A6C34878D82A}">
                    <a16:rowId xmlns:a16="http://schemas.microsoft.com/office/drawing/2014/main" val="3996811560"/>
                  </a:ext>
                </a:extLst>
              </a:tr>
              <a:tr h="370840">
                <a:tc>
                  <a:txBody>
                    <a:bodyPr/>
                    <a:lstStyle/>
                    <a:p>
                      <a:r>
                        <a:rPr lang="en-US" dirty="0"/>
                        <a:t>Taxes on Expenditure( Indirect taxes less subsidies) </a:t>
                      </a:r>
                    </a:p>
                  </a:txBody>
                  <a:tcPr/>
                </a:tc>
                <a:tc>
                  <a:txBody>
                    <a:bodyPr/>
                    <a:lstStyle/>
                    <a:p>
                      <a:r>
                        <a:rPr lang="en-US" u="sng" dirty="0"/>
                        <a:t>(118)</a:t>
                      </a:r>
                    </a:p>
                  </a:txBody>
                  <a:tcPr/>
                </a:tc>
                <a:tc>
                  <a:txBody>
                    <a:bodyPr/>
                    <a:lstStyle/>
                    <a:p>
                      <a:endParaRPr lang="en-US"/>
                    </a:p>
                  </a:txBody>
                  <a:tcPr/>
                </a:tc>
                <a:extLst>
                  <a:ext uri="{0D108BD9-81ED-4DB2-BD59-A6C34878D82A}">
                    <a16:rowId xmlns:a16="http://schemas.microsoft.com/office/drawing/2014/main" val="3697402914"/>
                  </a:ext>
                </a:extLst>
              </a:tr>
              <a:tr h="370840">
                <a:tc>
                  <a:txBody>
                    <a:bodyPr/>
                    <a:lstStyle/>
                    <a:p>
                      <a:r>
                        <a:rPr lang="en-US" dirty="0"/>
                        <a:t>Goss Value Added at Basic process  (GDP at factor cost) </a:t>
                      </a:r>
                    </a:p>
                  </a:txBody>
                  <a:tcPr/>
                </a:tc>
                <a:tc>
                  <a:txBody>
                    <a:bodyPr/>
                    <a:lstStyle/>
                    <a:p>
                      <a:r>
                        <a:rPr lang="en-US" dirty="0"/>
                        <a:t>925</a:t>
                      </a:r>
                    </a:p>
                  </a:txBody>
                  <a:tcPr/>
                </a:tc>
                <a:tc>
                  <a:txBody>
                    <a:bodyPr/>
                    <a:lstStyle/>
                    <a:p>
                      <a:endParaRPr lang="en-US" dirty="0"/>
                    </a:p>
                  </a:txBody>
                  <a:tcPr/>
                </a:tc>
                <a:extLst>
                  <a:ext uri="{0D108BD9-81ED-4DB2-BD59-A6C34878D82A}">
                    <a16:rowId xmlns:a16="http://schemas.microsoft.com/office/drawing/2014/main" val="2939148440"/>
                  </a:ext>
                </a:extLst>
              </a:tr>
              <a:tr h="370840">
                <a:tc>
                  <a:txBody>
                    <a:bodyPr/>
                    <a:lstStyle/>
                    <a:p>
                      <a:r>
                        <a:rPr lang="en-US" dirty="0"/>
                        <a:t>Net Property Income from Abroad </a:t>
                      </a:r>
                    </a:p>
                  </a:txBody>
                  <a:tcPr/>
                </a:tc>
                <a:tc>
                  <a:txBody>
                    <a:bodyPr/>
                    <a:lstStyle/>
                    <a:p>
                      <a:r>
                        <a:rPr lang="en-US" u="sng" dirty="0"/>
                        <a:t>17</a:t>
                      </a:r>
                    </a:p>
                  </a:txBody>
                  <a:tcPr/>
                </a:tc>
                <a:tc>
                  <a:txBody>
                    <a:bodyPr/>
                    <a:lstStyle/>
                    <a:p>
                      <a:endParaRPr lang="en-US" dirty="0"/>
                    </a:p>
                  </a:txBody>
                  <a:tcPr/>
                </a:tc>
                <a:extLst>
                  <a:ext uri="{0D108BD9-81ED-4DB2-BD59-A6C34878D82A}">
                    <a16:rowId xmlns:a16="http://schemas.microsoft.com/office/drawing/2014/main" val="3452349901"/>
                  </a:ext>
                </a:extLst>
              </a:tr>
              <a:tr h="370840">
                <a:tc>
                  <a:txBody>
                    <a:bodyPr/>
                    <a:lstStyle/>
                    <a:p>
                      <a:r>
                        <a:rPr lang="en-US" dirty="0"/>
                        <a:t>GNP at current factor cost </a:t>
                      </a:r>
                    </a:p>
                  </a:txBody>
                  <a:tcPr/>
                </a:tc>
                <a:tc>
                  <a:txBody>
                    <a:bodyPr/>
                    <a:lstStyle/>
                    <a:p>
                      <a:r>
                        <a:rPr lang="en-US" b="1" u="sng" dirty="0"/>
                        <a:t>932</a:t>
                      </a:r>
                    </a:p>
                  </a:txBody>
                  <a:tcPr/>
                </a:tc>
                <a:tc>
                  <a:txBody>
                    <a:bodyPr/>
                    <a:lstStyle/>
                    <a:p>
                      <a:endParaRPr lang="en-US" dirty="0"/>
                    </a:p>
                  </a:txBody>
                  <a:tcPr/>
                </a:tc>
                <a:extLst>
                  <a:ext uri="{0D108BD9-81ED-4DB2-BD59-A6C34878D82A}">
                    <a16:rowId xmlns:a16="http://schemas.microsoft.com/office/drawing/2014/main" val="1564798505"/>
                  </a:ext>
                </a:extLst>
              </a:tr>
              <a:tr h="370840">
                <a:tc>
                  <a:txBody>
                    <a:bodyPr/>
                    <a:lstStyle/>
                    <a:p>
                      <a:endParaRPr lang="en-US" dirty="0"/>
                    </a:p>
                  </a:txBody>
                  <a:tcPr/>
                </a:tc>
                <a:tc>
                  <a:txBody>
                    <a:bodyPr/>
                    <a:lstStyle/>
                    <a:p>
                      <a:endParaRPr lang="en-US" dirty="0"/>
                    </a:p>
                  </a:txBody>
                  <a:tcPr/>
                </a:tc>
                <a:tc>
                  <a:txBody>
                    <a:bodyPr/>
                    <a:lstStyle/>
                    <a:p>
                      <a:endParaRPr lang="en-US" dirty="0"/>
                    </a:p>
                  </a:txBody>
                  <a:tcPr/>
                </a:tc>
                <a:extLst>
                  <a:ext uri="{0D108BD9-81ED-4DB2-BD59-A6C34878D82A}">
                    <a16:rowId xmlns:a16="http://schemas.microsoft.com/office/drawing/2014/main" val="678817145"/>
                  </a:ext>
                </a:extLst>
              </a:tr>
            </a:tbl>
          </a:graphicData>
        </a:graphic>
      </p:graphicFrame>
      <p:sp>
        <p:nvSpPr>
          <p:cNvPr id="4" name="Slide Number Placeholder 3">
            <a:extLst>
              <a:ext uri="{FF2B5EF4-FFF2-40B4-BE49-F238E27FC236}">
                <a16:creationId xmlns:a16="http://schemas.microsoft.com/office/drawing/2014/main" id="{3DC9F959-3511-51FD-B124-A65E3085C292}"/>
              </a:ext>
            </a:extLst>
          </p:cNvPr>
          <p:cNvSpPr>
            <a:spLocks noGrp="1"/>
          </p:cNvSpPr>
          <p:nvPr>
            <p:ph type="sldNum" sz="quarter" idx="12"/>
          </p:nvPr>
        </p:nvSpPr>
        <p:spPr/>
        <p:txBody>
          <a:bodyPr/>
          <a:lstStyle/>
          <a:p>
            <a:fld id="{D251A128-96ED-D44F-BC69-40111ABD8967}" type="slidenum">
              <a:rPr lang="en-US" smtClean="0"/>
              <a:t>47</a:t>
            </a:fld>
            <a:endParaRPr lang="en-US" dirty="0"/>
          </a:p>
        </p:txBody>
      </p:sp>
    </p:spTree>
    <p:extLst>
      <p:ext uri="{BB962C8B-B14F-4D97-AF65-F5344CB8AC3E}">
        <p14:creationId xmlns:p14="http://schemas.microsoft.com/office/powerpoint/2010/main" val="589675590"/>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3" name="Rectangle 12">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 name="Title 3">
            <a:extLst>
              <a:ext uri="{FF2B5EF4-FFF2-40B4-BE49-F238E27FC236}">
                <a16:creationId xmlns:a16="http://schemas.microsoft.com/office/drawing/2014/main" id="{903C5E6C-71AF-3859-46D8-911E08D2CB34}"/>
              </a:ext>
            </a:extLst>
          </p:cNvPr>
          <p:cNvSpPr>
            <a:spLocks noGrp="1"/>
          </p:cNvSpPr>
          <p:nvPr>
            <p:ph type="title"/>
          </p:nvPr>
        </p:nvSpPr>
        <p:spPr>
          <a:xfrm>
            <a:off x="841248" y="256032"/>
            <a:ext cx="10506456" cy="1014984"/>
          </a:xfrm>
        </p:spPr>
        <p:txBody>
          <a:bodyPr vert="horz" lIns="91440" tIns="45720" rIns="91440" bIns="45720" rtlCol="0" anchor="b">
            <a:normAutofit/>
          </a:bodyPr>
          <a:lstStyle/>
          <a:p>
            <a:r>
              <a:rPr lang="en-US" sz="3100" kern="1200" dirty="0">
                <a:solidFill>
                  <a:schemeClr val="tx1"/>
                </a:solidFill>
                <a:latin typeface="+mj-lt"/>
                <a:ea typeface="+mj-ea"/>
                <a:cs typeface="+mj-cs"/>
              </a:rPr>
              <a:t>NATIONAL INCOME CALCULATION – Why we make adjustments to GDP  at Market Prices</a:t>
            </a:r>
          </a:p>
        </p:txBody>
      </p:sp>
      <p:sp>
        <p:nvSpPr>
          <p:cNvPr id="15" name="Rectangle 14">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7" name="Rectangle 16">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5" name="Text Placeholder 4">
            <a:extLst>
              <a:ext uri="{FF2B5EF4-FFF2-40B4-BE49-F238E27FC236}">
                <a16:creationId xmlns:a16="http://schemas.microsoft.com/office/drawing/2014/main" id="{DC05C3E9-D791-3A21-8F7A-8985CCA37027}"/>
              </a:ext>
            </a:extLst>
          </p:cNvPr>
          <p:cNvSpPr>
            <a:spLocks/>
          </p:cNvSpPr>
          <p:nvPr/>
        </p:nvSpPr>
        <p:spPr>
          <a:xfrm>
            <a:off x="1014268" y="1926266"/>
            <a:ext cx="4985068" cy="796322"/>
          </a:xfrm>
          <a:prstGeom prst="rect">
            <a:avLst/>
          </a:prstGeom>
        </p:spPr>
        <p:txBody>
          <a:bodyPr/>
          <a:lstStyle/>
          <a:p>
            <a:pPr defTabSz="877824">
              <a:spcAft>
                <a:spcPts val="600"/>
              </a:spcAft>
            </a:pPr>
            <a:r>
              <a:rPr lang="en-US" sz="1728" kern="1200" dirty="0">
                <a:solidFill>
                  <a:schemeClr val="tx1"/>
                </a:solidFill>
                <a:latin typeface="+mn-lt"/>
                <a:ea typeface="+mn-ea"/>
                <a:cs typeface="+mn-cs"/>
              </a:rPr>
              <a:t>MARKET PRICES</a:t>
            </a:r>
            <a:endParaRPr lang="en-US" dirty="0"/>
          </a:p>
        </p:txBody>
      </p:sp>
      <p:sp>
        <p:nvSpPr>
          <p:cNvPr id="6" name="Content Placeholder 5">
            <a:extLst>
              <a:ext uri="{FF2B5EF4-FFF2-40B4-BE49-F238E27FC236}">
                <a16:creationId xmlns:a16="http://schemas.microsoft.com/office/drawing/2014/main" id="{F3889D9B-2064-9581-AA58-7FCA13AD2086}"/>
              </a:ext>
            </a:extLst>
          </p:cNvPr>
          <p:cNvSpPr>
            <a:spLocks/>
          </p:cNvSpPr>
          <p:nvPr/>
        </p:nvSpPr>
        <p:spPr>
          <a:xfrm>
            <a:off x="1014268" y="2722588"/>
            <a:ext cx="4985068" cy="3561202"/>
          </a:xfrm>
          <a:prstGeom prst="rect">
            <a:avLst/>
          </a:prstGeom>
        </p:spPr>
        <p:txBody>
          <a:bodyPr>
            <a:normAutofit/>
          </a:bodyPr>
          <a:lstStyle/>
          <a:p>
            <a:pPr defTabSz="877824">
              <a:spcAft>
                <a:spcPts val="600"/>
              </a:spcAft>
            </a:pPr>
            <a:r>
              <a:rPr lang="en-US" sz="1728" kern="1200" dirty="0">
                <a:solidFill>
                  <a:schemeClr val="tx1"/>
                </a:solidFill>
                <a:latin typeface="+mn-lt"/>
                <a:ea typeface="+mn-ea"/>
                <a:cs typeface="+mn-cs"/>
              </a:rPr>
              <a:t>Adding up all the spending of the different groups in the economy gives us spending / expenditure at current or market prices.</a:t>
            </a:r>
          </a:p>
          <a:p>
            <a:pPr defTabSz="877824">
              <a:spcAft>
                <a:spcPts val="600"/>
              </a:spcAft>
            </a:pPr>
            <a:r>
              <a:rPr lang="en-US" sz="1728" kern="1200" dirty="0">
                <a:solidFill>
                  <a:schemeClr val="tx1"/>
                </a:solidFill>
                <a:latin typeface="+mn-lt"/>
                <a:ea typeface="+mn-ea"/>
                <a:cs typeface="+mn-cs"/>
              </a:rPr>
              <a:t>Prices of goods are distorted by sales taxes – VAT and by subsidies. Examples – alcohol and cigarettes and subsidies to farmers. </a:t>
            </a:r>
          </a:p>
          <a:p>
            <a:pPr defTabSz="877824">
              <a:spcAft>
                <a:spcPts val="600"/>
              </a:spcAft>
            </a:pPr>
            <a:r>
              <a:rPr lang="en-US" sz="1728" kern="1200" dirty="0">
                <a:solidFill>
                  <a:schemeClr val="tx1"/>
                </a:solidFill>
                <a:latin typeface="+mn-lt"/>
                <a:ea typeface="+mn-ea"/>
                <a:cs typeface="+mn-cs"/>
              </a:rPr>
              <a:t>a) the market price is higher because of indirect taxes like VAT </a:t>
            </a:r>
          </a:p>
          <a:p>
            <a:pPr defTabSz="877824">
              <a:spcAft>
                <a:spcPts val="600"/>
              </a:spcAft>
            </a:pPr>
            <a:r>
              <a:rPr lang="en-US" sz="1728" kern="1200" dirty="0">
                <a:solidFill>
                  <a:schemeClr val="tx1"/>
                </a:solidFill>
                <a:latin typeface="+mn-lt"/>
                <a:ea typeface="+mn-ea"/>
                <a:cs typeface="+mn-cs"/>
              </a:rPr>
              <a:t>b) the market price is lowered because of subsidies </a:t>
            </a:r>
            <a:endParaRPr lang="en-US" dirty="0"/>
          </a:p>
        </p:txBody>
      </p:sp>
      <p:sp>
        <p:nvSpPr>
          <p:cNvPr id="8" name="Content Placeholder 7">
            <a:extLst>
              <a:ext uri="{FF2B5EF4-FFF2-40B4-BE49-F238E27FC236}">
                <a16:creationId xmlns:a16="http://schemas.microsoft.com/office/drawing/2014/main" id="{D4E5A292-99D4-91FB-C7F8-8E9E40A78ABF}"/>
              </a:ext>
            </a:extLst>
          </p:cNvPr>
          <p:cNvSpPr>
            <a:spLocks/>
          </p:cNvSpPr>
          <p:nvPr/>
        </p:nvSpPr>
        <p:spPr>
          <a:xfrm>
            <a:off x="6168113" y="2722588"/>
            <a:ext cx="5009619" cy="3561202"/>
          </a:xfrm>
          <a:prstGeom prst="rect">
            <a:avLst/>
          </a:prstGeom>
        </p:spPr>
        <p:txBody>
          <a:bodyPr>
            <a:normAutofit/>
          </a:bodyPr>
          <a:lstStyle/>
          <a:p>
            <a:pPr defTabSz="877824">
              <a:spcAft>
                <a:spcPts val="600"/>
              </a:spcAft>
            </a:pPr>
            <a:r>
              <a:rPr lang="en-US" sz="1728" kern="1200" dirty="0">
                <a:solidFill>
                  <a:srgbClr val="0057A5"/>
                </a:solidFill>
                <a:latin typeface="+mn-lt"/>
                <a:ea typeface="+mn-ea"/>
                <a:cs typeface="+mn-cs"/>
              </a:rPr>
              <a:t>THEREFORE, </a:t>
            </a:r>
          </a:p>
          <a:p>
            <a:pPr defTabSz="877824">
              <a:spcAft>
                <a:spcPts val="600"/>
              </a:spcAft>
            </a:pPr>
            <a:endParaRPr lang="en-US" sz="1728" kern="1200" dirty="0">
              <a:solidFill>
                <a:srgbClr val="0057A5"/>
              </a:solidFill>
              <a:latin typeface="+mn-lt"/>
              <a:ea typeface="+mn-ea"/>
              <a:cs typeface="+mn-cs"/>
            </a:endParaRPr>
          </a:p>
          <a:p>
            <a:pPr defTabSz="877824">
              <a:spcAft>
                <a:spcPts val="600"/>
              </a:spcAft>
            </a:pPr>
            <a:r>
              <a:rPr lang="en-US" sz="1728" kern="1200" dirty="0">
                <a:solidFill>
                  <a:srgbClr val="0057A5"/>
                </a:solidFill>
                <a:latin typeface="+mn-lt"/>
                <a:ea typeface="+mn-ea"/>
                <a:cs typeface="+mn-cs"/>
              </a:rPr>
              <a:t>MARKET PRICE – INDIRECT TAXES + SUBSIDIES </a:t>
            </a:r>
          </a:p>
          <a:p>
            <a:pPr defTabSz="877824">
              <a:spcAft>
                <a:spcPts val="600"/>
              </a:spcAft>
            </a:pPr>
            <a:endParaRPr lang="en-US" sz="1728" kern="1200" dirty="0">
              <a:solidFill>
                <a:srgbClr val="0057A5"/>
              </a:solidFill>
              <a:latin typeface="+mn-lt"/>
              <a:ea typeface="+mn-ea"/>
              <a:cs typeface="+mn-cs"/>
            </a:endParaRPr>
          </a:p>
          <a:p>
            <a:pPr defTabSz="877824">
              <a:spcAft>
                <a:spcPts val="600"/>
              </a:spcAft>
            </a:pPr>
            <a:r>
              <a:rPr lang="en-US" sz="1728" kern="1200" dirty="0">
                <a:solidFill>
                  <a:srgbClr val="0057A5"/>
                </a:solidFill>
                <a:latin typeface="+mn-lt"/>
                <a:ea typeface="+mn-ea"/>
                <a:cs typeface="+mn-cs"/>
              </a:rPr>
              <a:t>EQUALS </a:t>
            </a:r>
          </a:p>
          <a:p>
            <a:pPr defTabSz="877824">
              <a:spcAft>
                <a:spcPts val="600"/>
              </a:spcAft>
            </a:pPr>
            <a:endParaRPr lang="en-US" sz="1728" kern="1200" dirty="0">
              <a:solidFill>
                <a:srgbClr val="0057A5"/>
              </a:solidFill>
              <a:latin typeface="+mn-lt"/>
              <a:ea typeface="+mn-ea"/>
              <a:cs typeface="+mn-cs"/>
            </a:endParaRPr>
          </a:p>
          <a:p>
            <a:pPr defTabSz="877824">
              <a:spcAft>
                <a:spcPts val="600"/>
              </a:spcAft>
            </a:pPr>
            <a:r>
              <a:rPr lang="en-US" sz="1728" b="1" dirty="0">
                <a:solidFill>
                  <a:srgbClr val="0057A5"/>
                </a:solidFill>
              </a:rPr>
              <a:t>GDP at Gross Value Added At Basic Prices [ GDP at factor cost) </a:t>
            </a:r>
            <a:endParaRPr lang="en-US" sz="1728" b="1" kern="1200" dirty="0">
              <a:solidFill>
                <a:srgbClr val="0057A5"/>
              </a:solidFill>
              <a:latin typeface="+mn-lt"/>
              <a:ea typeface="+mn-ea"/>
              <a:cs typeface="+mn-cs"/>
            </a:endParaRPr>
          </a:p>
        </p:txBody>
      </p:sp>
      <p:sp>
        <p:nvSpPr>
          <p:cNvPr id="3" name="Slide Number Placeholder 2">
            <a:extLst>
              <a:ext uri="{FF2B5EF4-FFF2-40B4-BE49-F238E27FC236}">
                <a16:creationId xmlns:a16="http://schemas.microsoft.com/office/drawing/2014/main" id="{3D9D4283-AF04-BDE4-568D-0378D068ADA3}"/>
              </a:ext>
            </a:extLst>
          </p:cNvPr>
          <p:cNvSpPr>
            <a:spLocks noGrp="1"/>
          </p:cNvSpPr>
          <p:nvPr>
            <p:ph type="sldNum" sz="quarter" idx="12"/>
          </p:nvPr>
        </p:nvSpPr>
        <p:spPr/>
        <p:txBody>
          <a:bodyPr/>
          <a:lstStyle/>
          <a:p>
            <a:fld id="{D251A128-96ED-D44F-BC69-40111ABD8967}" type="slidenum">
              <a:rPr lang="en-US" smtClean="0"/>
              <a:t>48</a:t>
            </a:fld>
            <a:endParaRPr lang="en-US" dirty="0"/>
          </a:p>
        </p:txBody>
      </p:sp>
    </p:spTree>
    <p:extLst>
      <p:ext uri="{BB962C8B-B14F-4D97-AF65-F5344CB8AC3E}">
        <p14:creationId xmlns:p14="http://schemas.microsoft.com/office/powerpoint/2010/main" val="3210991625"/>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7E4B25-CFDD-8E19-069A-91752C508964}"/>
              </a:ext>
            </a:extLst>
          </p:cNvPr>
          <p:cNvSpPr>
            <a:spLocks noGrp="1"/>
          </p:cNvSpPr>
          <p:nvPr>
            <p:ph type="title"/>
          </p:nvPr>
        </p:nvSpPr>
        <p:spPr/>
        <p:txBody>
          <a:bodyPr/>
          <a:lstStyle/>
          <a:p>
            <a:r>
              <a:rPr lang="en-US" dirty="0"/>
              <a:t>National Income Calculation – Its Purpose </a:t>
            </a:r>
          </a:p>
        </p:txBody>
      </p:sp>
      <p:sp>
        <p:nvSpPr>
          <p:cNvPr id="3" name="Content Placeholder 2">
            <a:extLst>
              <a:ext uri="{FF2B5EF4-FFF2-40B4-BE49-F238E27FC236}">
                <a16:creationId xmlns:a16="http://schemas.microsoft.com/office/drawing/2014/main" id="{7B41FD50-8D11-796C-0E6A-A6BE24FABF36}"/>
              </a:ext>
            </a:extLst>
          </p:cNvPr>
          <p:cNvSpPr>
            <a:spLocks noGrp="1"/>
          </p:cNvSpPr>
          <p:nvPr>
            <p:ph idx="1"/>
          </p:nvPr>
        </p:nvSpPr>
        <p:spPr/>
        <p:txBody>
          <a:bodyPr/>
          <a:lstStyle/>
          <a:p>
            <a:pPr marL="514350" indent="-514350">
              <a:buFont typeface="+mj-lt"/>
              <a:buAutoNum type="arabicPeriod"/>
            </a:pPr>
            <a:r>
              <a:rPr lang="en-US" dirty="0"/>
              <a:t> It measures the standard of living of a country. That is the average national income per person in a country (National Income per head/capita)</a:t>
            </a:r>
          </a:p>
          <a:p>
            <a:pPr marL="514350" indent="-514350">
              <a:buFont typeface="+mj-lt"/>
              <a:buAutoNum type="arabicPeriod"/>
            </a:pPr>
            <a:r>
              <a:rPr lang="en-US" dirty="0"/>
              <a:t>It allows for the comparison of wealth between countries or of different countries </a:t>
            </a:r>
          </a:p>
          <a:p>
            <a:pPr marL="514350" indent="-514350">
              <a:buFont typeface="+mj-lt"/>
              <a:buAutoNum type="arabicPeriod"/>
            </a:pPr>
            <a:r>
              <a:rPr lang="en-US" dirty="0"/>
              <a:t>It enables the measure of the deterioration or the improvement in national wealth and the standards of living over time and between countries</a:t>
            </a:r>
          </a:p>
          <a:p>
            <a:pPr marL="514350" indent="-514350">
              <a:buFont typeface="+mj-lt"/>
              <a:buAutoNum type="arabicPeriod"/>
            </a:pPr>
            <a:r>
              <a:rPr lang="en-US" dirty="0"/>
              <a:t>Useful in economic planning undertaken by central government  </a:t>
            </a:r>
          </a:p>
          <a:p>
            <a:endParaRPr lang="en-US" dirty="0"/>
          </a:p>
        </p:txBody>
      </p:sp>
      <p:sp>
        <p:nvSpPr>
          <p:cNvPr id="4" name="Slide Number Placeholder 3">
            <a:extLst>
              <a:ext uri="{FF2B5EF4-FFF2-40B4-BE49-F238E27FC236}">
                <a16:creationId xmlns:a16="http://schemas.microsoft.com/office/drawing/2014/main" id="{190965EF-F008-0115-C7FF-944277D595CB}"/>
              </a:ext>
            </a:extLst>
          </p:cNvPr>
          <p:cNvSpPr>
            <a:spLocks noGrp="1"/>
          </p:cNvSpPr>
          <p:nvPr>
            <p:ph type="sldNum" sz="quarter" idx="12"/>
          </p:nvPr>
        </p:nvSpPr>
        <p:spPr/>
        <p:txBody>
          <a:bodyPr/>
          <a:lstStyle/>
          <a:p>
            <a:fld id="{D251A128-96ED-D44F-BC69-40111ABD8967}" type="slidenum">
              <a:rPr lang="en-US" smtClean="0"/>
              <a:t>49</a:t>
            </a:fld>
            <a:endParaRPr lang="en-US" dirty="0"/>
          </a:p>
        </p:txBody>
      </p:sp>
    </p:spTree>
    <p:extLst>
      <p:ext uri="{BB962C8B-B14F-4D97-AF65-F5344CB8AC3E}">
        <p14:creationId xmlns:p14="http://schemas.microsoft.com/office/powerpoint/2010/main" val="24208963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3" name="Rectangle 12">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5" name="Rectangle 14">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6CB43F6A-1569-CD82-D053-96B63331002E}"/>
              </a:ext>
            </a:extLst>
          </p:cNvPr>
          <p:cNvSpPr>
            <a:spLocks noGrp="1"/>
          </p:cNvSpPr>
          <p:nvPr>
            <p:ph type="title"/>
          </p:nvPr>
        </p:nvSpPr>
        <p:spPr>
          <a:xfrm>
            <a:off x="1383564" y="348865"/>
            <a:ext cx="9718111" cy="1576446"/>
          </a:xfrm>
        </p:spPr>
        <p:txBody>
          <a:bodyPr anchor="ctr">
            <a:normAutofit/>
          </a:bodyPr>
          <a:lstStyle/>
          <a:p>
            <a:r>
              <a:rPr lang="en-US" sz="3700" dirty="0">
                <a:solidFill>
                  <a:srgbClr val="FFFFFF"/>
                </a:solidFill>
              </a:rPr>
              <a:t>CAN NATIONAL INCOME (NI) CAN BE AFFECTED BY INFLATION? -  How do we adjust this ? </a:t>
            </a:r>
          </a:p>
        </p:txBody>
      </p:sp>
      <p:graphicFrame>
        <p:nvGraphicFramePr>
          <p:cNvPr id="5" name="Content Placeholder 2">
            <a:extLst>
              <a:ext uri="{FF2B5EF4-FFF2-40B4-BE49-F238E27FC236}">
                <a16:creationId xmlns:a16="http://schemas.microsoft.com/office/drawing/2014/main" id="{81CF0B84-9E9A-8CD6-A5D7-C7A2198F69A1}"/>
              </a:ext>
            </a:extLst>
          </p:cNvPr>
          <p:cNvGraphicFramePr>
            <a:graphicFrameLocks noGrp="1"/>
          </p:cNvGraphicFramePr>
          <p:nvPr>
            <p:ph idx="1"/>
            <p:extLst>
              <p:ext uri="{D42A27DB-BD31-4B8C-83A1-F6EECF244321}">
                <p14:modId xmlns:p14="http://schemas.microsoft.com/office/powerpoint/2010/main" val="2998839210"/>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4" name="Slide Number Placeholder 3">
            <a:extLst>
              <a:ext uri="{FF2B5EF4-FFF2-40B4-BE49-F238E27FC236}">
                <a16:creationId xmlns:a16="http://schemas.microsoft.com/office/drawing/2014/main" id="{15BDB594-E440-173E-788E-FD297E73FD97}"/>
              </a:ext>
            </a:extLst>
          </p:cNvPr>
          <p:cNvSpPr>
            <a:spLocks noGrp="1"/>
          </p:cNvSpPr>
          <p:nvPr>
            <p:ph type="sldNum" sz="quarter" idx="12"/>
          </p:nvPr>
        </p:nvSpPr>
        <p:spPr/>
        <p:txBody>
          <a:bodyPr/>
          <a:lstStyle/>
          <a:p>
            <a:fld id="{D251A128-96ED-D44F-BC69-40111ABD8967}" type="slidenum">
              <a:rPr lang="en-US" smtClean="0"/>
              <a:t>50</a:t>
            </a:fld>
            <a:endParaRPr lang="en-US" dirty="0"/>
          </a:p>
        </p:txBody>
      </p:sp>
    </p:spTree>
    <p:extLst>
      <p:ext uri="{BB962C8B-B14F-4D97-AF65-F5344CB8AC3E}">
        <p14:creationId xmlns:p14="http://schemas.microsoft.com/office/powerpoint/2010/main" val="2882747782"/>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5D3026F-35F7-AAFD-4777-6A7257EE3E3E}"/>
              </a:ext>
            </a:extLst>
          </p:cNvPr>
          <p:cNvSpPr>
            <a:spLocks noGrp="1"/>
          </p:cNvSpPr>
          <p:nvPr>
            <p:ph type="title"/>
          </p:nvPr>
        </p:nvSpPr>
        <p:spPr/>
        <p:txBody>
          <a:bodyPr/>
          <a:lstStyle/>
          <a:p>
            <a:r>
              <a:rPr lang="en-US" dirty="0"/>
              <a:t>NOMINAL AND REAL GDP ?</a:t>
            </a:r>
          </a:p>
        </p:txBody>
      </p:sp>
      <p:sp>
        <p:nvSpPr>
          <p:cNvPr id="3" name="Slide Number Placeholder 2">
            <a:extLst>
              <a:ext uri="{FF2B5EF4-FFF2-40B4-BE49-F238E27FC236}">
                <a16:creationId xmlns:a16="http://schemas.microsoft.com/office/drawing/2014/main" id="{2F519BAC-D66E-6981-B2C4-8704C8AA3310}"/>
              </a:ext>
            </a:extLst>
          </p:cNvPr>
          <p:cNvSpPr>
            <a:spLocks noGrp="1"/>
          </p:cNvSpPr>
          <p:nvPr>
            <p:ph type="sldNum" sz="quarter" idx="12"/>
          </p:nvPr>
        </p:nvSpPr>
        <p:spPr/>
        <p:txBody>
          <a:bodyPr/>
          <a:lstStyle/>
          <a:p>
            <a:fld id="{D251A128-96ED-D44F-BC69-40111ABD8967}" type="slidenum">
              <a:rPr lang="en-US" smtClean="0"/>
              <a:t>51</a:t>
            </a:fld>
            <a:endParaRPr lang="en-US" dirty="0"/>
          </a:p>
        </p:txBody>
      </p:sp>
      <p:sp>
        <p:nvSpPr>
          <p:cNvPr id="4" name="Content Placeholder 3">
            <a:extLst>
              <a:ext uri="{FF2B5EF4-FFF2-40B4-BE49-F238E27FC236}">
                <a16:creationId xmlns:a16="http://schemas.microsoft.com/office/drawing/2014/main" id="{38885CBE-22C0-E64D-2F2C-CA44B825BAA2}"/>
              </a:ext>
            </a:extLst>
          </p:cNvPr>
          <p:cNvSpPr>
            <a:spLocks noGrp="1"/>
          </p:cNvSpPr>
          <p:nvPr>
            <p:ph idx="1"/>
          </p:nvPr>
        </p:nvSpPr>
        <p:spPr/>
        <p:txBody>
          <a:bodyPr>
            <a:normAutofit fontScale="85000" lnSpcReduction="20000"/>
          </a:bodyPr>
          <a:lstStyle/>
          <a:p>
            <a:r>
              <a:rPr lang="en-US" dirty="0"/>
              <a:t>Nominal GDP is the monetary value of  all a  nation’s  (UK) a goods and services produced in an economy over a period of time, using current prices.</a:t>
            </a:r>
          </a:p>
          <a:p>
            <a:r>
              <a:rPr lang="en-US" dirty="0"/>
              <a:t>REAL GDP – means we take inflation into account. That is the Nominal GDP or GDP at Current prices is adjusted for any changes in the price level</a:t>
            </a:r>
          </a:p>
          <a:p>
            <a:r>
              <a:rPr lang="en-US" dirty="0"/>
              <a:t>Illustration. In 2023 you had 5 Big Macs, and each meal cost you £3.00.  So, in 2023 you spent £15 on Big Macs. Now in 2024, you still ate 5 Big Macs but now you paid £25. That is each Big Mac now costs £5.00. </a:t>
            </a:r>
          </a:p>
          <a:p>
            <a:r>
              <a:rPr lang="en-US" dirty="0"/>
              <a:t>These numbers/process/costs are nominal, they do apparently indicate growth at 66%. But this is in nominal terms. Yes, you have apparently consumed 66.67% more Big Macs.  Have you really? In real terms you have just consumed the same 5 Big Macs. </a:t>
            </a:r>
          </a:p>
          <a:p>
            <a:r>
              <a:rPr lang="en-US" dirty="0"/>
              <a:t>The increase in nominal price for £3 to £5 needs to be stripped out to get the real picture. </a:t>
            </a:r>
          </a:p>
        </p:txBody>
      </p:sp>
    </p:spTree>
    <p:extLst>
      <p:ext uri="{BB962C8B-B14F-4D97-AF65-F5344CB8AC3E}">
        <p14:creationId xmlns:p14="http://schemas.microsoft.com/office/powerpoint/2010/main" val="191313222"/>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E1E094-4178-9375-59F5-45E17AA52581}"/>
              </a:ext>
            </a:extLst>
          </p:cNvPr>
          <p:cNvSpPr>
            <a:spLocks noGrp="1"/>
          </p:cNvSpPr>
          <p:nvPr>
            <p:ph type="title"/>
          </p:nvPr>
        </p:nvSpPr>
        <p:spPr/>
        <p:txBody>
          <a:bodyPr/>
          <a:lstStyle/>
          <a:p>
            <a:r>
              <a:rPr lang="en-US" dirty="0"/>
              <a:t>Nominal vs Real GDP – Worked Example </a:t>
            </a:r>
          </a:p>
        </p:txBody>
      </p:sp>
      <p:sp>
        <p:nvSpPr>
          <p:cNvPr id="3" name="Content Placeholder 2">
            <a:extLst>
              <a:ext uri="{FF2B5EF4-FFF2-40B4-BE49-F238E27FC236}">
                <a16:creationId xmlns:a16="http://schemas.microsoft.com/office/drawing/2014/main" id="{56F6D92C-8657-3042-24C5-372ACEA8ACD1}"/>
              </a:ext>
            </a:extLst>
          </p:cNvPr>
          <p:cNvSpPr>
            <a:spLocks noGrp="1"/>
          </p:cNvSpPr>
          <p:nvPr>
            <p:ph idx="1"/>
          </p:nvPr>
        </p:nvSpPr>
        <p:spPr/>
        <p:txBody>
          <a:bodyPr>
            <a:normAutofit lnSpcReduction="10000"/>
          </a:bodyPr>
          <a:lstStyle/>
          <a:p>
            <a:r>
              <a:rPr lang="en-US" dirty="0"/>
              <a:t>In 2012 the price index for Gamby was 100. The money/nominal value) GDP of the Gamby  economy was £1000. </a:t>
            </a:r>
          </a:p>
          <a:p>
            <a:r>
              <a:rPr lang="en-US" dirty="0"/>
              <a:t>In 2013 the nominal value /money value of Gamby was £1550. The price index in 2013 was 104.</a:t>
            </a:r>
          </a:p>
          <a:p>
            <a:r>
              <a:rPr lang="en-US" dirty="0"/>
              <a:t>In 2013 the real GDP of Gamby </a:t>
            </a:r>
          </a:p>
          <a:p>
            <a:r>
              <a:rPr lang="en-US" dirty="0"/>
              <a:t>Nominal GDP x100 // Price index in 2013</a:t>
            </a:r>
          </a:p>
          <a:p>
            <a:r>
              <a:rPr lang="en-US" dirty="0"/>
              <a:t>£1550 x  </a:t>
            </a:r>
            <a:r>
              <a:rPr lang="en-US" u="sng" dirty="0"/>
              <a:t> 100 </a:t>
            </a:r>
          </a:p>
          <a:p>
            <a:r>
              <a:rPr lang="en-US" dirty="0"/>
              <a:t>                   104</a:t>
            </a:r>
          </a:p>
          <a:p>
            <a:r>
              <a:rPr lang="en-US" dirty="0"/>
              <a:t>Therefore, Real GDP in 2013 for Gamby = £1490.40 ( using 2012 figures) Now our comparisons are more comprehensive. </a:t>
            </a:r>
          </a:p>
        </p:txBody>
      </p:sp>
      <p:sp>
        <p:nvSpPr>
          <p:cNvPr id="4" name="Slide Number Placeholder 3">
            <a:extLst>
              <a:ext uri="{FF2B5EF4-FFF2-40B4-BE49-F238E27FC236}">
                <a16:creationId xmlns:a16="http://schemas.microsoft.com/office/drawing/2014/main" id="{218AC7F4-5DD5-374E-C480-8CFB158A2BE1}"/>
              </a:ext>
            </a:extLst>
          </p:cNvPr>
          <p:cNvSpPr>
            <a:spLocks noGrp="1"/>
          </p:cNvSpPr>
          <p:nvPr>
            <p:ph type="sldNum" sz="quarter" idx="12"/>
          </p:nvPr>
        </p:nvSpPr>
        <p:spPr/>
        <p:txBody>
          <a:bodyPr/>
          <a:lstStyle/>
          <a:p>
            <a:fld id="{D251A128-96ED-D44F-BC69-40111ABD8967}" type="slidenum">
              <a:rPr lang="en-US" smtClean="0"/>
              <a:t>52</a:t>
            </a:fld>
            <a:endParaRPr lang="en-US" dirty="0"/>
          </a:p>
        </p:txBody>
      </p:sp>
    </p:spTree>
    <p:extLst>
      <p:ext uri="{BB962C8B-B14F-4D97-AF65-F5344CB8AC3E}">
        <p14:creationId xmlns:p14="http://schemas.microsoft.com/office/powerpoint/2010/main" val="620210833"/>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35D3026F-35F7-AAFD-4777-6A7257EE3E3E}"/>
              </a:ext>
            </a:extLst>
          </p:cNvPr>
          <p:cNvSpPr>
            <a:spLocks noGrp="1"/>
          </p:cNvSpPr>
          <p:nvPr>
            <p:ph type="title"/>
          </p:nvPr>
        </p:nvSpPr>
        <p:spPr/>
        <p:txBody>
          <a:bodyPr/>
          <a:lstStyle/>
          <a:p>
            <a:r>
              <a:rPr lang="en-US" dirty="0"/>
              <a:t>NOMINAL AND REAL GDP ?</a:t>
            </a:r>
          </a:p>
        </p:txBody>
      </p:sp>
      <p:pic>
        <p:nvPicPr>
          <p:cNvPr id="9" name="Online Media 8" descr="Nominal and Real GDP">
            <a:hlinkClick r:id="" action="ppaction://media"/>
            <a:extLst>
              <a:ext uri="{FF2B5EF4-FFF2-40B4-BE49-F238E27FC236}">
                <a16:creationId xmlns:a16="http://schemas.microsoft.com/office/drawing/2014/main" id="{025C87A7-D3BE-6E59-F2E6-16D96E9CC34C}"/>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
        <p:nvSpPr>
          <p:cNvPr id="3" name="Slide Number Placeholder 2">
            <a:extLst>
              <a:ext uri="{FF2B5EF4-FFF2-40B4-BE49-F238E27FC236}">
                <a16:creationId xmlns:a16="http://schemas.microsoft.com/office/drawing/2014/main" id="{2F519BAC-D66E-6981-B2C4-8704C8AA3310}"/>
              </a:ext>
            </a:extLst>
          </p:cNvPr>
          <p:cNvSpPr>
            <a:spLocks noGrp="1"/>
          </p:cNvSpPr>
          <p:nvPr>
            <p:ph type="sldNum" sz="quarter" idx="12"/>
          </p:nvPr>
        </p:nvSpPr>
        <p:spPr/>
        <p:txBody>
          <a:bodyPr/>
          <a:lstStyle/>
          <a:p>
            <a:fld id="{D251A128-96ED-D44F-BC69-40111ABD8967}" type="slidenum">
              <a:rPr lang="en-US" smtClean="0"/>
              <a:t>53</a:t>
            </a:fld>
            <a:endParaRPr lang="en-US" dirty="0"/>
          </a:p>
        </p:txBody>
      </p:sp>
    </p:spTree>
    <p:extLst>
      <p:ext uri="{BB962C8B-B14F-4D97-AF65-F5344CB8AC3E}">
        <p14:creationId xmlns:p14="http://schemas.microsoft.com/office/powerpoint/2010/main" val="245523924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9"/>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9"/>
                </p:tgtEl>
              </p:cMediaNode>
            </p:video>
            <p:seq concurrent="1" nextAc="seek">
              <p:cTn id="8" restart="whenNotActive" fill="hold" evtFilter="cancelBubble" nodeType="interactiveSeq">
                <p:stCondLst>
                  <p:cond evt="onClick" delay="0">
                    <p:tgtEl>
                      <p:spTgt spid="9"/>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9"/>
                                        </p:tgtEl>
                                      </p:cBhvr>
                                    </p:cmd>
                                  </p:childTnLst>
                                </p:cTn>
                              </p:par>
                            </p:childTnLst>
                          </p:cTn>
                        </p:par>
                      </p:childTnLst>
                    </p:cTn>
                  </p:par>
                </p:childTnLst>
              </p:cTn>
              <p:nextCondLst>
                <p:cond evt="onClick" delay="0">
                  <p:tgtEl>
                    <p:spTgt spid="9"/>
                  </p:tgtEl>
                </p:cond>
              </p:nextCondLst>
            </p:seq>
          </p:childTnLst>
        </p:cTn>
      </p:par>
    </p:tnLst>
  </p:timing>
</p:sld>
</file>

<file path=ppt/slides/slide5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4" name="Rectangle 13">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6" name="Rectangle 15">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Rectangle 17">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0" name="Rectangle 19">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7" name="Title 6">
            <a:extLst>
              <a:ext uri="{FF2B5EF4-FFF2-40B4-BE49-F238E27FC236}">
                <a16:creationId xmlns:a16="http://schemas.microsoft.com/office/drawing/2014/main" id="{F6276401-E29A-88BD-EB2F-8F527BFF847D}"/>
              </a:ext>
            </a:extLst>
          </p:cNvPr>
          <p:cNvSpPr>
            <a:spLocks noGrp="1"/>
          </p:cNvSpPr>
          <p:nvPr>
            <p:ph type="title"/>
          </p:nvPr>
        </p:nvSpPr>
        <p:spPr>
          <a:xfrm>
            <a:off x="1383564" y="348865"/>
            <a:ext cx="9718111" cy="1576446"/>
          </a:xfrm>
        </p:spPr>
        <p:txBody>
          <a:bodyPr anchor="ctr">
            <a:normAutofit/>
          </a:bodyPr>
          <a:lstStyle/>
          <a:p>
            <a:r>
              <a:rPr lang="en-US" sz="4000" dirty="0">
                <a:solidFill>
                  <a:srgbClr val="FFFFFF"/>
                </a:solidFill>
              </a:rPr>
              <a:t>COMPARING NATIONAL INCOME FIGURES BETWEEN COUNTRIES </a:t>
            </a:r>
          </a:p>
        </p:txBody>
      </p:sp>
      <p:graphicFrame>
        <p:nvGraphicFramePr>
          <p:cNvPr id="10" name="Content Placeholder 7">
            <a:extLst>
              <a:ext uri="{FF2B5EF4-FFF2-40B4-BE49-F238E27FC236}">
                <a16:creationId xmlns:a16="http://schemas.microsoft.com/office/drawing/2014/main" id="{5C0C76D0-F7AE-F7AF-4281-D9E7212F9A37}"/>
              </a:ext>
            </a:extLst>
          </p:cNvPr>
          <p:cNvGraphicFramePr>
            <a:graphicFrameLocks noGrp="1"/>
          </p:cNvGraphicFramePr>
          <p:nvPr>
            <p:ph idx="1"/>
            <p:extLst>
              <p:ext uri="{D42A27DB-BD31-4B8C-83A1-F6EECF244321}">
                <p14:modId xmlns:p14="http://schemas.microsoft.com/office/powerpoint/2010/main" val="3731559103"/>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3" name="Slide Number Placeholder 2">
            <a:extLst>
              <a:ext uri="{FF2B5EF4-FFF2-40B4-BE49-F238E27FC236}">
                <a16:creationId xmlns:a16="http://schemas.microsoft.com/office/drawing/2014/main" id="{1114E3C5-16A6-F989-8421-DFAF662E4692}"/>
              </a:ext>
            </a:extLst>
          </p:cNvPr>
          <p:cNvSpPr>
            <a:spLocks noGrp="1"/>
          </p:cNvSpPr>
          <p:nvPr>
            <p:ph type="sldNum" sz="quarter" idx="12"/>
          </p:nvPr>
        </p:nvSpPr>
        <p:spPr/>
        <p:txBody>
          <a:bodyPr/>
          <a:lstStyle/>
          <a:p>
            <a:fld id="{D251A128-96ED-D44F-BC69-40111ABD8967}" type="slidenum">
              <a:rPr lang="en-US" smtClean="0"/>
              <a:t>54</a:t>
            </a:fld>
            <a:endParaRPr lang="en-US" dirty="0"/>
          </a:p>
        </p:txBody>
      </p:sp>
    </p:spTree>
    <p:extLst>
      <p:ext uri="{BB962C8B-B14F-4D97-AF65-F5344CB8AC3E}">
        <p14:creationId xmlns:p14="http://schemas.microsoft.com/office/powerpoint/2010/main" val="2743792133"/>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DF3C3-02B9-3673-165D-D875A42BA21C}"/>
              </a:ext>
            </a:extLst>
          </p:cNvPr>
          <p:cNvSpPr>
            <a:spLocks noGrp="1"/>
          </p:cNvSpPr>
          <p:nvPr>
            <p:ph type="title"/>
          </p:nvPr>
        </p:nvSpPr>
        <p:spPr/>
        <p:txBody>
          <a:bodyPr/>
          <a:lstStyle/>
          <a:p>
            <a:r>
              <a:rPr lang="en-US" dirty="0"/>
              <a:t>National Income – Difficulties in Calculation </a:t>
            </a:r>
          </a:p>
        </p:txBody>
      </p:sp>
      <p:sp>
        <p:nvSpPr>
          <p:cNvPr id="3" name="Content Placeholder 2">
            <a:extLst>
              <a:ext uri="{FF2B5EF4-FFF2-40B4-BE49-F238E27FC236}">
                <a16:creationId xmlns:a16="http://schemas.microsoft.com/office/drawing/2014/main" id="{FF679FDB-EEE0-C425-D82F-1A449B4FF4A3}"/>
              </a:ext>
            </a:extLst>
          </p:cNvPr>
          <p:cNvSpPr>
            <a:spLocks noGrp="1"/>
          </p:cNvSpPr>
          <p:nvPr>
            <p:ph idx="1"/>
          </p:nvPr>
        </p:nvSpPr>
        <p:spPr/>
        <p:txBody>
          <a:bodyPr>
            <a:normAutofit fontScale="85000" lnSpcReduction="20000"/>
          </a:bodyPr>
          <a:lstStyle/>
          <a:p>
            <a:r>
              <a:rPr lang="en-US" dirty="0"/>
              <a:t>Production does not include work done by people for themselves, such as DIY. This is because this work has not been part of a paid transaction between seller and buyer/manufacturer/contractor.</a:t>
            </a:r>
          </a:p>
          <a:p>
            <a:r>
              <a:rPr lang="en-US" dirty="0"/>
              <a:t>Goods which have a long life are included in the national income calculation at their full price when they are bought.   </a:t>
            </a:r>
          </a:p>
          <a:p>
            <a:r>
              <a:rPr lang="en-US" dirty="0"/>
              <a:t>The black economy cannot be effectively measured and is not a a part of the national income. This implies that national income data may contain errors and omissions.</a:t>
            </a:r>
          </a:p>
          <a:p>
            <a:r>
              <a:rPr lang="en-US" dirty="0"/>
              <a:t>Transfer payments are not part of  national income ,but net income from abroad does impact the size of a nations income and must be included.</a:t>
            </a:r>
          </a:p>
          <a:p>
            <a:r>
              <a:rPr lang="en-US" dirty="0"/>
              <a:t>Services which the government provides like health, education and policing are included in the national income at cost, but these goods and services were provided in the private sector include profit in </a:t>
            </a:r>
            <a:r>
              <a:rPr lang="en-US"/>
              <a:t>their valuation. </a:t>
            </a:r>
            <a:endParaRPr lang="en-US" dirty="0"/>
          </a:p>
          <a:p>
            <a:endParaRPr lang="en-US" dirty="0"/>
          </a:p>
        </p:txBody>
      </p:sp>
      <p:sp>
        <p:nvSpPr>
          <p:cNvPr id="4" name="Slide Number Placeholder 3">
            <a:extLst>
              <a:ext uri="{FF2B5EF4-FFF2-40B4-BE49-F238E27FC236}">
                <a16:creationId xmlns:a16="http://schemas.microsoft.com/office/drawing/2014/main" id="{3705A2FB-A901-0E30-8FD8-52C6359A628C}"/>
              </a:ext>
            </a:extLst>
          </p:cNvPr>
          <p:cNvSpPr>
            <a:spLocks noGrp="1"/>
          </p:cNvSpPr>
          <p:nvPr>
            <p:ph type="sldNum" sz="quarter" idx="12"/>
          </p:nvPr>
        </p:nvSpPr>
        <p:spPr/>
        <p:txBody>
          <a:bodyPr/>
          <a:lstStyle/>
          <a:p>
            <a:fld id="{D251A128-96ED-D44F-BC69-40111ABD8967}" type="slidenum">
              <a:rPr lang="en-US" smtClean="0"/>
              <a:t>55</a:t>
            </a:fld>
            <a:endParaRPr lang="en-US" dirty="0"/>
          </a:p>
        </p:txBody>
      </p:sp>
    </p:spTree>
    <p:extLst>
      <p:ext uri="{BB962C8B-B14F-4D97-AF65-F5344CB8AC3E}">
        <p14:creationId xmlns:p14="http://schemas.microsoft.com/office/powerpoint/2010/main" val="3950506331"/>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15632-337F-39D7-D137-31DB13A58FA5}"/>
              </a:ext>
            </a:extLst>
          </p:cNvPr>
          <p:cNvSpPr>
            <a:spLocks noGrp="1"/>
          </p:cNvSpPr>
          <p:nvPr>
            <p:ph type="title"/>
          </p:nvPr>
        </p:nvSpPr>
        <p:spPr/>
        <p:txBody>
          <a:bodyPr/>
          <a:lstStyle/>
          <a:p>
            <a:r>
              <a:rPr lang="en-US" dirty="0"/>
              <a:t>STANDARD OF LIVING </a:t>
            </a:r>
          </a:p>
        </p:txBody>
      </p:sp>
      <p:sp>
        <p:nvSpPr>
          <p:cNvPr id="3" name="Content Placeholder 2">
            <a:extLst>
              <a:ext uri="{FF2B5EF4-FFF2-40B4-BE49-F238E27FC236}">
                <a16:creationId xmlns:a16="http://schemas.microsoft.com/office/drawing/2014/main" id="{1521EA13-56A1-850B-F8B2-E0C30ECAE6B5}"/>
              </a:ext>
            </a:extLst>
          </p:cNvPr>
          <p:cNvSpPr>
            <a:spLocks noGrp="1"/>
          </p:cNvSpPr>
          <p:nvPr>
            <p:ph sz="half" idx="1"/>
          </p:nvPr>
        </p:nvSpPr>
        <p:spPr/>
        <p:txBody>
          <a:bodyPr>
            <a:normAutofit fontScale="92500" lnSpcReduction="10000"/>
          </a:bodyPr>
          <a:lstStyle/>
          <a:p>
            <a:r>
              <a:rPr lang="en-US" dirty="0"/>
              <a:t>Standard of living is measured by real GDP per capita</a:t>
            </a:r>
          </a:p>
          <a:p>
            <a:r>
              <a:rPr lang="en-US" dirty="0"/>
              <a:t>Real GDP is is GDP at market process adjusted for inflation </a:t>
            </a:r>
          </a:p>
          <a:p>
            <a:r>
              <a:rPr lang="en-US" dirty="0"/>
              <a:t>Real GDP per capita  is </a:t>
            </a:r>
          </a:p>
          <a:p>
            <a:r>
              <a:rPr lang="en-US" u="sng" dirty="0"/>
              <a:t>Real GDP</a:t>
            </a:r>
          </a:p>
          <a:p>
            <a:r>
              <a:rPr lang="en-US" dirty="0"/>
              <a:t>Population </a:t>
            </a:r>
          </a:p>
          <a:p>
            <a:r>
              <a:rPr lang="en-US" dirty="0"/>
              <a:t>Examples of countries</a:t>
            </a:r>
          </a:p>
          <a:p>
            <a:r>
              <a:rPr lang="en-US" dirty="0">
                <a:hlinkClick r:id="rId2"/>
              </a:rPr>
              <a:t>https://www.cia.gov/the-world-factbook/field/real-gdp-per-capita/country-comparison/</a:t>
            </a:r>
            <a:endParaRPr lang="en-US" dirty="0"/>
          </a:p>
          <a:p>
            <a:endParaRPr lang="en-US" dirty="0"/>
          </a:p>
        </p:txBody>
      </p:sp>
      <p:sp>
        <p:nvSpPr>
          <p:cNvPr id="4" name="Content Placeholder 3">
            <a:extLst>
              <a:ext uri="{FF2B5EF4-FFF2-40B4-BE49-F238E27FC236}">
                <a16:creationId xmlns:a16="http://schemas.microsoft.com/office/drawing/2014/main" id="{99754D70-4923-4FDE-D486-B84D3539FE57}"/>
              </a:ext>
            </a:extLst>
          </p:cNvPr>
          <p:cNvSpPr>
            <a:spLocks noGrp="1"/>
          </p:cNvSpPr>
          <p:nvPr>
            <p:ph sz="half" idx="2"/>
          </p:nvPr>
        </p:nvSpPr>
        <p:spPr/>
        <p:txBody>
          <a:bodyPr>
            <a:normAutofit fontScale="92500" lnSpcReduction="10000"/>
          </a:bodyPr>
          <a:lstStyle/>
          <a:p>
            <a:r>
              <a:rPr lang="en-GB" b="0" i="0" dirty="0">
                <a:solidFill>
                  <a:srgbClr val="4D5156"/>
                </a:solidFill>
                <a:effectLst/>
                <a:highlight>
                  <a:srgbClr val="FFFFFF"/>
                </a:highlight>
                <a:latin typeface="Google Sans"/>
              </a:rPr>
              <a:t>Standard of living generally refers to wealth, comfort, material goods, and necessities of certain classes in certain areas—or, more objectively, measures of income and consumption. Quality of life is more subjective and intangible. This happiness economic metric includes such things that impact human well-being.</a:t>
            </a:r>
          </a:p>
          <a:p>
            <a:r>
              <a:rPr lang="en-GB" b="0" i="0" dirty="0">
                <a:solidFill>
                  <a:srgbClr val="4D5156"/>
                </a:solidFill>
                <a:effectLst/>
                <a:highlight>
                  <a:srgbClr val="FFFFFF"/>
                </a:highlight>
                <a:latin typeface="Google Sans"/>
                <a:hlinkClick r:id="rId3"/>
              </a:rPr>
              <a:t>https://www.tutor2u.net/economics/reference/measuring-the-standard-of-living</a:t>
            </a:r>
            <a:endParaRPr lang="en-GB" b="0" i="0" dirty="0">
              <a:solidFill>
                <a:srgbClr val="4D5156"/>
              </a:solidFill>
              <a:effectLst/>
              <a:highlight>
                <a:srgbClr val="FFFFFF"/>
              </a:highlight>
              <a:latin typeface="Google Sans"/>
            </a:endParaRPr>
          </a:p>
          <a:p>
            <a:endParaRPr lang="en-US" dirty="0"/>
          </a:p>
        </p:txBody>
      </p:sp>
      <p:sp>
        <p:nvSpPr>
          <p:cNvPr id="6" name="Slide Number Placeholder 5">
            <a:extLst>
              <a:ext uri="{FF2B5EF4-FFF2-40B4-BE49-F238E27FC236}">
                <a16:creationId xmlns:a16="http://schemas.microsoft.com/office/drawing/2014/main" id="{E107B7CF-D132-3321-FBDE-8EF0BD3C4EF5}"/>
              </a:ext>
            </a:extLst>
          </p:cNvPr>
          <p:cNvSpPr>
            <a:spLocks noGrp="1"/>
          </p:cNvSpPr>
          <p:nvPr>
            <p:ph type="sldNum" sz="quarter" idx="12"/>
          </p:nvPr>
        </p:nvSpPr>
        <p:spPr/>
        <p:txBody>
          <a:bodyPr/>
          <a:lstStyle/>
          <a:p>
            <a:fld id="{D251A128-96ED-D44F-BC69-40111ABD8967}" type="slidenum">
              <a:rPr lang="en-US" smtClean="0"/>
              <a:t>56</a:t>
            </a:fld>
            <a:endParaRPr lang="en-US" dirty="0"/>
          </a:p>
        </p:txBody>
      </p:sp>
    </p:spTree>
    <p:extLst>
      <p:ext uri="{BB962C8B-B14F-4D97-AF65-F5344CB8AC3E}">
        <p14:creationId xmlns:p14="http://schemas.microsoft.com/office/powerpoint/2010/main" val="3853761157"/>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bg>
      <p:bgPr>
        <a:solidFill>
          <a:schemeClr val="accent5">
            <a:lumMod val="50000"/>
          </a:schemeClr>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2A6B319F-86FE-4754-878E-06F0804D882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832385" cy="6858000"/>
          </a:xfrm>
          <a:prstGeom prst="rect">
            <a:avLst/>
          </a:prstGeom>
          <a:solidFill>
            <a:schemeClr val="accent5">
              <a:alpha val="70000"/>
            </a:schemeClr>
          </a:solidFill>
          <a:ln>
            <a:noFill/>
          </a:ln>
        </p:spPr>
        <p:style>
          <a:lnRef idx="2">
            <a:schemeClr val="accent1">
              <a:shade val="50000"/>
            </a:schemeClr>
          </a:lnRef>
          <a:fillRef idx="1003">
            <a:schemeClr val="lt1"/>
          </a:fillRef>
          <a:effectRef idx="0">
            <a:schemeClr val="accent1"/>
          </a:effectRef>
          <a:fontRef idx="minor">
            <a:schemeClr val="lt1"/>
          </a:fontRef>
        </p:style>
        <p:txBody>
          <a:bodyPr rtlCol="0" anchor="ctr"/>
          <a:lstStyle/>
          <a:p>
            <a:pPr algn="ctr"/>
            <a:endParaRPr lang="en-US" dirty="0">
              <a:solidFill>
                <a:schemeClr val="accent2"/>
              </a:solidFill>
            </a:endParaRPr>
          </a:p>
        </p:txBody>
      </p:sp>
      <p:sp>
        <p:nvSpPr>
          <p:cNvPr id="11" name="Rectangle 10">
            <a:extLst>
              <a:ext uri="{FF2B5EF4-FFF2-40B4-BE49-F238E27FC236}">
                <a16:creationId xmlns:a16="http://schemas.microsoft.com/office/drawing/2014/main" id="{DCF7D1B5-3477-499F-ACC5-2C8B07F4ED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32385" y="0"/>
            <a:ext cx="3218914" cy="6858000"/>
          </a:xfrm>
          <a:prstGeom prst="rect">
            <a:avLst/>
          </a:prstGeom>
          <a:solidFill>
            <a:schemeClr val="accent5">
              <a:lumMod val="75000"/>
              <a:alpha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CA0C8F9B-9175-7C3A-BF5B-1AB08BFEC3FB}"/>
              </a:ext>
            </a:extLst>
          </p:cNvPr>
          <p:cNvSpPr>
            <a:spLocks noGrp="1"/>
          </p:cNvSpPr>
          <p:nvPr>
            <p:ph type="title"/>
          </p:nvPr>
        </p:nvSpPr>
        <p:spPr>
          <a:xfrm>
            <a:off x="992206" y="1608667"/>
            <a:ext cx="2823275" cy="4501127"/>
          </a:xfrm>
        </p:spPr>
        <p:txBody>
          <a:bodyPr anchor="t">
            <a:normAutofit/>
          </a:bodyPr>
          <a:lstStyle/>
          <a:p>
            <a:pPr algn="r"/>
            <a:r>
              <a:rPr lang="en-US" sz="3200" dirty="0">
                <a:solidFill>
                  <a:srgbClr val="FFFFFF"/>
                </a:solidFill>
              </a:rPr>
              <a:t>PROBLEMS OF MEASURING LIVING STANDARDS WITH REAL GDP per capita/person</a:t>
            </a:r>
          </a:p>
        </p:txBody>
      </p:sp>
      <p:sp>
        <p:nvSpPr>
          <p:cNvPr id="3" name="Content Placeholder 2">
            <a:extLst>
              <a:ext uri="{FF2B5EF4-FFF2-40B4-BE49-F238E27FC236}">
                <a16:creationId xmlns:a16="http://schemas.microsoft.com/office/drawing/2014/main" id="{872769D4-AC0D-CA5D-0DF9-984682105E09}"/>
              </a:ext>
            </a:extLst>
          </p:cNvPr>
          <p:cNvSpPr>
            <a:spLocks noGrp="1"/>
          </p:cNvSpPr>
          <p:nvPr>
            <p:ph sz="half" idx="1"/>
          </p:nvPr>
        </p:nvSpPr>
        <p:spPr>
          <a:xfrm>
            <a:off x="4547698" y="1608667"/>
            <a:ext cx="3421958" cy="4501127"/>
          </a:xfrm>
        </p:spPr>
        <p:txBody>
          <a:bodyPr>
            <a:normAutofit/>
          </a:bodyPr>
          <a:lstStyle/>
          <a:p>
            <a:r>
              <a:rPr lang="en-US" sz="2000" dirty="0"/>
              <a:t>Ignores the value of goods and services which are not traded. </a:t>
            </a:r>
          </a:p>
          <a:p>
            <a:r>
              <a:rPr lang="en-US" sz="2000" dirty="0"/>
              <a:t>(Example: DIY or Self- employed work which is not reported to the government? </a:t>
            </a:r>
          </a:p>
          <a:p>
            <a:r>
              <a:rPr lang="en-US" sz="2000" dirty="0"/>
              <a:t>The distribution of income is ignored. The average real GDP per capita could be quite high – in reality there may be a few rich people and many poor people. </a:t>
            </a:r>
          </a:p>
          <a:p>
            <a:endParaRPr lang="en-US" sz="2000" dirty="0"/>
          </a:p>
        </p:txBody>
      </p:sp>
      <p:sp>
        <p:nvSpPr>
          <p:cNvPr id="4" name="Content Placeholder 3">
            <a:extLst>
              <a:ext uri="{FF2B5EF4-FFF2-40B4-BE49-F238E27FC236}">
                <a16:creationId xmlns:a16="http://schemas.microsoft.com/office/drawing/2014/main" id="{0C1EE660-922B-9E6B-909A-5931E2615E6C}"/>
              </a:ext>
            </a:extLst>
          </p:cNvPr>
          <p:cNvSpPr>
            <a:spLocks noGrp="1"/>
          </p:cNvSpPr>
          <p:nvPr>
            <p:ph sz="half" idx="2"/>
          </p:nvPr>
        </p:nvSpPr>
        <p:spPr>
          <a:xfrm>
            <a:off x="8289696" y="1608667"/>
            <a:ext cx="3421957" cy="4501127"/>
          </a:xfrm>
        </p:spPr>
        <p:txBody>
          <a:bodyPr>
            <a:normAutofit/>
          </a:bodyPr>
          <a:lstStyle/>
          <a:p>
            <a:r>
              <a:rPr lang="en-US" sz="1700" dirty="0"/>
              <a:t>It does not take account of what is produced. A country that produces more capital goods now will have less consumption but higher future growth. A country producing a high number of goods for consumption and less capital goods will have high GDP per capita now but lower future growth.</a:t>
            </a:r>
          </a:p>
          <a:p>
            <a:r>
              <a:rPr lang="en-US" sz="1700" dirty="0"/>
              <a:t>The quality of life is not accounted for – if longer holidays are taken and less hours worked the quality of life improves although output and income falls </a:t>
            </a:r>
          </a:p>
        </p:txBody>
      </p:sp>
      <p:sp>
        <p:nvSpPr>
          <p:cNvPr id="6" name="Slide Number Placeholder 5">
            <a:extLst>
              <a:ext uri="{FF2B5EF4-FFF2-40B4-BE49-F238E27FC236}">
                <a16:creationId xmlns:a16="http://schemas.microsoft.com/office/drawing/2014/main" id="{18D4EF1A-278A-69CF-6981-A2D028D84071}"/>
              </a:ext>
            </a:extLst>
          </p:cNvPr>
          <p:cNvSpPr>
            <a:spLocks noGrp="1"/>
          </p:cNvSpPr>
          <p:nvPr>
            <p:ph type="sldNum" sz="quarter" idx="12"/>
          </p:nvPr>
        </p:nvSpPr>
        <p:spPr/>
        <p:txBody>
          <a:bodyPr/>
          <a:lstStyle/>
          <a:p>
            <a:fld id="{D251A128-96ED-D44F-BC69-40111ABD8967}" type="slidenum">
              <a:rPr lang="en-US" smtClean="0"/>
              <a:t>57</a:t>
            </a:fld>
            <a:endParaRPr lang="en-US" dirty="0"/>
          </a:p>
        </p:txBody>
      </p:sp>
    </p:spTree>
    <p:extLst>
      <p:ext uri="{BB962C8B-B14F-4D97-AF65-F5344CB8AC3E}">
        <p14:creationId xmlns:p14="http://schemas.microsoft.com/office/powerpoint/2010/main" val="3719357744"/>
      </p:ext>
    </p:extLst>
  </p:cSld>
  <p:clrMapOvr>
    <a:overrideClrMapping bg1="dk1" tx1="lt1" bg2="dk2" tx2="lt2" accent1="accent1" accent2="accent2" accent3="accent3" accent4="accent4" accent5="accent5" accent6="accent6" hlink="hlink" folHlink="folHlink"/>
  </p:clrMapOvr>
</p:sld>
</file>

<file path=ppt/slides/slide5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5AA03EDC-7067-4DFF-B672-541D016AAA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1" name="Rectangle 10">
            <a:extLst>
              <a:ext uri="{FF2B5EF4-FFF2-40B4-BE49-F238E27FC236}">
                <a16:creationId xmlns:a16="http://schemas.microsoft.com/office/drawing/2014/main" id="{0EBF3E39-B0BE-496A-8604-9007470FFA3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6096000" cy="6865473"/>
          </a:xfrm>
          <a:prstGeom prst="rect">
            <a:avLst/>
          </a:prstGeom>
          <a:solidFill>
            <a:schemeClr val="accent2">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262F4C48-328B-08A1-FBBD-9324458D0AA1}"/>
              </a:ext>
            </a:extLst>
          </p:cNvPr>
          <p:cNvSpPr>
            <a:spLocks noGrp="1"/>
          </p:cNvSpPr>
          <p:nvPr>
            <p:ph type="title"/>
          </p:nvPr>
        </p:nvSpPr>
        <p:spPr>
          <a:xfrm>
            <a:off x="871442" y="685800"/>
            <a:ext cx="4353116" cy="1474666"/>
          </a:xfrm>
        </p:spPr>
        <p:txBody>
          <a:bodyPr anchor="b">
            <a:normAutofit/>
          </a:bodyPr>
          <a:lstStyle/>
          <a:p>
            <a:pPr algn="ctr"/>
            <a:r>
              <a:rPr lang="en-US" sz="3200" dirty="0">
                <a:solidFill>
                  <a:srgbClr val="595959"/>
                </a:solidFill>
              </a:rPr>
              <a:t>Purchasing Power Parity (PPP) </a:t>
            </a:r>
          </a:p>
        </p:txBody>
      </p:sp>
      <p:sp>
        <p:nvSpPr>
          <p:cNvPr id="3" name="Content Placeholder 2">
            <a:extLst>
              <a:ext uri="{FF2B5EF4-FFF2-40B4-BE49-F238E27FC236}">
                <a16:creationId xmlns:a16="http://schemas.microsoft.com/office/drawing/2014/main" id="{03030230-8773-7CC9-33F1-83CF390321F3}"/>
              </a:ext>
            </a:extLst>
          </p:cNvPr>
          <p:cNvSpPr>
            <a:spLocks noGrp="1"/>
          </p:cNvSpPr>
          <p:nvPr>
            <p:ph idx="1"/>
          </p:nvPr>
        </p:nvSpPr>
        <p:spPr>
          <a:xfrm>
            <a:off x="871442" y="2447337"/>
            <a:ext cx="4353116" cy="3770434"/>
          </a:xfrm>
        </p:spPr>
        <p:txBody>
          <a:bodyPr anchor="t">
            <a:normAutofit/>
          </a:bodyPr>
          <a:lstStyle/>
          <a:p>
            <a:r>
              <a:rPr lang="en-US" sz="2000" dirty="0">
                <a:solidFill>
                  <a:srgbClr val="595959"/>
                </a:solidFill>
              </a:rPr>
              <a:t>PPP compares economic growth and living standards in different countries using a common currency/basket of goods approach . </a:t>
            </a:r>
          </a:p>
          <a:p>
            <a:r>
              <a:rPr lang="en-US" sz="2000" dirty="0">
                <a:solidFill>
                  <a:srgbClr val="595959"/>
                </a:solidFill>
              </a:rPr>
              <a:t>Definition of PPP</a:t>
            </a:r>
          </a:p>
          <a:p>
            <a:r>
              <a:rPr lang="en-US" sz="2000" dirty="0">
                <a:solidFill>
                  <a:srgbClr val="595959"/>
                </a:solidFill>
              </a:rPr>
              <a:t>It is the ratio of the price of  a market basket of goods and services in one country divided by the price of the same goods and services basket  in a different country . </a:t>
            </a:r>
          </a:p>
          <a:p>
            <a:endParaRPr lang="en-US" sz="2000" dirty="0">
              <a:solidFill>
                <a:srgbClr val="595959"/>
              </a:solidFill>
            </a:endParaRPr>
          </a:p>
        </p:txBody>
      </p:sp>
      <p:pic>
        <p:nvPicPr>
          <p:cNvPr id="4" name="Online Media 3" descr="Purchasing Power Parity and the Big Mac Index I A Level and IB Economics">
            <a:hlinkClick r:id="" action="ppaction://media"/>
            <a:extLst>
              <a:ext uri="{FF2B5EF4-FFF2-40B4-BE49-F238E27FC236}">
                <a16:creationId xmlns:a16="http://schemas.microsoft.com/office/drawing/2014/main" id="{ACD35121-FCC7-5B56-34C8-14F0025F3CF5}"/>
              </a:ext>
            </a:extLst>
          </p:cNvPr>
          <p:cNvPicPr>
            <a:picLocks noRot="1" noChangeAspect="1"/>
          </p:cNvPicPr>
          <p:nvPr>
            <a:videoFile r:link="rId1"/>
          </p:nvPr>
        </p:nvPicPr>
        <p:blipFill>
          <a:blip r:embed="rId3"/>
          <a:stretch>
            <a:fillRect/>
          </a:stretch>
        </p:blipFill>
        <p:spPr>
          <a:xfrm>
            <a:off x="6781801" y="2096617"/>
            <a:ext cx="4797056" cy="2710336"/>
          </a:xfrm>
          <a:prstGeom prst="rect">
            <a:avLst/>
          </a:prstGeom>
        </p:spPr>
      </p:pic>
      <p:sp>
        <p:nvSpPr>
          <p:cNvPr id="6" name="Slide Number Placeholder 5">
            <a:extLst>
              <a:ext uri="{FF2B5EF4-FFF2-40B4-BE49-F238E27FC236}">
                <a16:creationId xmlns:a16="http://schemas.microsoft.com/office/drawing/2014/main" id="{E6753DE4-4A0E-55A2-FF3A-BB13D14FE10F}"/>
              </a:ext>
            </a:extLst>
          </p:cNvPr>
          <p:cNvSpPr>
            <a:spLocks noGrp="1"/>
          </p:cNvSpPr>
          <p:nvPr>
            <p:ph type="sldNum" sz="quarter" idx="12"/>
          </p:nvPr>
        </p:nvSpPr>
        <p:spPr/>
        <p:txBody>
          <a:bodyPr/>
          <a:lstStyle/>
          <a:p>
            <a:fld id="{D251A128-96ED-D44F-BC69-40111ABD8967}" type="slidenum">
              <a:rPr lang="en-US" smtClean="0"/>
              <a:t>58</a:t>
            </a:fld>
            <a:endParaRPr lang="en-US" dirty="0"/>
          </a:p>
        </p:txBody>
      </p:sp>
    </p:spTree>
    <p:extLst>
      <p:ext uri="{BB962C8B-B14F-4D97-AF65-F5344CB8AC3E}">
        <p14:creationId xmlns:p14="http://schemas.microsoft.com/office/powerpoint/2010/main" val="273205033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8BF58B3-5FAC-5742-4842-453BC289610A}"/>
              </a:ext>
            </a:extLst>
          </p:cNvPr>
          <p:cNvSpPr>
            <a:spLocks noGrp="1"/>
          </p:cNvSpPr>
          <p:nvPr>
            <p:ph type="title"/>
          </p:nvPr>
        </p:nvSpPr>
        <p:spPr/>
        <p:txBody>
          <a:bodyPr/>
          <a:lstStyle/>
          <a:p>
            <a:r>
              <a:rPr lang="en-US" dirty="0"/>
              <a:t>ALTERNATIVE INDICATORS OF STANDARD OF LIVING </a:t>
            </a:r>
          </a:p>
        </p:txBody>
      </p:sp>
      <p:sp>
        <p:nvSpPr>
          <p:cNvPr id="3" name="Content Placeholder 2">
            <a:extLst>
              <a:ext uri="{FF2B5EF4-FFF2-40B4-BE49-F238E27FC236}">
                <a16:creationId xmlns:a16="http://schemas.microsoft.com/office/drawing/2014/main" id="{778DE850-EF56-66A9-A061-9756110C0E01}"/>
              </a:ext>
            </a:extLst>
          </p:cNvPr>
          <p:cNvSpPr>
            <a:spLocks noGrp="1"/>
          </p:cNvSpPr>
          <p:nvPr>
            <p:ph sz="half" idx="1"/>
          </p:nvPr>
        </p:nvSpPr>
        <p:spPr/>
        <p:txBody>
          <a:bodyPr/>
          <a:lstStyle/>
          <a:p>
            <a:r>
              <a:rPr lang="en-US" dirty="0"/>
              <a:t>HUMAN DEVELOPMENT INDEX</a:t>
            </a:r>
          </a:p>
          <a:p>
            <a:r>
              <a:rPr lang="en-US" dirty="0"/>
              <a:t> </a:t>
            </a:r>
            <a:r>
              <a:rPr lang="en-GB" b="0" i="0" dirty="0">
                <a:solidFill>
                  <a:srgbClr val="202124"/>
                </a:solidFill>
                <a:effectLst/>
                <a:highlight>
                  <a:srgbClr val="FFFFFF"/>
                </a:highlight>
                <a:latin typeface="Google Sans"/>
              </a:rPr>
              <a:t>The Human Development Index (HDI) is </a:t>
            </a:r>
            <a:r>
              <a:rPr lang="en-GB" b="0" i="0" dirty="0">
                <a:solidFill>
                  <a:srgbClr val="040C28"/>
                </a:solidFill>
                <a:effectLst/>
                <a:latin typeface="Google Sans"/>
              </a:rPr>
              <a:t>a summary measure of average achievement in key dimensions of human development</a:t>
            </a:r>
            <a:r>
              <a:rPr lang="en-GB" b="0" i="0" dirty="0">
                <a:solidFill>
                  <a:srgbClr val="202124"/>
                </a:solidFill>
                <a:effectLst/>
                <a:highlight>
                  <a:srgbClr val="FFFFFF"/>
                </a:highlight>
                <a:latin typeface="Google Sans"/>
              </a:rPr>
              <a:t>: a long and healthy life, being knowledgeable and having a decent standard of living.</a:t>
            </a:r>
            <a:endParaRPr lang="en-US" dirty="0"/>
          </a:p>
        </p:txBody>
      </p:sp>
      <p:pic>
        <p:nvPicPr>
          <p:cNvPr id="5" name="Online Media 6" descr="Human Development Index I A Level and IB Economics">
            <a:hlinkClick r:id="" action="ppaction://media"/>
            <a:extLst>
              <a:ext uri="{FF2B5EF4-FFF2-40B4-BE49-F238E27FC236}">
                <a16:creationId xmlns:a16="http://schemas.microsoft.com/office/drawing/2014/main" id="{70698204-6DA5-5F79-FF9C-53DE484A8FA9}"/>
              </a:ext>
            </a:extLst>
          </p:cNvPr>
          <p:cNvPicPr>
            <a:picLocks noGrp="1" noRot="1" noChangeAspect="1"/>
          </p:cNvPicPr>
          <p:nvPr>
            <p:ph sz="half" idx="2"/>
            <a:videoFile r:link="rId1"/>
          </p:nvPr>
        </p:nvPicPr>
        <p:blipFill>
          <a:blip r:embed="rId3"/>
          <a:stretch>
            <a:fillRect/>
          </a:stretch>
        </p:blipFill>
        <p:spPr>
          <a:xfrm>
            <a:off x="6172200" y="2058194"/>
            <a:ext cx="5181600" cy="3886200"/>
          </a:xfrm>
          <a:prstGeom prst="rect">
            <a:avLst/>
          </a:prstGeom>
        </p:spPr>
      </p:pic>
      <p:sp>
        <p:nvSpPr>
          <p:cNvPr id="6" name="Slide Number Placeholder 5">
            <a:extLst>
              <a:ext uri="{FF2B5EF4-FFF2-40B4-BE49-F238E27FC236}">
                <a16:creationId xmlns:a16="http://schemas.microsoft.com/office/drawing/2014/main" id="{14C060D1-2F56-0522-9B4C-82AAF438181A}"/>
              </a:ext>
            </a:extLst>
          </p:cNvPr>
          <p:cNvSpPr>
            <a:spLocks noGrp="1"/>
          </p:cNvSpPr>
          <p:nvPr>
            <p:ph type="sldNum" sz="quarter" idx="12"/>
          </p:nvPr>
        </p:nvSpPr>
        <p:spPr/>
        <p:txBody>
          <a:bodyPr/>
          <a:lstStyle/>
          <a:p>
            <a:fld id="{D251A128-96ED-D44F-BC69-40111ABD8967}" type="slidenum">
              <a:rPr lang="en-US" smtClean="0"/>
              <a:t>59</a:t>
            </a:fld>
            <a:endParaRPr lang="en-US" dirty="0"/>
          </a:p>
        </p:txBody>
      </p:sp>
    </p:spTree>
    <p:extLst>
      <p:ext uri="{BB962C8B-B14F-4D97-AF65-F5344CB8AC3E}">
        <p14:creationId xmlns:p14="http://schemas.microsoft.com/office/powerpoint/2010/main" val="2802788381"/>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5"/>
                                        </p:tgtEl>
                                      </p:cBhvr>
                                    </p:cmd>
                                  </p:childTnLst>
                                </p:cTn>
                              </p:par>
                            </p:childTnLst>
                          </p:cTn>
                        </p:par>
                      </p:childTnLst>
                    </p:cTn>
                  </p:par>
                </p:childTnLst>
              </p:cTn>
              <p:prevCondLst>
                <p:cond evt="onPrev" delay="0">
                  <p:tgtEl>
                    <p:sldTgt/>
                  </p:tgtEl>
                </p:cond>
              </p:prevCondLst>
              <p:nextCondLst>
                <p:cond evt="onNext" delay="0">
                  <p:tgtEl>
                    <p:sldTgt/>
                  </p:tgtEl>
                </p:cond>
              </p:nextCondLst>
            </p:seq>
            <p:seq concurrent="1" nextAc="seek">
              <p:cTn id="7" restart="whenNotActive" fill="hold" evtFilter="cancelBubble" nodeType="interactiveSeq">
                <p:stCondLst>
                  <p:cond evt="onClick" delay="0">
                    <p:tgtEl>
                      <p:spTgt spid="5"/>
                    </p:tgtEl>
                  </p:cond>
                </p:stCondLst>
                <p:endSync evt="end" delay="0">
                  <p:rtn val="all"/>
                </p:endSync>
                <p:childTnLst>
                  <p:par>
                    <p:cTn id="8" fill="hold">
                      <p:stCondLst>
                        <p:cond delay="0"/>
                      </p:stCondLst>
                      <p:childTnLst>
                        <p:par>
                          <p:cTn id="9" fill="hold">
                            <p:stCondLst>
                              <p:cond delay="0"/>
                            </p:stCondLst>
                            <p:childTnLst>
                              <p:par>
                                <p:cTn id="10" presetID="2" presetClass="mediacall" presetSubtype="0" fill="hold" nodeType="clickEffect">
                                  <p:stCondLst>
                                    <p:cond delay="0"/>
                                  </p:stCondLst>
                                  <p:childTnLst>
                                    <p:cmd type="call" cmd="togglePause">
                                      <p:cBhvr>
                                        <p:cTn id="11" dur="1" fill="hold"/>
                                        <p:tgtEl>
                                          <p:spTgt spid="5"/>
                                        </p:tgtEl>
                                      </p:cBhvr>
                                    </p:cmd>
                                  </p:childTnLst>
                                </p:cTn>
                              </p:par>
                            </p:childTnLst>
                          </p:cTn>
                        </p:par>
                      </p:childTnLst>
                    </p:cTn>
                  </p:par>
                </p:childTnLst>
              </p:cTn>
              <p:nextCondLst>
                <p:cond evt="onClick" delay="0">
                  <p:tgtEl>
                    <p:spTgt spid="5"/>
                  </p:tgtEl>
                </p:cond>
              </p:nextCondLst>
            </p:seq>
            <p:video>
              <p:cMediaNode vol="80000">
                <p:cTn id="12" fill="hold" display="0">
                  <p:stCondLst>
                    <p:cond delay="indefinite"/>
                  </p:stCondLst>
                </p:cTn>
                <p:tgtEl>
                  <p:spTgt spid="5"/>
                </p:tgtEl>
              </p:cMediaNode>
            </p:video>
          </p:childTnLst>
        </p:cTn>
      </p:par>
    </p:tnLst>
  </p:timing>
</p:sld>
</file>

<file path=ppt/slides/slide6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E51BA4DF-2BD4-4EC2-B1DB-B27C8AC7186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pic>
        <p:nvPicPr>
          <p:cNvPr id="5" name="Picture 4" descr="One in a crowd">
            <a:extLst>
              <a:ext uri="{FF2B5EF4-FFF2-40B4-BE49-F238E27FC236}">
                <a16:creationId xmlns:a16="http://schemas.microsoft.com/office/drawing/2014/main" id="{FA8133E1-B194-659D-B3E7-1BFCB67A8DD9}"/>
              </a:ext>
            </a:extLst>
          </p:cNvPr>
          <p:cNvPicPr>
            <a:picLocks noChangeAspect="1"/>
          </p:cNvPicPr>
          <p:nvPr/>
        </p:nvPicPr>
        <p:blipFill rotWithShape="1">
          <a:blip r:embed="rId2"/>
          <a:srcRect l="31148" r="22958"/>
          <a:stretch/>
        </p:blipFill>
        <p:spPr>
          <a:xfrm>
            <a:off x="1" y="10"/>
            <a:ext cx="4196496" cy="6857990"/>
          </a:xfrm>
          <a:prstGeom prst="rect">
            <a:avLst/>
          </a:prstGeom>
          <a:effectLst/>
        </p:spPr>
      </p:pic>
      <p:sp>
        <p:nvSpPr>
          <p:cNvPr id="3" name="Content Placeholder 2">
            <a:extLst>
              <a:ext uri="{FF2B5EF4-FFF2-40B4-BE49-F238E27FC236}">
                <a16:creationId xmlns:a16="http://schemas.microsoft.com/office/drawing/2014/main" id="{9033F2BC-DE09-0311-2786-3CA2D10D2B35}"/>
              </a:ext>
            </a:extLst>
          </p:cNvPr>
          <p:cNvSpPr>
            <a:spLocks noGrp="1"/>
          </p:cNvSpPr>
          <p:nvPr>
            <p:ph sz="half" idx="1"/>
          </p:nvPr>
        </p:nvSpPr>
        <p:spPr>
          <a:xfrm>
            <a:off x="4553734" y="2409830"/>
            <a:ext cx="6798539" cy="3705217"/>
          </a:xfrm>
        </p:spPr>
        <p:txBody>
          <a:bodyPr vert="horz" lIns="91440" tIns="45720" rIns="91440" bIns="45720" rtlCol="0">
            <a:normAutofit/>
          </a:bodyPr>
          <a:lstStyle/>
          <a:p>
            <a:r>
              <a:rPr lang="en-US" sz="2000" dirty="0"/>
              <a:t>HUMAN DEVELOPMENT INDEX 1990 – 2022</a:t>
            </a:r>
          </a:p>
          <a:p>
            <a:endParaRPr lang="en-US" sz="2000" dirty="0"/>
          </a:p>
          <a:p>
            <a:r>
              <a:rPr lang="en-US" sz="2000" dirty="0">
                <a:hlinkClick r:id="rId3"/>
              </a:rPr>
              <a:t>https://ourworldindata.org/grapher/human-development-index-groups</a:t>
            </a:r>
            <a:endParaRPr lang="en-US" sz="2000" dirty="0"/>
          </a:p>
          <a:p>
            <a:endParaRPr lang="en-US" sz="2000" dirty="0"/>
          </a:p>
        </p:txBody>
      </p:sp>
      <p:sp>
        <p:nvSpPr>
          <p:cNvPr id="4" name="Slide Number Placeholder 3">
            <a:extLst>
              <a:ext uri="{FF2B5EF4-FFF2-40B4-BE49-F238E27FC236}">
                <a16:creationId xmlns:a16="http://schemas.microsoft.com/office/drawing/2014/main" id="{D6699063-1813-46BB-A1E9-E8031D3B3739}"/>
              </a:ext>
            </a:extLst>
          </p:cNvPr>
          <p:cNvSpPr>
            <a:spLocks noGrp="1"/>
          </p:cNvSpPr>
          <p:nvPr>
            <p:ph type="sldNum" sz="quarter" idx="12"/>
          </p:nvPr>
        </p:nvSpPr>
        <p:spPr/>
        <p:txBody>
          <a:bodyPr/>
          <a:lstStyle/>
          <a:p>
            <a:fld id="{D251A128-96ED-D44F-BC69-40111ABD8967}" type="slidenum">
              <a:rPr lang="en-US" smtClean="0"/>
              <a:t>60</a:t>
            </a:fld>
            <a:endParaRPr lang="en-US" dirty="0"/>
          </a:p>
        </p:txBody>
      </p:sp>
    </p:spTree>
    <p:extLst>
      <p:ext uri="{BB962C8B-B14F-4D97-AF65-F5344CB8AC3E}">
        <p14:creationId xmlns:p14="http://schemas.microsoft.com/office/powerpoint/2010/main" val="173513184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2" name="Rectangle 11">
            <a:extLst>
              <a:ext uri="{FF2B5EF4-FFF2-40B4-BE49-F238E27FC236}">
                <a16:creationId xmlns:a16="http://schemas.microsoft.com/office/drawing/2014/main" id="{53B021B3-DE93-4AB7-8A18-CF5F1CED88B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5" name="Title 4">
            <a:extLst>
              <a:ext uri="{FF2B5EF4-FFF2-40B4-BE49-F238E27FC236}">
                <a16:creationId xmlns:a16="http://schemas.microsoft.com/office/drawing/2014/main" id="{79D271F7-2753-B19A-216C-0421F464A885}"/>
              </a:ext>
            </a:extLst>
          </p:cNvPr>
          <p:cNvSpPr>
            <a:spLocks noGrp="1"/>
          </p:cNvSpPr>
          <p:nvPr>
            <p:ph type="title"/>
          </p:nvPr>
        </p:nvSpPr>
        <p:spPr>
          <a:xfrm>
            <a:off x="841248" y="256032"/>
            <a:ext cx="10506456" cy="1014984"/>
          </a:xfrm>
        </p:spPr>
        <p:txBody>
          <a:bodyPr anchor="b">
            <a:normAutofit/>
          </a:bodyPr>
          <a:lstStyle/>
          <a:p>
            <a:r>
              <a:rPr lang="en-US" dirty="0"/>
              <a:t>Question Practice (Cp_31:42)</a:t>
            </a:r>
          </a:p>
        </p:txBody>
      </p:sp>
      <p:sp>
        <p:nvSpPr>
          <p:cNvPr id="14" name="Rectangle 13">
            <a:extLst>
              <a:ext uri="{FF2B5EF4-FFF2-40B4-BE49-F238E27FC236}">
                <a16:creationId xmlns:a16="http://schemas.microsoft.com/office/drawing/2014/main" id="{52D502E5-F6B4-4D58-B4AE-FC466FF15E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65953" y="1634502"/>
            <a:ext cx="10451592" cy="18288"/>
          </a:xfrm>
          <a:prstGeom prst="rect">
            <a:avLst/>
          </a:prstGeom>
          <a:solidFill>
            <a:srgbClr val="D5D5D5"/>
          </a:solidFill>
          <a:ln w="3175">
            <a:noFill/>
          </a:ln>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sp>
        <p:nvSpPr>
          <p:cNvPr id="16" name="Rectangle 15">
            <a:extLst>
              <a:ext uri="{FF2B5EF4-FFF2-40B4-BE49-F238E27FC236}">
                <a16:creationId xmlns:a16="http://schemas.microsoft.com/office/drawing/2014/main" id="{9DECDBF4-02B6-4BB4-B65B-B8107AD6A9E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841248" y="1538176"/>
            <a:ext cx="1873457" cy="109814"/>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solidFill>
                <a:prstClr val="white"/>
              </a:solidFill>
              <a:latin typeface="Calibri" panose="020F0502020204030204"/>
            </a:endParaRPr>
          </a:p>
        </p:txBody>
      </p:sp>
      <p:graphicFrame>
        <p:nvGraphicFramePr>
          <p:cNvPr id="8" name="Content Placeholder 5">
            <a:extLst>
              <a:ext uri="{FF2B5EF4-FFF2-40B4-BE49-F238E27FC236}">
                <a16:creationId xmlns:a16="http://schemas.microsoft.com/office/drawing/2014/main" id="{3100C8DB-9F6D-FDE6-A624-3D733650F2BC}"/>
              </a:ext>
            </a:extLst>
          </p:cNvPr>
          <p:cNvGraphicFramePr>
            <a:graphicFrameLocks noGrp="1"/>
          </p:cNvGraphicFramePr>
          <p:nvPr>
            <p:ph idx="1"/>
            <p:extLst>
              <p:ext uri="{D42A27DB-BD31-4B8C-83A1-F6EECF244321}">
                <p14:modId xmlns:p14="http://schemas.microsoft.com/office/powerpoint/2010/main" val="2653699756"/>
              </p:ext>
            </p:extLst>
          </p:nvPr>
        </p:nvGraphicFramePr>
        <p:xfrm>
          <a:off x="838200" y="1926266"/>
          <a:ext cx="10515600" cy="4357524"/>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
        <p:nvSpPr>
          <p:cNvPr id="3" name="Slide Number Placeholder 2">
            <a:extLst>
              <a:ext uri="{FF2B5EF4-FFF2-40B4-BE49-F238E27FC236}">
                <a16:creationId xmlns:a16="http://schemas.microsoft.com/office/drawing/2014/main" id="{6EDCBE70-CA1D-3BC9-E54E-F827B25836E3}"/>
              </a:ext>
            </a:extLst>
          </p:cNvPr>
          <p:cNvSpPr>
            <a:spLocks noGrp="1"/>
          </p:cNvSpPr>
          <p:nvPr>
            <p:ph type="sldNum" sz="quarter" idx="12"/>
          </p:nvPr>
        </p:nvSpPr>
        <p:spPr/>
        <p:txBody>
          <a:bodyPr/>
          <a:lstStyle/>
          <a:p>
            <a:fld id="{D251A128-96ED-D44F-BC69-40111ABD8967}" type="slidenum">
              <a:rPr lang="en-US" smtClean="0"/>
              <a:t>61</a:t>
            </a:fld>
            <a:endParaRPr lang="en-US" dirty="0"/>
          </a:p>
        </p:txBody>
      </p:sp>
    </p:spTree>
    <p:extLst>
      <p:ext uri="{BB962C8B-B14F-4D97-AF65-F5344CB8AC3E}">
        <p14:creationId xmlns:p14="http://schemas.microsoft.com/office/powerpoint/2010/main" val="3499439670"/>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DADC46-23C8-750F-559B-362035DA3167}"/>
              </a:ext>
            </a:extLst>
          </p:cNvPr>
          <p:cNvSpPr>
            <a:spLocks noGrp="1"/>
          </p:cNvSpPr>
          <p:nvPr>
            <p:ph type="title"/>
          </p:nvPr>
        </p:nvSpPr>
        <p:spPr/>
        <p:txBody>
          <a:bodyPr>
            <a:normAutofit fontScale="90000"/>
          </a:bodyPr>
          <a:lstStyle/>
          <a:p>
            <a:r>
              <a:rPr lang="en-US" dirty="0"/>
              <a:t>QP? 1) Explain the income, output and expenditure methods of measuring national income ( 6 marks) </a:t>
            </a:r>
            <a:br>
              <a:rPr lang="en-US" dirty="0"/>
            </a:br>
            <a:r>
              <a:rPr lang="en-US" dirty="0"/>
              <a:t> [Attempt 1 ]</a:t>
            </a:r>
          </a:p>
        </p:txBody>
      </p:sp>
      <p:sp>
        <p:nvSpPr>
          <p:cNvPr id="4" name="Content Placeholder 3">
            <a:extLst>
              <a:ext uri="{FF2B5EF4-FFF2-40B4-BE49-F238E27FC236}">
                <a16:creationId xmlns:a16="http://schemas.microsoft.com/office/drawing/2014/main" id="{84CAB7AE-E16B-4432-C26E-D2A8706BF263}"/>
              </a:ext>
            </a:extLst>
          </p:cNvPr>
          <p:cNvSpPr>
            <a:spLocks noGrp="1"/>
          </p:cNvSpPr>
          <p:nvPr>
            <p:ph idx="1"/>
          </p:nvPr>
        </p:nvSpPr>
        <p:spPr/>
        <p:txBody>
          <a:bodyPr>
            <a:normAutofit/>
          </a:bodyPr>
          <a:lstStyle/>
          <a:p>
            <a:r>
              <a:rPr lang="en-US" dirty="0"/>
              <a:t>Start by defining the following?</a:t>
            </a:r>
          </a:p>
          <a:p>
            <a:r>
              <a:rPr lang="en-US" dirty="0"/>
              <a:t>Define National income </a:t>
            </a:r>
          </a:p>
          <a:p>
            <a:r>
              <a:rPr lang="en-US" dirty="0"/>
              <a:t>National Income- Expenditure Method </a:t>
            </a:r>
          </a:p>
          <a:p>
            <a:r>
              <a:rPr lang="en-US" dirty="0"/>
              <a:t>National Income- Income Method </a:t>
            </a:r>
          </a:p>
          <a:p>
            <a:r>
              <a:rPr lang="en-US" dirty="0"/>
              <a:t>National Income- Output Method </a:t>
            </a:r>
          </a:p>
          <a:p>
            <a:r>
              <a:rPr lang="en-US" dirty="0"/>
              <a:t>What else could you add to your response here?</a:t>
            </a:r>
          </a:p>
          <a:p>
            <a:endParaRPr lang="en-US" dirty="0"/>
          </a:p>
        </p:txBody>
      </p:sp>
      <p:sp>
        <p:nvSpPr>
          <p:cNvPr id="6" name="Slide Number Placeholder 5">
            <a:extLst>
              <a:ext uri="{FF2B5EF4-FFF2-40B4-BE49-F238E27FC236}">
                <a16:creationId xmlns:a16="http://schemas.microsoft.com/office/drawing/2014/main" id="{DBA276E4-6630-59F6-71B7-A29A9E270076}"/>
              </a:ext>
            </a:extLst>
          </p:cNvPr>
          <p:cNvSpPr>
            <a:spLocks noGrp="1"/>
          </p:cNvSpPr>
          <p:nvPr>
            <p:ph type="sldNum" sz="quarter" idx="12"/>
          </p:nvPr>
        </p:nvSpPr>
        <p:spPr/>
        <p:txBody>
          <a:bodyPr/>
          <a:lstStyle/>
          <a:p>
            <a:fld id="{D251A128-96ED-D44F-BC69-40111ABD8967}" type="slidenum">
              <a:rPr lang="en-US" smtClean="0"/>
              <a:t>62</a:t>
            </a:fld>
            <a:endParaRPr lang="en-US" dirty="0"/>
          </a:p>
        </p:txBody>
      </p:sp>
    </p:spTree>
    <p:extLst>
      <p:ext uri="{BB962C8B-B14F-4D97-AF65-F5344CB8AC3E}">
        <p14:creationId xmlns:p14="http://schemas.microsoft.com/office/powerpoint/2010/main" val="1415624232"/>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50B3053-9FF8-19A1-D259-7C7F615CE706}"/>
              </a:ext>
            </a:extLst>
          </p:cNvPr>
          <p:cNvSpPr>
            <a:spLocks noGrp="1"/>
          </p:cNvSpPr>
          <p:nvPr>
            <p:ph type="title"/>
          </p:nvPr>
        </p:nvSpPr>
        <p:spPr/>
        <p:txBody>
          <a:bodyPr/>
          <a:lstStyle/>
          <a:p>
            <a:r>
              <a:rPr lang="en-US" dirty="0"/>
              <a:t>Answer Guidance </a:t>
            </a:r>
          </a:p>
        </p:txBody>
      </p:sp>
      <p:sp>
        <p:nvSpPr>
          <p:cNvPr id="3" name="Content Placeholder 2">
            <a:extLst>
              <a:ext uri="{FF2B5EF4-FFF2-40B4-BE49-F238E27FC236}">
                <a16:creationId xmlns:a16="http://schemas.microsoft.com/office/drawing/2014/main" id="{E5D6E240-6B05-3C45-E0EA-B89F146EE64B}"/>
              </a:ext>
            </a:extLst>
          </p:cNvPr>
          <p:cNvSpPr>
            <a:spLocks noGrp="1"/>
          </p:cNvSpPr>
          <p:nvPr>
            <p:ph idx="1"/>
          </p:nvPr>
        </p:nvSpPr>
        <p:spPr/>
        <p:txBody>
          <a:bodyPr/>
          <a:lstStyle/>
          <a:p>
            <a:r>
              <a:rPr lang="en-US" dirty="0"/>
              <a:t>Define National Income – GNP at factor cost less depreciation.</a:t>
            </a:r>
          </a:p>
          <a:p>
            <a:r>
              <a:rPr lang="en-US" dirty="0"/>
              <a:t>It reflects the overall economic activity in a country over 12 months. </a:t>
            </a:r>
          </a:p>
          <a:p>
            <a:r>
              <a:rPr lang="en-US" dirty="0"/>
              <a:t>GNP can be calculated using the expenditure, output and income.</a:t>
            </a:r>
          </a:p>
          <a:p>
            <a:r>
              <a:rPr lang="en-US" dirty="0"/>
              <a:t>Expand each of these methods of calculating GNP (</a:t>
            </a:r>
            <a:r>
              <a:rPr lang="en-US" dirty="0">
                <a:solidFill>
                  <a:srgbClr val="FF0000"/>
                </a:solidFill>
              </a:rPr>
              <a:t>See slides? You! look for the relevant slides and as an aide –memoire put in the relevant slide numbers)</a:t>
            </a:r>
          </a:p>
          <a:p>
            <a:r>
              <a:rPr lang="en-US" dirty="0">
                <a:solidFill>
                  <a:srgbClr val="00B050"/>
                </a:solidFill>
              </a:rPr>
              <a:t>If you do this, you will expand your answer and develop application and analysis </a:t>
            </a:r>
          </a:p>
        </p:txBody>
      </p:sp>
      <p:sp>
        <p:nvSpPr>
          <p:cNvPr id="4" name="Slide Number Placeholder 3">
            <a:extLst>
              <a:ext uri="{FF2B5EF4-FFF2-40B4-BE49-F238E27FC236}">
                <a16:creationId xmlns:a16="http://schemas.microsoft.com/office/drawing/2014/main" id="{437D7FA7-E4EC-8890-5340-CB08218CEC48}"/>
              </a:ext>
            </a:extLst>
          </p:cNvPr>
          <p:cNvSpPr>
            <a:spLocks noGrp="1"/>
          </p:cNvSpPr>
          <p:nvPr>
            <p:ph type="sldNum" sz="quarter" idx="12"/>
          </p:nvPr>
        </p:nvSpPr>
        <p:spPr/>
        <p:txBody>
          <a:bodyPr/>
          <a:lstStyle/>
          <a:p>
            <a:fld id="{D251A128-96ED-D44F-BC69-40111ABD8967}" type="slidenum">
              <a:rPr lang="en-US" smtClean="0"/>
              <a:t>63</a:t>
            </a:fld>
            <a:endParaRPr lang="en-US" dirty="0"/>
          </a:p>
        </p:txBody>
      </p:sp>
    </p:spTree>
    <p:extLst>
      <p:ext uri="{BB962C8B-B14F-4D97-AF65-F5344CB8AC3E}">
        <p14:creationId xmlns:p14="http://schemas.microsoft.com/office/powerpoint/2010/main" val="4274725242"/>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D2679C1-170C-64EF-E439-142957399F32}"/>
              </a:ext>
            </a:extLst>
          </p:cNvPr>
          <p:cNvSpPr>
            <a:spLocks noGrp="1"/>
          </p:cNvSpPr>
          <p:nvPr>
            <p:ph type="title"/>
          </p:nvPr>
        </p:nvSpPr>
        <p:spPr/>
        <p:txBody>
          <a:bodyPr/>
          <a:lstStyle/>
          <a:p>
            <a:r>
              <a:rPr lang="en-US" dirty="0"/>
              <a:t>Question Practice (QP)?</a:t>
            </a:r>
          </a:p>
        </p:txBody>
      </p:sp>
      <p:sp>
        <p:nvSpPr>
          <p:cNvPr id="3" name="Content Placeholder 2">
            <a:extLst>
              <a:ext uri="{FF2B5EF4-FFF2-40B4-BE49-F238E27FC236}">
                <a16:creationId xmlns:a16="http://schemas.microsoft.com/office/drawing/2014/main" id="{77C28360-F26A-08BF-C849-67ED6864A2C6}"/>
              </a:ext>
            </a:extLst>
          </p:cNvPr>
          <p:cNvSpPr>
            <a:spLocks noGrp="1"/>
          </p:cNvSpPr>
          <p:nvPr>
            <p:ph sz="half" idx="1"/>
          </p:nvPr>
        </p:nvSpPr>
        <p:spPr/>
        <p:txBody>
          <a:bodyPr/>
          <a:lstStyle/>
          <a:p>
            <a:r>
              <a:rPr lang="en-US" b="1" dirty="0"/>
              <a:t>To raise </a:t>
            </a:r>
            <a:r>
              <a:rPr lang="en-US" dirty="0"/>
              <a:t>standards of living countries should </a:t>
            </a:r>
            <a:r>
              <a:rPr lang="en-US" b="1" dirty="0"/>
              <a:t>focus solely  </a:t>
            </a:r>
            <a:r>
              <a:rPr lang="en-US" dirty="0"/>
              <a:t>on raising GDP per capita?</a:t>
            </a:r>
          </a:p>
          <a:p>
            <a:r>
              <a:rPr lang="en-US" dirty="0"/>
              <a:t> </a:t>
            </a:r>
            <a:r>
              <a:rPr lang="en-US" u="sng" dirty="0"/>
              <a:t>To what extent do you agree? </a:t>
            </a:r>
            <a:r>
              <a:rPr lang="en-US" dirty="0"/>
              <a:t>(25 marks) </a:t>
            </a:r>
          </a:p>
          <a:p>
            <a:endParaRPr lang="en-US" dirty="0"/>
          </a:p>
        </p:txBody>
      </p:sp>
      <p:sp>
        <p:nvSpPr>
          <p:cNvPr id="4" name="Content Placeholder 3">
            <a:extLst>
              <a:ext uri="{FF2B5EF4-FFF2-40B4-BE49-F238E27FC236}">
                <a16:creationId xmlns:a16="http://schemas.microsoft.com/office/drawing/2014/main" id="{F0F5091B-9792-1E1F-2F70-24E87C9833B7}"/>
              </a:ext>
            </a:extLst>
          </p:cNvPr>
          <p:cNvSpPr>
            <a:spLocks noGrp="1"/>
          </p:cNvSpPr>
          <p:nvPr>
            <p:ph sz="half" idx="2"/>
          </p:nvPr>
        </p:nvSpPr>
        <p:spPr/>
        <p:txBody>
          <a:bodyPr/>
          <a:lstStyle/>
          <a:p>
            <a:r>
              <a:rPr lang="en-US" dirty="0"/>
              <a:t>Read the question carefully </a:t>
            </a:r>
          </a:p>
          <a:p>
            <a:r>
              <a:rPr lang="en-US" dirty="0"/>
              <a:t>Identify relevant point(s) </a:t>
            </a:r>
          </a:p>
          <a:p>
            <a:r>
              <a:rPr lang="en-US" dirty="0"/>
              <a:t>Point explained </a:t>
            </a:r>
          </a:p>
          <a:p>
            <a:r>
              <a:rPr lang="en-US" dirty="0"/>
              <a:t>Analysis </a:t>
            </a:r>
          </a:p>
          <a:p>
            <a:r>
              <a:rPr lang="en-US" dirty="0"/>
              <a:t>Evaluation of the Point </a:t>
            </a:r>
          </a:p>
        </p:txBody>
      </p:sp>
      <p:sp>
        <p:nvSpPr>
          <p:cNvPr id="6" name="Slide Number Placeholder 5">
            <a:extLst>
              <a:ext uri="{FF2B5EF4-FFF2-40B4-BE49-F238E27FC236}">
                <a16:creationId xmlns:a16="http://schemas.microsoft.com/office/drawing/2014/main" id="{73316494-254E-5CF8-9305-DF10007949B2}"/>
              </a:ext>
            </a:extLst>
          </p:cNvPr>
          <p:cNvSpPr>
            <a:spLocks noGrp="1"/>
          </p:cNvSpPr>
          <p:nvPr>
            <p:ph type="sldNum" sz="quarter" idx="12"/>
          </p:nvPr>
        </p:nvSpPr>
        <p:spPr/>
        <p:txBody>
          <a:bodyPr/>
          <a:lstStyle/>
          <a:p>
            <a:fld id="{D251A128-96ED-D44F-BC69-40111ABD8967}" type="slidenum">
              <a:rPr lang="en-US" smtClean="0"/>
              <a:t>64</a:t>
            </a:fld>
            <a:endParaRPr lang="en-US" dirty="0"/>
          </a:p>
        </p:txBody>
      </p:sp>
    </p:spTree>
    <p:extLst>
      <p:ext uri="{BB962C8B-B14F-4D97-AF65-F5344CB8AC3E}">
        <p14:creationId xmlns:p14="http://schemas.microsoft.com/office/powerpoint/2010/main" val="2263699919"/>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4BFB21D-62A1-3E40-8C3A-D3228D4CA88B}"/>
              </a:ext>
            </a:extLst>
          </p:cNvPr>
          <p:cNvSpPr>
            <a:spLocks noGrp="1"/>
          </p:cNvSpPr>
          <p:nvPr>
            <p:ph type="title"/>
          </p:nvPr>
        </p:nvSpPr>
        <p:spPr/>
        <p:txBody>
          <a:bodyPr/>
          <a:lstStyle/>
          <a:p>
            <a:r>
              <a:rPr lang="en-US" dirty="0"/>
              <a:t>Real GDP TOP 10 Economies 2024 </a:t>
            </a:r>
          </a:p>
        </p:txBody>
      </p:sp>
      <p:pic>
        <p:nvPicPr>
          <p:cNvPr id="4" name="Online Media 3" descr="Fastest Growing Major Economies 2024 | Top 15 Economies by Real GDP Growth Rate 2024 | Facts Nerd">
            <a:hlinkClick r:id="" action="ppaction://media"/>
            <a:extLst>
              <a:ext uri="{FF2B5EF4-FFF2-40B4-BE49-F238E27FC236}">
                <a16:creationId xmlns:a16="http://schemas.microsoft.com/office/drawing/2014/main" id="{61A7D822-E4DA-CEBD-9B63-0EEF40C59277}"/>
              </a:ext>
            </a:extLst>
          </p:cNvPr>
          <p:cNvPicPr>
            <a:picLocks noGrp="1" noRot="1" noChangeAspect="1"/>
          </p:cNvPicPr>
          <p:nvPr>
            <p:ph idx="1"/>
            <a:videoFile r:link="rId1"/>
          </p:nvPr>
        </p:nvPicPr>
        <p:blipFill>
          <a:blip r:embed="rId3"/>
          <a:stretch>
            <a:fillRect/>
          </a:stretch>
        </p:blipFill>
        <p:spPr>
          <a:xfrm>
            <a:off x="2246313" y="1825625"/>
            <a:ext cx="7700962" cy="4351338"/>
          </a:xfrm>
          <a:prstGeom prst="rect">
            <a:avLst/>
          </a:prstGeom>
        </p:spPr>
      </p:pic>
      <p:sp>
        <p:nvSpPr>
          <p:cNvPr id="5" name="Slide Number Placeholder 4">
            <a:extLst>
              <a:ext uri="{FF2B5EF4-FFF2-40B4-BE49-F238E27FC236}">
                <a16:creationId xmlns:a16="http://schemas.microsoft.com/office/drawing/2014/main" id="{A83A3C0A-41B5-829B-46C0-56DE6A31DF30}"/>
              </a:ext>
            </a:extLst>
          </p:cNvPr>
          <p:cNvSpPr>
            <a:spLocks noGrp="1"/>
          </p:cNvSpPr>
          <p:nvPr>
            <p:ph type="sldNum" sz="quarter" idx="12"/>
          </p:nvPr>
        </p:nvSpPr>
        <p:spPr/>
        <p:txBody>
          <a:bodyPr/>
          <a:lstStyle/>
          <a:p>
            <a:fld id="{D251A128-96ED-D44F-BC69-40111ABD8967}" type="slidenum">
              <a:rPr lang="en-US" smtClean="0"/>
              <a:t>65</a:t>
            </a:fld>
            <a:endParaRPr lang="en-US" dirty="0"/>
          </a:p>
        </p:txBody>
      </p:sp>
    </p:spTree>
    <p:extLst>
      <p:ext uri="{BB962C8B-B14F-4D97-AF65-F5344CB8AC3E}">
        <p14:creationId xmlns:p14="http://schemas.microsoft.com/office/powerpoint/2010/main" val="389219682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mediacall" presetSubtype="0" fill="hold" nodeType="clickEffect">
                                  <p:stCondLst>
                                    <p:cond delay="0"/>
                                  </p:stCondLst>
                                  <p:childTnLst>
                                    <p:cmd type="call" cmd="playFrom(0.0)">
                                      <p:cBhvr>
                                        <p:cTn id="6" dur="1" fill="hold"/>
                                        <p:tgtEl>
                                          <p:spTgt spid="4"/>
                                        </p:tgtEl>
                                      </p:cBhvr>
                                    </p:cmd>
                                  </p:childTnLst>
                                </p:cTn>
                              </p:par>
                            </p:childTnLst>
                          </p:cTn>
                        </p:par>
                      </p:childTnLst>
                    </p:cTn>
                  </p:par>
                </p:childTnLst>
              </p:cTn>
              <p:prevCondLst>
                <p:cond evt="onPrev" delay="0">
                  <p:tgtEl>
                    <p:sldTgt/>
                  </p:tgtEl>
                </p:cond>
              </p:prevCondLst>
              <p:nextCondLst>
                <p:cond evt="onNext" delay="0">
                  <p:tgtEl>
                    <p:sldTgt/>
                  </p:tgtEl>
                </p:cond>
              </p:nextCondLst>
            </p:seq>
            <p:video>
              <p:cMediaNode vol="80000">
                <p:cTn id="7" fill="hold" display="0">
                  <p:stCondLst>
                    <p:cond delay="indefinite"/>
                  </p:stCondLst>
                </p:cTn>
                <p:tgtEl>
                  <p:spTgt spid="4"/>
                </p:tgtEl>
              </p:cMediaNode>
            </p:video>
            <p:seq concurrent="1" nextAc="seek">
              <p:cTn id="8" restart="whenNotActive" fill="hold" evtFilter="cancelBubble" nodeType="interactiveSeq">
                <p:stCondLst>
                  <p:cond evt="onClick" delay="0">
                    <p:tgtEl>
                      <p:spTgt spid="4"/>
                    </p:tgtEl>
                  </p:cond>
                </p:stCondLst>
                <p:endSync evt="end" delay="0">
                  <p:rtn val="all"/>
                </p:endSync>
                <p:childTnLst>
                  <p:par>
                    <p:cTn id="9" fill="hold">
                      <p:stCondLst>
                        <p:cond delay="0"/>
                      </p:stCondLst>
                      <p:childTnLst>
                        <p:par>
                          <p:cTn id="10" fill="hold">
                            <p:stCondLst>
                              <p:cond delay="0"/>
                            </p:stCondLst>
                            <p:childTnLst>
                              <p:par>
                                <p:cTn id="11" presetID="2" presetClass="mediacall" presetSubtype="0" fill="hold" nodeType="clickEffect">
                                  <p:stCondLst>
                                    <p:cond delay="0"/>
                                  </p:stCondLst>
                                  <p:childTnLst>
                                    <p:cmd type="call" cmd="togglePause">
                                      <p:cBhvr>
                                        <p:cTn id="12" dur="1" fill="hold"/>
                                        <p:tgtEl>
                                          <p:spTgt spid="4"/>
                                        </p:tgtEl>
                                      </p:cBhvr>
                                    </p:cmd>
                                  </p:childTnLst>
                                </p:cTn>
                              </p:par>
                            </p:childTnLst>
                          </p:cTn>
                        </p:par>
                      </p:childTnLst>
                    </p:cTn>
                  </p:par>
                </p:childTnLst>
              </p:cTn>
              <p:nextCondLst>
                <p:cond evt="onClick" delay="0">
                  <p:tgtEl>
                    <p:spTgt spid="4"/>
                  </p:tgtEl>
                </p:cond>
              </p:nextCondLst>
            </p:seq>
          </p:childTnLst>
        </p:cTn>
      </p:par>
    </p:tnLst>
  </p:timing>
</p:sld>
</file>

<file path=ppt/slides/slide6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0" name="Slide Background">
            <a:extLst>
              <a:ext uri="{FF2B5EF4-FFF2-40B4-BE49-F238E27FC236}">
                <a16:creationId xmlns:a16="http://schemas.microsoft.com/office/drawing/2014/main" id="{C0763A76-9F1C-4FC5-82B7-DD475DA461B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1" y="0"/>
            <a:ext cx="12191999"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algn="ctr"/>
            <a:endParaRPr lang="en-US"/>
          </a:p>
        </p:txBody>
      </p:sp>
      <p:sp useBgFill="1">
        <p:nvSpPr>
          <p:cNvPr id="12" name="Rectangle 11">
            <a:extLst>
              <a:ext uri="{FF2B5EF4-FFF2-40B4-BE49-F238E27FC236}">
                <a16:creationId xmlns:a16="http://schemas.microsoft.com/office/drawing/2014/main" id="{E81BF4F6-F2CF-4984-9D14-D6966D92F9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8522446" cy="2285999"/>
          </a:xfrm>
          <a:prstGeom prst="rect">
            <a:avLst/>
          </a:prstGeom>
          <a:ln>
            <a:noFill/>
          </a:ln>
          <a:effectLst>
            <a:outerShdw blurRad="596900" dist="304800" dir="7140000" sx="90000" sy="90000" algn="t" rotWithShape="0">
              <a:srgbClr val="000000">
                <a:alpha val="15000"/>
              </a:srgb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18844F4D-D010-E76D-D5D4-A29144386A01}"/>
              </a:ext>
            </a:extLst>
          </p:cNvPr>
          <p:cNvSpPr>
            <a:spLocks noGrp="1"/>
          </p:cNvSpPr>
          <p:nvPr>
            <p:ph type="title"/>
          </p:nvPr>
        </p:nvSpPr>
        <p:spPr>
          <a:xfrm>
            <a:off x="761803" y="350196"/>
            <a:ext cx="4646904" cy="1624520"/>
          </a:xfrm>
        </p:spPr>
        <p:txBody>
          <a:bodyPr anchor="ctr">
            <a:normAutofit/>
          </a:bodyPr>
          <a:lstStyle/>
          <a:p>
            <a:r>
              <a:rPr lang="en-US" sz="4000"/>
              <a:t>Summary of Lecture </a:t>
            </a:r>
          </a:p>
        </p:txBody>
      </p:sp>
      <p:sp>
        <p:nvSpPr>
          <p:cNvPr id="3" name="Content Placeholder 2">
            <a:extLst>
              <a:ext uri="{FF2B5EF4-FFF2-40B4-BE49-F238E27FC236}">
                <a16:creationId xmlns:a16="http://schemas.microsoft.com/office/drawing/2014/main" id="{61EB4EAE-16F0-4352-FB56-8E521DA561B7}"/>
              </a:ext>
            </a:extLst>
          </p:cNvPr>
          <p:cNvSpPr>
            <a:spLocks noGrp="1"/>
          </p:cNvSpPr>
          <p:nvPr>
            <p:ph idx="1"/>
          </p:nvPr>
        </p:nvSpPr>
        <p:spPr>
          <a:xfrm>
            <a:off x="761802" y="2743200"/>
            <a:ext cx="4646905" cy="3613149"/>
          </a:xfrm>
        </p:spPr>
        <p:txBody>
          <a:bodyPr anchor="ctr">
            <a:normAutofit/>
          </a:bodyPr>
          <a:lstStyle/>
          <a:p>
            <a:r>
              <a:rPr lang="en-US" sz="2000" dirty="0"/>
              <a:t>Definition of National Income </a:t>
            </a:r>
          </a:p>
          <a:p>
            <a:r>
              <a:rPr lang="en-US" sz="2000" dirty="0"/>
              <a:t>Approaches to measuring National Income </a:t>
            </a:r>
          </a:p>
          <a:p>
            <a:r>
              <a:rPr lang="en-US" sz="2000" dirty="0"/>
              <a:t>The Circular Flow of Income </a:t>
            </a:r>
          </a:p>
          <a:p>
            <a:r>
              <a:rPr lang="en-US" sz="2000" dirty="0"/>
              <a:t>Withdrawals and Injection from and into the Circular Flow of Income </a:t>
            </a:r>
          </a:p>
          <a:p>
            <a:r>
              <a:rPr lang="en-US" sz="2000" dirty="0"/>
              <a:t>The significance of National income </a:t>
            </a:r>
          </a:p>
          <a:p>
            <a:r>
              <a:rPr lang="en-US" sz="2000" dirty="0"/>
              <a:t>National Income as a measure of economic wealth and welfare </a:t>
            </a:r>
          </a:p>
        </p:txBody>
      </p:sp>
      <p:pic>
        <p:nvPicPr>
          <p:cNvPr id="6" name="Picture 5" descr="A calculus formula">
            <a:extLst>
              <a:ext uri="{FF2B5EF4-FFF2-40B4-BE49-F238E27FC236}">
                <a16:creationId xmlns:a16="http://schemas.microsoft.com/office/drawing/2014/main" id="{F330AA4E-C9BA-04A3-DA77-A77FB48C5822}"/>
              </a:ext>
            </a:extLst>
          </p:cNvPr>
          <p:cNvPicPr>
            <a:picLocks noChangeAspect="1"/>
          </p:cNvPicPr>
          <p:nvPr/>
        </p:nvPicPr>
        <p:blipFill>
          <a:blip r:embed="rId2"/>
          <a:srcRect l="17278" r="23321" b="-2"/>
          <a:stretch/>
        </p:blipFill>
        <p:spPr>
          <a:xfrm>
            <a:off x="6096000" y="1"/>
            <a:ext cx="6102825" cy="6858000"/>
          </a:xfrm>
          <a:prstGeom prst="rect">
            <a:avLst/>
          </a:prstGeom>
        </p:spPr>
      </p:pic>
      <p:sp>
        <p:nvSpPr>
          <p:cNvPr id="4" name="Slide Number Placeholder 3">
            <a:extLst>
              <a:ext uri="{FF2B5EF4-FFF2-40B4-BE49-F238E27FC236}">
                <a16:creationId xmlns:a16="http://schemas.microsoft.com/office/drawing/2014/main" id="{5D3C4222-78E7-9B20-2531-259D0B46D4D1}"/>
              </a:ext>
            </a:extLst>
          </p:cNvPr>
          <p:cNvSpPr>
            <a:spLocks noGrp="1"/>
          </p:cNvSpPr>
          <p:nvPr>
            <p:ph type="sldNum" sz="quarter" idx="12"/>
          </p:nvPr>
        </p:nvSpPr>
        <p:spPr>
          <a:xfrm>
            <a:off x="8732520" y="6356350"/>
            <a:ext cx="3200400" cy="365125"/>
          </a:xfrm>
        </p:spPr>
        <p:txBody>
          <a:bodyPr>
            <a:normAutofit/>
          </a:bodyPr>
          <a:lstStyle/>
          <a:p>
            <a:pPr>
              <a:spcAft>
                <a:spcPts val="600"/>
              </a:spcAft>
            </a:pPr>
            <a:fld id="{D251A128-96ED-D44F-BC69-40111ABD8967}" type="slidenum">
              <a:rPr lang="en-US">
                <a:solidFill>
                  <a:srgbClr val="FFFFFF"/>
                </a:solidFill>
              </a:rPr>
              <a:pPr>
                <a:spcAft>
                  <a:spcPts val="600"/>
                </a:spcAft>
              </a:pPr>
              <a:t>66</a:t>
            </a:fld>
            <a:endParaRPr lang="en-US">
              <a:solidFill>
                <a:srgbClr val="FFFFFF"/>
              </a:solidFill>
            </a:endParaRPr>
          </a:p>
        </p:txBody>
      </p:sp>
    </p:spTree>
    <p:extLst>
      <p:ext uri="{BB962C8B-B14F-4D97-AF65-F5344CB8AC3E}">
        <p14:creationId xmlns:p14="http://schemas.microsoft.com/office/powerpoint/2010/main" val="1402603337"/>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14" name="Picture 13">
            <a:extLst>
              <a:ext uri="{FF2B5EF4-FFF2-40B4-BE49-F238E27FC236}">
                <a16:creationId xmlns:a16="http://schemas.microsoft.com/office/drawing/2014/main" id="{58CAD419-9536-B7D5-BBEA-DD34ED4A83B5}"/>
              </a:ext>
            </a:extLst>
          </p:cNvPr>
          <p:cNvPicPr>
            <a:picLocks noChangeAspect="1"/>
          </p:cNvPicPr>
          <p:nvPr/>
        </p:nvPicPr>
        <p:blipFill>
          <a:blip r:embed="rId2">
            <a:duotone>
              <a:schemeClr val="bg2">
                <a:shade val="45000"/>
                <a:satMod val="135000"/>
              </a:schemeClr>
              <a:prstClr val="white"/>
            </a:duotone>
          </a:blip>
          <a:srcRect/>
          <a:stretch/>
        </p:blipFill>
        <p:spPr>
          <a:xfrm>
            <a:off x="20" y="10"/>
            <a:ext cx="12191980" cy="6857990"/>
          </a:xfrm>
          <a:prstGeom prst="rect">
            <a:avLst/>
          </a:prstGeom>
        </p:spPr>
      </p:pic>
      <p:sp>
        <p:nvSpPr>
          <p:cNvPr id="18" name="Rectangle 17">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94E139F-60FB-3ABE-D42D-378C179F1AE6}"/>
              </a:ext>
            </a:extLst>
          </p:cNvPr>
          <p:cNvSpPr>
            <a:spLocks noGrp="1"/>
          </p:cNvSpPr>
          <p:nvPr>
            <p:ph type="title"/>
          </p:nvPr>
        </p:nvSpPr>
        <p:spPr>
          <a:xfrm>
            <a:off x="838200" y="365125"/>
            <a:ext cx="10515600" cy="1325563"/>
          </a:xfrm>
        </p:spPr>
        <p:txBody>
          <a:bodyPr>
            <a:normAutofit/>
          </a:bodyPr>
          <a:lstStyle/>
          <a:p>
            <a:r>
              <a:rPr lang="en-US" dirty="0"/>
              <a:t>Further Consolidation &amp; Learning </a:t>
            </a:r>
          </a:p>
        </p:txBody>
      </p:sp>
      <p:sp>
        <p:nvSpPr>
          <p:cNvPr id="9" name="Text Placeholder 8">
            <a:extLst>
              <a:ext uri="{FF2B5EF4-FFF2-40B4-BE49-F238E27FC236}">
                <a16:creationId xmlns:a16="http://schemas.microsoft.com/office/drawing/2014/main" id="{7D264849-AE28-5657-2596-16BEB21737BE}"/>
              </a:ext>
            </a:extLst>
          </p:cNvPr>
          <p:cNvSpPr>
            <a:spLocks noGrp="1"/>
          </p:cNvSpPr>
          <p:nvPr>
            <p:ph type="body" sz="quarter" idx="4294967295"/>
          </p:nvPr>
        </p:nvSpPr>
        <p:spPr>
          <a:xfrm>
            <a:off x="5887454" y="1681163"/>
            <a:ext cx="5181600" cy="516605"/>
          </a:xfrm>
        </p:spPr>
        <p:txBody>
          <a:bodyPr/>
          <a:lstStyle/>
          <a:p>
            <a:r>
              <a:rPr lang="en-US" dirty="0"/>
              <a:t>Reading to accompany lecture</a:t>
            </a:r>
          </a:p>
        </p:txBody>
      </p:sp>
      <p:sp>
        <p:nvSpPr>
          <p:cNvPr id="4" name="Slide Number Placeholder 3">
            <a:extLst>
              <a:ext uri="{FF2B5EF4-FFF2-40B4-BE49-F238E27FC236}">
                <a16:creationId xmlns:a16="http://schemas.microsoft.com/office/drawing/2014/main" id="{B46AD12F-1FBC-D2AB-29C6-D65D617CD8AC}"/>
              </a:ext>
            </a:extLst>
          </p:cNvPr>
          <p:cNvSpPr>
            <a:spLocks noGrp="1"/>
          </p:cNvSpPr>
          <p:nvPr>
            <p:ph type="sldNum" sz="quarter" idx="12"/>
          </p:nvPr>
        </p:nvSpPr>
        <p:spPr>
          <a:xfrm>
            <a:off x="8610600" y="6356350"/>
            <a:ext cx="2743200" cy="365125"/>
          </a:xfrm>
        </p:spPr>
        <p:txBody>
          <a:bodyPr>
            <a:normAutofit/>
          </a:bodyPr>
          <a:lstStyle/>
          <a:p>
            <a:pPr>
              <a:spcAft>
                <a:spcPts val="600"/>
              </a:spcAft>
            </a:pPr>
            <a:fld id="{D251A128-96ED-D44F-BC69-40111ABD8967}" type="slidenum">
              <a:rPr lang="en-US" smtClean="0"/>
              <a:pPr>
                <a:spcAft>
                  <a:spcPts val="600"/>
                </a:spcAft>
              </a:pPr>
              <a:t>67</a:t>
            </a:fld>
            <a:endParaRPr lang="en-US"/>
          </a:p>
        </p:txBody>
      </p:sp>
      <p:graphicFrame>
        <p:nvGraphicFramePr>
          <p:cNvPr id="12" name="Content Placeholder 9">
            <a:extLst>
              <a:ext uri="{FF2B5EF4-FFF2-40B4-BE49-F238E27FC236}">
                <a16:creationId xmlns:a16="http://schemas.microsoft.com/office/drawing/2014/main" id="{AB8ADAE5-4B53-C90B-2914-9C8DB5391CD7}"/>
              </a:ext>
            </a:extLst>
          </p:cNvPr>
          <p:cNvGraphicFramePr>
            <a:graphicFrameLocks noGrp="1"/>
          </p:cNvGraphicFramePr>
          <p:nvPr>
            <p:ph idx="1"/>
            <p:extLst>
              <p:ext uri="{D42A27DB-BD31-4B8C-83A1-F6EECF244321}">
                <p14:modId xmlns:p14="http://schemas.microsoft.com/office/powerpoint/2010/main" val="1003633795"/>
              </p:ext>
            </p:extLst>
          </p:nvPr>
        </p:nvGraphicFramePr>
        <p:xfrm>
          <a:off x="838200" y="2123824"/>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14953546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1842</TotalTime>
  <Words>5556</Words>
  <Application>Microsoft Macintosh PowerPoint</Application>
  <PresentationFormat>Widescreen</PresentationFormat>
  <Paragraphs>500</Paragraphs>
  <Slides>67</Slides>
  <Notes>2</Notes>
  <HiddenSlides>0</HiddenSlides>
  <MMClips>5</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67</vt:i4>
      </vt:variant>
    </vt:vector>
  </HeadingPairs>
  <TitlesOfParts>
    <vt:vector size="73" baseType="lpstr">
      <vt:lpstr>Aptos</vt:lpstr>
      <vt:lpstr>Aptos Display</vt:lpstr>
      <vt:lpstr>Arial</vt:lpstr>
      <vt:lpstr>Calibri</vt:lpstr>
      <vt:lpstr>Google Sans</vt:lpstr>
      <vt:lpstr>Office Theme</vt:lpstr>
      <vt:lpstr>A FRAMEWORK FOR MACRO ECONOMICS </vt:lpstr>
      <vt:lpstr>WHAT WE SHALL COVER  </vt:lpstr>
      <vt:lpstr>WHAT IS MACRO ECONOMICS? </vt:lpstr>
      <vt:lpstr>PowerPoint Presentation</vt:lpstr>
      <vt:lpstr>(I)  Questions Based on the Graph </vt:lpstr>
      <vt:lpstr>(II) Using a reputable sources such as Trading Economies/Statista or MarketLine ---</vt:lpstr>
      <vt:lpstr>Write your  answers below:</vt:lpstr>
      <vt:lpstr>SO! Where are we now? </vt:lpstr>
      <vt:lpstr>PowerPoint Presentation</vt:lpstr>
      <vt:lpstr>Why Then is Macroeconomics Important and Significant ?</vt:lpstr>
      <vt:lpstr>Application: The Bank of England’s Governor’s Inflation Letter </vt:lpstr>
      <vt:lpstr>REVISION – IMPORTANCE OF DEFINITIONS </vt:lpstr>
      <vt:lpstr>MAJOR MACROECONOMIC ISSUES ? How would you justify these economic issues as macroeconomic. Use the definitions in slide 14. </vt:lpstr>
      <vt:lpstr>A Possible Summary of Slides 1- 15? (1) </vt:lpstr>
      <vt:lpstr>A Possible Summary of Slides 1- 15? (2) </vt:lpstr>
      <vt:lpstr>A Possible Summary of Slides 1- 15? (3) </vt:lpstr>
      <vt:lpstr>NATIONAL INCOME AND HOW IT IS MEASURED?</vt:lpstr>
      <vt:lpstr>INTRODUCTION </vt:lpstr>
      <vt:lpstr>WHAT IS NATIONAL INCOME? </vt:lpstr>
      <vt:lpstr>KEY MEASURES OF NATIONAL INCOME </vt:lpstr>
      <vt:lpstr>WHY IS MEASURING NATIONAL INCOME IMPORTANT ? </vt:lpstr>
      <vt:lpstr>CALCULATING NATIONAL INCOME </vt:lpstr>
      <vt:lpstr>THE CIRCULAR FLOW OF INCOME IN AN ECONOMY </vt:lpstr>
      <vt:lpstr>Illustration. Circular Flow of Income of an Economy (Assumption – Closed Economy – No International Trade)</vt:lpstr>
      <vt:lpstr>Explaining the Circular Flow Of Income </vt:lpstr>
      <vt:lpstr>Summary of Our Understanding of the Circular Flow of Income , So Far?</vt:lpstr>
      <vt:lpstr>The Reality _ Relaxing the assumptions of the (Closed) Circular Flow of Income. </vt:lpstr>
      <vt:lpstr>Withdrawals from the Circular Flow of Income - </vt:lpstr>
      <vt:lpstr>Cont’d </vt:lpstr>
      <vt:lpstr>Injections into the Circular Flow of Income </vt:lpstr>
      <vt:lpstr>PowerPoint Presentation</vt:lpstr>
      <vt:lpstr>Open Economy – Circular Flow of Income</vt:lpstr>
      <vt:lpstr>NATIONAL  INCOME – THE DIFFERENT APPROACHES TO MEASURING NATIONAL INCOME</vt:lpstr>
      <vt:lpstr>CONT’D</vt:lpstr>
      <vt:lpstr>How Do These Approaches Work in Practice </vt:lpstr>
      <vt:lpstr>THE EXPENDITURE APPROACH </vt:lpstr>
      <vt:lpstr>THE INCOME APPROACH </vt:lpstr>
      <vt:lpstr>The Value-Added or Output Approach </vt:lpstr>
      <vt:lpstr>Practical Exercise : Adjustments to the Expenditure Approach</vt:lpstr>
      <vt:lpstr>Governments Role in the Circular Flow of Income </vt:lpstr>
      <vt:lpstr>DEFINITIONS </vt:lpstr>
      <vt:lpstr>Cont’d</vt:lpstr>
      <vt:lpstr>The Methods of Calculating National Income – in Detail: C+I+G+X-M  = GDP at market prices. </vt:lpstr>
      <vt:lpstr>The Methods of Calculating National Income – in Detail – The Income Method </vt:lpstr>
      <vt:lpstr>The Methods of Calculating National Income – in Detail – The Output Method </vt:lpstr>
      <vt:lpstr>NATIONAL INCOME – THE EXPENDITURE APPROACH (1) </vt:lpstr>
      <vt:lpstr>NATIONAL INCOME – THE EXPENDITURE APPROACH (2) </vt:lpstr>
      <vt:lpstr>NATIONAL INCOME CALCULATION – Why we make adjustments to GDP  at Market Prices</vt:lpstr>
      <vt:lpstr>National Income Calculation – Its Purpose </vt:lpstr>
      <vt:lpstr>CAN NATIONAL INCOME (NI) CAN BE AFFECTED BY INFLATION? -  How do we adjust this ? </vt:lpstr>
      <vt:lpstr>NOMINAL AND REAL GDP ?</vt:lpstr>
      <vt:lpstr>Nominal vs Real GDP – Worked Example </vt:lpstr>
      <vt:lpstr>NOMINAL AND REAL GDP ?</vt:lpstr>
      <vt:lpstr>COMPARING NATIONAL INCOME FIGURES BETWEEN COUNTRIES </vt:lpstr>
      <vt:lpstr>National Income – Difficulties in Calculation </vt:lpstr>
      <vt:lpstr>STANDARD OF LIVING </vt:lpstr>
      <vt:lpstr>PROBLEMS OF MEASURING LIVING STANDARDS WITH REAL GDP per capita/person</vt:lpstr>
      <vt:lpstr>Purchasing Power Parity (PPP) </vt:lpstr>
      <vt:lpstr>ALTERNATIVE INDICATORS OF STANDARD OF LIVING </vt:lpstr>
      <vt:lpstr>PowerPoint Presentation</vt:lpstr>
      <vt:lpstr>Question Practice (Cp_31:42)</vt:lpstr>
      <vt:lpstr>QP? 1) Explain the income, output and expenditure methods of measuring national income ( 6 marks)   [Attempt 1 ]</vt:lpstr>
      <vt:lpstr>Answer Guidance </vt:lpstr>
      <vt:lpstr>Question Practice (QP)?</vt:lpstr>
      <vt:lpstr>Real GDP TOP 10 Economies 2024 </vt:lpstr>
      <vt:lpstr>Summary of Lecture </vt:lpstr>
      <vt:lpstr>Further Consolidation &amp; Learning </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Xena Ibrahim Atta</dc:creator>
  <cp:lastModifiedBy>Xena Ibrahim Atta</cp:lastModifiedBy>
  <cp:revision>38</cp:revision>
  <dcterms:created xsi:type="dcterms:W3CDTF">2024-05-22T10:47:23Z</dcterms:created>
  <dcterms:modified xsi:type="dcterms:W3CDTF">2025-03-25T10:31:35Z</dcterms:modified>
</cp:coreProperties>
</file>