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slides/slide13.xml" ContentType="application/vnd.openxmlformats-officedocument.presentationml.slide+xml"/>
  <Override PartName="/ppt/slides/slide14.xml" ContentType="application/vnd.openxmlformats-officedocument.presentationml.slide+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8" r:id="rId19"/>
    <p:sldId id="257" r:id="rId3"/>
    <p:sldId id="258" r:id="rId4"/>
    <p:sldId id="259" r:id="rId5"/>
    <p:sldId id="260" r:id="rId6"/>
    <p:sldId id="261" r:id="rId7"/>
    <p:sldId id="262" r:id="rId8"/>
    <p:sldId id="263" r:id="rId9"/>
    <p:sldId id="264" r:id="rId10"/>
    <p:sldId id="269" r:id="rId20"/>
    <p:sldId id="265" r:id="rId11"/>
    <p:sldId id="266" r:id="rId12"/>
    <p:sldId id="267" r:id="rId13"/>
  </p:sldIdLst>
  <p:notesMasterIdLst>
    <p:notesMasterId r:id="rId14"/>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  <Relationship Id="rId19" Type="http://schemas.openxmlformats.org/officeDocument/2006/relationships/slide" Target="slides/slide13.xml"/>
  <Relationship Id="rId20" Type="http://schemas.openxmlformats.org/officeDocument/2006/relationships/slide" Target="slides/slide14.xml"/>
</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1.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1.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9418320" y="-2011680"/>
            <a:ext cx="5486400" cy="5486400"/>
          </a:xfrm>
          <a:prstGeom prst="ellipse">
            <a:avLst/>
          </a:prstGeom>
          <a:solidFill>
            <a:srgbClr val="0F2A3D">
              <a:alpha val="60000"/>
            </a:srgbClr>
          </a:solidFill>
          <a:ln/>
        </p:spPr>
      </p:sp>
      <p:sp>
        <p:nvSpPr>
          <p:cNvPr id="3" name="Shape 1"/>
          <p:cNvSpPr/>
          <p:nvPr/>
        </p:nvSpPr>
        <p:spPr>
          <a:xfrm>
            <a:off x="-2286000" y="4389120"/>
            <a:ext cx="4572000" cy="4572000"/>
          </a:xfrm>
          <a:prstGeom prst="ellipse">
            <a:avLst/>
          </a:prstGeom>
          <a:solidFill>
            <a:srgbClr val="112A22">
              <a:alpha val="60000"/>
            </a:srgbClr>
          </a:solidFill>
          <a:ln/>
        </p:spPr>
      </p:sp>
      <p:sp>
        <p:nvSpPr>
          <p:cNvPr id="4" name="Text 2"/>
          <p:cNvSpPr/>
          <p:nvPr/>
        </p:nvSpPr>
        <p:spPr>
          <a:xfrm>
            <a:off x="822960" y="960120"/>
            <a:ext cx="9144000" cy="320040"/>
          </a:xfrm>
          <a:prstGeom prst="rect">
            <a:avLst/>
          </a:prstGeom>
          <a:noFill/>
          <a:ln/>
        </p:spPr>
        <p:txBody>
          <a:bodyPr wrap="square" rtlCol="0" anchor="ctr"/>
          <a:lstStyle/>
          <a:p>
            <a:pPr indent="0" marL="0">
              <a:buNone/>
            </a:pPr>
            <a:r>
              <a:rPr lang="en-US" sz="1250" b="1" spc="250" kern="0" dirty="0">
                <a:solidFill>
                  <a:srgbClr val="2FE6A0"/>
                </a:solidFill>
                <a:latin typeface="Calibri" pitchFamily="34" charset="0"/>
                <a:ea typeface="Calibri" pitchFamily="34" charset="-122"/>
                <a:cs typeface="Calibri" pitchFamily="34" charset="-120"/>
              </a:rPr>
              <a:t>UWTSD HACKATHON 2026  ·  PROJECT REPORT, PRESENTED</a:t>
            </a:r>
            <a:endParaRPr lang="en-US" sz="1250" dirty="0"/>
          </a:p>
        </p:txBody>
      </p:sp>
      <p:sp>
        <p:nvSpPr>
          <p:cNvPr id="5" name="Text 3"/>
          <p:cNvSpPr/>
          <p:nvPr/>
        </p:nvSpPr>
        <p:spPr>
          <a:xfrm>
            <a:off x="777240" y="1325880"/>
            <a:ext cx="10515600" cy="1463040"/>
          </a:xfrm>
          <a:prstGeom prst="rect">
            <a:avLst/>
          </a:prstGeom>
          <a:noFill/>
          <a:ln/>
        </p:spPr>
        <p:txBody>
          <a:bodyPr wrap="square" rtlCol="0" anchor="ctr"/>
          <a:lstStyle/>
          <a:p>
            <a:pPr indent="0" marL="0">
              <a:buNone/>
            </a:pPr>
            <a:r>
              <a:rPr lang="en-US" sz="6800" b="1" dirty="0">
                <a:solidFill>
                  <a:srgbClr val="F5F7FA"/>
                </a:solidFill>
                <a:latin typeface="Cambria" pitchFamily="34" charset="0"/>
                <a:ea typeface="Cambria" pitchFamily="34" charset="-122"/>
                <a:cs typeface="Cambria" pitchFamily="34" charset="-120"/>
              </a:rPr>
              <a:t>SecureLog AI</a:t>
            </a:r>
            <a:endParaRPr lang="en-US" sz="6800" dirty="0"/>
          </a:p>
        </p:txBody>
      </p:sp>
      <p:sp>
        <p:nvSpPr>
          <p:cNvPr id="6" name="Text 4"/>
          <p:cNvSpPr/>
          <p:nvPr/>
        </p:nvSpPr>
        <p:spPr>
          <a:xfrm>
            <a:off x="822960" y="2697480"/>
            <a:ext cx="9601200" cy="502920"/>
          </a:xfrm>
          <a:prstGeom prst="rect">
            <a:avLst/>
          </a:prstGeom>
          <a:noFill/>
          <a:ln/>
        </p:spPr>
        <p:txBody>
          <a:bodyPr wrap="square" rtlCol="0" anchor="ctr"/>
          <a:lstStyle/>
          <a:p>
            <a:pPr indent="0" marL="0">
              <a:buNone/>
            </a:pPr>
            <a:r>
              <a:rPr lang="en-US" sz="2000" i="1" dirty="0">
                <a:solidFill>
                  <a:srgbClr val="94A9C2"/>
                </a:solidFill>
                <a:latin typeface="Calibri" pitchFamily="34" charset="0"/>
                <a:ea typeface="Calibri" pitchFamily="34" charset="-122"/>
                <a:cs typeface="Calibri" pitchFamily="34" charset="-120"/>
              </a:rPr>
              <a:t>ML-Powered Log Anomaly Detection</a:t>
            </a:r>
            <a:endParaRPr lang="en-US" sz="2000" dirty="0"/>
          </a:p>
        </p:txBody>
      </p:sp>
      <p:sp>
        <p:nvSpPr>
          <p:cNvPr id="7" name="Text 5"/>
          <p:cNvSpPr/>
          <p:nvPr/>
        </p:nvSpPr>
        <p:spPr>
          <a:xfrm>
            <a:off x="822960" y="3200400"/>
            <a:ext cx="8778240" cy="457200"/>
          </a:xfrm>
          <a:prstGeom prst="rect">
            <a:avLst/>
          </a:prstGeom>
          <a:noFill/>
          <a:ln/>
        </p:spPr>
        <p:txBody>
          <a:bodyPr wrap="square" rtlCol="0" anchor="ctr"/>
          <a:lstStyle/>
          <a:p>
            <a:pPr indent="0" marL="0">
              <a:buNone/>
            </a:pPr>
            <a:r>
              <a:rPr lang="en-US" sz="1350" dirty="0">
                <a:solidFill>
                  <a:srgbClr val="6E85A0"/>
                </a:solidFill>
                <a:latin typeface="Calibri" pitchFamily="34" charset="0"/>
                <a:ea typeface="Calibri" pitchFamily="34" charset="-122"/>
                <a:cs typeface="Calibri" pitchFamily="34" charset="-120"/>
              </a:rPr>
              <a:t>A theoretical and reflective account of how and why the project was researched, planned, and built</a:t>
            </a:r>
            <a:endParaRPr lang="en-US" sz="1350" dirty="0"/>
          </a:p>
        </p:txBody>
      </p:sp>
      <p:sp>
        <p:nvSpPr>
          <p:cNvPr id="8" name="Shape 6"/>
          <p:cNvSpPr/>
          <p:nvPr/>
        </p:nvSpPr>
        <p:spPr>
          <a:xfrm>
            <a:off x="822960" y="3977640"/>
            <a:ext cx="6949440" cy="1417320"/>
          </a:xfrm>
          <a:prstGeom prst="roundRect">
            <a:avLst>
              <a:gd name="adj" fmla="val 5161"/>
            </a:avLst>
          </a:prstGeom>
          <a:solidFill>
            <a:srgbClr val="111F33"/>
          </a:solidFill>
          <a:ln w="12700">
            <a:solidFill>
              <a:srgbClr val="1E3350"/>
            </a:solidFill>
            <a:prstDash val="solid"/>
          </a:ln>
        </p:spPr>
      </p:sp>
      <p:sp>
        <p:nvSpPr>
          <p:cNvPr id="9" name="Text 7"/>
          <p:cNvSpPr/>
          <p:nvPr/>
        </p:nvSpPr>
        <p:spPr>
          <a:xfrm>
            <a:off x="1143000" y="4142232"/>
            <a:ext cx="2743200" cy="274320"/>
          </a:xfrm>
          <a:prstGeom prst="rect">
            <a:avLst/>
          </a:prstGeom>
          <a:noFill/>
          <a:ln/>
        </p:spPr>
        <p:txBody>
          <a:bodyPr wrap="square" rtlCol="0" anchor="ctr"/>
          <a:lstStyle/>
          <a:p>
            <a:pPr indent="0" marL="0">
              <a:buNone/>
            </a:pPr>
            <a:r>
              <a:rPr lang="en-US" sz="1050" b="1" spc="200" kern="0" dirty="0">
                <a:solidFill>
                  <a:srgbClr val="6E85A0"/>
                </a:solidFill>
                <a:latin typeface="Calibri" pitchFamily="34" charset="0"/>
                <a:ea typeface="Calibri" pitchFamily="34" charset="-122"/>
                <a:cs typeface="Calibri" pitchFamily="34" charset="-120"/>
              </a:rPr>
              <a:t>TEAM</a:t>
            </a:r>
            <a:endParaRPr lang="en-US" sz="1050" dirty="0"/>
          </a:p>
        </p:txBody>
      </p:sp>
      <p:sp>
        <p:nvSpPr>
          <p:cNvPr id="10" name="Text 8"/>
          <p:cNvSpPr/>
          <p:nvPr/>
        </p:nvSpPr>
        <p:spPr>
          <a:xfrm>
            <a:off x="1143000" y="4434840"/>
            <a:ext cx="6309360" cy="365760"/>
          </a:xfrm>
          <a:prstGeom prst="rect">
            <a:avLst/>
          </a:prstGeom>
          <a:noFill/>
          <a:ln/>
        </p:spPr>
        <p:txBody>
          <a:bodyPr wrap="square" rtlCol="0" anchor="ctr"/>
          <a:lstStyle/>
          <a:p>
            <a:pPr indent="0" marL="0">
              <a:buNone/>
            </a:pPr>
            <a:r>
              <a:rPr lang="en-US" sz="1450" b="1" dirty="0">
                <a:solidFill>
                  <a:srgbClr val="5FB8DB"/>
                </a:solidFill>
                <a:latin typeface="Calibri" pitchFamily="34" charset="0"/>
                <a:ea typeface="Calibri" pitchFamily="34" charset="-122"/>
                <a:cs typeface="Calibri" pitchFamily="34" charset="-120"/>
              </a:rPr>
              <a:t>Andy</a:t>
            </a:r>
            <a:pPr indent="0" marL="0">
              <a:buNone/>
            </a:pPr>
            <a:r>
              <a:rPr lang="en-US" sz="1450" dirty="0">
                <a:solidFill>
                  <a:srgbClr val="F5F7FA"/>
                </a:solidFill>
                <a:latin typeface="Calibri" pitchFamily="34" charset="0"/>
                <a:ea typeface="Calibri" pitchFamily="34" charset="-122"/>
                <a:cs typeface="Calibri" pitchFamily="34" charset="-120"/>
              </a:rPr>
              <a:t>, Frontend &amp; API Lead</a:t>
            </a:r>
            <a:endParaRPr lang="en-US" sz="1450" dirty="0"/>
          </a:p>
        </p:txBody>
      </p:sp>
      <p:sp>
        <p:nvSpPr>
          <p:cNvPr id="11" name="Text 9"/>
          <p:cNvSpPr/>
          <p:nvPr/>
        </p:nvSpPr>
        <p:spPr>
          <a:xfrm>
            <a:off x="1143000" y="4828032"/>
            <a:ext cx="6309360" cy="365760"/>
          </a:xfrm>
          <a:prstGeom prst="rect">
            <a:avLst/>
          </a:prstGeom>
          <a:noFill/>
          <a:ln/>
        </p:spPr>
        <p:txBody>
          <a:bodyPr wrap="square" rtlCol="0" anchor="ctr"/>
          <a:lstStyle/>
          <a:p>
            <a:pPr indent="0" marL="0">
              <a:buNone/>
            </a:pPr>
            <a:r>
              <a:rPr lang="en-US" sz="1450" b="1" dirty="0">
                <a:solidFill>
                  <a:srgbClr val="2FE6A0"/>
                </a:solidFill>
                <a:latin typeface="Calibri" pitchFamily="34" charset="0"/>
                <a:ea typeface="Calibri" pitchFamily="34" charset="-122"/>
                <a:cs typeface="Calibri" pitchFamily="34" charset="-120"/>
              </a:rPr>
              <a:t>Piero</a:t>
            </a:r>
            <a:pPr indent="0" marL="0">
              <a:buNone/>
            </a:pPr>
            <a:r>
              <a:rPr lang="en-US" sz="1450" dirty="0">
                <a:solidFill>
                  <a:srgbClr val="F5F7FA"/>
                </a:solidFill>
                <a:latin typeface="Calibri" pitchFamily="34" charset="0"/>
                <a:ea typeface="Calibri" pitchFamily="34" charset="-122"/>
                <a:cs typeface="Calibri" pitchFamily="34" charset="-120"/>
              </a:rPr>
              <a:t>, Machine Learning &amp; Data Lead</a:t>
            </a:r>
            <a:endParaRPr lang="en-US" sz="1450" dirty="0"/>
          </a:p>
        </p:txBody>
      </p:sp>
      <p:sp>
        <p:nvSpPr>
          <p:cNvPr id="12" name="Text 10"/>
          <p:cNvSpPr/>
          <p:nvPr/>
        </p:nvSpPr>
        <p:spPr>
          <a:xfrm>
            <a:off x="1143000" y="5175504"/>
            <a:ext cx="6309360" cy="274320"/>
          </a:xfrm>
          <a:prstGeom prst="rect">
            <a:avLst/>
          </a:prstGeom>
          <a:noFill/>
          <a:ln/>
        </p:spPr>
        <p:txBody>
          <a:bodyPr wrap="square" rtlCol="0" anchor="ctr"/>
          <a:lstStyle/>
          <a:p>
            <a:pPr indent="0" marL="0">
              <a:buNone/>
            </a:pPr>
            <a:r>
              <a:rPr lang="en-US" sz="1100" i="1" dirty="0">
                <a:solidFill>
                  <a:srgbClr val="6E85A0"/>
                </a:solidFill>
                <a:latin typeface="Calibri" pitchFamily="34" charset="0"/>
                <a:ea typeface="Calibri" pitchFamily="34" charset="-122"/>
                <a:cs typeface="Calibri" pitchFamily="34" charset="-120"/>
              </a:rPr>
              <a:t>Two-person team · six-week hybrid Agile + Gantt delivery</a:t>
            </a:r>
            <a:endParaRPr lang="en-US" sz="1100" dirty="0"/>
          </a:p>
        </p:txBody>
      </p:sp>
      <p:sp>
        <p:nvSpPr>
          <p:cNvPr id="13" name="Text 11"/>
          <p:cNvSpPr/>
          <p:nvPr/>
        </p:nvSpPr>
        <p:spPr>
          <a:xfrm>
            <a:off x="8092440" y="3977640"/>
            <a:ext cx="1508760" cy="685800"/>
          </a:xfrm>
          <a:prstGeom prst="rect">
            <a:avLst/>
          </a:prstGeom>
          <a:noFill/>
          <a:ln/>
        </p:spPr>
        <p:txBody>
          <a:bodyPr wrap="square" rtlCol="0" anchor="ctr"/>
          <a:lstStyle/>
          <a:p>
            <a:pPr algn="l" indent="0" marL="0">
              <a:buNone/>
            </a:pPr>
            <a:r>
              <a:rPr lang="en-US" sz="3400" b="1" dirty="0">
                <a:solidFill>
                  <a:srgbClr val="2FE6A0"/>
                </a:solidFill>
                <a:latin typeface="Cambria" pitchFamily="34" charset="0"/>
                <a:ea typeface="Cambria" pitchFamily="34" charset="-122"/>
                <a:cs typeface="Cambria" pitchFamily="34" charset="-120"/>
              </a:rPr>
              <a:t>504</a:t>
            </a:r>
            <a:endParaRPr lang="en-US" sz="3400" dirty="0"/>
          </a:p>
        </p:txBody>
      </p:sp>
      <p:sp>
        <p:nvSpPr>
          <p:cNvPr id="14" name="Text 12"/>
          <p:cNvSpPr/>
          <p:nvPr/>
        </p:nvSpPr>
        <p:spPr>
          <a:xfrm>
            <a:off x="8092440" y="4617720"/>
            <a:ext cx="1508760" cy="548640"/>
          </a:xfrm>
          <a:prstGeom prst="rect">
            <a:avLst/>
          </a:prstGeom>
          <a:noFill/>
          <a:ln/>
        </p:spPr>
        <p:txBody>
          <a:bodyPr wrap="square" rtlCol="0" anchor="ctr"/>
          <a:lstStyle/>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LOG EVENTS</a:t>
            </a:r>
            <a:endParaRPr lang="en-US" sz="900" dirty="0"/>
          </a:p>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ANALYSED</a:t>
            </a:r>
            <a:endParaRPr lang="en-US" sz="900" dirty="0"/>
          </a:p>
        </p:txBody>
      </p:sp>
      <p:sp>
        <p:nvSpPr>
          <p:cNvPr id="15" name="Text 13"/>
          <p:cNvSpPr/>
          <p:nvPr/>
        </p:nvSpPr>
        <p:spPr>
          <a:xfrm>
            <a:off x="9509760" y="3977640"/>
            <a:ext cx="1508760" cy="685800"/>
          </a:xfrm>
          <a:prstGeom prst="rect">
            <a:avLst/>
          </a:prstGeom>
          <a:noFill/>
          <a:ln/>
        </p:spPr>
        <p:txBody>
          <a:bodyPr wrap="square" rtlCol="0" anchor="ctr"/>
          <a:lstStyle/>
          <a:p>
            <a:pPr algn="l" indent="0" marL="0">
              <a:buNone/>
            </a:pPr>
            <a:r>
              <a:rPr lang="en-US" sz="3400" b="1" dirty="0">
                <a:solidFill>
                  <a:srgbClr val="2FE6A0"/>
                </a:solidFill>
                <a:latin typeface="Cambria" pitchFamily="34" charset="0"/>
                <a:ea typeface="Cambria" pitchFamily="34" charset="-122"/>
                <a:cs typeface="Cambria" pitchFamily="34" charset="-120"/>
              </a:rPr>
              <a:t>26</a:t>
            </a:r>
            <a:endParaRPr lang="en-US" sz="3400" dirty="0"/>
          </a:p>
        </p:txBody>
      </p:sp>
      <p:sp>
        <p:nvSpPr>
          <p:cNvPr id="16" name="Text 14"/>
          <p:cNvSpPr/>
          <p:nvPr/>
        </p:nvSpPr>
        <p:spPr>
          <a:xfrm>
            <a:off x="9509760" y="4617720"/>
            <a:ext cx="1508760" cy="548640"/>
          </a:xfrm>
          <a:prstGeom prst="rect">
            <a:avLst/>
          </a:prstGeom>
          <a:noFill/>
          <a:ln/>
        </p:spPr>
        <p:txBody>
          <a:bodyPr wrap="square" rtlCol="0" anchor="ctr"/>
          <a:lstStyle/>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ANOMALIES</a:t>
            </a:r>
            <a:endParaRPr lang="en-US" sz="900" dirty="0"/>
          </a:p>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SURFACED</a:t>
            </a:r>
            <a:endParaRPr lang="en-US" sz="900" dirty="0"/>
          </a:p>
        </p:txBody>
      </p:sp>
      <p:sp>
        <p:nvSpPr>
          <p:cNvPr id="17" name="Text 15"/>
          <p:cNvSpPr/>
          <p:nvPr/>
        </p:nvSpPr>
        <p:spPr>
          <a:xfrm>
            <a:off x="10927080" y="3977640"/>
            <a:ext cx="1508760" cy="685800"/>
          </a:xfrm>
          <a:prstGeom prst="rect">
            <a:avLst/>
          </a:prstGeom>
          <a:noFill/>
          <a:ln/>
        </p:spPr>
        <p:txBody>
          <a:bodyPr wrap="square" rtlCol="0" anchor="ctr"/>
          <a:lstStyle/>
          <a:p>
            <a:pPr algn="l" indent="0" marL="0">
              <a:buNone/>
            </a:pPr>
            <a:r>
              <a:rPr lang="en-US" sz="3400" b="1" dirty="0">
                <a:solidFill>
                  <a:srgbClr val="2FE6A0"/>
                </a:solidFill>
                <a:latin typeface="Cambria" pitchFamily="34" charset="0"/>
                <a:ea typeface="Cambria" pitchFamily="34" charset="-122"/>
                <a:cs typeface="Cambria" pitchFamily="34" charset="-120"/>
              </a:rPr>
              <a:t>$0</a:t>
            </a:r>
            <a:endParaRPr lang="en-US" sz="3400" dirty="0"/>
          </a:p>
        </p:txBody>
      </p:sp>
      <p:sp>
        <p:nvSpPr>
          <p:cNvPr id="18" name="Text 16"/>
          <p:cNvSpPr/>
          <p:nvPr/>
        </p:nvSpPr>
        <p:spPr>
          <a:xfrm>
            <a:off x="10927080" y="4617720"/>
            <a:ext cx="1508760" cy="548640"/>
          </a:xfrm>
          <a:prstGeom prst="rect">
            <a:avLst/>
          </a:prstGeom>
          <a:noFill/>
          <a:ln/>
        </p:spPr>
        <p:txBody>
          <a:bodyPr wrap="square" rtlCol="0" anchor="ctr"/>
          <a:lstStyle/>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INFRASTRUCTURE</a:t>
            </a:r>
            <a:endParaRPr lang="en-US" sz="900" dirty="0"/>
          </a:p>
          <a:p>
            <a:pPr algn="l" indent="0" marL="0">
              <a:lnSpc>
                <a:spcPct val="110000"/>
              </a:lnSpc>
              <a:buNone/>
            </a:pPr>
            <a:r>
              <a:rPr lang="en-US" sz="900" spc="100" kern="0" dirty="0">
                <a:solidFill>
                  <a:srgbClr val="6E85A0"/>
                </a:solidFill>
                <a:latin typeface="Calibri" pitchFamily="34" charset="0"/>
                <a:ea typeface="Calibri" pitchFamily="34" charset="-122"/>
                <a:cs typeface="Calibri" pitchFamily="34" charset="-120"/>
              </a:rPr>
              <a:t>COST</a:t>
            </a:r>
            <a:endParaRPr lang="en-US" sz="900" dirty="0"/>
          </a:p>
        </p:txBody>
      </p:sp>
      <p:sp>
        <p:nvSpPr>
          <p:cNvPr id="19" name="Text 17"/>
          <p:cNvSpPr/>
          <p:nvPr/>
        </p:nvSpPr>
        <p:spPr>
          <a:xfrm>
            <a:off x="822960" y="5806440"/>
            <a:ext cx="9601200" cy="365760"/>
          </a:xfrm>
          <a:prstGeom prst="rect">
            <a:avLst/>
          </a:prstGeom>
          <a:noFill/>
          <a:ln/>
        </p:spPr>
        <p:txBody>
          <a:bodyPr wrap="square" rtlCol="0" anchor="ctr"/>
          <a:lstStyle/>
          <a:p>
            <a:pPr indent="0" marL="0">
              <a:buNone/>
            </a:pPr>
            <a:r>
              <a:rPr lang="en-US" sz="1250" i="1" dirty="0">
                <a:solidFill>
                  <a:srgbClr val="5FB8DB"/>
                </a:solidFill>
                <a:latin typeface="Calibri" pitchFamily="34" charset="0"/>
                <a:ea typeface="Calibri" pitchFamily="34" charset="-122"/>
                <a:cs typeface="Calibri" pitchFamily="34" charset="-120"/>
              </a:rPr>
              <a:t>Replacing brittle, rule-based alerting with adaptive, unsupervised learning</a:t>
            </a:r>
            <a:endParaRPr lang="en-US" sz="1250" dirty="0"/>
          </a:p>
        </p:txBody>
      </p:sp>
      <p:sp>
        <p:nvSpPr>
          <p:cNvPr id="20" name="Text 18"/>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sp>
      <p:pic>
        <p:nvPicPr>
          <p:cNvPr id="3" name="Image 0" descr="/home/claude/securelog_deck/icons/users.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2.  TEAM-WORKING &amp; ORGANISATION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Clear Ownership, Structured Collaboration</a:t>
            </a:r>
            <a:endParaRPr lang="en-US" sz="2900" dirty="0"/>
          </a:p>
        </p:txBody>
      </p:sp>
      <p:sp>
        <p:nvSpPr>
          <p:cNvPr id="6" name="Text 3"/>
          <p:cNvSpPr/>
          <p:nvPr/>
        </p:nvSpPr>
        <p:spPr>
          <a:xfrm>
            <a:off x="548640" y="1920240"/>
            <a:ext cx="6537960" cy="2331720"/>
          </a:xfrm>
          <a:prstGeom prst="rect">
            <a:avLst/>
          </a:prstGeom>
          <a:noFill/>
          <a:ln/>
        </p:spPr>
        <p:txBody>
          <a:bodyPr wrap="square" rtlCol="0" anchor="t"/>
          <a:lstStyle/>
          <a:p>
            <a:pPr indent="0" marL="0">
              <a:lnSpc>
                <a:spcPct val="128000"/>
              </a:lnSpc>
              <a:buNone/>
            </a:pPr>
            <a:r>
              <a:rPr lang="en-US" sz="1400" dirty="0">
                <a:solidFill>
                  <a:srgbClr val="F5F7FA"/>
                </a:solidFill>
                <a:latin typeface="Calibri" pitchFamily="34" charset="0"/>
                <a:ea typeface="Calibri" pitchFamily="34" charset="-122"/>
                <a:cs typeface="Calibri" pitchFamily="34" charset="-120"/>
              </a:rPr>
              <a:t>Over six weeks, SecureLog AI was developed by a two-person team with roles formally documented at the outset, to prevent overlap and accelerate delivery. Andy served as Frontend &amp; API Lead, owning the web interface, upload handling, results presentation, and every security-hardening decision. Piero led the Machine Learning &amp; Data pipeline, owning model design, feature strategy, and the automated test suite. This division mirrors established practice in cross-functional agile teams, where clearly defined ownership reduces integration conflicts and speeds delivery.</a:t>
            </a:r>
            <a:endParaRPr lang="en-US" sz="1400" dirty="0"/>
          </a:p>
        </p:txBody>
      </p:sp>
      <p:sp>
        <p:nvSpPr>
          <p:cNvPr id="7" name="Text 4"/>
          <p:cNvSpPr/>
          <p:nvPr/>
        </p:nvSpPr>
        <p:spPr>
          <a:xfrm>
            <a:off x="548640" y="4343400"/>
            <a:ext cx="6537960" cy="914400"/>
          </a:xfrm>
          <a:prstGeom prst="rect">
            <a:avLst/>
          </a:prstGeom>
          <a:noFill/>
          <a:ln/>
        </p:spPr>
        <p:txBody>
          <a:bodyPr wrap="square" rtlCol="0" anchor="t"/>
          <a:lstStyle/>
          <a:p>
            <a:pPr indent="0" marL="0">
              <a:lnSpc>
                <a:spcPct val="130000"/>
              </a:lnSpc>
              <a:buNone/>
            </a:pPr>
            <a:r>
              <a:rPr lang="en-US" sz="1300" i="1" dirty="0">
                <a:solidFill>
                  <a:srgbClr val="94A9C2"/>
                </a:solidFill>
                <a:latin typeface="Calibri" pitchFamily="34" charset="0"/>
                <a:ea typeface="Calibri" pitchFamily="34" charset="-122"/>
                <a:cs typeface="Calibri" pitchFamily="34" charset="-120"/>
              </a:rPr>
              <a:t>A year-long case study of a student development team found that clear role division and lightweight coordination sustain steady progress once exams and jobs compete for time [3], the same dynamic this team relied on.</a:t>
            </a:r>
            <a:endParaRPr lang="en-US" sz="1300" dirty="0"/>
          </a:p>
        </p:txBody>
      </p:sp>
      <p:sp>
        <p:nvSpPr>
          <p:cNvPr id="8" name="Shape 5"/>
          <p:cNvSpPr/>
          <p:nvPr/>
        </p:nvSpPr>
        <p:spPr>
          <a:xfrm>
            <a:off x="7452360" y="1920240"/>
            <a:ext cx="4160520" cy="1965960"/>
          </a:xfrm>
          <a:prstGeom prst="roundRect">
            <a:avLst>
              <a:gd name="adj" fmla="val 3256"/>
            </a:avLst>
          </a:prstGeom>
          <a:solidFill>
            <a:srgbClr val="111F33"/>
          </a:solidFill>
          <a:ln w="12700">
            <a:solidFill>
              <a:srgbClr val="1E3350"/>
            </a:solidFill>
            <a:prstDash val="solid"/>
          </a:ln>
        </p:spPr>
      </p:sp>
      <p:sp>
        <p:nvSpPr>
          <p:cNvPr id="9" name="Text 6"/>
          <p:cNvSpPr/>
          <p:nvPr/>
        </p:nvSpPr>
        <p:spPr>
          <a:xfrm>
            <a:off x="7726680" y="2084832"/>
            <a:ext cx="3611880" cy="274320"/>
          </a:xfrm>
          <a:prstGeom prst="rect">
            <a:avLst/>
          </a:prstGeom>
          <a:noFill/>
          <a:ln/>
        </p:spPr>
        <p:txBody>
          <a:bodyPr wrap="square" rtlCol="0" anchor="ctr"/>
          <a:lstStyle/>
          <a:p>
            <a:pPr indent="0" marL="0">
              <a:buNone/>
            </a:pPr>
            <a:r>
              <a:rPr lang="en-US" sz="1050" b="1" spc="150" kern="0" dirty="0">
                <a:solidFill>
                  <a:srgbClr val="2FE6A0"/>
                </a:solidFill>
                <a:latin typeface="Calibri" pitchFamily="34" charset="0"/>
                <a:ea typeface="Calibri" pitchFamily="34" charset="-122"/>
                <a:cs typeface="Calibri" pitchFamily="34" charset="-120"/>
              </a:rPr>
              <a:t>COLLABORATION TOOLS</a:t>
            </a:r>
            <a:endParaRPr lang="en-US" sz="1050" dirty="0"/>
          </a:p>
        </p:txBody>
      </p:sp>
      <p:sp>
        <p:nvSpPr>
          <p:cNvPr id="10" name="Text 7"/>
          <p:cNvSpPr/>
          <p:nvPr/>
        </p:nvSpPr>
        <p:spPr>
          <a:xfrm>
            <a:off x="7726680" y="2432304"/>
            <a:ext cx="3611880" cy="329184"/>
          </a:xfrm>
          <a:prstGeom prst="rect">
            <a:avLst/>
          </a:prstGeom>
          <a:noFill/>
          <a:ln/>
        </p:spPr>
        <p:txBody>
          <a:bodyPr wrap="square" rtlCol="0" anchor="t"/>
          <a:lstStyle/>
          <a:p>
            <a:pPr indent="0" marL="0">
              <a:lnSpc>
                <a:spcPct val="105000"/>
              </a:lnSpc>
              <a:buNone/>
            </a:pPr>
            <a:r>
              <a:rPr lang="en-US" sz="1150" b="1" dirty="0">
                <a:solidFill>
                  <a:srgbClr val="F5F7FA"/>
                </a:solidFill>
                <a:latin typeface="Calibri" pitchFamily="34" charset="0"/>
                <a:ea typeface="Calibri" pitchFamily="34" charset="-122"/>
                <a:cs typeface="Calibri" pitchFamily="34" charset="-120"/>
              </a:rPr>
              <a:t>MS Teams:  </a:t>
            </a:r>
            <a:pPr indent="0" marL="0">
              <a:lnSpc>
                <a:spcPct val="105000"/>
              </a:lnSpc>
              <a:buNone/>
            </a:pPr>
            <a:r>
              <a:rPr lang="en-US" sz="1100" dirty="0">
                <a:solidFill>
                  <a:srgbClr val="94A9C2"/>
                </a:solidFill>
                <a:latin typeface="Calibri" pitchFamily="34" charset="0"/>
                <a:ea typeface="Calibri" pitchFamily="34" charset="-122"/>
                <a:cs typeface="Calibri" pitchFamily="34" charset="-120"/>
              </a:rPr>
              <a:t>topic-specific channels keep discussion contextualised</a:t>
            </a:r>
            <a:endParaRPr lang="en-US" sz="1150" dirty="0"/>
          </a:p>
        </p:txBody>
      </p:sp>
      <p:sp>
        <p:nvSpPr>
          <p:cNvPr id="11" name="Text 8"/>
          <p:cNvSpPr/>
          <p:nvPr/>
        </p:nvSpPr>
        <p:spPr>
          <a:xfrm>
            <a:off x="7726680" y="2775204"/>
            <a:ext cx="3611880" cy="329184"/>
          </a:xfrm>
          <a:prstGeom prst="rect">
            <a:avLst/>
          </a:prstGeom>
          <a:noFill/>
          <a:ln/>
        </p:spPr>
        <p:txBody>
          <a:bodyPr wrap="square" rtlCol="0" anchor="t"/>
          <a:lstStyle/>
          <a:p>
            <a:pPr indent="0" marL="0">
              <a:lnSpc>
                <a:spcPct val="105000"/>
              </a:lnSpc>
              <a:buNone/>
            </a:pPr>
            <a:r>
              <a:rPr lang="en-US" sz="1150" b="1" dirty="0">
                <a:solidFill>
                  <a:srgbClr val="F5F7FA"/>
                </a:solidFill>
                <a:latin typeface="Calibri" pitchFamily="34" charset="0"/>
                <a:ea typeface="Calibri" pitchFamily="34" charset="-122"/>
                <a:cs typeface="Calibri" pitchFamily="34" charset="-120"/>
              </a:rPr>
              <a:t>SharePoint / OneDrive:  </a:t>
            </a:r>
            <a:pPr indent="0" marL="0">
              <a:lnSpc>
                <a:spcPct val="105000"/>
              </a:lnSpc>
              <a:buNone/>
            </a:pPr>
            <a:r>
              <a:rPr lang="en-US" sz="1100" dirty="0">
                <a:solidFill>
                  <a:srgbClr val="94A9C2"/>
                </a:solidFill>
                <a:latin typeface="Calibri" pitchFamily="34" charset="0"/>
                <a:ea typeface="Calibri" pitchFamily="34" charset="-122"/>
                <a:cs typeface="Calibri" pitchFamily="34" charset="-120"/>
              </a:rPr>
              <a:t>automatic version history, no conflicting copies</a:t>
            </a:r>
            <a:endParaRPr lang="en-US" sz="1150" dirty="0"/>
          </a:p>
        </p:txBody>
      </p:sp>
      <p:sp>
        <p:nvSpPr>
          <p:cNvPr id="12" name="Text 9"/>
          <p:cNvSpPr/>
          <p:nvPr/>
        </p:nvSpPr>
        <p:spPr>
          <a:xfrm>
            <a:off x="7726680" y="3118104"/>
            <a:ext cx="3611880" cy="329184"/>
          </a:xfrm>
          <a:prstGeom prst="rect">
            <a:avLst/>
          </a:prstGeom>
          <a:noFill/>
          <a:ln/>
        </p:spPr>
        <p:txBody>
          <a:bodyPr wrap="square" rtlCol="0" anchor="t"/>
          <a:lstStyle/>
          <a:p>
            <a:pPr indent="0" marL="0">
              <a:lnSpc>
                <a:spcPct val="105000"/>
              </a:lnSpc>
              <a:buNone/>
            </a:pPr>
            <a:r>
              <a:rPr lang="en-US" sz="1150" b="1" dirty="0">
                <a:solidFill>
                  <a:srgbClr val="F5F7FA"/>
                </a:solidFill>
                <a:latin typeface="Calibri" pitchFamily="34" charset="0"/>
                <a:ea typeface="Calibri" pitchFamily="34" charset="-122"/>
                <a:cs typeface="Calibri" pitchFamily="34" charset="-120"/>
              </a:rPr>
              <a:t>GitHub:  </a:t>
            </a:r>
            <a:pPr indent="0" marL="0">
              <a:lnSpc>
                <a:spcPct val="105000"/>
              </a:lnSpc>
              <a:buNone/>
            </a:pPr>
            <a:r>
              <a:rPr lang="en-US" sz="1100" dirty="0">
                <a:solidFill>
                  <a:srgbClr val="94A9C2"/>
                </a:solidFill>
                <a:latin typeface="Calibri" pitchFamily="34" charset="0"/>
                <a:ea typeface="Calibri" pitchFamily="34" charset="-122"/>
                <a:cs typeface="Calibri" pitchFamily="34" charset="-120"/>
              </a:rPr>
              <a:t>branch-based development; pull requests double as informal code review</a:t>
            </a:r>
            <a:endParaRPr lang="en-US" sz="1150" dirty="0"/>
          </a:p>
        </p:txBody>
      </p:sp>
      <p:sp>
        <p:nvSpPr>
          <p:cNvPr id="13" name="Text 10"/>
          <p:cNvSpPr/>
          <p:nvPr/>
        </p:nvSpPr>
        <p:spPr>
          <a:xfrm>
            <a:off x="7726680" y="3461004"/>
            <a:ext cx="3611880" cy="329184"/>
          </a:xfrm>
          <a:prstGeom prst="rect">
            <a:avLst/>
          </a:prstGeom>
          <a:noFill/>
          <a:ln/>
        </p:spPr>
        <p:txBody>
          <a:bodyPr wrap="square" rtlCol="0" anchor="t"/>
          <a:lstStyle/>
          <a:p>
            <a:pPr indent="0" marL="0">
              <a:lnSpc>
                <a:spcPct val="105000"/>
              </a:lnSpc>
              <a:buNone/>
            </a:pPr>
            <a:r>
              <a:rPr lang="en-US" sz="1150" b="1" dirty="0">
                <a:solidFill>
                  <a:srgbClr val="F5F7FA"/>
                </a:solidFill>
                <a:latin typeface="Calibri" pitchFamily="34" charset="0"/>
                <a:ea typeface="Calibri" pitchFamily="34" charset="-122"/>
                <a:cs typeface="Calibri" pitchFamily="34" charset="-120"/>
              </a:rPr>
              <a:t>MS Planner:  </a:t>
            </a:r>
            <a:pPr indent="0" marL="0">
              <a:lnSpc>
                <a:spcPct val="105000"/>
              </a:lnSpc>
              <a:buNone/>
            </a:pPr>
            <a:r>
              <a:rPr lang="en-US" sz="1100" dirty="0">
                <a:solidFill>
                  <a:srgbClr val="94A9C2"/>
                </a:solidFill>
                <a:latin typeface="Calibri" pitchFamily="34" charset="0"/>
                <a:ea typeface="Calibri" pitchFamily="34" charset="-122"/>
                <a:cs typeface="Calibri" pitchFamily="34" charset="-120"/>
              </a:rPr>
              <a:t>Kanban board: To Do / In Progress / Done</a:t>
            </a:r>
            <a:endParaRPr lang="en-US" sz="1150" dirty="0"/>
          </a:p>
        </p:txBody>
      </p:sp>
      <p:sp>
        <p:nvSpPr>
          <p:cNvPr id="14" name="Shape 11"/>
          <p:cNvSpPr/>
          <p:nvPr/>
        </p:nvSpPr>
        <p:spPr>
          <a:xfrm>
            <a:off x="7452360" y="4069080"/>
            <a:ext cx="4160520" cy="1737360"/>
          </a:xfrm>
          <a:prstGeom prst="roundRect">
            <a:avLst>
              <a:gd name="adj" fmla="val 3684"/>
            </a:avLst>
          </a:prstGeom>
          <a:solidFill>
            <a:srgbClr val="0F2A3D"/>
          </a:solidFill>
          <a:ln w="12700">
            <a:solidFill>
              <a:srgbClr val="1E3350"/>
            </a:solidFill>
            <a:prstDash val="solid"/>
          </a:ln>
        </p:spPr>
      </p:sp>
      <p:sp>
        <p:nvSpPr>
          <p:cNvPr id="15" name="Text 12"/>
          <p:cNvSpPr/>
          <p:nvPr/>
        </p:nvSpPr>
        <p:spPr>
          <a:xfrm>
            <a:off x="7726680" y="4233672"/>
            <a:ext cx="3611880" cy="274320"/>
          </a:xfrm>
          <a:prstGeom prst="rect">
            <a:avLst/>
          </a:prstGeom>
          <a:noFill/>
          <a:ln/>
        </p:spPr>
        <p:txBody>
          <a:bodyPr wrap="square" rtlCol="0" anchor="ctr"/>
          <a:lstStyle/>
          <a:p>
            <a:pPr indent="0" marL="0">
              <a:buNone/>
            </a:pPr>
            <a:r>
              <a:rPr lang="en-US" sz="1050" b="1" spc="150" kern="0" dirty="0">
                <a:solidFill>
                  <a:srgbClr val="5FB8DB"/>
                </a:solidFill>
                <a:latin typeface="Calibri" pitchFamily="34" charset="0"/>
                <a:ea typeface="Calibri" pitchFamily="34" charset="-122"/>
                <a:cs typeface="Calibri" pitchFamily="34" charset="-120"/>
              </a:rPr>
              <a:t>WORKING PATTERN</a:t>
            </a:r>
            <a:endParaRPr lang="en-US" sz="1050" dirty="0"/>
          </a:p>
        </p:txBody>
      </p:sp>
      <p:sp>
        <p:nvSpPr>
          <p:cNvPr id="16" name="Text 13"/>
          <p:cNvSpPr/>
          <p:nvPr/>
        </p:nvSpPr>
        <p:spPr>
          <a:xfrm>
            <a:off x="7726680" y="4572000"/>
            <a:ext cx="3611880" cy="347472"/>
          </a:xfrm>
          <a:prstGeom prst="rect">
            <a:avLst/>
          </a:prstGeom>
          <a:noFill/>
          <a:ln/>
        </p:spPr>
        <p:txBody>
          <a:bodyPr wrap="square" rtlCol="0" anchor="ctr"/>
          <a:lstStyle/>
          <a:p>
            <a:pPr indent="0" marL="0">
              <a:lnSpc>
                <a:spcPct val="105000"/>
              </a:lnSpc>
              <a:buNone/>
            </a:pPr>
            <a:r>
              <a:rPr lang="en-US" sz="1150" dirty="0">
                <a:solidFill>
                  <a:srgbClr val="F5F7FA"/>
                </a:solidFill>
                <a:latin typeface="Calibri" pitchFamily="34" charset="0"/>
                <a:ea typeface="Calibri" pitchFamily="34" charset="-122"/>
                <a:cs typeface="Calibri" pitchFamily="34" charset="-120"/>
              </a:rPr>
              <a:t>•  Fixed weekly two-hour synchronous Teams call</a:t>
            </a:r>
            <a:endParaRPr lang="en-US" sz="1150" dirty="0"/>
          </a:p>
        </p:txBody>
      </p:sp>
      <p:sp>
        <p:nvSpPr>
          <p:cNvPr id="17" name="Text 14"/>
          <p:cNvSpPr/>
          <p:nvPr/>
        </p:nvSpPr>
        <p:spPr>
          <a:xfrm>
            <a:off x="7726680" y="4956048"/>
            <a:ext cx="3611880" cy="347472"/>
          </a:xfrm>
          <a:prstGeom prst="rect">
            <a:avLst/>
          </a:prstGeom>
          <a:noFill/>
          <a:ln/>
        </p:spPr>
        <p:txBody>
          <a:bodyPr wrap="square" rtlCol="0" anchor="ctr"/>
          <a:lstStyle/>
          <a:p>
            <a:pPr indent="0" marL="0">
              <a:lnSpc>
                <a:spcPct val="105000"/>
              </a:lnSpc>
              <a:buNone/>
            </a:pPr>
            <a:r>
              <a:rPr lang="en-US" sz="1150" dirty="0">
                <a:solidFill>
                  <a:srgbClr val="F5F7FA"/>
                </a:solidFill>
                <a:latin typeface="Calibri" pitchFamily="34" charset="0"/>
                <a:ea typeface="Calibri" pitchFamily="34" charset="-122"/>
                <a:cs typeface="Calibri" pitchFamily="34" charset="-120"/>
              </a:rPr>
              <a:t>•  Asynchronous updates between sessions</a:t>
            </a:r>
            <a:endParaRPr lang="en-US" sz="1150" dirty="0"/>
          </a:p>
        </p:txBody>
      </p:sp>
      <p:sp>
        <p:nvSpPr>
          <p:cNvPr id="18" name="Text 15"/>
          <p:cNvSpPr/>
          <p:nvPr/>
        </p:nvSpPr>
        <p:spPr>
          <a:xfrm>
            <a:off x="7726680" y="5340096"/>
            <a:ext cx="3611880" cy="347472"/>
          </a:xfrm>
          <a:prstGeom prst="rect">
            <a:avLst/>
          </a:prstGeom>
          <a:noFill/>
          <a:ln/>
        </p:spPr>
        <p:txBody>
          <a:bodyPr wrap="square" rtlCol="0" anchor="ctr"/>
          <a:lstStyle/>
          <a:p>
            <a:pPr indent="0" marL="0">
              <a:lnSpc>
                <a:spcPct val="105000"/>
              </a:lnSpc>
              <a:buNone/>
            </a:pPr>
            <a:r>
              <a:rPr lang="en-US" sz="1150" dirty="0">
                <a:solidFill>
                  <a:srgbClr val="F5F7FA"/>
                </a:solidFill>
                <a:latin typeface="Calibri" pitchFamily="34" charset="0"/>
                <a:ea typeface="Calibri" pitchFamily="34" charset="-122"/>
                <a:cs typeface="Calibri" pitchFamily="34" charset="-120"/>
              </a:rPr>
              <a:t>•  Minutes and actions logged on the Planner board</a:t>
            </a:r>
            <a:endParaRPr lang="en-US" sz="1150" dirty="0"/>
          </a:p>
        </p:txBody>
      </p:sp>
      <p:sp>
        <p:nvSpPr>
          <p:cNvPr id="19" name="Text 16"/>
          <p:cNvSpPr/>
          <p:nvPr/>
        </p:nvSpPr>
        <p:spPr>
          <a:xfrm>
            <a:off x="548640" y="5349240"/>
            <a:ext cx="6537960" cy="685800"/>
          </a:xfrm>
          <a:prstGeom prst="rect">
            <a:avLst/>
          </a:prstGeom>
          <a:noFill/>
          <a:ln/>
        </p:spPr>
        <p:txBody>
          <a:bodyPr wrap="square" rtlCol="0" anchor="ctr"/>
          <a:lstStyle/>
          <a:p>
            <a:pPr indent="0" marL="0">
              <a:lnSpc>
                <a:spcPct val="120000"/>
              </a:lnSpc>
              <a:buNone/>
            </a:pPr>
            <a:r>
              <a:rPr lang="en-US" sz="1200" i="1" dirty="0">
                <a:solidFill>
                  <a:srgbClr val="94A9C2"/>
                </a:solidFill>
                <a:latin typeface="Calibri" pitchFamily="34" charset="0"/>
                <a:ea typeface="Calibri" pitchFamily="34" charset="-122"/>
                <a:cs typeface="Calibri" pitchFamily="34" charset="-120"/>
              </a:rPr>
              <a:t>This structure reflected recognised agile practice: distributed but disciplined communication reduces the coordination overhead that most often derails small technical teams, a pattern also confirmed in recent studies of hybrid academic and industry Agile teams [4].</a:t>
            </a:r>
            <a:endParaRPr lang="en-US" sz="1200" dirty="0"/>
          </a:p>
        </p:txBody>
      </p:sp>
      <p:sp>
        <p:nvSpPr>
          <p:cNvPr id="20" name="Shape 17"/>
          <p:cNvSpPr/>
          <p:nvPr/>
        </p:nvSpPr>
        <p:spPr>
          <a:xfrm>
            <a:off x="0" y="6400800"/>
            <a:ext cx="12191695" cy="457200"/>
          </a:xfrm>
          <a:prstGeom prst="rect">
            <a:avLst/>
          </a:prstGeom>
          <a:solidFill>
            <a:srgbClr val="111F33"/>
          </a:solidFill>
          <a:ln/>
        </p:spPr>
      </p:sp>
      <p:sp>
        <p:nvSpPr>
          <p:cNvPr id="21" name="Text 18"/>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[3]  N. Damianova and S. Berrezueta-Guzman, "The anatomy of a successful student Scrum team," arXiv:2601.03364, Jan. 2026.   [4]  D. Khanna et al., "Hybrid work meets agile software development," in Proc. IEEE/ACM 17th Int. Conf. CHASE, 2024, pp. 57-67.</a:t>
            </a:r>
            <a:endParaRPr lang="en-US" sz="950" dirty="0"/>
          </a:p>
        </p:txBody>
      </p:sp>
      <p:sp>
        <p:nvSpPr>
          <p:cNvPr id="22" name="Text 19"/>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3</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sp>
      <p:pic>
        <p:nvPicPr>
          <p:cNvPr id="3" name="Image 0" descr="/home/claude/securelog_deck/icons/calendar.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3.  PROJECT PLANNING</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700" b="1" dirty="0">
                <a:solidFill>
                  <a:srgbClr val="F5F7FA"/>
                </a:solidFill>
                <a:latin typeface="Cambria" pitchFamily="34" charset="0"/>
                <a:ea typeface="Cambria" pitchFamily="34" charset="-122"/>
                <a:cs typeface="Cambria" pitchFamily="34" charset="-120"/>
              </a:rPr>
              <a:t>The Gantt Chart: Six Phases, Two Owners</a:t>
            </a:r>
            <a:endParaRPr lang="en-US" sz="2700" dirty="0"/>
          </a:p>
        </p:txBody>
      </p:sp>
      <p:sp>
        <p:nvSpPr>
          <p:cNvPr id="6" name="Shape 3"/>
          <p:cNvSpPr/>
          <p:nvPr/>
        </p:nvSpPr>
        <p:spPr>
          <a:xfrm>
            <a:off x="7863840" y="1170432"/>
            <a:ext cx="146304" cy="146304"/>
          </a:xfrm>
          <a:prstGeom prst="ellipse">
            <a:avLst/>
          </a:prstGeom>
          <a:solidFill>
            <a:srgbClr val="5FB8DB"/>
          </a:solidFill>
          <a:ln/>
        </p:spPr>
      </p:sp>
      <p:sp>
        <p:nvSpPr>
          <p:cNvPr id="7" name="Text 4"/>
          <p:cNvSpPr/>
          <p:nvPr/>
        </p:nvSpPr>
        <p:spPr>
          <a:xfrm>
            <a:off x="8046720" y="1069848"/>
            <a:ext cx="914400" cy="320040"/>
          </a:xfrm>
          <a:prstGeom prst="rect">
            <a:avLst/>
          </a:prstGeom>
          <a:noFill/>
          <a:ln/>
        </p:spPr>
        <p:txBody>
          <a:bodyPr wrap="square" rtlCol="0" anchor="ctr"/>
          <a:lstStyle/>
          <a:p>
            <a:pPr indent="0" marL="0">
              <a:buNone/>
            </a:pPr>
            <a:r>
              <a:rPr lang="en-US" sz="1200" b="1" dirty="0">
                <a:solidFill>
                  <a:srgbClr val="5FB8DB"/>
                </a:solidFill>
                <a:latin typeface="Calibri" pitchFamily="34" charset="0"/>
                <a:ea typeface="Calibri" pitchFamily="34" charset="-122"/>
                <a:cs typeface="Calibri" pitchFamily="34" charset="-120"/>
              </a:rPr>
              <a:t>Andy</a:t>
            </a:r>
            <a:endParaRPr lang="en-US" sz="1200" dirty="0"/>
          </a:p>
        </p:txBody>
      </p:sp>
      <p:sp>
        <p:nvSpPr>
          <p:cNvPr id="8" name="Shape 5"/>
          <p:cNvSpPr/>
          <p:nvPr/>
        </p:nvSpPr>
        <p:spPr>
          <a:xfrm>
            <a:off x="8915400" y="1170432"/>
            <a:ext cx="146304" cy="146304"/>
          </a:xfrm>
          <a:prstGeom prst="ellipse">
            <a:avLst/>
          </a:prstGeom>
          <a:solidFill>
            <a:srgbClr val="2FE6A0"/>
          </a:solidFill>
          <a:ln/>
        </p:spPr>
      </p:sp>
      <p:sp>
        <p:nvSpPr>
          <p:cNvPr id="9" name="Text 6"/>
          <p:cNvSpPr/>
          <p:nvPr/>
        </p:nvSpPr>
        <p:spPr>
          <a:xfrm>
            <a:off x="9098280" y="1069848"/>
            <a:ext cx="1097280" cy="320040"/>
          </a:xfrm>
          <a:prstGeom prst="rect">
            <a:avLst/>
          </a:prstGeom>
          <a:noFill/>
          <a:ln/>
        </p:spPr>
        <p:txBody>
          <a:bodyPr wrap="square" rtlCol="0" anchor="ctr"/>
          <a:lstStyle/>
          <a:p>
            <a:pPr indent="0" marL="0">
              <a:buNone/>
            </a:pPr>
            <a:r>
              <a:rPr lang="en-US" sz="1200" b="1" dirty="0">
                <a:solidFill>
                  <a:srgbClr val="2FE6A0"/>
                </a:solidFill>
                <a:latin typeface="Calibri" pitchFamily="34" charset="0"/>
                <a:ea typeface="Calibri" pitchFamily="34" charset="-122"/>
                <a:cs typeface="Calibri" pitchFamily="34" charset="-120"/>
              </a:rPr>
              <a:t>Piero</a:t>
            </a:r>
            <a:endParaRPr lang="en-US" sz="1200" dirty="0"/>
          </a:p>
        </p:txBody>
      </p:sp>
      <p:sp>
        <p:nvSpPr>
          <p:cNvPr id="10" name="Text 7"/>
          <p:cNvSpPr/>
          <p:nvPr/>
        </p:nvSpPr>
        <p:spPr>
          <a:xfrm>
            <a:off x="548640" y="1737360"/>
            <a:ext cx="10698480" cy="411480"/>
          </a:xfrm>
          <a:prstGeom prst="rect">
            <a:avLst/>
          </a:prstGeom>
          <a:noFill/>
          <a:ln/>
        </p:spPr>
        <p:txBody>
          <a:bodyPr wrap="square" rtlCol="0" anchor="ctr"/>
          <a:lstStyle/>
          <a:p>
            <a:pPr indent="0" marL="0">
              <a:lnSpc>
                <a:spcPct val="120000"/>
              </a:lnSpc>
              <a:buNone/>
            </a:pPr>
            <a:r>
              <a:rPr lang="en-US" sz="1200" dirty="0">
                <a:solidFill>
                  <a:srgbClr val="94A9C2"/>
                </a:solidFill>
                <a:latin typeface="Calibri" pitchFamily="34" charset="0"/>
                <a:ea typeface="Calibri" pitchFamily="34" charset="-122"/>
                <a:cs typeface="Calibri" pitchFamily="34" charset="-120"/>
              </a:rPr>
              <a:t>Mapped against a six-week timeline, each phase carried its own bar, and inside every bar both members' contributions are tracked side by side.</a:t>
            </a:r>
            <a:endParaRPr lang="en-US" sz="1200" dirty="0"/>
          </a:p>
        </p:txBody>
      </p:sp>
      <p:sp>
        <p:nvSpPr>
          <p:cNvPr id="11" name="Text 8"/>
          <p:cNvSpPr/>
          <p:nvPr/>
        </p:nvSpPr>
        <p:spPr>
          <a:xfrm>
            <a:off x="2880360"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1</a:t>
            </a:r>
            <a:endParaRPr lang="en-US" sz="1000" dirty="0"/>
          </a:p>
        </p:txBody>
      </p:sp>
      <p:sp>
        <p:nvSpPr>
          <p:cNvPr id="12" name="Text 9"/>
          <p:cNvSpPr/>
          <p:nvPr/>
        </p:nvSpPr>
        <p:spPr>
          <a:xfrm>
            <a:off x="4340809"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2</a:t>
            </a:r>
            <a:endParaRPr lang="en-US" sz="1000" dirty="0"/>
          </a:p>
        </p:txBody>
      </p:sp>
      <p:sp>
        <p:nvSpPr>
          <p:cNvPr id="13" name="Text 10"/>
          <p:cNvSpPr/>
          <p:nvPr/>
        </p:nvSpPr>
        <p:spPr>
          <a:xfrm>
            <a:off x="5801258"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3</a:t>
            </a:r>
            <a:endParaRPr lang="en-US" sz="1000" dirty="0"/>
          </a:p>
        </p:txBody>
      </p:sp>
      <p:sp>
        <p:nvSpPr>
          <p:cNvPr id="14" name="Text 11"/>
          <p:cNvSpPr/>
          <p:nvPr/>
        </p:nvSpPr>
        <p:spPr>
          <a:xfrm>
            <a:off x="7261708"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4</a:t>
            </a:r>
            <a:endParaRPr lang="en-US" sz="1000" dirty="0"/>
          </a:p>
        </p:txBody>
      </p:sp>
      <p:sp>
        <p:nvSpPr>
          <p:cNvPr id="15" name="Text 12"/>
          <p:cNvSpPr/>
          <p:nvPr/>
        </p:nvSpPr>
        <p:spPr>
          <a:xfrm>
            <a:off x="8722157"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5</a:t>
            </a:r>
            <a:endParaRPr lang="en-US" sz="1000" dirty="0"/>
          </a:p>
        </p:txBody>
      </p:sp>
      <p:sp>
        <p:nvSpPr>
          <p:cNvPr id="16" name="Text 13"/>
          <p:cNvSpPr/>
          <p:nvPr/>
        </p:nvSpPr>
        <p:spPr>
          <a:xfrm>
            <a:off x="10182606" y="2286000"/>
            <a:ext cx="1460449" cy="292608"/>
          </a:xfrm>
          <a:prstGeom prst="rect">
            <a:avLst/>
          </a:prstGeom>
          <a:noFill/>
          <a:ln/>
        </p:spPr>
        <p:txBody>
          <a:bodyPr wrap="square" rtlCol="0" anchor="ctr"/>
          <a:lstStyle/>
          <a:p>
            <a:pPr algn="ctr" indent="0" marL="0">
              <a:buNone/>
            </a:pPr>
            <a:r>
              <a:rPr lang="en-US" sz="1000" b="1" spc="100" kern="0" dirty="0">
                <a:solidFill>
                  <a:srgbClr val="6E85A0"/>
                </a:solidFill>
                <a:latin typeface="Calibri" pitchFamily="34" charset="0"/>
                <a:ea typeface="Calibri" pitchFamily="34" charset="-122"/>
                <a:cs typeface="Calibri" pitchFamily="34" charset="-120"/>
              </a:rPr>
              <a:t>WK 6</a:t>
            </a:r>
            <a:endParaRPr lang="en-US" sz="1000" dirty="0"/>
          </a:p>
        </p:txBody>
      </p:sp>
      <p:sp>
        <p:nvSpPr>
          <p:cNvPr id="17" name="Shape 14"/>
          <p:cNvSpPr/>
          <p:nvPr/>
        </p:nvSpPr>
        <p:spPr>
          <a:xfrm>
            <a:off x="2880360" y="2606040"/>
            <a:ext cx="0" cy="3337560"/>
          </a:xfrm>
          <a:prstGeom prst="line">
            <a:avLst/>
          </a:prstGeom>
          <a:noFill/>
          <a:ln w="9525">
            <a:solidFill>
              <a:srgbClr val="1E3350"/>
            </a:solidFill>
            <a:prstDash val="solid"/>
          </a:ln>
        </p:spPr>
      </p:sp>
      <p:sp>
        <p:nvSpPr>
          <p:cNvPr id="18" name="Shape 15"/>
          <p:cNvSpPr/>
          <p:nvPr/>
        </p:nvSpPr>
        <p:spPr>
          <a:xfrm>
            <a:off x="4340809" y="2606040"/>
            <a:ext cx="0" cy="3337560"/>
          </a:xfrm>
          <a:prstGeom prst="line">
            <a:avLst/>
          </a:prstGeom>
          <a:noFill/>
          <a:ln w="9525">
            <a:solidFill>
              <a:srgbClr val="1E3350"/>
            </a:solidFill>
            <a:prstDash val="solid"/>
          </a:ln>
        </p:spPr>
      </p:sp>
      <p:sp>
        <p:nvSpPr>
          <p:cNvPr id="19" name="Shape 16"/>
          <p:cNvSpPr/>
          <p:nvPr/>
        </p:nvSpPr>
        <p:spPr>
          <a:xfrm>
            <a:off x="5801258" y="2606040"/>
            <a:ext cx="0" cy="3337560"/>
          </a:xfrm>
          <a:prstGeom prst="line">
            <a:avLst/>
          </a:prstGeom>
          <a:noFill/>
          <a:ln w="9525">
            <a:solidFill>
              <a:srgbClr val="1E3350"/>
            </a:solidFill>
            <a:prstDash val="solid"/>
          </a:ln>
        </p:spPr>
      </p:sp>
      <p:sp>
        <p:nvSpPr>
          <p:cNvPr id="20" name="Shape 17"/>
          <p:cNvSpPr/>
          <p:nvPr/>
        </p:nvSpPr>
        <p:spPr>
          <a:xfrm>
            <a:off x="7261708" y="2606040"/>
            <a:ext cx="0" cy="3337560"/>
          </a:xfrm>
          <a:prstGeom prst="line">
            <a:avLst/>
          </a:prstGeom>
          <a:noFill/>
          <a:ln w="9525">
            <a:solidFill>
              <a:srgbClr val="1E3350"/>
            </a:solidFill>
            <a:prstDash val="solid"/>
          </a:ln>
        </p:spPr>
      </p:sp>
      <p:sp>
        <p:nvSpPr>
          <p:cNvPr id="21" name="Shape 18"/>
          <p:cNvSpPr/>
          <p:nvPr/>
        </p:nvSpPr>
        <p:spPr>
          <a:xfrm>
            <a:off x="8722157" y="2606040"/>
            <a:ext cx="0" cy="3337560"/>
          </a:xfrm>
          <a:prstGeom prst="line">
            <a:avLst/>
          </a:prstGeom>
          <a:noFill/>
          <a:ln w="9525">
            <a:solidFill>
              <a:srgbClr val="1E3350"/>
            </a:solidFill>
            <a:prstDash val="solid"/>
          </a:ln>
        </p:spPr>
      </p:sp>
      <p:sp>
        <p:nvSpPr>
          <p:cNvPr id="22" name="Shape 19"/>
          <p:cNvSpPr/>
          <p:nvPr/>
        </p:nvSpPr>
        <p:spPr>
          <a:xfrm>
            <a:off x="10182606" y="2606040"/>
            <a:ext cx="0" cy="3337560"/>
          </a:xfrm>
          <a:prstGeom prst="line">
            <a:avLst/>
          </a:prstGeom>
          <a:noFill/>
          <a:ln w="9525">
            <a:solidFill>
              <a:srgbClr val="1E3350"/>
            </a:solidFill>
            <a:prstDash val="solid"/>
          </a:ln>
        </p:spPr>
      </p:sp>
      <p:sp>
        <p:nvSpPr>
          <p:cNvPr id="23" name="Shape 20"/>
          <p:cNvSpPr/>
          <p:nvPr/>
        </p:nvSpPr>
        <p:spPr>
          <a:xfrm>
            <a:off x="11643055" y="2606040"/>
            <a:ext cx="0" cy="3337560"/>
          </a:xfrm>
          <a:prstGeom prst="line">
            <a:avLst/>
          </a:prstGeom>
          <a:noFill/>
          <a:ln w="9525">
            <a:solidFill>
              <a:srgbClr val="1E3350"/>
            </a:solidFill>
            <a:prstDash val="solid"/>
          </a:ln>
        </p:spPr>
      </p:sp>
      <p:sp>
        <p:nvSpPr>
          <p:cNvPr id="24" name="Shape 21"/>
          <p:cNvSpPr/>
          <p:nvPr/>
        </p:nvSpPr>
        <p:spPr>
          <a:xfrm>
            <a:off x="548640" y="2651760"/>
            <a:ext cx="11094415" cy="493776"/>
          </a:xfrm>
          <a:prstGeom prst="rect">
            <a:avLst/>
          </a:prstGeom>
          <a:solidFill>
            <a:srgbClr val="111F33"/>
          </a:solidFill>
          <a:ln/>
        </p:spPr>
      </p:sp>
      <p:sp>
        <p:nvSpPr>
          <p:cNvPr id="25" name="Text 22"/>
          <p:cNvSpPr/>
          <p:nvPr/>
        </p:nvSpPr>
        <p:spPr>
          <a:xfrm>
            <a:off x="594360" y="270662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Discovery &amp; Research</a:t>
            </a:r>
            <a:endParaRPr lang="en-US" sz="1200" dirty="0"/>
          </a:p>
        </p:txBody>
      </p:sp>
      <p:sp>
        <p:nvSpPr>
          <p:cNvPr id="26" name="Text 23"/>
          <p:cNvSpPr/>
          <p:nvPr/>
        </p:nvSpPr>
        <p:spPr>
          <a:xfrm>
            <a:off x="594360" y="297180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1-2</a:t>
            </a:r>
            <a:endParaRPr lang="en-US" sz="950" dirty="0"/>
          </a:p>
        </p:txBody>
      </p:sp>
      <p:sp>
        <p:nvSpPr>
          <p:cNvPr id="27" name="Shape 24"/>
          <p:cNvSpPr/>
          <p:nvPr/>
        </p:nvSpPr>
        <p:spPr>
          <a:xfrm>
            <a:off x="2916936" y="2697480"/>
            <a:ext cx="2847746" cy="402336"/>
          </a:xfrm>
          <a:prstGeom prst="roundRect">
            <a:avLst>
              <a:gd name="adj" fmla="val 11364"/>
            </a:avLst>
          </a:prstGeom>
          <a:solidFill>
            <a:srgbClr val="0F2A3D"/>
          </a:solidFill>
          <a:ln w="9525">
            <a:solidFill>
              <a:srgbClr val="1E3350"/>
            </a:solidFill>
            <a:prstDash val="solid"/>
          </a:ln>
        </p:spPr>
      </p:sp>
      <p:sp>
        <p:nvSpPr>
          <p:cNvPr id="28" name="Text 25"/>
          <p:cNvSpPr/>
          <p:nvPr/>
        </p:nvSpPr>
        <p:spPr>
          <a:xfrm>
            <a:off x="3008376" y="2706624"/>
            <a:ext cx="2664866"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Problem research &amp; tool scouting</a:t>
            </a:r>
            <a:endParaRPr lang="en-US" sz="850" dirty="0"/>
          </a:p>
        </p:txBody>
      </p:sp>
      <p:sp>
        <p:nvSpPr>
          <p:cNvPr id="29" name="Text 26"/>
          <p:cNvSpPr/>
          <p:nvPr/>
        </p:nvSpPr>
        <p:spPr>
          <a:xfrm>
            <a:off x="3008376" y="2907792"/>
            <a:ext cx="2664866"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Literature review &amp; data sourcing</a:t>
            </a:r>
            <a:endParaRPr lang="en-US" sz="850" dirty="0"/>
          </a:p>
        </p:txBody>
      </p:sp>
      <p:sp>
        <p:nvSpPr>
          <p:cNvPr id="30" name="Shape 27"/>
          <p:cNvSpPr/>
          <p:nvPr/>
        </p:nvSpPr>
        <p:spPr>
          <a:xfrm>
            <a:off x="548640" y="3200400"/>
            <a:ext cx="11094415" cy="493776"/>
          </a:xfrm>
          <a:prstGeom prst="rect">
            <a:avLst/>
          </a:prstGeom>
          <a:solidFill>
            <a:srgbClr val="0A1220"/>
          </a:solidFill>
          <a:ln/>
        </p:spPr>
      </p:sp>
      <p:sp>
        <p:nvSpPr>
          <p:cNvPr id="31" name="Text 28"/>
          <p:cNvSpPr/>
          <p:nvPr/>
        </p:nvSpPr>
        <p:spPr>
          <a:xfrm>
            <a:off x="594360" y="325526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Design &amp; Architecture</a:t>
            </a:r>
            <a:endParaRPr lang="en-US" sz="1200" dirty="0"/>
          </a:p>
        </p:txBody>
      </p:sp>
      <p:sp>
        <p:nvSpPr>
          <p:cNvPr id="32" name="Text 29"/>
          <p:cNvSpPr/>
          <p:nvPr/>
        </p:nvSpPr>
        <p:spPr>
          <a:xfrm>
            <a:off x="594360" y="352044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2-3</a:t>
            </a:r>
            <a:endParaRPr lang="en-US" sz="950" dirty="0"/>
          </a:p>
        </p:txBody>
      </p:sp>
      <p:sp>
        <p:nvSpPr>
          <p:cNvPr id="33" name="Shape 30"/>
          <p:cNvSpPr/>
          <p:nvPr/>
        </p:nvSpPr>
        <p:spPr>
          <a:xfrm>
            <a:off x="4377385" y="3246120"/>
            <a:ext cx="2847746" cy="402336"/>
          </a:xfrm>
          <a:prstGeom prst="roundRect">
            <a:avLst>
              <a:gd name="adj" fmla="val 11364"/>
            </a:avLst>
          </a:prstGeom>
          <a:solidFill>
            <a:srgbClr val="0F2A3D"/>
          </a:solidFill>
          <a:ln w="9525">
            <a:solidFill>
              <a:srgbClr val="1E3350"/>
            </a:solidFill>
            <a:prstDash val="solid"/>
          </a:ln>
        </p:spPr>
      </p:sp>
      <p:sp>
        <p:nvSpPr>
          <p:cNvPr id="34" name="Text 31"/>
          <p:cNvSpPr/>
          <p:nvPr/>
        </p:nvSpPr>
        <p:spPr>
          <a:xfrm>
            <a:off x="4468825" y="3255264"/>
            <a:ext cx="2664866"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Interface wireframes &amp; system design</a:t>
            </a:r>
            <a:endParaRPr lang="en-US" sz="850" dirty="0"/>
          </a:p>
        </p:txBody>
      </p:sp>
      <p:sp>
        <p:nvSpPr>
          <p:cNvPr id="35" name="Text 32"/>
          <p:cNvSpPr/>
          <p:nvPr/>
        </p:nvSpPr>
        <p:spPr>
          <a:xfrm>
            <a:off x="4468825" y="3456432"/>
            <a:ext cx="2664866"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Model selection rationale &amp; feature design</a:t>
            </a:r>
            <a:endParaRPr lang="en-US" sz="850" dirty="0"/>
          </a:p>
        </p:txBody>
      </p:sp>
      <p:sp>
        <p:nvSpPr>
          <p:cNvPr id="36" name="Shape 33"/>
          <p:cNvSpPr/>
          <p:nvPr/>
        </p:nvSpPr>
        <p:spPr>
          <a:xfrm>
            <a:off x="548640" y="3749040"/>
            <a:ext cx="11094415" cy="493776"/>
          </a:xfrm>
          <a:prstGeom prst="rect">
            <a:avLst/>
          </a:prstGeom>
          <a:solidFill>
            <a:srgbClr val="111F33"/>
          </a:solidFill>
          <a:ln/>
        </p:spPr>
      </p:sp>
      <p:sp>
        <p:nvSpPr>
          <p:cNvPr id="37" name="Text 34"/>
          <p:cNvSpPr/>
          <p:nvPr/>
        </p:nvSpPr>
        <p:spPr>
          <a:xfrm>
            <a:off x="594360" y="380390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Sprint One: Core Build</a:t>
            </a:r>
            <a:endParaRPr lang="en-US" sz="1200" dirty="0"/>
          </a:p>
        </p:txBody>
      </p:sp>
      <p:sp>
        <p:nvSpPr>
          <p:cNvPr id="38" name="Text 35"/>
          <p:cNvSpPr/>
          <p:nvPr/>
        </p:nvSpPr>
        <p:spPr>
          <a:xfrm>
            <a:off x="594360" y="406908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3-4</a:t>
            </a:r>
            <a:endParaRPr lang="en-US" sz="950" dirty="0"/>
          </a:p>
        </p:txBody>
      </p:sp>
      <p:sp>
        <p:nvSpPr>
          <p:cNvPr id="39" name="Shape 36"/>
          <p:cNvSpPr/>
          <p:nvPr/>
        </p:nvSpPr>
        <p:spPr>
          <a:xfrm>
            <a:off x="5837834" y="3794760"/>
            <a:ext cx="2847746" cy="402336"/>
          </a:xfrm>
          <a:prstGeom prst="roundRect">
            <a:avLst>
              <a:gd name="adj" fmla="val 11364"/>
            </a:avLst>
          </a:prstGeom>
          <a:solidFill>
            <a:srgbClr val="0F2A3D"/>
          </a:solidFill>
          <a:ln w="9525">
            <a:solidFill>
              <a:srgbClr val="1E3350"/>
            </a:solidFill>
            <a:prstDash val="solid"/>
          </a:ln>
        </p:spPr>
      </p:sp>
      <p:sp>
        <p:nvSpPr>
          <p:cNvPr id="40" name="Text 37"/>
          <p:cNvSpPr/>
          <p:nvPr/>
        </p:nvSpPr>
        <p:spPr>
          <a:xfrm>
            <a:off x="5929274" y="3803904"/>
            <a:ext cx="2664866"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Upload handling &amp; validation</a:t>
            </a:r>
            <a:endParaRPr lang="en-US" sz="850" dirty="0"/>
          </a:p>
        </p:txBody>
      </p:sp>
      <p:sp>
        <p:nvSpPr>
          <p:cNvPr id="41" name="Text 38"/>
          <p:cNvSpPr/>
          <p:nvPr/>
        </p:nvSpPr>
        <p:spPr>
          <a:xfrm>
            <a:off x="5929274" y="4005072"/>
            <a:ext cx="2664866"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Detection pipeline &amp; model tuning</a:t>
            </a:r>
            <a:endParaRPr lang="en-US" sz="850" dirty="0"/>
          </a:p>
        </p:txBody>
      </p:sp>
      <p:sp>
        <p:nvSpPr>
          <p:cNvPr id="42" name="Shape 39"/>
          <p:cNvSpPr/>
          <p:nvPr/>
        </p:nvSpPr>
        <p:spPr>
          <a:xfrm>
            <a:off x="548640" y="4297680"/>
            <a:ext cx="11094415" cy="493776"/>
          </a:xfrm>
          <a:prstGeom prst="rect">
            <a:avLst/>
          </a:prstGeom>
          <a:solidFill>
            <a:srgbClr val="0A1220"/>
          </a:solidFill>
          <a:ln/>
        </p:spPr>
      </p:sp>
      <p:sp>
        <p:nvSpPr>
          <p:cNvPr id="43" name="Text 40"/>
          <p:cNvSpPr/>
          <p:nvPr/>
        </p:nvSpPr>
        <p:spPr>
          <a:xfrm>
            <a:off x="594360" y="435254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Sprint Two: Integration</a:t>
            </a:r>
            <a:endParaRPr lang="en-US" sz="1200" dirty="0"/>
          </a:p>
        </p:txBody>
      </p:sp>
      <p:sp>
        <p:nvSpPr>
          <p:cNvPr id="44" name="Text 41"/>
          <p:cNvSpPr/>
          <p:nvPr/>
        </p:nvSpPr>
        <p:spPr>
          <a:xfrm>
            <a:off x="594360" y="461772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4-5</a:t>
            </a:r>
            <a:endParaRPr lang="en-US" sz="950" dirty="0"/>
          </a:p>
        </p:txBody>
      </p:sp>
      <p:sp>
        <p:nvSpPr>
          <p:cNvPr id="45" name="Shape 42"/>
          <p:cNvSpPr/>
          <p:nvPr/>
        </p:nvSpPr>
        <p:spPr>
          <a:xfrm>
            <a:off x="7298284" y="4343400"/>
            <a:ext cx="2847746" cy="402336"/>
          </a:xfrm>
          <a:prstGeom prst="roundRect">
            <a:avLst>
              <a:gd name="adj" fmla="val 11364"/>
            </a:avLst>
          </a:prstGeom>
          <a:solidFill>
            <a:srgbClr val="0F2A3D"/>
          </a:solidFill>
          <a:ln w="9525">
            <a:solidFill>
              <a:srgbClr val="1E3350"/>
            </a:solidFill>
            <a:prstDash val="solid"/>
          </a:ln>
        </p:spPr>
      </p:sp>
      <p:sp>
        <p:nvSpPr>
          <p:cNvPr id="46" name="Text 43"/>
          <p:cNvSpPr/>
          <p:nvPr/>
        </p:nvSpPr>
        <p:spPr>
          <a:xfrm>
            <a:off x="7389724" y="4352544"/>
            <a:ext cx="2664866"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Results interface &amp; visualisations</a:t>
            </a:r>
            <a:endParaRPr lang="en-US" sz="850" dirty="0"/>
          </a:p>
        </p:txBody>
      </p:sp>
      <p:sp>
        <p:nvSpPr>
          <p:cNvPr id="47" name="Text 44"/>
          <p:cNvSpPr/>
          <p:nvPr/>
        </p:nvSpPr>
        <p:spPr>
          <a:xfrm>
            <a:off x="7389724" y="4553712"/>
            <a:ext cx="2664866"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Full integration &amp; automated test suite</a:t>
            </a:r>
            <a:endParaRPr lang="en-US" sz="850" dirty="0"/>
          </a:p>
        </p:txBody>
      </p:sp>
      <p:sp>
        <p:nvSpPr>
          <p:cNvPr id="48" name="Shape 45"/>
          <p:cNvSpPr/>
          <p:nvPr/>
        </p:nvSpPr>
        <p:spPr>
          <a:xfrm>
            <a:off x="548640" y="4846320"/>
            <a:ext cx="11094415" cy="493776"/>
          </a:xfrm>
          <a:prstGeom prst="rect">
            <a:avLst/>
          </a:prstGeom>
          <a:solidFill>
            <a:srgbClr val="111F33"/>
          </a:solidFill>
          <a:ln/>
        </p:spPr>
      </p:sp>
      <p:sp>
        <p:nvSpPr>
          <p:cNvPr id="49" name="Text 46"/>
          <p:cNvSpPr/>
          <p:nvPr/>
        </p:nvSpPr>
        <p:spPr>
          <a:xfrm>
            <a:off x="594360" y="490118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Hardening &amp; Testing</a:t>
            </a:r>
            <a:endParaRPr lang="en-US" sz="1200" dirty="0"/>
          </a:p>
        </p:txBody>
      </p:sp>
      <p:sp>
        <p:nvSpPr>
          <p:cNvPr id="50" name="Text 47"/>
          <p:cNvSpPr/>
          <p:nvPr/>
        </p:nvSpPr>
        <p:spPr>
          <a:xfrm>
            <a:off x="594360" y="516636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5-6</a:t>
            </a:r>
            <a:endParaRPr lang="en-US" sz="950" dirty="0"/>
          </a:p>
        </p:txBody>
      </p:sp>
      <p:sp>
        <p:nvSpPr>
          <p:cNvPr id="51" name="Shape 48"/>
          <p:cNvSpPr/>
          <p:nvPr/>
        </p:nvSpPr>
        <p:spPr>
          <a:xfrm>
            <a:off x="8758733" y="4892040"/>
            <a:ext cx="2847746" cy="402336"/>
          </a:xfrm>
          <a:prstGeom prst="roundRect">
            <a:avLst>
              <a:gd name="adj" fmla="val 11364"/>
            </a:avLst>
          </a:prstGeom>
          <a:solidFill>
            <a:srgbClr val="0F2A3D"/>
          </a:solidFill>
          <a:ln w="9525">
            <a:solidFill>
              <a:srgbClr val="1E3350"/>
            </a:solidFill>
            <a:prstDash val="solid"/>
          </a:ln>
        </p:spPr>
      </p:sp>
      <p:sp>
        <p:nvSpPr>
          <p:cNvPr id="52" name="Text 49"/>
          <p:cNvSpPr/>
          <p:nvPr/>
        </p:nvSpPr>
        <p:spPr>
          <a:xfrm>
            <a:off x="8850173" y="4901184"/>
            <a:ext cx="2664866"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Security review &amp; input safeguards</a:t>
            </a:r>
            <a:endParaRPr lang="en-US" sz="850" dirty="0"/>
          </a:p>
        </p:txBody>
      </p:sp>
      <p:sp>
        <p:nvSpPr>
          <p:cNvPr id="53" name="Text 50"/>
          <p:cNvSpPr/>
          <p:nvPr/>
        </p:nvSpPr>
        <p:spPr>
          <a:xfrm>
            <a:off x="8850173" y="5102352"/>
            <a:ext cx="2664866"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Edge-case testing &amp; threshold calibration</a:t>
            </a:r>
            <a:endParaRPr lang="en-US" sz="850" dirty="0"/>
          </a:p>
        </p:txBody>
      </p:sp>
      <p:sp>
        <p:nvSpPr>
          <p:cNvPr id="54" name="Shape 51"/>
          <p:cNvSpPr/>
          <p:nvPr/>
        </p:nvSpPr>
        <p:spPr>
          <a:xfrm>
            <a:off x="548640" y="5394960"/>
            <a:ext cx="11094415" cy="493776"/>
          </a:xfrm>
          <a:prstGeom prst="rect">
            <a:avLst/>
          </a:prstGeom>
          <a:solidFill>
            <a:srgbClr val="0A1220"/>
          </a:solidFill>
          <a:ln/>
        </p:spPr>
      </p:sp>
      <p:sp>
        <p:nvSpPr>
          <p:cNvPr id="55" name="Text 52"/>
          <p:cNvSpPr/>
          <p:nvPr/>
        </p:nvSpPr>
        <p:spPr>
          <a:xfrm>
            <a:off x="594360" y="5449824"/>
            <a:ext cx="2194560" cy="274320"/>
          </a:xfrm>
          <a:prstGeom prst="rect">
            <a:avLst/>
          </a:prstGeom>
          <a:noFill/>
          <a:ln/>
        </p:spPr>
        <p:txBody>
          <a:bodyPr wrap="square" rtlCol="0" anchor="t"/>
          <a:lstStyle/>
          <a:p>
            <a:pPr indent="0" marL="0">
              <a:buNone/>
            </a:pPr>
            <a:r>
              <a:rPr lang="en-US" sz="1200" b="1" dirty="0">
                <a:solidFill>
                  <a:srgbClr val="F5F7FA"/>
                </a:solidFill>
                <a:latin typeface="Cambria" pitchFamily="34" charset="0"/>
                <a:ea typeface="Cambria" pitchFamily="34" charset="-122"/>
                <a:cs typeface="Cambria" pitchFamily="34" charset="-120"/>
              </a:rPr>
              <a:t>Reporting &amp; Presentation</a:t>
            </a:r>
            <a:endParaRPr lang="en-US" sz="1200" dirty="0"/>
          </a:p>
        </p:txBody>
      </p:sp>
      <p:sp>
        <p:nvSpPr>
          <p:cNvPr id="56" name="Text 53"/>
          <p:cNvSpPr/>
          <p:nvPr/>
        </p:nvSpPr>
        <p:spPr>
          <a:xfrm>
            <a:off x="594360" y="5715000"/>
            <a:ext cx="2194560" cy="219456"/>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Wk 6</a:t>
            </a:r>
            <a:endParaRPr lang="en-US" sz="950" dirty="0"/>
          </a:p>
        </p:txBody>
      </p:sp>
      <p:sp>
        <p:nvSpPr>
          <p:cNvPr id="57" name="Shape 54"/>
          <p:cNvSpPr/>
          <p:nvPr/>
        </p:nvSpPr>
        <p:spPr>
          <a:xfrm>
            <a:off x="10219182" y="5440680"/>
            <a:ext cx="1387297" cy="402336"/>
          </a:xfrm>
          <a:prstGeom prst="roundRect">
            <a:avLst>
              <a:gd name="adj" fmla="val 11364"/>
            </a:avLst>
          </a:prstGeom>
          <a:solidFill>
            <a:srgbClr val="0F2A3D"/>
          </a:solidFill>
          <a:ln w="9525">
            <a:solidFill>
              <a:srgbClr val="1E3350"/>
            </a:solidFill>
            <a:prstDash val="solid"/>
          </a:ln>
        </p:spPr>
      </p:sp>
      <p:sp>
        <p:nvSpPr>
          <p:cNvPr id="58" name="Text 55"/>
          <p:cNvSpPr/>
          <p:nvPr/>
        </p:nvSpPr>
        <p:spPr>
          <a:xfrm>
            <a:off x="10310622" y="5449824"/>
            <a:ext cx="1204417" cy="182880"/>
          </a:xfrm>
          <a:prstGeom prst="rect">
            <a:avLst/>
          </a:prstGeom>
          <a:noFill/>
          <a:ln/>
        </p:spPr>
        <p:txBody>
          <a:bodyPr wrap="square" rtlCol="0" anchor="ctr"/>
          <a:lstStyle/>
          <a:p>
            <a:pPr indent="0" marL="0">
              <a:lnSpc>
                <a:spcPct val="100000"/>
              </a:lnSpc>
              <a:buNone/>
            </a:pPr>
            <a:r>
              <a:rPr lang="en-US" sz="850" b="1" dirty="0">
                <a:solidFill>
                  <a:srgbClr val="5FB8DB"/>
                </a:solidFill>
                <a:latin typeface="Calibri" pitchFamily="34" charset="0"/>
                <a:ea typeface="Calibri" pitchFamily="34" charset="-122"/>
                <a:cs typeface="Calibri" pitchFamily="34" charset="-120"/>
              </a:rPr>
              <a:t>Andy: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Slides &amp; demo</a:t>
            </a:r>
            <a:endParaRPr lang="en-US" sz="850" dirty="0"/>
          </a:p>
        </p:txBody>
      </p:sp>
      <p:sp>
        <p:nvSpPr>
          <p:cNvPr id="59" name="Text 56"/>
          <p:cNvSpPr/>
          <p:nvPr/>
        </p:nvSpPr>
        <p:spPr>
          <a:xfrm>
            <a:off x="10310622" y="5650992"/>
            <a:ext cx="1204417" cy="182880"/>
          </a:xfrm>
          <a:prstGeom prst="rect">
            <a:avLst/>
          </a:prstGeom>
          <a:noFill/>
          <a:ln/>
        </p:spPr>
        <p:txBody>
          <a:bodyPr wrap="square" rtlCol="0" anchor="ctr"/>
          <a:lstStyle/>
          <a:p>
            <a:pPr indent="0" marL="0">
              <a:lnSpc>
                <a:spcPct val="100000"/>
              </a:lnSpc>
              <a:buNone/>
            </a:pPr>
            <a:r>
              <a:rPr lang="en-US" sz="850" b="1" dirty="0">
                <a:solidFill>
                  <a:srgbClr val="2FE6A0"/>
                </a:solidFill>
                <a:latin typeface="Calibri" pitchFamily="34" charset="0"/>
                <a:ea typeface="Calibri" pitchFamily="34" charset="-122"/>
                <a:cs typeface="Calibri" pitchFamily="34" charset="-120"/>
              </a:rPr>
              <a:t>Piero: </a:t>
            </a:r>
            <a:pPr indent="0" marL="0">
              <a:lnSpc>
                <a:spcPct val="100000"/>
              </a:lnSpc>
              <a:buNone/>
            </a:pPr>
            <a:r>
              <a:rPr lang="en-US" sz="850" dirty="0">
                <a:solidFill>
                  <a:srgbClr val="F5F7FA"/>
                </a:solidFill>
                <a:latin typeface="Calibri" pitchFamily="34" charset="0"/>
                <a:ea typeface="Calibri" pitchFamily="34" charset="-122"/>
                <a:cs typeface="Calibri" pitchFamily="34" charset="-120"/>
              </a:rPr>
              <a:t>Reflection notes</a:t>
            </a:r>
            <a:endParaRPr lang="en-US" sz="850" dirty="0"/>
          </a:p>
        </p:txBody>
      </p:sp>
      <p:sp>
        <p:nvSpPr>
          <p:cNvPr id="60" name="Text 57"/>
          <p:cNvSpPr/>
          <p:nvPr/>
        </p:nvSpPr>
        <p:spPr>
          <a:xfrm>
            <a:off x="548640" y="6016752"/>
            <a:ext cx="10698480" cy="320040"/>
          </a:xfrm>
          <a:prstGeom prst="rect">
            <a:avLst/>
          </a:prstGeom>
          <a:noFill/>
          <a:ln/>
        </p:spPr>
        <p:txBody>
          <a:bodyPr wrap="square" rtlCol="0" anchor="ctr"/>
          <a:lstStyle/>
          <a:p>
            <a:pPr indent="0" marL="0">
              <a:lnSpc>
                <a:spcPct val="110000"/>
              </a:lnSpc>
              <a:buNone/>
            </a:pPr>
            <a:r>
              <a:rPr lang="en-US" sz="1050" i="1" dirty="0">
                <a:solidFill>
                  <a:srgbClr val="6E85A0"/>
                </a:solidFill>
                <a:latin typeface="Calibri" pitchFamily="34" charset="0"/>
                <a:ea typeface="Calibri" pitchFamily="34" charset="-122"/>
                <a:cs typeface="Calibri" pitchFamily="34" charset="-120"/>
              </a:rPr>
              <a:t>Within Sprints One and Two, work was further broken into one-week Agile cycles, so the Gantt structure held the deadline while the cycles inside it absorbed day-to-day uncertainty.</a:t>
            </a:r>
            <a:endParaRPr lang="en-US" sz="1050" dirty="0"/>
          </a:p>
        </p:txBody>
      </p:sp>
      <p:sp>
        <p:nvSpPr>
          <p:cNvPr id="61" name="Shape 58"/>
          <p:cNvSpPr/>
          <p:nvPr/>
        </p:nvSpPr>
        <p:spPr>
          <a:xfrm>
            <a:off x="0" y="6400800"/>
            <a:ext cx="12191695" cy="457200"/>
          </a:xfrm>
          <a:prstGeom prst="rect">
            <a:avLst/>
          </a:prstGeom>
          <a:solidFill>
            <a:srgbClr val="111F33"/>
          </a:solidFill>
          <a:ln/>
        </p:spPr>
      </p:sp>
      <p:sp>
        <p:nvSpPr>
          <p:cNvPr id="62" name="Text 59"/>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[4]  D. Khanna et al., "Hybrid work meets agile software development," in Proc. IEEE/ACM 17th Int. Conf. CHASE, 2024, pp. 57-67.   [5]  S. Zhang et al., "End-to-end AutoML for unsupervised log anomaly detection," in Proc. 39th IEEE/ACM ASE, 2024, pp. 1680-1692.</a:t>
            </a:r>
            <a:endParaRPr lang="en-US" sz="950" dirty="0"/>
          </a:p>
        </p:txBody>
      </p:sp>
      <p:sp>
        <p:nvSpPr>
          <p:cNvPr id="63" name="Text 60"/>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4</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target.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3.  PROJECT PLANNING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Why a Hybrid Gantt + Agile Approach?</a:t>
            </a:r>
            <a:endParaRPr lang="en-US" sz="2900" dirty="0"/>
          </a:p>
        </p:txBody>
      </p:sp>
      <p:sp>
        <p:nvSpPr>
          <p:cNvPr id="6" name="Text 3"/>
          <p:cNvSpPr/>
          <p:nvPr/>
        </p:nvSpPr>
        <p:spPr>
          <a:xfrm>
            <a:off x="548640" y="1828800"/>
            <a:ext cx="10698480" cy="777240"/>
          </a:xfrm>
          <a:prstGeom prst="rect">
            <a:avLst/>
          </a:prstGeom>
          <a:noFill/>
          <a:ln/>
        </p:spPr>
        <p:txBody>
          <a:bodyPr wrap="square" rtlCol="0" anchor="ctr"/>
          <a:lstStyle/>
          <a:p>
            <a:pPr indent="0" marL="0">
              <a:lnSpc>
                <a:spcPct val="128000"/>
              </a:lnSpc>
              <a:buNone/>
            </a:pPr>
            <a:r>
              <a:rPr lang="en-US" sz="1350" dirty="0">
                <a:solidFill>
                  <a:srgbClr val="F5F7FA"/>
                </a:solidFill>
                <a:latin typeface="Calibri" pitchFamily="34" charset="0"/>
                <a:ea typeface="Calibri" pitchFamily="34" charset="-122"/>
                <a:cs typeface="Calibri" pitchFamily="34" charset="-120"/>
              </a:rPr>
              <a:t>A schedule is a promise about the future, and machine learning work is exactly the kind of future that resists precise promises. The team combined two planning traditions rather than pick one, because each compensates for what the other cannot do alone.</a:t>
            </a:r>
            <a:endParaRPr lang="en-US" sz="1350" dirty="0"/>
          </a:p>
        </p:txBody>
      </p:sp>
      <p:sp>
        <p:nvSpPr>
          <p:cNvPr id="7" name="Shape 4"/>
          <p:cNvSpPr/>
          <p:nvPr/>
        </p:nvSpPr>
        <p:spPr>
          <a:xfrm>
            <a:off x="548640" y="2697480"/>
            <a:ext cx="5166360" cy="1828800"/>
          </a:xfrm>
          <a:prstGeom prst="roundRect">
            <a:avLst>
              <a:gd name="adj" fmla="val 3500"/>
            </a:avLst>
          </a:prstGeom>
          <a:solidFill>
            <a:srgbClr val="111F33"/>
          </a:solidFill>
          <a:ln w="12700">
            <a:solidFill>
              <a:srgbClr val="1E3350"/>
            </a:solidFill>
            <a:prstDash val="solid"/>
          </a:ln>
        </p:spPr>
      </p:sp>
      <p:sp>
        <p:nvSpPr>
          <p:cNvPr id="8" name="Text 5"/>
          <p:cNvSpPr/>
          <p:nvPr/>
        </p:nvSpPr>
        <p:spPr>
          <a:xfrm>
            <a:off x="822960" y="2880360"/>
            <a:ext cx="4617720" cy="274320"/>
          </a:xfrm>
          <a:prstGeom prst="rect">
            <a:avLst/>
          </a:prstGeom>
          <a:noFill/>
          <a:ln/>
        </p:spPr>
        <p:txBody>
          <a:bodyPr wrap="square" rtlCol="0" anchor="ctr"/>
          <a:lstStyle/>
          <a:p>
            <a:pPr indent="0" marL="0">
              <a:buNone/>
            </a:pPr>
            <a:r>
              <a:rPr lang="en-US" sz="1100" b="1" spc="120" kern="0" dirty="0">
                <a:solidFill>
                  <a:srgbClr val="5FB8DB"/>
                </a:solidFill>
                <a:latin typeface="Calibri" pitchFamily="34" charset="0"/>
                <a:ea typeface="Calibri" pitchFamily="34" charset="-122"/>
                <a:cs typeface="Calibri" pitchFamily="34" charset="-120"/>
              </a:rPr>
              <a:t>WHAT THE GANTT CHART GAVE US</a:t>
            </a:r>
            <a:endParaRPr lang="en-US" sz="1100" dirty="0"/>
          </a:p>
        </p:txBody>
      </p:sp>
      <p:sp>
        <p:nvSpPr>
          <p:cNvPr id="9" name="Text 6"/>
          <p:cNvSpPr/>
          <p:nvPr/>
        </p:nvSpPr>
        <p:spPr>
          <a:xfrm>
            <a:off x="822960" y="3227832"/>
            <a:ext cx="4617720" cy="1143000"/>
          </a:xfrm>
          <a:prstGeom prst="rect">
            <a:avLst/>
          </a:prstGeom>
          <a:noFill/>
          <a:ln/>
        </p:spPr>
        <p:txBody>
          <a:bodyPr wrap="square" rtlCol="0" anchor="t"/>
          <a:lstStyle/>
          <a:p>
            <a:pPr indent="0" marL="0">
              <a:lnSpc>
                <a:spcPct val="125000"/>
              </a:lnSpc>
              <a:buNone/>
            </a:pPr>
            <a:r>
              <a:rPr lang="en-US" sz="1200" dirty="0">
                <a:solidFill>
                  <a:srgbClr val="94A9C2"/>
                </a:solidFill>
                <a:latin typeface="Calibri" pitchFamily="34" charset="0"/>
                <a:ea typeface="Calibri" pitchFamily="34" charset="-122"/>
                <a:cs typeface="Calibri" pitchFamily="34" charset="-120"/>
              </a:rPr>
              <a:t>Macro-level visibility: six named, independently reportable phases, fixed against a shared deadline. Dependencies between phases are visible at a glance, giving a formal, documented structure that reduces ambiguity for a two-person team and for anyone assessing the work.</a:t>
            </a:r>
            <a:endParaRPr lang="en-US" sz="1200" dirty="0"/>
          </a:p>
        </p:txBody>
      </p:sp>
      <p:sp>
        <p:nvSpPr>
          <p:cNvPr id="10" name="Shape 7"/>
          <p:cNvSpPr/>
          <p:nvPr/>
        </p:nvSpPr>
        <p:spPr>
          <a:xfrm>
            <a:off x="6080760" y="2697480"/>
            <a:ext cx="5166360" cy="1828800"/>
          </a:xfrm>
          <a:prstGeom prst="roundRect">
            <a:avLst>
              <a:gd name="adj" fmla="val 3500"/>
            </a:avLst>
          </a:prstGeom>
          <a:solidFill>
            <a:srgbClr val="0F2A3D"/>
          </a:solidFill>
          <a:ln w="12700">
            <a:solidFill>
              <a:srgbClr val="1E3350"/>
            </a:solidFill>
            <a:prstDash val="solid"/>
          </a:ln>
        </p:spPr>
      </p:sp>
      <p:sp>
        <p:nvSpPr>
          <p:cNvPr id="11" name="Text 8"/>
          <p:cNvSpPr/>
          <p:nvPr/>
        </p:nvSpPr>
        <p:spPr>
          <a:xfrm>
            <a:off x="6355080" y="2880360"/>
            <a:ext cx="4617720" cy="274320"/>
          </a:xfrm>
          <a:prstGeom prst="rect">
            <a:avLst/>
          </a:prstGeom>
          <a:noFill/>
          <a:ln/>
        </p:spPr>
        <p:txBody>
          <a:bodyPr wrap="square" rtlCol="0" anchor="ctr"/>
          <a:lstStyle/>
          <a:p>
            <a:pPr indent="0" marL="0">
              <a:buNone/>
            </a:pPr>
            <a:r>
              <a:rPr lang="en-US" sz="1100" b="1" spc="120" kern="0" dirty="0">
                <a:solidFill>
                  <a:srgbClr val="2FE6A0"/>
                </a:solidFill>
                <a:latin typeface="Calibri" pitchFamily="34" charset="0"/>
                <a:ea typeface="Calibri" pitchFamily="34" charset="-122"/>
                <a:cs typeface="Calibri" pitchFamily="34" charset="-120"/>
              </a:rPr>
              <a:t>WHAT AGILE SPRINTS GAVE US</a:t>
            </a:r>
            <a:endParaRPr lang="en-US" sz="1100" dirty="0"/>
          </a:p>
        </p:txBody>
      </p:sp>
      <p:sp>
        <p:nvSpPr>
          <p:cNvPr id="12" name="Text 9"/>
          <p:cNvSpPr/>
          <p:nvPr/>
        </p:nvSpPr>
        <p:spPr>
          <a:xfrm>
            <a:off x="6355080" y="3227832"/>
            <a:ext cx="4617720" cy="1143000"/>
          </a:xfrm>
          <a:prstGeom prst="rect">
            <a:avLst/>
          </a:prstGeom>
          <a:noFill/>
          <a:ln/>
        </p:spPr>
        <p:txBody>
          <a:bodyPr wrap="square" rtlCol="0" anchor="t"/>
          <a:lstStyle/>
          <a:p>
            <a:pPr indent="0" marL="0">
              <a:lnSpc>
                <a:spcPct val="125000"/>
              </a:lnSpc>
              <a:buNone/>
            </a:pPr>
            <a:r>
              <a:rPr lang="en-US" sz="1200" dirty="0">
                <a:solidFill>
                  <a:srgbClr val="94A9C2"/>
                </a:solidFill>
                <a:latin typeface="Calibri" pitchFamily="34" charset="0"/>
                <a:ea typeface="Calibri" pitchFamily="34" charset="-122"/>
                <a:cs typeface="Calibri" pitchFamily="34" charset="-120"/>
              </a:rPr>
              <a:t>Adaptability at the week-to-week level: short cycles that assume estimates will be wrong, and that build in a moment, every week, to reprioritise honestly rather than quietly fall behind a plan nobody revisits.</a:t>
            </a:r>
            <a:endParaRPr lang="en-US" sz="1200" dirty="0"/>
          </a:p>
        </p:txBody>
      </p:sp>
      <p:sp>
        <p:nvSpPr>
          <p:cNvPr id="13" name="Text 10"/>
          <p:cNvSpPr/>
          <p:nvPr/>
        </p:nvSpPr>
        <p:spPr>
          <a:xfrm>
            <a:off x="548640" y="4663440"/>
            <a:ext cx="10698480" cy="960120"/>
          </a:xfrm>
          <a:prstGeom prst="rect">
            <a:avLst/>
          </a:prstGeom>
          <a:noFill/>
          <a:ln/>
        </p:spPr>
        <p:txBody>
          <a:bodyPr wrap="square" rtlCol="0" anchor="ctr"/>
          <a:lstStyle/>
          <a:p>
            <a:pPr indent="0" marL="0">
              <a:lnSpc>
                <a:spcPct val="122000"/>
              </a:lnSpc>
              <a:buNone/>
            </a:pPr>
            <a:r>
              <a:rPr lang="en-US" sz="1250" dirty="0">
                <a:solidFill>
                  <a:srgbClr val="F5F7FA"/>
                </a:solidFill>
                <a:latin typeface="Calibri" pitchFamily="34" charset="0"/>
                <a:ea typeface="Calibri" pitchFamily="34" charset="-122"/>
                <a:cs typeface="Calibri" pitchFamily="34" charset="-120"/>
              </a:rPr>
              <a:t>Recent research on automating unsupervised log-anomaly pipelines end to end [5] underlines the specific risk a rigid, linear plan invites: schedules that quietly assume a model “just works” once code is written, then collapse when it doesn’t. The two riskiest tasks in this project, arriving at a research-backed model choice and getting reliable parsing across noisy, inconsistent log formats, were exactly the kind of effort that resists accurate up-front time-boxing.</a:t>
            </a:r>
            <a:endParaRPr lang="en-US" sz="1250" dirty="0"/>
          </a:p>
        </p:txBody>
      </p:sp>
      <p:sp>
        <p:nvSpPr>
          <p:cNvPr id="14" name="Shape 11"/>
          <p:cNvSpPr/>
          <p:nvPr/>
        </p:nvSpPr>
        <p:spPr>
          <a:xfrm>
            <a:off x="548640" y="5742432"/>
            <a:ext cx="10725912" cy="548640"/>
          </a:xfrm>
          <a:prstGeom prst="roundRect">
            <a:avLst>
              <a:gd name="adj" fmla="val 10000"/>
            </a:avLst>
          </a:prstGeom>
          <a:solidFill>
            <a:srgbClr val="16301F"/>
          </a:solidFill>
          <a:ln w="12700">
            <a:solidFill>
              <a:srgbClr val="2A5A3B"/>
            </a:solidFill>
            <a:prstDash val="solid"/>
          </a:ln>
        </p:spPr>
      </p:sp>
      <p:sp>
        <p:nvSpPr>
          <p:cNvPr id="15" name="Text 12"/>
          <p:cNvSpPr/>
          <p:nvPr/>
        </p:nvSpPr>
        <p:spPr>
          <a:xfrm>
            <a:off x="777240" y="5742432"/>
            <a:ext cx="10268712" cy="548640"/>
          </a:xfrm>
          <a:prstGeom prst="rect">
            <a:avLst/>
          </a:prstGeom>
          <a:noFill/>
          <a:ln/>
        </p:spPr>
        <p:txBody>
          <a:bodyPr wrap="square" rtlCol="0" anchor="ctr"/>
          <a:lstStyle/>
          <a:p>
            <a:pPr indent="0" marL="0">
              <a:lnSpc>
                <a:spcPct val="108000"/>
              </a:lnSpc>
              <a:buNone/>
            </a:pPr>
            <a:r>
              <a:rPr lang="en-US" sz="1050" b="1" dirty="0">
                <a:solidFill>
                  <a:srgbClr val="2FE6A0"/>
                </a:solidFill>
                <a:latin typeface="Calibri" pitchFamily="34" charset="0"/>
                <a:ea typeface="Calibri" pitchFamily="34" charset="-122"/>
                <a:cs typeface="Calibri" pitchFamily="34" charset="-120"/>
              </a:rPr>
              <a:t>In practice:  </a:t>
            </a:r>
            <a:pPr indent="0" marL="0">
              <a:lnSpc>
                <a:spcPct val="108000"/>
              </a:lnSpc>
              <a:buNone/>
            </a:pPr>
            <a:r>
              <a:rPr lang="en-US" sz="1050" dirty="0">
                <a:solidFill>
                  <a:srgbClr val="F5F7FA"/>
                </a:solidFill>
                <a:latin typeface="Calibri" pitchFamily="34" charset="0"/>
                <a:ea typeface="Calibri" pitchFamily="34" charset="-122"/>
                <a:cs typeface="Calibri" pitchFamily="34" charset="-120"/>
              </a:rPr>
              <a:t>when reliable log parsing took longer than estimated in Week 3, the Agile cycle absorbed the delay inside its own sprint. The Gantt frame, and the deadline it protected, never had to move.</a:t>
            </a:r>
            <a:endParaRPr lang="en-US" sz="1050" dirty="0"/>
          </a:p>
        </p:txBody>
      </p:sp>
      <p:sp>
        <p:nvSpPr>
          <p:cNvPr id="16" name="Shape 13"/>
          <p:cNvSpPr/>
          <p:nvPr/>
        </p:nvSpPr>
        <p:spPr>
          <a:xfrm>
            <a:off x="0" y="6400800"/>
            <a:ext cx="12191695" cy="457200"/>
          </a:xfrm>
          <a:prstGeom prst="rect">
            <a:avLst/>
          </a:prstGeom>
          <a:solidFill>
            <a:srgbClr val="111F33"/>
          </a:solidFill>
          <a:ln/>
        </p:spPr>
      </p:sp>
      <p:sp>
        <p:nvSpPr>
          <p:cNvPr id="17" name="Text 14"/>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[4]  D. Khanna et al., "Hybrid work meets agile software development," in Proc. IEEE/ACM 17th Int. Conf. CHASE, 2024, pp. 57-67.   [5]  S. Zhang et al., "End-to-end AutoML for unsupervised log anomaly detection," in Proc. 39th IEEE/ACM ASE, 2024, pp. 1680-1692.</a:t>
            </a:r>
            <a:endParaRPr lang="en-US" sz="950" dirty="0"/>
          </a:p>
        </p:txBody>
      </p:sp>
      <p:sp>
        <p:nvSpPr>
          <p:cNvPr id="18" name="Text 15"/>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5</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search.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4.  RESEARCH</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Grounding the Project in Evidence, Not Intuition</a:t>
            </a:r>
            <a:endParaRPr lang="en-US" sz="2900" dirty="0"/>
          </a:p>
        </p:txBody>
      </p:sp>
      <p:sp>
        <p:nvSpPr>
          <p:cNvPr id="6" name="Text 3"/>
          <p:cNvSpPr/>
          <p:nvPr/>
        </p:nvSpPr>
        <p:spPr>
          <a:xfrm>
            <a:off x="548640" y="1828800"/>
            <a:ext cx="10698480" cy="822960"/>
          </a:xfrm>
          <a:prstGeom prst="rect">
            <a:avLst/>
          </a:prstGeom>
          <a:noFill/>
          <a:ln/>
        </p:spPr>
        <p:txBody>
          <a:bodyPr wrap="square" rtlCol="0" anchor="t"/>
          <a:lstStyle/>
          <a:p>
            <a:pPr indent="0" marL="0">
              <a:lnSpc>
                <a:spcPct val="125000"/>
              </a:lnSpc>
              <a:buNone/>
            </a:pPr>
            <a:r>
              <a:rPr lang="en-US" sz="1300" dirty="0">
                <a:solidFill>
                  <a:srgbClr val="F5F7FA"/>
                </a:solidFill>
                <a:latin typeface="Calibri" pitchFamily="34" charset="0"/>
                <a:ea typeface="Calibri" pitchFamily="34" charset="-122"/>
                <a:cs typeface="Calibri" pitchFamily="34" charset="-120"/>
              </a:rPr>
              <a:t>Research was conducted across Google Scholar, IEEE Xplore, the ACM Digital Library, and NIST publications. The central design decision, replacing rule-based alerting with machine learning, needed to be justified against existing evidence, not assumed to be an improvement: independent surveys cited in the incident-response literature find that </a:t>
            </a:r>
            <a:pPr indent="0" marL="0">
              <a:lnSpc>
                <a:spcPct val="125000"/>
              </a:lnSpc>
              <a:buNone/>
            </a:pPr>
            <a:r>
              <a:rPr lang="en-US" sz="1300" b="1" dirty="0">
                <a:solidFill>
                  <a:srgbClr val="2FE6A0"/>
                </a:solidFill>
                <a:latin typeface="Calibri" pitchFamily="34" charset="0"/>
                <a:ea typeface="Calibri" pitchFamily="34" charset="-122"/>
                <a:cs typeface="Calibri" pitchFamily="34" charset="-120"/>
              </a:rPr>
              <a:t>a large share of rule-based SIEM alerts are false positives, with nearly a third of security professionals admitting to ignoring alerts because of it</a:t>
            </a:r>
            <a:pPr indent="0" marL="0">
              <a:lnSpc>
                <a:spcPct val="125000"/>
              </a:lnSpc>
              <a:buNone/>
            </a:pPr>
            <a:r>
              <a:rPr lang="en-US" sz="1300" dirty="0">
                <a:solidFill>
                  <a:srgbClr val="F5F7FA"/>
                </a:solidFill>
                <a:latin typeface="Calibri" pitchFamily="34" charset="0"/>
                <a:ea typeface="Calibri" pitchFamily="34" charset="-122"/>
                <a:cs typeface="Calibri" pitchFamily="34" charset="-120"/>
              </a:rPr>
              <a:t>, the exact failure this project set out to fix.</a:t>
            </a:r>
            <a:endParaRPr lang="en-US" sz="1300" dirty="0"/>
          </a:p>
        </p:txBody>
      </p:sp>
      <p:sp>
        <p:nvSpPr>
          <p:cNvPr id="7" name="Text 4"/>
          <p:cNvSpPr/>
          <p:nvPr/>
        </p:nvSpPr>
        <p:spPr>
          <a:xfrm>
            <a:off x="548640" y="2834640"/>
            <a:ext cx="3063240" cy="256032"/>
          </a:xfrm>
          <a:prstGeom prst="rect">
            <a:avLst/>
          </a:prstGeom>
          <a:noFill/>
          <a:ln/>
        </p:spPr>
        <p:txBody>
          <a:bodyPr wrap="square" rtlCol="0" anchor="ctr"/>
          <a:lstStyle/>
          <a:p>
            <a:pPr indent="0" marL="0">
              <a:buNone/>
            </a:pPr>
            <a:r>
              <a:rPr lang="en-US" sz="1000" b="1" spc="120" kern="0" dirty="0">
                <a:solidFill>
                  <a:srgbClr val="5FB8DB"/>
                </a:solidFill>
                <a:latin typeface="Calibri" pitchFamily="34" charset="0"/>
                <a:ea typeface="Calibri" pitchFamily="34" charset="-122"/>
                <a:cs typeface="Calibri" pitchFamily="34" charset="-120"/>
              </a:rPr>
              <a:t>STUDY</a:t>
            </a:r>
            <a:endParaRPr lang="en-US" sz="1000" dirty="0"/>
          </a:p>
        </p:txBody>
      </p:sp>
      <p:sp>
        <p:nvSpPr>
          <p:cNvPr id="8" name="Text 5"/>
          <p:cNvSpPr/>
          <p:nvPr/>
        </p:nvSpPr>
        <p:spPr>
          <a:xfrm>
            <a:off x="3611880" y="2834640"/>
            <a:ext cx="3977640" cy="256032"/>
          </a:xfrm>
          <a:prstGeom prst="rect">
            <a:avLst/>
          </a:prstGeom>
          <a:noFill/>
          <a:ln/>
        </p:spPr>
        <p:txBody>
          <a:bodyPr wrap="square" rtlCol="0" anchor="ctr"/>
          <a:lstStyle/>
          <a:p>
            <a:pPr indent="0" marL="0">
              <a:buNone/>
            </a:pPr>
            <a:r>
              <a:rPr lang="en-US" sz="1000" b="1" spc="120" kern="0" dirty="0">
                <a:solidFill>
                  <a:srgbClr val="5FB8DB"/>
                </a:solidFill>
                <a:latin typeface="Calibri" pitchFamily="34" charset="0"/>
                <a:ea typeface="Calibri" pitchFamily="34" charset="-122"/>
                <a:cs typeface="Calibri" pitchFamily="34" charset="-120"/>
              </a:rPr>
              <a:t>WHAT IT ESTABLISHED</a:t>
            </a:r>
            <a:endParaRPr lang="en-US" sz="1000" dirty="0"/>
          </a:p>
        </p:txBody>
      </p:sp>
      <p:sp>
        <p:nvSpPr>
          <p:cNvPr id="9" name="Text 6"/>
          <p:cNvSpPr/>
          <p:nvPr/>
        </p:nvSpPr>
        <p:spPr>
          <a:xfrm>
            <a:off x="7589520" y="2834640"/>
            <a:ext cx="4023360" cy="256032"/>
          </a:xfrm>
          <a:prstGeom prst="rect">
            <a:avLst/>
          </a:prstGeom>
          <a:noFill/>
          <a:ln/>
        </p:spPr>
        <p:txBody>
          <a:bodyPr wrap="square" rtlCol="0" anchor="ctr"/>
          <a:lstStyle/>
          <a:p>
            <a:pPr indent="0" marL="0">
              <a:buNone/>
            </a:pPr>
            <a:r>
              <a:rPr lang="en-US" sz="1000" b="1" spc="120" kern="0" dirty="0">
                <a:solidFill>
                  <a:srgbClr val="5FB8DB"/>
                </a:solidFill>
                <a:latin typeface="Calibri" pitchFamily="34" charset="0"/>
                <a:ea typeface="Calibri" pitchFamily="34" charset="-122"/>
                <a:cs typeface="Calibri" pitchFamily="34" charset="-120"/>
              </a:rPr>
              <a:t>WHAT IT JUSTIFIED HERE</a:t>
            </a:r>
            <a:endParaRPr lang="en-US" sz="1000" dirty="0"/>
          </a:p>
        </p:txBody>
      </p:sp>
      <p:sp>
        <p:nvSpPr>
          <p:cNvPr id="10" name="Shape 7"/>
          <p:cNvSpPr/>
          <p:nvPr/>
        </p:nvSpPr>
        <p:spPr>
          <a:xfrm>
            <a:off x="548640" y="3118104"/>
            <a:ext cx="11091672" cy="786384"/>
          </a:xfrm>
          <a:prstGeom prst="rect">
            <a:avLst/>
          </a:prstGeom>
          <a:solidFill>
            <a:srgbClr val="111F33"/>
          </a:solidFill>
          <a:ln/>
        </p:spPr>
      </p:sp>
      <p:sp>
        <p:nvSpPr>
          <p:cNvPr id="11" name="Text 8"/>
          <p:cNvSpPr/>
          <p:nvPr/>
        </p:nvSpPr>
        <p:spPr>
          <a:xfrm>
            <a:off x="731520" y="3163824"/>
            <a:ext cx="2788920" cy="713232"/>
          </a:xfrm>
          <a:prstGeom prst="rect">
            <a:avLst/>
          </a:prstGeom>
          <a:noFill/>
          <a:ln/>
        </p:spPr>
        <p:txBody>
          <a:bodyPr wrap="square" rtlCol="0" anchor="t"/>
          <a:lstStyle/>
          <a:p>
            <a:pPr indent="0" marL="0">
              <a:lnSpc>
                <a:spcPct val="112000"/>
              </a:lnSpc>
              <a:buNone/>
            </a:pPr>
            <a:r>
              <a:rPr lang="en-US" sz="1150" b="1" dirty="0">
                <a:solidFill>
                  <a:srgbClr val="F5F7FA"/>
                </a:solidFill>
                <a:latin typeface="Calibri" pitchFamily="34" charset="0"/>
                <a:ea typeface="Calibri" pitchFamily="34" charset="-122"/>
                <a:cs typeface="Calibri" pitchFamily="34" charset="-120"/>
              </a:rPr>
              <a:t>Ban et al. (2023)</a:t>
            </a:r>
            <a:pPr indent="0" marL="0">
              <a:lnSpc>
                <a:spcPct val="112000"/>
              </a:lnSpc>
              <a:buNone/>
            </a:pPr>
            <a:r>
              <a:rPr lang="en-US" sz="1050" dirty="0">
                <a:solidFill>
                  <a:srgbClr val="2FE6A0"/>
                </a:solidFill>
                <a:latin typeface="Calibri" pitchFamily="34" charset="0"/>
                <a:ea typeface="Calibri" pitchFamily="34" charset="-122"/>
                <a:cs typeface="Calibri" pitchFamily="34" charset="-120"/>
              </a:rPr>
              <a:t>  [1]</a:t>
            </a:r>
            <a:endParaRPr lang="en-US" sz="1150" dirty="0"/>
          </a:p>
        </p:txBody>
      </p:sp>
      <p:sp>
        <p:nvSpPr>
          <p:cNvPr id="12" name="Text 9"/>
          <p:cNvSpPr/>
          <p:nvPr/>
        </p:nvSpPr>
        <p:spPr>
          <a:xfrm>
            <a:off x="3611880" y="3163824"/>
            <a:ext cx="3794760" cy="713232"/>
          </a:xfrm>
          <a:prstGeom prst="rect">
            <a:avLst/>
          </a:prstGeom>
          <a:noFill/>
          <a:ln/>
        </p:spPr>
        <p:txBody>
          <a:bodyPr wrap="square" rtlCol="0" anchor="t"/>
          <a:lstStyle/>
          <a:p>
            <a:pPr indent="0" marL="0">
              <a:lnSpc>
                <a:spcPct val="112000"/>
              </a:lnSpc>
              <a:buNone/>
            </a:pPr>
            <a:r>
              <a:rPr lang="en-US" sz="1030" dirty="0">
                <a:solidFill>
                  <a:srgbClr val="94A9C2"/>
                </a:solidFill>
                <a:latin typeface="Calibri" pitchFamily="34" charset="0"/>
                <a:ea typeface="Calibri" pitchFamily="34" charset="-122"/>
                <a:cs typeface="Calibri" pitchFamily="34" charset="-120"/>
              </a:rPr>
              <a:t>High volumes of low-quality, uncorrelated SIEM alerts are the primary driver of analyst alert fatigue and missed incidents.</a:t>
            </a:r>
            <a:endParaRPr lang="en-US" sz="1030" dirty="0"/>
          </a:p>
        </p:txBody>
      </p:sp>
      <p:sp>
        <p:nvSpPr>
          <p:cNvPr id="13" name="Text 10"/>
          <p:cNvSpPr/>
          <p:nvPr/>
        </p:nvSpPr>
        <p:spPr>
          <a:xfrm>
            <a:off x="7589520" y="3163824"/>
            <a:ext cx="3840480" cy="713232"/>
          </a:xfrm>
          <a:prstGeom prst="rect">
            <a:avLst/>
          </a:prstGeom>
          <a:noFill/>
          <a:ln/>
        </p:spPr>
        <p:txBody>
          <a:bodyPr wrap="square" rtlCol="0" anchor="t"/>
          <a:lstStyle/>
          <a:p>
            <a:pPr indent="0" marL="0">
              <a:lnSpc>
                <a:spcPct val="112000"/>
              </a:lnSpc>
              <a:buNone/>
            </a:pPr>
            <a:r>
              <a:rPr lang="en-US" sz="1030" i="1" dirty="0">
                <a:solidFill>
                  <a:srgbClr val="2FE6A0"/>
                </a:solidFill>
                <a:latin typeface="Calibri" pitchFamily="34" charset="0"/>
                <a:ea typeface="Calibri" pitchFamily="34" charset="-122"/>
                <a:cs typeface="Calibri" pitchFamily="34" charset="-120"/>
              </a:rPr>
              <a:t>Justified abandoning keyword rules entirely.</a:t>
            </a:r>
            <a:endParaRPr lang="en-US" sz="1030" dirty="0"/>
          </a:p>
        </p:txBody>
      </p:sp>
      <p:sp>
        <p:nvSpPr>
          <p:cNvPr id="14" name="Shape 11"/>
          <p:cNvSpPr/>
          <p:nvPr/>
        </p:nvSpPr>
        <p:spPr>
          <a:xfrm>
            <a:off x="548640" y="3904488"/>
            <a:ext cx="11091672" cy="786384"/>
          </a:xfrm>
          <a:prstGeom prst="rect">
            <a:avLst/>
          </a:prstGeom>
          <a:solidFill>
            <a:srgbClr val="0A1220"/>
          </a:solidFill>
          <a:ln/>
        </p:spPr>
      </p:sp>
      <p:sp>
        <p:nvSpPr>
          <p:cNvPr id="15" name="Text 12"/>
          <p:cNvSpPr/>
          <p:nvPr/>
        </p:nvSpPr>
        <p:spPr>
          <a:xfrm>
            <a:off x="731520" y="3950208"/>
            <a:ext cx="2788920" cy="713232"/>
          </a:xfrm>
          <a:prstGeom prst="rect">
            <a:avLst/>
          </a:prstGeom>
          <a:noFill/>
          <a:ln/>
        </p:spPr>
        <p:txBody>
          <a:bodyPr wrap="square" rtlCol="0" anchor="t"/>
          <a:lstStyle/>
          <a:p>
            <a:pPr indent="0" marL="0">
              <a:lnSpc>
                <a:spcPct val="112000"/>
              </a:lnSpc>
              <a:buNone/>
            </a:pPr>
            <a:r>
              <a:rPr lang="en-US" sz="1150" b="1" dirty="0">
                <a:solidFill>
                  <a:srgbClr val="F5F7FA"/>
                </a:solidFill>
                <a:latin typeface="Calibri" pitchFamily="34" charset="0"/>
                <a:ea typeface="Calibri" pitchFamily="34" charset="-122"/>
                <a:cs typeface="Calibri" pitchFamily="34" charset="-120"/>
              </a:rPr>
              <a:t>Zhang et al. (2023)</a:t>
            </a:r>
            <a:pPr indent="0" marL="0">
              <a:lnSpc>
                <a:spcPct val="112000"/>
              </a:lnSpc>
              <a:buNone/>
            </a:pPr>
            <a:r>
              <a:rPr lang="en-US" sz="1050" dirty="0">
                <a:solidFill>
                  <a:srgbClr val="2FE6A0"/>
                </a:solidFill>
                <a:latin typeface="Calibri" pitchFamily="34" charset="0"/>
                <a:ea typeface="Calibri" pitchFamily="34" charset="-122"/>
                <a:cs typeface="Calibri" pitchFamily="34" charset="-120"/>
              </a:rPr>
              <a:t>  [6]</a:t>
            </a:r>
            <a:endParaRPr lang="en-US" sz="1150" dirty="0"/>
          </a:p>
        </p:txBody>
      </p:sp>
      <p:sp>
        <p:nvSpPr>
          <p:cNvPr id="16" name="Text 13"/>
          <p:cNvSpPr/>
          <p:nvPr/>
        </p:nvSpPr>
        <p:spPr>
          <a:xfrm>
            <a:off x="3611880" y="3950208"/>
            <a:ext cx="3794760" cy="713232"/>
          </a:xfrm>
          <a:prstGeom prst="rect">
            <a:avLst/>
          </a:prstGeom>
          <a:noFill/>
          <a:ln/>
        </p:spPr>
        <p:txBody>
          <a:bodyPr wrap="square" rtlCol="0" anchor="t"/>
          <a:lstStyle/>
          <a:p>
            <a:pPr indent="0" marL="0">
              <a:lnSpc>
                <a:spcPct val="112000"/>
              </a:lnSpc>
              <a:buNone/>
            </a:pPr>
            <a:r>
              <a:rPr lang="en-US" sz="1030" dirty="0">
                <a:solidFill>
                  <a:srgbClr val="94A9C2"/>
                </a:solidFill>
                <a:latin typeface="Calibri" pitchFamily="34" charset="0"/>
                <a:ea typeface="Calibri" pitchFamily="34" charset="-122"/>
                <a:cs typeface="Calibri" pitchFamily="34" charset="-120"/>
              </a:rPr>
              <a:t>Isolation-based unsupervised detection scales to real-time, high-volume traffic without any labelled attack data.</a:t>
            </a:r>
            <a:endParaRPr lang="en-US" sz="1030" dirty="0"/>
          </a:p>
        </p:txBody>
      </p:sp>
      <p:sp>
        <p:nvSpPr>
          <p:cNvPr id="17" name="Text 14"/>
          <p:cNvSpPr/>
          <p:nvPr/>
        </p:nvSpPr>
        <p:spPr>
          <a:xfrm>
            <a:off x="7589520" y="3950208"/>
            <a:ext cx="3840480" cy="713232"/>
          </a:xfrm>
          <a:prstGeom prst="rect">
            <a:avLst/>
          </a:prstGeom>
          <a:noFill/>
          <a:ln/>
        </p:spPr>
        <p:txBody>
          <a:bodyPr wrap="square" rtlCol="0" anchor="t"/>
          <a:lstStyle/>
          <a:p>
            <a:pPr indent="0" marL="0">
              <a:lnSpc>
                <a:spcPct val="112000"/>
              </a:lnSpc>
              <a:buNone/>
            </a:pPr>
            <a:r>
              <a:rPr lang="en-US" sz="1030" i="1" dirty="0">
                <a:solidFill>
                  <a:srgbClr val="2FE6A0"/>
                </a:solidFill>
                <a:latin typeface="Calibri" pitchFamily="34" charset="0"/>
                <a:ea typeface="Calibri" pitchFamily="34" charset="-122"/>
                <a:cs typeface="Calibri" pitchFamily="34" charset="-120"/>
              </a:rPr>
              <a:t>Chose an unsupervised, tree-based model as the analytical core.</a:t>
            </a:r>
            <a:endParaRPr lang="en-US" sz="1030" dirty="0"/>
          </a:p>
        </p:txBody>
      </p:sp>
      <p:sp>
        <p:nvSpPr>
          <p:cNvPr id="18" name="Shape 15"/>
          <p:cNvSpPr/>
          <p:nvPr/>
        </p:nvSpPr>
        <p:spPr>
          <a:xfrm>
            <a:off x="548640" y="4690872"/>
            <a:ext cx="11091672" cy="786384"/>
          </a:xfrm>
          <a:prstGeom prst="rect">
            <a:avLst/>
          </a:prstGeom>
          <a:solidFill>
            <a:srgbClr val="111F33"/>
          </a:solidFill>
          <a:ln/>
        </p:spPr>
      </p:sp>
      <p:sp>
        <p:nvSpPr>
          <p:cNvPr id="19" name="Text 16"/>
          <p:cNvSpPr/>
          <p:nvPr/>
        </p:nvSpPr>
        <p:spPr>
          <a:xfrm>
            <a:off x="731520" y="4736592"/>
            <a:ext cx="2788920" cy="713232"/>
          </a:xfrm>
          <a:prstGeom prst="rect">
            <a:avLst/>
          </a:prstGeom>
          <a:noFill/>
          <a:ln/>
        </p:spPr>
        <p:txBody>
          <a:bodyPr wrap="square" rtlCol="0" anchor="t"/>
          <a:lstStyle/>
          <a:p>
            <a:pPr indent="0" marL="0">
              <a:lnSpc>
                <a:spcPct val="112000"/>
              </a:lnSpc>
              <a:buNone/>
            </a:pPr>
            <a:r>
              <a:rPr lang="en-US" sz="1150" b="1" dirty="0">
                <a:solidFill>
                  <a:srgbClr val="F5F7FA"/>
                </a:solidFill>
                <a:latin typeface="Calibri" pitchFamily="34" charset="0"/>
                <a:ea typeface="Calibri" pitchFamily="34" charset="-122"/>
                <a:cs typeface="Calibri" pitchFamily="34" charset="-120"/>
              </a:rPr>
              <a:t>Zhang et al. (2023)</a:t>
            </a:r>
            <a:pPr indent="0" marL="0">
              <a:lnSpc>
                <a:spcPct val="112000"/>
              </a:lnSpc>
              <a:buNone/>
            </a:pPr>
            <a:r>
              <a:rPr lang="en-US" sz="1050" dirty="0">
                <a:solidFill>
                  <a:srgbClr val="2FE6A0"/>
                </a:solidFill>
                <a:latin typeface="Calibri" pitchFamily="34" charset="0"/>
                <a:ea typeface="Calibri" pitchFamily="34" charset="-122"/>
                <a:cs typeface="Calibri" pitchFamily="34" charset="-120"/>
              </a:rPr>
              <a:t>  [7]</a:t>
            </a:r>
            <a:endParaRPr lang="en-US" sz="1150" dirty="0"/>
          </a:p>
        </p:txBody>
      </p:sp>
      <p:sp>
        <p:nvSpPr>
          <p:cNvPr id="20" name="Text 17"/>
          <p:cNvSpPr/>
          <p:nvPr/>
        </p:nvSpPr>
        <p:spPr>
          <a:xfrm>
            <a:off x="3611880" y="4736592"/>
            <a:ext cx="3794760" cy="713232"/>
          </a:xfrm>
          <a:prstGeom prst="rect">
            <a:avLst/>
          </a:prstGeom>
          <a:noFill/>
          <a:ln/>
        </p:spPr>
        <p:txBody>
          <a:bodyPr wrap="square" rtlCol="0" anchor="t"/>
          <a:lstStyle/>
          <a:p>
            <a:pPr indent="0" marL="0">
              <a:lnSpc>
                <a:spcPct val="112000"/>
              </a:lnSpc>
              <a:buNone/>
            </a:pPr>
            <a:r>
              <a:rPr lang="en-US" sz="1030" dirty="0">
                <a:solidFill>
                  <a:srgbClr val="94A9C2"/>
                </a:solidFill>
                <a:latin typeface="Calibri" pitchFamily="34" charset="0"/>
                <a:ea typeface="Calibri" pitchFamily="34" charset="-122"/>
                <a:cs typeface="Calibri" pitchFamily="34" charset="-120"/>
              </a:rPr>
              <a:t>Diverse, inconsistent log formats are the main obstacle to automated analysis; standardised parsing is essential.</a:t>
            </a:r>
            <a:endParaRPr lang="en-US" sz="1030" dirty="0"/>
          </a:p>
        </p:txBody>
      </p:sp>
      <p:sp>
        <p:nvSpPr>
          <p:cNvPr id="21" name="Text 18"/>
          <p:cNvSpPr/>
          <p:nvPr/>
        </p:nvSpPr>
        <p:spPr>
          <a:xfrm>
            <a:off x="7589520" y="4736592"/>
            <a:ext cx="3840480" cy="713232"/>
          </a:xfrm>
          <a:prstGeom prst="rect">
            <a:avLst/>
          </a:prstGeom>
          <a:noFill/>
          <a:ln/>
        </p:spPr>
        <p:txBody>
          <a:bodyPr wrap="square" rtlCol="0" anchor="t"/>
          <a:lstStyle/>
          <a:p>
            <a:pPr indent="0" marL="0">
              <a:lnSpc>
                <a:spcPct val="112000"/>
              </a:lnSpc>
              <a:buNone/>
            </a:pPr>
            <a:r>
              <a:rPr lang="en-US" sz="1030" i="1" dirty="0">
                <a:solidFill>
                  <a:srgbClr val="2FE6A0"/>
                </a:solidFill>
                <a:latin typeface="Calibri" pitchFamily="34" charset="0"/>
                <a:ea typeface="Calibri" pitchFamily="34" charset="-122"/>
                <a:cs typeface="Calibri" pitchFamily="34" charset="-120"/>
              </a:rPr>
              <a:t>Added message content as its own independent signal.</a:t>
            </a:r>
            <a:endParaRPr lang="en-US" sz="1030" dirty="0"/>
          </a:p>
        </p:txBody>
      </p:sp>
      <p:sp>
        <p:nvSpPr>
          <p:cNvPr id="22" name="Shape 19"/>
          <p:cNvSpPr/>
          <p:nvPr/>
        </p:nvSpPr>
        <p:spPr>
          <a:xfrm>
            <a:off x="548640" y="5477256"/>
            <a:ext cx="11091672" cy="786384"/>
          </a:xfrm>
          <a:prstGeom prst="rect">
            <a:avLst/>
          </a:prstGeom>
          <a:solidFill>
            <a:srgbClr val="0A1220"/>
          </a:solidFill>
          <a:ln/>
        </p:spPr>
      </p:sp>
      <p:sp>
        <p:nvSpPr>
          <p:cNvPr id="23" name="Text 20"/>
          <p:cNvSpPr/>
          <p:nvPr/>
        </p:nvSpPr>
        <p:spPr>
          <a:xfrm>
            <a:off x="731520" y="5522976"/>
            <a:ext cx="2788920" cy="713232"/>
          </a:xfrm>
          <a:prstGeom prst="rect">
            <a:avLst/>
          </a:prstGeom>
          <a:noFill/>
          <a:ln/>
        </p:spPr>
        <p:txBody>
          <a:bodyPr wrap="square" rtlCol="0" anchor="t"/>
          <a:lstStyle/>
          <a:p>
            <a:pPr indent="0" marL="0">
              <a:lnSpc>
                <a:spcPct val="112000"/>
              </a:lnSpc>
              <a:buNone/>
            </a:pPr>
            <a:r>
              <a:rPr lang="en-US" sz="1150" b="1" dirty="0">
                <a:solidFill>
                  <a:srgbClr val="F5F7FA"/>
                </a:solidFill>
                <a:latin typeface="Calibri" pitchFamily="34" charset="0"/>
                <a:ea typeface="Calibri" pitchFamily="34" charset="-122"/>
                <a:cs typeface="Calibri" pitchFamily="34" charset="-120"/>
              </a:rPr>
              <a:t>de Moura et al. (2024)</a:t>
            </a:r>
            <a:pPr indent="0" marL="0">
              <a:lnSpc>
                <a:spcPct val="112000"/>
              </a:lnSpc>
              <a:buNone/>
            </a:pPr>
            <a:r>
              <a:rPr lang="en-US" sz="1050" dirty="0">
                <a:solidFill>
                  <a:srgbClr val="2FE6A0"/>
                </a:solidFill>
                <a:latin typeface="Calibri" pitchFamily="34" charset="0"/>
                <a:ea typeface="Calibri" pitchFamily="34" charset="-122"/>
                <a:cs typeface="Calibri" pitchFamily="34" charset="-120"/>
              </a:rPr>
              <a:t>  [8]</a:t>
            </a:r>
            <a:endParaRPr lang="en-US" sz="1150" dirty="0"/>
          </a:p>
        </p:txBody>
      </p:sp>
      <p:sp>
        <p:nvSpPr>
          <p:cNvPr id="24" name="Text 21"/>
          <p:cNvSpPr/>
          <p:nvPr/>
        </p:nvSpPr>
        <p:spPr>
          <a:xfrm>
            <a:off x="3611880" y="5522976"/>
            <a:ext cx="3794760" cy="713232"/>
          </a:xfrm>
          <a:prstGeom prst="rect">
            <a:avLst/>
          </a:prstGeom>
          <a:noFill/>
          <a:ln/>
        </p:spPr>
        <p:txBody>
          <a:bodyPr wrap="square" rtlCol="0" anchor="t"/>
          <a:lstStyle/>
          <a:p>
            <a:pPr indent="0" marL="0">
              <a:lnSpc>
                <a:spcPct val="112000"/>
              </a:lnSpc>
              <a:buNone/>
            </a:pPr>
            <a:r>
              <a:rPr lang="en-US" sz="1030" dirty="0">
                <a:solidFill>
                  <a:srgbClr val="94A9C2"/>
                </a:solidFill>
                <a:latin typeface="Calibri" pitchFamily="34" charset="0"/>
                <a:ea typeface="Calibri" pitchFamily="34" charset="-122"/>
                <a:cs typeface="Calibri" pitchFamily="34" charset="-120"/>
              </a:rPr>
              <a:t>Unsupervised, NLP-based anomaly detection generalises across log formats without any labelled training data.</a:t>
            </a:r>
            <a:endParaRPr lang="en-US" sz="1030" dirty="0"/>
          </a:p>
        </p:txBody>
      </p:sp>
      <p:sp>
        <p:nvSpPr>
          <p:cNvPr id="25" name="Text 22"/>
          <p:cNvSpPr/>
          <p:nvPr/>
        </p:nvSpPr>
        <p:spPr>
          <a:xfrm>
            <a:off x="7589520" y="5522976"/>
            <a:ext cx="3840480" cy="713232"/>
          </a:xfrm>
          <a:prstGeom prst="rect">
            <a:avLst/>
          </a:prstGeom>
          <a:noFill/>
          <a:ln/>
        </p:spPr>
        <p:txBody>
          <a:bodyPr wrap="square" rtlCol="0" anchor="t"/>
          <a:lstStyle/>
          <a:p>
            <a:pPr indent="0" marL="0">
              <a:lnSpc>
                <a:spcPct val="112000"/>
              </a:lnSpc>
              <a:buNone/>
            </a:pPr>
            <a:r>
              <a:rPr lang="en-US" sz="1030" i="1" dirty="0">
                <a:solidFill>
                  <a:srgbClr val="2FE6A0"/>
                </a:solidFill>
                <a:latin typeface="Calibri" pitchFamily="34" charset="0"/>
                <a:ea typeface="Calibri" pitchFamily="34" charset="-122"/>
                <a:cs typeface="Calibri" pitchFamily="34" charset="-120"/>
              </a:rPr>
              <a:t>Gave confidence the approach generalises beyond the test data.</a:t>
            </a:r>
            <a:endParaRPr lang="en-US" sz="1030" dirty="0"/>
          </a:p>
        </p:txBody>
      </p:sp>
      <p:sp>
        <p:nvSpPr>
          <p:cNvPr id="26" name="Shape 23"/>
          <p:cNvSpPr/>
          <p:nvPr/>
        </p:nvSpPr>
        <p:spPr>
          <a:xfrm>
            <a:off x="0" y="6400800"/>
            <a:ext cx="12191695" cy="457200"/>
          </a:xfrm>
          <a:prstGeom prst="rect">
            <a:avLst/>
          </a:prstGeom>
          <a:solidFill>
            <a:srgbClr val="111F33"/>
          </a:solidFill>
          <a:ln/>
        </p:spPr>
      </p:sp>
      <p:sp>
        <p:nvSpPr>
          <p:cNvPr id="27" name="Text 24"/>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[1] T. Ban et al., Appl. Sci., 2023.  [6] P. Zhang et al., IEEE Trans. Inf. Forensics Security, 2023.  [7] T. Zhang et al., IEEE Trans. Knowl. Data Eng., 2023.  [8] A. C. E. de Moura et al., Proc. SLATE, 2024.</a:t>
            </a:r>
            <a:endParaRPr lang="en-US" sz="950" dirty="0"/>
          </a:p>
        </p:txBody>
      </p:sp>
      <p:sp>
        <p:nvSpPr>
          <p:cNvPr id="28" name="Text 25"/>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6</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globe.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4.  RESEARCH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Why the Research Question Matters Beyond the Prototype</a:t>
            </a:r>
            <a:endParaRPr lang="en-US" sz="2900" dirty="0"/>
          </a:p>
        </p:txBody>
      </p:sp>
      <p:sp>
        <p:nvSpPr>
          <p:cNvPr id="6" name="Text 3"/>
          <p:cNvSpPr/>
          <p:nvPr/>
        </p:nvSpPr>
        <p:spPr>
          <a:xfrm>
            <a:off x="548640" y="1828800"/>
            <a:ext cx="10698480" cy="502920"/>
          </a:xfrm>
          <a:prstGeom prst="rect">
            <a:avLst/>
          </a:prstGeom>
          <a:noFill/>
          <a:ln/>
        </p:spPr>
        <p:txBody>
          <a:bodyPr wrap="square" rtlCol="0" anchor="ctr"/>
          <a:lstStyle/>
          <a:p>
            <a:pPr indent="0" marL="0">
              <a:lnSpc>
                <a:spcPct val="125000"/>
              </a:lnSpc>
              <a:buNone/>
            </a:pPr>
            <a:r>
              <a:rPr lang="en-US" sz="1300" dirty="0">
                <a:solidFill>
                  <a:srgbClr val="F5F7FA"/>
                </a:solidFill>
                <a:latin typeface="Calibri" pitchFamily="34" charset="0"/>
                <a:ea typeface="Calibri" pitchFamily="34" charset="-122"/>
                <a:cs typeface="Calibri" pitchFamily="34" charset="-120"/>
              </a:rPr>
              <a:t>The community impact identified through this research base is concrete, not aspirational: it follows directly from who is priced out of, or legally barred from, existing tools.</a:t>
            </a:r>
            <a:endParaRPr lang="en-US" sz="1300" dirty="0"/>
          </a:p>
        </p:txBody>
      </p:sp>
      <p:sp>
        <p:nvSpPr>
          <p:cNvPr id="7" name="Shape 4"/>
          <p:cNvSpPr/>
          <p:nvPr/>
        </p:nvSpPr>
        <p:spPr>
          <a:xfrm>
            <a:off x="548640" y="2606040"/>
            <a:ext cx="2587752" cy="3291840"/>
          </a:xfrm>
          <a:prstGeom prst="roundRect">
            <a:avLst>
              <a:gd name="adj" fmla="val 2473"/>
            </a:avLst>
          </a:prstGeom>
          <a:solidFill>
            <a:srgbClr val="111F33"/>
          </a:solidFill>
          <a:ln w="12700">
            <a:solidFill>
              <a:srgbClr val="1E3350"/>
            </a:solidFill>
            <a:prstDash val="solid"/>
          </a:ln>
        </p:spPr>
      </p:sp>
      <p:sp>
        <p:nvSpPr>
          <p:cNvPr id="8" name="Shape 5"/>
          <p:cNvSpPr/>
          <p:nvPr/>
        </p:nvSpPr>
        <p:spPr>
          <a:xfrm>
            <a:off x="1568196" y="2880360"/>
            <a:ext cx="548640" cy="548640"/>
          </a:xfrm>
          <a:prstGeom prst="ellipse">
            <a:avLst/>
          </a:prstGeom>
          <a:solidFill>
            <a:srgbClr val="2FE6A0"/>
          </a:solidFill>
          <a:ln/>
        </p:spPr>
      </p:sp>
      <p:sp>
        <p:nvSpPr>
          <p:cNvPr id="9" name="Text 6"/>
          <p:cNvSpPr/>
          <p:nvPr/>
        </p:nvSpPr>
        <p:spPr>
          <a:xfrm>
            <a:off x="1568196" y="2880360"/>
            <a:ext cx="548640" cy="548640"/>
          </a:xfrm>
          <a:prstGeom prst="rect">
            <a:avLst/>
          </a:prstGeom>
          <a:noFill/>
          <a:ln/>
        </p:spPr>
        <p:txBody>
          <a:bodyPr wrap="square" rtlCol="0" anchor="ctr"/>
          <a:lstStyle/>
          <a:p>
            <a:pPr algn="ctr" indent="0" marL="0">
              <a:buNone/>
            </a:pPr>
            <a:r>
              <a:rPr lang="en-US" sz="2000" b="1" dirty="0">
                <a:solidFill>
                  <a:srgbClr val="06231A"/>
                </a:solidFill>
                <a:latin typeface="Cambria" pitchFamily="34" charset="0"/>
                <a:ea typeface="Cambria" pitchFamily="34" charset="-122"/>
                <a:cs typeface="Cambria" pitchFamily="34" charset="-120"/>
              </a:rPr>
              <a:t>1</a:t>
            </a:r>
            <a:endParaRPr lang="en-US" sz="2000" dirty="0"/>
          </a:p>
        </p:txBody>
      </p:sp>
      <p:sp>
        <p:nvSpPr>
          <p:cNvPr id="10" name="Text 7"/>
          <p:cNvSpPr/>
          <p:nvPr/>
        </p:nvSpPr>
        <p:spPr>
          <a:xfrm>
            <a:off x="731520" y="3611880"/>
            <a:ext cx="2221992" cy="502920"/>
          </a:xfrm>
          <a:prstGeom prst="rect">
            <a:avLst/>
          </a:prstGeom>
          <a:noFill/>
          <a:ln/>
        </p:spPr>
        <p:txBody>
          <a:bodyPr wrap="square" rtlCol="0" anchor="ctr"/>
          <a:lstStyle/>
          <a:p>
            <a:pPr algn="ctr" indent="0" marL="0">
              <a:lnSpc>
                <a:spcPct val="110000"/>
              </a:lnSpc>
              <a:buNone/>
            </a:pPr>
            <a:r>
              <a:rPr lang="en-US" sz="1400" b="1" dirty="0">
                <a:solidFill>
                  <a:srgbClr val="F5F7FA"/>
                </a:solidFill>
                <a:latin typeface="Cambria" pitchFamily="34" charset="0"/>
                <a:ea typeface="Cambria" pitchFamily="34" charset="-122"/>
                <a:cs typeface="Cambria" pitchFamily="34" charset="-120"/>
              </a:rPr>
              <a:t>Small Businesses</a:t>
            </a:r>
            <a:endParaRPr lang="en-US" sz="1400" dirty="0"/>
          </a:p>
        </p:txBody>
      </p:sp>
      <p:sp>
        <p:nvSpPr>
          <p:cNvPr id="11" name="Text 8"/>
          <p:cNvSpPr/>
          <p:nvPr/>
        </p:nvSpPr>
        <p:spPr>
          <a:xfrm>
            <a:off x="749808" y="4160520"/>
            <a:ext cx="2185416" cy="1554480"/>
          </a:xfrm>
          <a:prstGeom prst="rect">
            <a:avLst/>
          </a:prstGeom>
          <a:noFill/>
          <a:ln/>
        </p:spPr>
        <p:txBody>
          <a:bodyPr wrap="square" rtlCol="0" anchor="t"/>
          <a:lstStyle/>
          <a:p>
            <a:pPr algn="ctr" indent="0" marL="0">
              <a:lnSpc>
                <a:spcPct val="125000"/>
              </a:lnSpc>
              <a:buNone/>
            </a:pPr>
            <a:r>
              <a:rPr lang="en-US" sz="1080" dirty="0">
                <a:solidFill>
                  <a:srgbClr val="94A9C2"/>
                </a:solidFill>
                <a:latin typeface="Calibri" pitchFamily="34" charset="0"/>
                <a:ea typeface="Calibri" pitchFamily="34" charset="-122"/>
                <a:cs typeface="Calibri" pitchFamily="34" charset="-120"/>
              </a:rPr>
              <a:t>Priced out of commercial SIEM platforms, whose three-year total cost of ownership starts at $50,000 and climbs past $250,000 for enterprise-grade suites, SMEs gain access to comparable detection quality at zero cost.</a:t>
            </a:r>
            <a:endParaRPr lang="en-US" sz="1080" dirty="0"/>
          </a:p>
        </p:txBody>
      </p:sp>
      <p:sp>
        <p:nvSpPr>
          <p:cNvPr id="12" name="Shape 9"/>
          <p:cNvSpPr/>
          <p:nvPr/>
        </p:nvSpPr>
        <p:spPr>
          <a:xfrm>
            <a:off x="3300984" y="2606040"/>
            <a:ext cx="2587752" cy="3291840"/>
          </a:xfrm>
          <a:prstGeom prst="roundRect">
            <a:avLst>
              <a:gd name="adj" fmla="val 2473"/>
            </a:avLst>
          </a:prstGeom>
          <a:solidFill>
            <a:srgbClr val="0F2A3D"/>
          </a:solidFill>
          <a:ln w="12700">
            <a:solidFill>
              <a:srgbClr val="1E3350"/>
            </a:solidFill>
            <a:prstDash val="solid"/>
          </a:ln>
        </p:spPr>
      </p:sp>
      <p:sp>
        <p:nvSpPr>
          <p:cNvPr id="13" name="Shape 10"/>
          <p:cNvSpPr/>
          <p:nvPr/>
        </p:nvSpPr>
        <p:spPr>
          <a:xfrm>
            <a:off x="4320540" y="2880360"/>
            <a:ext cx="548640" cy="548640"/>
          </a:xfrm>
          <a:prstGeom prst="ellipse">
            <a:avLst/>
          </a:prstGeom>
          <a:solidFill>
            <a:srgbClr val="2FE6A0"/>
          </a:solidFill>
          <a:ln/>
        </p:spPr>
      </p:sp>
      <p:sp>
        <p:nvSpPr>
          <p:cNvPr id="14" name="Text 11"/>
          <p:cNvSpPr/>
          <p:nvPr/>
        </p:nvSpPr>
        <p:spPr>
          <a:xfrm>
            <a:off x="4320540" y="2880360"/>
            <a:ext cx="548640" cy="548640"/>
          </a:xfrm>
          <a:prstGeom prst="rect">
            <a:avLst/>
          </a:prstGeom>
          <a:noFill/>
          <a:ln/>
        </p:spPr>
        <p:txBody>
          <a:bodyPr wrap="square" rtlCol="0" anchor="ctr"/>
          <a:lstStyle/>
          <a:p>
            <a:pPr algn="ctr" indent="0" marL="0">
              <a:buNone/>
            </a:pPr>
            <a:r>
              <a:rPr lang="en-US" sz="2000" b="1" dirty="0">
                <a:solidFill>
                  <a:srgbClr val="06231A"/>
                </a:solidFill>
                <a:latin typeface="Cambria" pitchFamily="34" charset="0"/>
                <a:ea typeface="Cambria" pitchFamily="34" charset="-122"/>
                <a:cs typeface="Cambria" pitchFamily="34" charset="-120"/>
              </a:rPr>
              <a:t>2</a:t>
            </a:r>
            <a:endParaRPr lang="en-US" sz="2000" dirty="0"/>
          </a:p>
        </p:txBody>
      </p:sp>
      <p:sp>
        <p:nvSpPr>
          <p:cNvPr id="15" name="Text 12"/>
          <p:cNvSpPr/>
          <p:nvPr/>
        </p:nvSpPr>
        <p:spPr>
          <a:xfrm>
            <a:off x="3483864" y="3611880"/>
            <a:ext cx="2221992" cy="502920"/>
          </a:xfrm>
          <a:prstGeom prst="rect">
            <a:avLst/>
          </a:prstGeom>
          <a:noFill/>
          <a:ln/>
        </p:spPr>
        <p:txBody>
          <a:bodyPr wrap="square" rtlCol="0" anchor="ctr"/>
          <a:lstStyle/>
          <a:p>
            <a:pPr algn="ctr" indent="0" marL="0">
              <a:lnSpc>
                <a:spcPct val="110000"/>
              </a:lnSpc>
              <a:buNone/>
            </a:pPr>
            <a:r>
              <a:rPr lang="en-US" sz="1400" b="1" dirty="0">
                <a:solidFill>
                  <a:srgbClr val="F5F7FA"/>
                </a:solidFill>
                <a:latin typeface="Cambria" pitchFamily="34" charset="0"/>
                <a:ea typeface="Cambria" pitchFamily="34" charset="-122"/>
                <a:cs typeface="Cambria" pitchFamily="34" charset="-120"/>
              </a:rPr>
              <a:t>Healthcare (NHS)</a:t>
            </a:r>
            <a:endParaRPr lang="en-US" sz="1400" dirty="0"/>
          </a:p>
        </p:txBody>
      </p:sp>
      <p:sp>
        <p:nvSpPr>
          <p:cNvPr id="16" name="Text 13"/>
          <p:cNvSpPr/>
          <p:nvPr/>
        </p:nvSpPr>
        <p:spPr>
          <a:xfrm>
            <a:off x="3502152" y="4160520"/>
            <a:ext cx="2185416" cy="1554480"/>
          </a:xfrm>
          <a:prstGeom prst="rect">
            <a:avLst/>
          </a:prstGeom>
          <a:noFill/>
          <a:ln/>
        </p:spPr>
        <p:txBody>
          <a:bodyPr wrap="square" rtlCol="0" anchor="t"/>
          <a:lstStyle/>
          <a:p>
            <a:pPr algn="ctr" indent="0" marL="0">
              <a:lnSpc>
                <a:spcPct val="125000"/>
              </a:lnSpc>
              <a:buNone/>
            </a:pPr>
            <a:r>
              <a:rPr lang="en-US" sz="1080" dirty="0">
                <a:solidFill>
                  <a:srgbClr val="94A9C2"/>
                </a:solidFill>
                <a:latin typeface="Calibri" pitchFamily="34" charset="0"/>
                <a:ea typeface="Calibri" pitchFamily="34" charset="-122"/>
                <a:cs typeface="Calibri" pitchFamily="34" charset="-120"/>
              </a:rPr>
              <a:t>Trusts that cannot lawfully send patient-adjacent log data to third-party cloud APIs under GDPR gain a tool that runs entirely on local hardware.</a:t>
            </a:r>
            <a:endParaRPr lang="en-US" sz="1080" dirty="0"/>
          </a:p>
        </p:txBody>
      </p:sp>
      <p:sp>
        <p:nvSpPr>
          <p:cNvPr id="17" name="Shape 14"/>
          <p:cNvSpPr/>
          <p:nvPr/>
        </p:nvSpPr>
        <p:spPr>
          <a:xfrm>
            <a:off x="6053328" y="2606040"/>
            <a:ext cx="2587752" cy="3291840"/>
          </a:xfrm>
          <a:prstGeom prst="roundRect">
            <a:avLst>
              <a:gd name="adj" fmla="val 2473"/>
            </a:avLst>
          </a:prstGeom>
          <a:solidFill>
            <a:srgbClr val="111F33"/>
          </a:solidFill>
          <a:ln w="12700">
            <a:solidFill>
              <a:srgbClr val="1E3350"/>
            </a:solidFill>
            <a:prstDash val="solid"/>
          </a:ln>
        </p:spPr>
      </p:sp>
      <p:sp>
        <p:nvSpPr>
          <p:cNvPr id="18" name="Shape 15"/>
          <p:cNvSpPr/>
          <p:nvPr/>
        </p:nvSpPr>
        <p:spPr>
          <a:xfrm>
            <a:off x="7072884" y="2880360"/>
            <a:ext cx="548640" cy="548640"/>
          </a:xfrm>
          <a:prstGeom prst="ellipse">
            <a:avLst/>
          </a:prstGeom>
          <a:solidFill>
            <a:srgbClr val="2FE6A0"/>
          </a:solidFill>
          <a:ln/>
        </p:spPr>
      </p:sp>
      <p:sp>
        <p:nvSpPr>
          <p:cNvPr id="19" name="Text 16"/>
          <p:cNvSpPr/>
          <p:nvPr/>
        </p:nvSpPr>
        <p:spPr>
          <a:xfrm>
            <a:off x="7072884" y="2880360"/>
            <a:ext cx="548640" cy="548640"/>
          </a:xfrm>
          <a:prstGeom prst="rect">
            <a:avLst/>
          </a:prstGeom>
          <a:noFill/>
          <a:ln/>
        </p:spPr>
        <p:txBody>
          <a:bodyPr wrap="square" rtlCol="0" anchor="ctr"/>
          <a:lstStyle/>
          <a:p>
            <a:pPr algn="ctr" indent="0" marL="0">
              <a:buNone/>
            </a:pPr>
            <a:r>
              <a:rPr lang="en-US" sz="2000" b="1" dirty="0">
                <a:solidFill>
                  <a:srgbClr val="06231A"/>
                </a:solidFill>
                <a:latin typeface="Cambria" pitchFamily="34" charset="0"/>
                <a:ea typeface="Cambria" pitchFamily="34" charset="-122"/>
                <a:cs typeface="Cambria" pitchFamily="34" charset="-120"/>
              </a:rPr>
              <a:t>3</a:t>
            </a:r>
            <a:endParaRPr lang="en-US" sz="2000" dirty="0"/>
          </a:p>
        </p:txBody>
      </p:sp>
      <p:sp>
        <p:nvSpPr>
          <p:cNvPr id="20" name="Text 17"/>
          <p:cNvSpPr/>
          <p:nvPr/>
        </p:nvSpPr>
        <p:spPr>
          <a:xfrm>
            <a:off x="6236208" y="3611880"/>
            <a:ext cx="2221992" cy="502920"/>
          </a:xfrm>
          <a:prstGeom prst="rect">
            <a:avLst/>
          </a:prstGeom>
          <a:noFill/>
          <a:ln/>
        </p:spPr>
        <p:txBody>
          <a:bodyPr wrap="square" rtlCol="0" anchor="ctr"/>
          <a:lstStyle/>
          <a:p>
            <a:pPr algn="ctr" indent="0" marL="0">
              <a:lnSpc>
                <a:spcPct val="110000"/>
              </a:lnSpc>
              <a:buNone/>
            </a:pPr>
            <a:r>
              <a:rPr lang="en-US" sz="1400" b="1" dirty="0">
                <a:solidFill>
                  <a:srgbClr val="F5F7FA"/>
                </a:solidFill>
                <a:latin typeface="Cambria" pitchFamily="34" charset="0"/>
                <a:ea typeface="Cambria" pitchFamily="34" charset="-122"/>
                <a:cs typeface="Cambria" pitchFamily="34" charset="-120"/>
              </a:rPr>
              <a:t>Universities</a:t>
            </a:r>
            <a:endParaRPr lang="en-US" sz="1400" dirty="0"/>
          </a:p>
        </p:txBody>
      </p:sp>
      <p:sp>
        <p:nvSpPr>
          <p:cNvPr id="21" name="Text 18"/>
          <p:cNvSpPr/>
          <p:nvPr/>
        </p:nvSpPr>
        <p:spPr>
          <a:xfrm>
            <a:off x="6254496" y="4160520"/>
            <a:ext cx="2185416" cy="1554480"/>
          </a:xfrm>
          <a:prstGeom prst="rect">
            <a:avLst/>
          </a:prstGeom>
          <a:noFill/>
          <a:ln/>
        </p:spPr>
        <p:txBody>
          <a:bodyPr wrap="square" rtlCol="0" anchor="t"/>
          <a:lstStyle/>
          <a:p>
            <a:pPr algn="ctr" indent="0" marL="0">
              <a:lnSpc>
                <a:spcPct val="125000"/>
              </a:lnSpc>
              <a:buNone/>
            </a:pPr>
            <a:r>
              <a:rPr lang="en-US" sz="1080" dirty="0">
                <a:solidFill>
                  <a:srgbClr val="94A9C2"/>
                </a:solidFill>
                <a:latin typeface="Calibri" pitchFamily="34" charset="0"/>
                <a:ea typeface="Calibri" pitchFamily="34" charset="-122"/>
                <a:cs typeface="Calibri" pitchFamily="34" charset="-120"/>
              </a:rPr>
              <a:t>Institutions protecting sensitive research data can adopt ML-quality detection without any cloud lock-in.</a:t>
            </a:r>
            <a:endParaRPr lang="en-US" sz="1080" dirty="0"/>
          </a:p>
        </p:txBody>
      </p:sp>
      <p:sp>
        <p:nvSpPr>
          <p:cNvPr id="22" name="Shape 19"/>
          <p:cNvSpPr/>
          <p:nvPr/>
        </p:nvSpPr>
        <p:spPr>
          <a:xfrm>
            <a:off x="8805672" y="2606040"/>
            <a:ext cx="2587752" cy="3291840"/>
          </a:xfrm>
          <a:prstGeom prst="roundRect">
            <a:avLst>
              <a:gd name="adj" fmla="val 2473"/>
            </a:avLst>
          </a:prstGeom>
          <a:solidFill>
            <a:srgbClr val="0F2A3D"/>
          </a:solidFill>
          <a:ln w="12700">
            <a:solidFill>
              <a:srgbClr val="1E3350"/>
            </a:solidFill>
            <a:prstDash val="solid"/>
          </a:ln>
        </p:spPr>
      </p:sp>
      <p:sp>
        <p:nvSpPr>
          <p:cNvPr id="23" name="Shape 20"/>
          <p:cNvSpPr/>
          <p:nvPr/>
        </p:nvSpPr>
        <p:spPr>
          <a:xfrm>
            <a:off x="9825228" y="2880360"/>
            <a:ext cx="548640" cy="548640"/>
          </a:xfrm>
          <a:prstGeom prst="ellipse">
            <a:avLst/>
          </a:prstGeom>
          <a:solidFill>
            <a:srgbClr val="2FE6A0"/>
          </a:solidFill>
          <a:ln/>
        </p:spPr>
      </p:sp>
      <p:sp>
        <p:nvSpPr>
          <p:cNvPr id="24" name="Text 21"/>
          <p:cNvSpPr/>
          <p:nvPr/>
        </p:nvSpPr>
        <p:spPr>
          <a:xfrm>
            <a:off x="9825228" y="2880360"/>
            <a:ext cx="548640" cy="548640"/>
          </a:xfrm>
          <a:prstGeom prst="rect">
            <a:avLst/>
          </a:prstGeom>
          <a:noFill/>
          <a:ln/>
        </p:spPr>
        <p:txBody>
          <a:bodyPr wrap="square" rtlCol="0" anchor="ctr"/>
          <a:lstStyle/>
          <a:p>
            <a:pPr algn="ctr" indent="0" marL="0">
              <a:buNone/>
            </a:pPr>
            <a:r>
              <a:rPr lang="en-US" sz="2000" b="1" dirty="0">
                <a:solidFill>
                  <a:srgbClr val="06231A"/>
                </a:solidFill>
                <a:latin typeface="Cambria" pitchFamily="34" charset="0"/>
                <a:ea typeface="Cambria" pitchFamily="34" charset="-122"/>
                <a:cs typeface="Cambria" pitchFamily="34" charset="-120"/>
              </a:rPr>
              <a:t>4</a:t>
            </a:r>
            <a:endParaRPr lang="en-US" sz="2000" dirty="0"/>
          </a:p>
        </p:txBody>
      </p:sp>
      <p:sp>
        <p:nvSpPr>
          <p:cNvPr id="25" name="Text 22"/>
          <p:cNvSpPr/>
          <p:nvPr/>
        </p:nvSpPr>
        <p:spPr>
          <a:xfrm>
            <a:off x="8988552" y="3611880"/>
            <a:ext cx="2221992" cy="502920"/>
          </a:xfrm>
          <a:prstGeom prst="rect">
            <a:avLst/>
          </a:prstGeom>
          <a:noFill/>
          <a:ln/>
        </p:spPr>
        <p:txBody>
          <a:bodyPr wrap="square" rtlCol="0" anchor="ctr"/>
          <a:lstStyle/>
          <a:p>
            <a:pPr algn="ctr" indent="0" marL="0">
              <a:lnSpc>
                <a:spcPct val="110000"/>
              </a:lnSpc>
              <a:buNone/>
            </a:pPr>
            <a:r>
              <a:rPr lang="en-US" sz="1400" b="1" dirty="0">
                <a:solidFill>
                  <a:srgbClr val="F5F7FA"/>
                </a:solidFill>
                <a:latin typeface="Cambria" pitchFamily="34" charset="0"/>
                <a:ea typeface="Cambria" pitchFamily="34" charset="-122"/>
                <a:cs typeface="Cambria" pitchFamily="34" charset="-120"/>
              </a:rPr>
              <a:t>Any Organisation</a:t>
            </a:r>
            <a:endParaRPr lang="en-US" sz="1400" dirty="0"/>
          </a:p>
        </p:txBody>
      </p:sp>
      <p:sp>
        <p:nvSpPr>
          <p:cNvPr id="26" name="Text 23"/>
          <p:cNvSpPr/>
          <p:nvPr/>
        </p:nvSpPr>
        <p:spPr>
          <a:xfrm>
            <a:off x="9006840" y="4160520"/>
            <a:ext cx="2185416" cy="1554480"/>
          </a:xfrm>
          <a:prstGeom prst="rect">
            <a:avLst/>
          </a:prstGeom>
          <a:noFill/>
          <a:ln/>
        </p:spPr>
        <p:txBody>
          <a:bodyPr wrap="square" rtlCol="0" anchor="t"/>
          <a:lstStyle/>
          <a:p>
            <a:pPr algn="ctr" indent="0" marL="0">
              <a:lnSpc>
                <a:spcPct val="125000"/>
              </a:lnSpc>
              <a:buNone/>
            </a:pPr>
            <a:r>
              <a:rPr lang="en-US" sz="1080" dirty="0">
                <a:solidFill>
                  <a:srgbClr val="94A9C2"/>
                </a:solidFill>
                <a:latin typeface="Calibri" pitchFamily="34" charset="0"/>
                <a:ea typeface="Calibri" pitchFamily="34" charset="-122"/>
                <a:cs typeface="Calibri" pitchFamily="34" charset="-120"/>
              </a:rPr>
              <a:t>Any team running standard server logs can adopt the approach without a subscription, anywhere in the world.</a:t>
            </a:r>
            <a:endParaRPr lang="en-US" sz="1080" dirty="0"/>
          </a:p>
        </p:txBody>
      </p:sp>
      <p:sp>
        <p:nvSpPr>
          <p:cNvPr id="27" name="Shape 24"/>
          <p:cNvSpPr/>
          <p:nvPr/>
        </p:nvSpPr>
        <p:spPr>
          <a:xfrm>
            <a:off x="0" y="6400800"/>
            <a:ext cx="12191695" cy="457200"/>
          </a:xfrm>
          <a:prstGeom prst="rect">
            <a:avLst/>
          </a:prstGeom>
          <a:solidFill>
            <a:srgbClr val="111F33"/>
          </a:solidFill>
          <a:ln/>
        </p:spPr>
      </p:sp>
      <p:sp>
        <p:nvSpPr>
          <p:cNvPr id="28" name="Text 25"/>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[2]  J. Manzoor, A. Waleed, A. F. Jamali, and A. Masood, "Cybersecurity on a budget: Evaluating open-source SIEM for SMEs," PLOS ONE, vol. 19, no. 3, Art. no. e0301183, 2024.</a:t>
            </a:r>
            <a:endParaRPr lang="en-US" sz="950" dirty="0"/>
          </a:p>
        </p:txBody>
      </p:sp>
      <p:sp>
        <p:nvSpPr>
          <p:cNvPr id="29" name="Text 26"/>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7</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zap.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5.  IDEA &amp; INNOVATION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From a Research Question to a Working Idea</a:t>
            </a:r>
            <a:endParaRPr lang="en-US" sz="2900" dirty="0"/>
          </a:p>
        </p:txBody>
      </p:sp>
      <p:sp>
        <p:nvSpPr>
          <p:cNvPr id="6" name="Text 3"/>
          <p:cNvSpPr/>
          <p:nvPr/>
        </p:nvSpPr>
        <p:spPr>
          <a:xfrm>
            <a:off x="548640" y="1810512"/>
            <a:ext cx="10698480" cy="685800"/>
          </a:xfrm>
          <a:prstGeom prst="rect">
            <a:avLst/>
          </a:prstGeom>
          <a:noFill/>
          <a:ln/>
        </p:spPr>
        <p:txBody>
          <a:bodyPr wrap="square" rtlCol="0" anchor="ctr"/>
          <a:lstStyle/>
          <a:p>
            <a:pPr indent="0" marL="0">
              <a:lnSpc>
                <a:spcPct val="125000"/>
              </a:lnSpc>
              <a:buNone/>
            </a:pPr>
            <a:r>
              <a:rPr lang="en-US" sz="1300" dirty="0">
                <a:solidFill>
                  <a:srgbClr val="F5F7FA"/>
                </a:solidFill>
                <a:latin typeface="Calibri" pitchFamily="34" charset="0"/>
                <a:ea typeface="Calibri" pitchFamily="34" charset="-122"/>
                <a:cs typeface="Calibri" pitchFamily="34" charset="-120"/>
              </a:rPr>
              <a:t>SecureLog AI translates the research findings into one simple idea: instead of asking a machine to check events against a list of known bad patterns, ask it to learn what “normal” looks like for this system, and flag whatever looks statistically unusual.</a:t>
            </a:r>
            <a:endParaRPr lang="en-US" sz="1300" dirty="0"/>
          </a:p>
        </p:txBody>
      </p:sp>
      <p:sp>
        <p:nvSpPr>
          <p:cNvPr id="7" name="Shape 4"/>
          <p:cNvSpPr/>
          <p:nvPr/>
        </p:nvSpPr>
        <p:spPr>
          <a:xfrm>
            <a:off x="548640" y="2651760"/>
            <a:ext cx="2587752" cy="1691640"/>
          </a:xfrm>
          <a:prstGeom prst="roundRect">
            <a:avLst>
              <a:gd name="adj" fmla="val 3784"/>
            </a:avLst>
          </a:prstGeom>
          <a:solidFill>
            <a:srgbClr val="111F33"/>
          </a:solidFill>
          <a:ln w="12700">
            <a:solidFill>
              <a:srgbClr val="1E3350"/>
            </a:solidFill>
            <a:prstDash val="solid"/>
          </a:ln>
        </p:spPr>
      </p:sp>
      <p:sp>
        <p:nvSpPr>
          <p:cNvPr id="8" name="Text 5"/>
          <p:cNvSpPr/>
          <p:nvPr/>
        </p:nvSpPr>
        <p:spPr>
          <a:xfrm>
            <a:off x="713232" y="2761488"/>
            <a:ext cx="1097280" cy="457200"/>
          </a:xfrm>
          <a:prstGeom prst="rect">
            <a:avLst/>
          </a:prstGeom>
          <a:noFill/>
          <a:ln/>
        </p:spPr>
        <p:txBody>
          <a:bodyPr wrap="square" rtlCol="0" anchor="ctr"/>
          <a:lstStyle/>
          <a:p>
            <a:pPr indent="0" marL="0">
              <a:buNone/>
            </a:pPr>
            <a:r>
              <a:rPr lang="en-US" sz="2000" b="1" dirty="0">
                <a:solidFill>
                  <a:srgbClr val="2FE6A0"/>
                </a:solidFill>
                <a:latin typeface="Cambria" pitchFamily="34" charset="0"/>
                <a:ea typeface="Cambria" pitchFamily="34" charset="-122"/>
                <a:cs typeface="Cambria" pitchFamily="34" charset="-120"/>
              </a:rPr>
              <a:t>01</a:t>
            </a:r>
            <a:endParaRPr lang="en-US" sz="2000" dirty="0"/>
          </a:p>
        </p:txBody>
      </p:sp>
      <p:sp>
        <p:nvSpPr>
          <p:cNvPr id="9" name="Text 6"/>
          <p:cNvSpPr/>
          <p:nvPr/>
        </p:nvSpPr>
        <p:spPr>
          <a:xfrm>
            <a:off x="713232" y="3182112"/>
            <a:ext cx="2258568" cy="320040"/>
          </a:xfrm>
          <a:prstGeom prst="rect">
            <a:avLst/>
          </a:prstGeom>
          <a:noFill/>
          <a:ln/>
        </p:spPr>
        <p:txBody>
          <a:bodyPr wrap="square" rtlCol="0" anchor="ctr"/>
          <a:lstStyle/>
          <a:p>
            <a:pPr indent="0" marL="0">
              <a:buNone/>
            </a:pPr>
            <a:r>
              <a:rPr lang="en-US" sz="1400" b="1" dirty="0">
                <a:solidFill>
                  <a:srgbClr val="F5F7FA"/>
                </a:solidFill>
                <a:latin typeface="Cambria" pitchFamily="34" charset="0"/>
                <a:ea typeface="Cambria" pitchFamily="34" charset="-122"/>
                <a:cs typeface="Cambria" pitchFamily="34" charset="-120"/>
              </a:rPr>
              <a:t>Upload</a:t>
            </a:r>
            <a:endParaRPr lang="en-US" sz="1400" dirty="0"/>
          </a:p>
        </p:txBody>
      </p:sp>
      <p:sp>
        <p:nvSpPr>
          <p:cNvPr id="10" name="Text 7"/>
          <p:cNvSpPr/>
          <p:nvPr/>
        </p:nvSpPr>
        <p:spPr>
          <a:xfrm>
            <a:off x="713232" y="3520440"/>
            <a:ext cx="2258568" cy="731520"/>
          </a:xfrm>
          <a:prstGeom prst="rect">
            <a:avLst/>
          </a:prstGeom>
          <a:noFill/>
          <a:ln/>
        </p:spPr>
        <p:txBody>
          <a:bodyPr wrap="square" rtlCol="0" anchor="t"/>
          <a:lstStyle/>
          <a:p>
            <a:pPr indent="0" marL="0">
              <a:lnSpc>
                <a:spcPct val="120000"/>
              </a:lnSpc>
              <a:buNone/>
            </a:pPr>
            <a:r>
              <a:rPr lang="en-US" sz="1000" dirty="0">
                <a:solidFill>
                  <a:srgbClr val="94A9C2"/>
                </a:solidFill>
                <a:latin typeface="Calibri" pitchFamily="34" charset="0"/>
                <a:ea typeface="Calibri" pitchFamily="34" charset="-122"/>
                <a:cs typeface="Calibri" pitchFamily="34" charset="-120"/>
              </a:rPr>
              <a:t>An analyst uploads a raw log file, in whatever common format their system already produces.</a:t>
            </a:r>
            <a:endParaRPr lang="en-US" sz="1000" dirty="0"/>
          </a:p>
        </p:txBody>
      </p:sp>
      <p:sp>
        <p:nvSpPr>
          <p:cNvPr id="11" name="Text 8"/>
          <p:cNvSpPr/>
          <p:nvPr/>
        </p:nvSpPr>
        <p:spPr>
          <a:xfrm>
            <a:off x="3118104" y="3314700"/>
            <a:ext cx="365760" cy="365760"/>
          </a:xfrm>
          <a:prstGeom prst="rect">
            <a:avLst/>
          </a:prstGeom>
          <a:noFill/>
          <a:ln/>
        </p:spPr>
        <p:txBody>
          <a:bodyPr wrap="square" rtlCol="0" anchor="ctr"/>
          <a:lstStyle/>
          <a:p>
            <a:pPr algn="ctr" indent="0" marL="0">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12" name="Shape 9"/>
          <p:cNvSpPr/>
          <p:nvPr/>
        </p:nvSpPr>
        <p:spPr>
          <a:xfrm>
            <a:off x="3300984" y="2651760"/>
            <a:ext cx="2587752" cy="1691640"/>
          </a:xfrm>
          <a:prstGeom prst="roundRect">
            <a:avLst>
              <a:gd name="adj" fmla="val 3784"/>
            </a:avLst>
          </a:prstGeom>
          <a:solidFill>
            <a:srgbClr val="111F33"/>
          </a:solidFill>
          <a:ln w="12700">
            <a:solidFill>
              <a:srgbClr val="1E3350"/>
            </a:solidFill>
            <a:prstDash val="solid"/>
          </a:ln>
        </p:spPr>
      </p:sp>
      <p:sp>
        <p:nvSpPr>
          <p:cNvPr id="13" name="Text 10"/>
          <p:cNvSpPr/>
          <p:nvPr/>
        </p:nvSpPr>
        <p:spPr>
          <a:xfrm>
            <a:off x="3465576" y="2761488"/>
            <a:ext cx="1097280" cy="457200"/>
          </a:xfrm>
          <a:prstGeom prst="rect">
            <a:avLst/>
          </a:prstGeom>
          <a:noFill/>
          <a:ln/>
        </p:spPr>
        <p:txBody>
          <a:bodyPr wrap="square" rtlCol="0" anchor="ctr"/>
          <a:lstStyle/>
          <a:p>
            <a:pPr indent="0" marL="0">
              <a:buNone/>
            </a:pPr>
            <a:r>
              <a:rPr lang="en-US" sz="2000" b="1" dirty="0">
                <a:solidFill>
                  <a:srgbClr val="2FE6A0"/>
                </a:solidFill>
                <a:latin typeface="Cambria" pitchFamily="34" charset="0"/>
                <a:ea typeface="Cambria" pitchFamily="34" charset="-122"/>
                <a:cs typeface="Cambria" pitchFamily="34" charset="-120"/>
              </a:rPr>
              <a:t>02</a:t>
            </a:r>
            <a:endParaRPr lang="en-US" sz="2000" dirty="0"/>
          </a:p>
        </p:txBody>
      </p:sp>
      <p:sp>
        <p:nvSpPr>
          <p:cNvPr id="14" name="Text 11"/>
          <p:cNvSpPr/>
          <p:nvPr/>
        </p:nvSpPr>
        <p:spPr>
          <a:xfrm>
            <a:off x="3465576" y="3182112"/>
            <a:ext cx="2258568" cy="320040"/>
          </a:xfrm>
          <a:prstGeom prst="rect">
            <a:avLst/>
          </a:prstGeom>
          <a:noFill/>
          <a:ln/>
        </p:spPr>
        <p:txBody>
          <a:bodyPr wrap="square" rtlCol="0" anchor="ctr"/>
          <a:lstStyle/>
          <a:p>
            <a:pPr indent="0" marL="0">
              <a:buNone/>
            </a:pPr>
            <a:r>
              <a:rPr lang="en-US" sz="1400" b="1" dirty="0">
                <a:solidFill>
                  <a:srgbClr val="F5F7FA"/>
                </a:solidFill>
                <a:latin typeface="Cambria" pitchFamily="34" charset="0"/>
                <a:ea typeface="Cambria" pitchFamily="34" charset="-122"/>
                <a:cs typeface="Cambria" pitchFamily="34" charset="-120"/>
              </a:rPr>
              <a:t>Understand</a:t>
            </a:r>
            <a:endParaRPr lang="en-US" sz="1400" dirty="0"/>
          </a:p>
        </p:txBody>
      </p:sp>
      <p:sp>
        <p:nvSpPr>
          <p:cNvPr id="15" name="Text 12"/>
          <p:cNvSpPr/>
          <p:nvPr/>
        </p:nvSpPr>
        <p:spPr>
          <a:xfrm>
            <a:off x="3465576" y="3520440"/>
            <a:ext cx="2258568" cy="731520"/>
          </a:xfrm>
          <a:prstGeom prst="rect">
            <a:avLst/>
          </a:prstGeom>
          <a:noFill/>
          <a:ln/>
        </p:spPr>
        <p:txBody>
          <a:bodyPr wrap="square" rtlCol="0" anchor="t"/>
          <a:lstStyle/>
          <a:p>
            <a:pPr indent="0" marL="0">
              <a:lnSpc>
                <a:spcPct val="120000"/>
              </a:lnSpc>
              <a:buNone/>
            </a:pPr>
            <a:r>
              <a:rPr lang="en-US" sz="1000" dirty="0">
                <a:solidFill>
                  <a:srgbClr val="94A9C2"/>
                </a:solidFill>
                <a:latin typeface="Calibri" pitchFamily="34" charset="0"/>
                <a:ea typeface="Calibri" pitchFamily="34" charset="-122"/>
                <a:cs typeface="Calibri" pitchFamily="34" charset="-120"/>
              </a:rPr>
              <a:t>The system organises events by time, severity, source, and content, with no manual configuration needed.</a:t>
            </a:r>
            <a:endParaRPr lang="en-US" sz="1000" dirty="0"/>
          </a:p>
        </p:txBody>
      </p:sp>
      <p:sp>
        <p:nvSpPr>
          <p:cNvPr id="16" name="Text 13"/>
          <p:cNvSpPr/>
          <p:nvPr/>
        </p:nvSpPr>
        <p:spPr>
          <a:xfrm>
            <a:off x="5870448" y="3314700"/>
            <a:ext cx="365760" cy="365760"/>
          </a:xfrm>
          <a:prstGeom prst="rect">
            <a:avLst/>
          </a:prstGeom>
          <a:noFill/>
          <a:ln/>
        </p:spPr>
        <p:txBody>
          <a:bodyPr wrap="square" rtlCol="0" anchor="ctr"/>
          <a:lstStyle/>
          <a:p>
            <a:pPr algn="ctr" indent="0" marL="0">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17" name="Shape 14"/>
          <p:cNvSpPr/>
          <p:nvPr/>
        </p:nvSpPr>
        <p:spPr>
          <a:xfrm>
            <a:off x="6053328" y="2651760"/>
            <a:ext cx="2587752" cy="1691640"/>
          </a:xfrm>
          <a:prstGeom prst="roundRect">
            <a:avLst>
              <a:gd name="adj" fmla="val 3784"/>
            </a:avLst>
          </a:prstGeom>
          <a:solidFill>
            <a:srgbClr val="111F33"/>
          </a:solidFill>
          <a:ln w="12700">
            <a:solidFill>
              <a:srgbClr val="1E3350"/>
            </a:solidFill>
            <a:prstDash val="solid"/>
          </a:ln>
        </p:spPr>
      </p:sp>
      <p:sp>
        <p:nvSpPr>
          <p:cNvPr id="18" name="Text 15"/>
          <p:cNvSpPr/>
          <p:nvPr/>
        </p:nvSpPr>
        <p:spPr>
          <a:xfrm>
            <a:off x="6217920" y="2761488"/>
            <a:ext cx="1097280" cy="457200"/>
          </a:xfrm>
          <a:prstGeom prst="rect">
            <a:avLst/>
          </a:prstGeom>
          <a:noFill/>
          <a:ln/>
        </p:spPr>
        <p:txBody>
          <a:bodyPr wrap="square" rtlCol="0" anchor="ctr"/>
          <a:lstStyle/>
          <a:p>
            <a:pPr indent="0" marL="0">
              <a:buNone/>
            </a:pPr>
            <a:r>
              <a:rPr lang="en-US" sz="2000" b="1" dirty="0">
                <a:solidFill>
                  <a:srgbClr val="2FE6A0"/>
                </a:solidFill>
                <a:latin typeface="Cambria" pitchFamily="34" charset="0"/>
                <a:ea typeface="Cambria" pitchFamily="34" charset="-122"/>
                <a:cs typeface="Cambria" pitchFamily="34" charset="-120"/>
              </a:rPr>
              <a:t>03</a:t>
            </a:r>
            <a:endParaRPr lang="en-US" sz="2000" dirty="0"/>
          </a:p>
        </p:txBody>
      </p:sp>
      <p:sp>
        <p:nvSpPr>
          <p:cNvPr id="19" name="Text 16"/>
          <p:cNvSpPr/>
          <p:nvPr/>
        </p:nvSpPr>
        <p:spPr>
          <a:xfrm>
            <a:off x="6217920" y="3182112"/>
            <a:ext cx="2258568" cy="320040"/>
          </a:xfrm>
          <a:prstGeom prst="rect">
            <a:avLst/>
          </a:prstGeom>
          <a:noFill/>
          <a:ln/>
        </p:spPr>
        <p:txBody>
          <a:bodyPr wrap="square" rtlCol="0" anchor="ctr"/>
          <a:lstStyle/>
          <a:p>
            <a:pPr indent="0" marL="0">
              <a:buNone/>
            </a:pPr>
            <a:r>
              <a:rPr lang="en-US" sz="1400" b="1" dirty="0">
                <a:solidFill>
                  <a:srgbClr val="F5F7FA"/>
                </a:solidFill>
                <a:latin typeface="Cambria" pitchFamily="34" charset="0"/>
                <a:ea typeface="Cambria" pitchFamily="34" charset="-122"/>
                <a:cs typeface="Cambria" pitchFamily="34" charset="-120"/>
              </a:rPr>
              <a:t>Score</a:t>
            </a:r>
            <a:endParaRPr lang="en-US" sz="1400" dirty="0"/>
          </a:p>
        </p:txBody>
      </p:sp>
      <p:sp>
        <p:nvSpPr>
          <p:cNvPr id="20" name="Text 17"/>
          <p:cNvSpPr/>
          <p:nvPr/>
        </p:nvSpPr>
        <p:spPr>
          <a:xfrm>
            <a:off x="6217920" y="3520440"/>
            <a:ext cx="2258568" cy="731520"/>
          </a:xfrm>
          <a:prstGeom prst="rect">
            <a:avLst/>
          </a:prstGeom>
          <a:noFill/>
          <a:ln/>
        </p:spPr>
        <p:txBody>
          <a:bodyPr wrap="square" rtlCol="0" anchor="t"/>
          <a:lstStyle/>
          <a:p>
            <a:pPr indent="0" marL="0">
              <a:lnSpc>
                <a:spcPct val="120000"/>
              </a:lnSpc>
              <a:buNone/>
            </a:pPr>
            <a:r>
              <a:rPr lang="en-US" sz="1000" dirty="0">
                <a:solidFill>
                  <a:srgbClr val="94A9C2"/>
                </a:solidFill>
                <a:latin typeface="Calibri" pitchFamily="34" charset="0"/>
                <a:ea typeface="Calibri" pitchFamily="34" charset="-122"/>
                <a:cs typeface="Calibri" pitchFamily="34" charset="-120"/>
              </a:rPr>
              <a:t>An unsupervised method, chosen directly from the literature, rates how unusual each event is, with no history of past attacks required.</a:t>
            </a:r>
            <a:endParaRPr lang="en-US" sz="1000" dirty="0"/>
          </a:p>
        </p:txBody>
      </p:sp>
      <p:sp>
        <p:nvSpPr>
          <p:cNvPr id="21" name="Text 18"/>
          <p:cNvSpPr/>
          <p:nvPr/>
        </p:nvSpPr>
        <p:spPr>
          <a:xfrm>
            <a:off x="8622792" y="3314700"/>
            <a:ext cx="365760" cy="365760"/>
          </a:xfrm>
          <a:prstGeom prst="rect">
            <a:avLst/>
          </a:prstGeom>
          <a:noFill/>
          <a:ln/>
        </p:spPr>
        <p:txBody>
          <a:bodyPr wrap="square" rtlCol="0" anchor="ctr"/>
          <a:lstStyle/>
          <a:p>
            <a:pPr algn="ctr" indent="0" marL="0">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22" name="Shape 19"/>
          <p:cNvSpPr/>
          <p:nvPr/>
        </p:nvSpPr>
        <p:spPr>
          <a:xfrm>
            <a:off x="8805672" y="2651760"/>
            <a:ext cx="2587752" cy="1691640"/>
          </a:xfrm>
          <a:prstGeom prst="roundRect">
            <a:avLst>
              <a:gd name="adj" fmla="val 3784"/>
            </a:avLst>
          </a:prstGeom>
          <a:solidFill>
            <a:srgbClr val="111F33"/>
          </a:solidFill>
          <a:ln w="12700">
            <a:solidFill>
              <a:srgbClr val="1E3350"/>
            </a:solidFill>
            <a:prstDash val="solid"/>
          </a:ln>
        </p:spPr>
      </p:sp>
      <p:sp>
        <p:nvSpPr>
          <p:cNvPr id="23" name="Text 20"/>
          <p:cNvSpPr/>
          <p:nvPr/>
        </p:nvSpPr>
        <p:spPr>
          <a:xfrm>
            <a:off x="8970264" y="2761488"/>
            <a:ext cx="1097280" cy="457200"/>
          </a:xfrm>
          <a:prstGeom prst="rect">
            <a:avLst/>
          </a:prstGeom>
          <a:noFill/>
          <a:ln/>
        </p:spPr>
        <p:txBody>
          <a:bodyPr wrap="square" rtlCol="0" anchor="ctr"/>
          <a:lstStyle/>
          <a:p>
            <a:pPr indent="0" marL="0">
              <a:buNone/>
            </a:pPr>
            <a:r>
              <a:rPr lang="en-US" sz="2000" b="1" dirty="0">
                <a:solidFill>
                  <a:srgbClr val="2FE6A0"/>
                </a:solidFill>
                <a:latin typeface="Cambria" pitchFamily="34" charset="0"/>
                <a:ea typeface="Cambria" pitchFamily="34" charset="-122"/>
                <a:cs typeface="Cambria" pitchFamily="34" charset="-120"/>
              </a:rPr>
              <a:t>04</a:t>
            </a:r>
            <a:endParaRPr lang="en-US" sz="2000" dirty="0"/>
          </a:p>
        </p:txBody>
      </p:sp>
      <p:sp>
        <p:nvSpPr>
          <p:cNvPr id="24" name="Text 21"/>
          <p:cNvSpPr/>
          <p:nvPr/>
        </p:nvSpPr>
        <p:spPr>
          <a:xfrm>
            <a:off x="8970264" y="3182112"/>
            <a:ext cx="2258568" cy="320040"/>
          </a:xfrm>
          <a:prstGeom prst="rect">
            <a:avLst/>
          </a:prstGeom>
          <a:noFill/>
          <a:ln/>
        </p:spPr>
        <p:txBody>
          <a:bodyPr wrap="square" rtlCol="0" anchor="ctr"/>
          <a:lstStyle/>
          <a:p>
            <a:pPr indent="0" marL="0">
              <a:buNone/>
            </a:pPr>
            <a:r>
              <a:rPr lang="en-US" sz="1400" b="1" dirty="0">
                <a:solidFill>
                  <a:srgbClr val="F5F7FA"/>
                </a:solidFill>
                <a:latin typeface="Cambria" pitchFamily="34" charset="0"/>
                <a:ea typeface="Cambria" pitchFamily="34" charset="-122"/>
                <a:cs typeface="Cambria" pitchFamily="34" charset="-120"/>
              </a:rPr>
              <a:t>Review</a:t>
            </a:r>
            <a:endParaRPr lang="en-US" sz="1400" dirty="0"/>
          </a:p>
        </p:txBody>
      </p:sp>
      <p:sp>
        <p:nvSpPr>
          <p:cNvPr id="25" name="Text 22"/>
          <p:cNvSpPr/>
          <p:nvPr/>
        </p:nvSpPr>
        <p:spPr>
          <a:xfrm>
            <a:off x="8970264" y="3520440"/>
            <a:ext cx="2258568" cy="731520"/>
          </a:xfrm>
          <a:prstGeom prst="rect">
            <a:avLst/>
          </a:prstGeom>
          <a:noFill/>
          <a:ln/>
        </p:spPr>
        <p:txBody>
          <a:bodyPr wrap="square" rtlCol="0" anchor="t"/>
          <a:lstStyle/>
          <a:p>
            <a:pPr indent="0" marL="0">
              <a:lnSpc>
                <a:spcPct val="120000"/>
              </a:lnSpc>
              <a:buNone/>
            </a:pPr>
            <a:r>
              <a:rPr lang="en-US" sz="1000" dirty="0">
                <a:solidFill>
                  <a:srgbClr val="94A9C2"/>
                </a:solidFill>
                <a:latin typeface="Calibri" pitchFamily="34" charset="0"/>
                <a:ea typeface="Calibri" pitchFamily="34" charset="-122"/>
                <a:cs typeface="Calibri" pitchFamily="34" charset="-120"/>
              </a:rPr>
              <a:t>The analyst receives a short, ranked list of the most unusual events, not a flood of undifferentiated alerts.</a:t>
            </a:r>
            <a:endParaRPr lang="en-US" sz="1000" dirty="0"/>
          </a:p>
        </p:txBody>
      </p:sp>
      <p:sp>
        <p:nvSpPr>
          <p:cNvPr id="26" name="Shape 23"/>
          <p:cNvSpPr/>
          <p:nvPr/>
        </p:nvSpPr>
        <p:spPr>
          <a:xfrm>
            <a:off x="548640" y="4617720"/>
            <a:ext cx="10725912" cy="777240"/>
          </a:xfrm>
          <a:prstGeom prst="roundRect">
            <a:avLst>
              <a:gd name="adj" fmla="val 7059"/>
            </a:avLst>
          </a:prstGeom>
          <a:solidFill>
            <a:srgbClr val="16301F"/>
          </a:solidFill>
          <a:ln w="12700">
            <a:solidFill>
              <a:srgbClr val="2A5A3B"/>
            </a:solidFill>
            <a:prstDash val="solid"/>
          </a:ln>
        </p:spPr>
      </p:sp>
      <p:sp>
        <p:nvSpPr>
          <p:cNvPr id="27" name="Text 24"/>
          <p:cNvSpPr/>
          <p:nvPr/>
        </p:nvSpPr>
        <p:spPr>
          <a:xfrm>
            <a:off x="822960" y="4617720"/>
            <a:ext cx="10149840" cy="777240"/>
          </a:xfrm>
          <a:prstGeom prst="rect">
            <a:avLst/>
          </a:prstGeom>
          <a:noFill/>
          <a:ln/>
        </p:spPr>
        <p:txBody>
          <a:bodyPr wrap="square" rtlCol="0" anchor="ctr"/>
          <a:lstStyle/>
          <a:p>
            <a:pPr indent="0" marL="0">
              <a:lnSpc>
                <a:spcPct val="120000"/>
              </a:lnSpc>
              <a:buNone/>
            </a:pPr>
            <a:r>
              <a:rPr lang="en-US" sz="1250" b="1" dirty="0">
                <a:solidFill>
                  <a:srgbClr val="2FE6A0"/>
                </a:solidFill>
                <a:latin typeface="Calibri" pitchFamily="34" charset="0"/>
                <a:ea typeface="Calibri" pitchFamily="34" charset="-122"/>
                <a:cs typeface="Calibri" pitchFamily="34" charset="-120"/>
              </a:rPr>
              <a:t>The innovation  </a:t>
            </a:r>
            <a:pPr indent="0" marL="0">
              <a:lnSpc>
                <a:spcPct val="120000"/>
              </a:lnSpc>
              <a:buNone/>
            </a:pPr>
            <a:r>
              <a:rPr lang="en-US" sz="1250" dirty="0">
                <a:solidFill>
                  <a:srgbClr val="F5F7FA"/>
                </a:solidFill>
                <a:latin typeface="Calibri" pitchFamily="34" charset="0"/>
                <a:ea typeface="Calibri" pitchFamily="34" charset="-122"/>
                <a:cs typeface="Calibri" pitchFamily="34" charset="-120"/>
              </a:rPr>
              <a:t>is not any single step, but combining all four into a workflow that needs no configuration, no training data, no ongoing subscription, and where no data ever leaves the organisation's own machine.</a:t>
            </a:r>
            <a:endParaRPr lang="en-US" sz="1250" dirty="0"/>
          </a:p>
        </p:txBody>
      </p:sp>
      <p:sp>
        <p:nvSpPr>
          <p:cNvPr id="28" name="Text 25"/>
          <p:cNvSpPr/>
          <p:nvPr/>
        </p:nvSpPr>
        <p:spPr>
          <a:xfrm>
            <a:off x="548640" y="5577840"/>
            <a:ext cx="10725912" cy="731520"/>
          </a:xfrm>
          <a:prstGeom prst="rect">
            <a:avLst/>
          </a:prstGeom>
          <a:noFill/>
          <a:ln/>
        </p:spPr>
        <p:txBody>
          <a:bodyPr wrap="square" rtlCol="0" anchor="ctr"/>
          <a:lstStyle/>
          <a:p>
            <a:pPr indent="0" marL="0">
              <a:lnSpc>
                <a:spcPct val="125000"/>
              </a:lnSpc>
              <a:buNone/>
            </a:pPr>
            <a:r>
              <a:rPr lang="en-US" sz="1150" i="1" dirty="0">
                <a:solidFill>
                  <a:srgbClr val="94A9C2"/>
                </a:solidFill>
                <a:latin typeface="Calibri" pitchFamily="34" charset="0"/>
                <a:ea typeface="Calibri" pitchFamily="34" charset="-122"/>
                <a:cs typeface="Calibri" pitchFamily="34" charset="-120"/>
              </a:rPr>
              <a:t>In prototype testing, this approach surfaced a coordinated login-attack pattern within a 504-event sample that a traditional rule-based check on the same data missed entirely, a concrete demonstration of the research finding that unsupervised methods catch what static rules do not.</a:t>
            </a:r>
            <a:endParaRPr lang="en-US" sz="1150" dirty="0"/>
          </a:p>
        </p:txBody>
      </p:sp>
      <p:sp>
        <p:nvSpPr>
          <p:cNvPr id="29" name="Shape 26"/>
          <p:cNvSpPr/>
          <p:nvPr/>
        </p:nvSpPr>
        <p:spPr>
          <a:xfrm>
            <a:off x="0" y="6400800"/>
            <a:ext cx="12191695" cy="457200"/>
          </a:xfrm>
          <a:prstGeom prst="rect">
            <a:avLst/>
          </a:prstGeom>
          <a:solidFill>
            <a:srgbClr val="111F33"/>
          </a:solidFill>
          <a:ln/>
        </p:spPr>
      </p:sp>
      <p:sp>
        <p:nvSpPr>
          <p:cNvPr id="30" name="Text 27"/>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[6]  P. Zhang et al., "Real-time malicious traffic detection with online isolation forest over SD-WAN," IEEE Trans. Inf. Forensics Security, vol. 18, pp. 2076-2090, 2023.</a:t>
            </a:r>
            <a:endParaRPr lang="en-US" sz="950" dirty="0"/>
          </a:p>
        </p:txBody>
      </p:sp>
      <p:sp>
        <p:nvSpPr>
          <p:cNvPr id="31" name="Text 28"/>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8</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check.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6.1 &amp; 6.2  EVALUATION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An Honest Evaluation: Benefits &amp; Limitations</a:t>
            </a:r>
            <a:endParaRPr lang="en-US" sz="2900" dirty="0"/>
          </a:p>
        </p:txBody>
      </p:sp>
      <p:sp>
        <p:nvSpPr>
          <p:cNvPr id="6" name="Shape 3"/>
          <p:cNvSpPr/>
          <p:nvPr/>
        </p:nvSpPr>
        <p:spPr>
          <a:xfrm>
            <a:off x="548640" y="1965960"/>
            <a:ext cx="5166360" cy="457200"/>
          </a:xfrm>
          <a:prstGeom prst="roundRect">
            <a:avLst>
              <a:gd name="adj" fmla="val 12000"/>
            </a:avLst>
          </a:prstGeom>
          <a:solidFill>
            <a:srgbClr val="16301F"/>
          </a:solidFill>
          <a:ln/>
        </p:spPr>
      </p:sp>
      <p:sp>
        <p:nvSpPr>
          <p:cNvPr id="7" name="Text 4"/>
          <p:cNvSpPr/>
          <p:nvPr/>
        </p:nvSpPr>
        <p:spPr>
          <a:xfrm>
            <a:off x="548640" y="1965960"/>
            <a:ext cx="5166360" cy="457200"/>
          </a:xfrm>
          <a:prstGeom prst="rect">
            <a:avLst/>
          </a:prstGeom>
          <a:noFill/>
          <a:ln/>
        </p:spPr>
        <p:txBody>
          <a:bodyPr wrap="square" rtlCol="0" anchor="ctr"/>
          <a:lstStyle/>
          <a:p>
            <a:pPr algn="ctr" indent="0" marL="0">
              <a:buNone/>
            </a:pPr>
            <a:r>
              <a:rPr lang="en-US" sz="1300" b="1" spc="150" kern="0" dirty="0">
                <a:solidFill>
                  <a:srgbClr val="2FE6A0"/>
                </a:solidFill>
                <a:latin typeface="Calibri" pitchFamily="34" charset="0"/>
                <a:ea typeface="Calibri" pitchFamily="34" charset="-122"/>
                <a:cs typeface="Calibri" pitchFamily="34" charset="-120"/>
              </a:rPr>
              <a:t>BENEFITS</a:t>
            </a:r>
            <a:endParaRPr lang="en-US" sz="1300" dirty="0"/>
          </a:p>
        </p:txBody>
      </p:sp>
      <p:sp>
        <p:nvSpPr>
          <p:cNvPr id="8" name="Shape 5"/>
          <p:cNvSpPr/>
          <p:nvPr/>
        </p:nvSpPr>
        <p:spPr>
          <a:xfrm>
            <a:off x="6080760" y="1965960"/>
            <a:ext cx="5166360" cy="457200"/>
          </a:xfrm>
          <a:prstGeom prst="roundRect">
            <a:avLst>
              <a:gd name="adj" fmla="val 12000"/>
            </a:avLst>
          </a:prstGeom>
          <a:solidFill>
            <a:srgbClr val="3D2E12"/>
          </a:solidFill>
          <a:ln/>
        </p:spPr>
      </p:sp>
      <p:sp>
        <p:nvSpPr>
          <p:cNvPr id="9" name="Text 6"/>
          <p:cNvSpPr/>
          <p:nvPr/>
        </p:nvSpPr>
        <p:spPr>
          <a:xfrm>
            <a:off x="6080760" y="1965960"/>
            <a:ext cx="5166360" cy="457200"/>
          </a:xfrm>
          <a:prstGeom prst="rect">
            <a:avLst/>
          </a:prstGeom>
          <a:noFill/>
          <a:ln/>
        </p:spPr>
        <p:txBody>
          <a:bodyPr wrap="square" rtlCol="0" anchor="ctr"/>
          <a:lstStyle/>
          <a:p>
            <a:pPr algn="ctr" indent="0" marL="0">
              <a:buNone/>
            </a:pPr>
            <a:r>
              <a:rPr lang="en-US" sz="1300" b="1" spc="150" kern="0" dirty="0">
                <a:solidFill>
                  <a:srgbClr val="E8A33D"/>
                </a:solidFill>
                <a:latin typeface="Calibri" pitchFamily="34" charset="0"/>
                <a:ea typeface="Calibri" pitchFamily="34" charset="-122"/>
                <a:cs typeface="Calibri" pitchFamily="34" charset="-120"/>
              </a:rPr>
              <a:t>LIMITATIONS</a:t>
            </a:r>
            <a:endParaRPr lang="en-US" sz="1300" dirty="0"/>
          </a:p>
        </p:txBody>
      </p:sp>
      <p:sp>
        <p:nvSpPr>
          <p:cNvPr id="10" name="Text 7"/>
          <p:cNvSpPr/>
          <p:nvPr/>
        </p:nvSpPr>
        <p:spPr>
          <a:xfrm>
            <a:off x="548640" y="2624328"/>
            <a:ext cx="5166360" cy="2331720"/>
          </a:xfrm>
          <a:prstGeom prst="rect">
            <a:avLst/>
          </a:prstGeom>
          <a:noFill/>
          <a:ln/>
        </p:spPr>
        <p:txBody>
          <a:bodyPr wrap="square" rtlCol="0" anchor="t"/>
          <a:lstStyle/>
          <a:p>
            <a:pPr indent="0" marL="0">
              <a:lnSpc>
                <a:spcPct val="128000"/>
              </a:lnSpc>
              <a:buNone/>
            </a:pPr>
            <a:r>
              <a:rPr lang="en-US" sz="1250" dirty="0">
                <a:solidFill>
                  <a:srgbClr val="F5F7FA"/>
                </a:solidFill>
                <a:latin typeface="Calibri" pitchFamily="34" charset="0"/>
                <a:ea typeface="Calibri" pitchFamily="34" charset="-122"/>
                <a:cs typeface="Calibri" pitchFamily="34" charset="-120"/>
              </a:rPr>
              <a:t>SecureLog AI delivers six measurable benefits. It needs no labelled training data, so it deploys immediately with no historical record of past attacks required. Its continuous 0-100 score can be re-ranked without retraining. An entirely open-source stack keeps the running cost at zero, putting ML-quality detection within reach of organisations that cannot afford enterprise tools. Every flagged event traces back to specific log vocabulary, an automated test suite verifies the pipeline's behaviour, and a full sample processes in under fifteen seconds, fast enough for live incident response.</a:t>
            </a:r>
            <a:endParaRPr lang="en-US" sz="1250" dirty="0"/>
          </a:p>
        </p:txBody>
      </p:sp>
      <p:sp>
        <p:nvSpPr>
          <p:cNvPr id="11" name="Text 8"/>
          <p:cNvSpPr/>
          <p:nvPr/>
        </p:nvSpPr>
        <p:spPr>
          <a:xfrm>
            <a:off x="6080760" y="2624328"/>
            <a:ext cx="5166360" cy="2331720"/>
          </a:xfrm>
          <a:prstGeom prst="rect">
            <a:avLst/>
          </a:prstGeom>
          <a:noFill/>
          <a:ln/>
        </p:spPr>
        <p:txBody>
          <a:bodyPr wrap="square" rtlCol="0" anchor="t"/>
          <a:lstStyle/>
          <a:p>
            <a:pPr indent="0" marL="0">
              <a:lnSpc>
                <a:spcPct val="128000"/>
              </a:lnSpc>
              <a:buNone/>
            </a:pPr>
            <a:r>
              <a:rPr lang="en-US" sz="1250" dirty="0">
                <a:solidFill>
                  <a:srgbClr val="F5F7FA"/>
                </a:solidFill>
                <a:latin typeface="Calibri" pitchFamily="34" charset="0"/>
                <a:ea typeface="Calibri" pitchFamily="34" charset="-122"/>
                <a:cs typeface="Calibri" pitchFamily="34" charset="-120"/>
              </a:rPr>
              <a:t>Six limitations are acknowledged just as openly. The detection threshold, an assumed 5% contamination rate, is an informed prior, not a value calibrated against confirmed ground truth. Evaluation used synthetic logs only, so no real-world precision or recall figure yet exists. The prototype is single-file and single-session, with no streaming, persistence, or history across runs. Format coverage is limited to four common patterns, and because text analysis is tuned for English, non-Latin scripts produce weaker detection. Without multi-user authentication, the system is not yet suitable for shared deployment.</a:t>
            </a:r>
            <a:endParaRPr lang="en-US" sz="1250" dirty="0"/>
          </a:p>
        </p:txBody>
      </p:sp>
      <p:sp>
        <p:nvSpPr>
          <p:cNvPr id="12" name="Shape 9"/>
          <p:cNvSpPr/>
          <p:nvPr/>
        </p:nvSpPr>
        <p:spPr>
          <a:xfrm>
            <a:off x="548640" y="5138928"/>
            <a:ext cx="2491740" cy="621792"/>
          </a:xfrm>
          <a:prstGeom prst="roundRect">
            <a:avLst>
              <a:gd name="adj" fmla="val 8824"/>
            </a:avLst>
          </a:prstGeom>
          <a:solidFill>
            <a:srgbClr val="111F33"/>
          </a:solidFill>
          <a:ln w="12700">
            <a:solidFill>
              <a:srgbClr val="1F4A38"/>
            </a:solidFill>
            <a:prstDash val="solid"/>
          </a:ln>
        </p:spPr>
      </p:sp>
      <p:sp>
        <p:nvSpPr>
          <p:cNvPr id="13" name="Text 10"/>
          <p:cNvSpPr/>
          <p:nvPr/>
        </p:nvSpPr>
        <p:spPr>
          <a:xfrm>
            <a:off x="685800" y="5212080"/>
            <a:ext cx="2217420" cy="329184"/>
          </a:xfrm>
          <a:prstGeom prst="rect">
            <a:avLst/>
          </a:prstGeom>
          <a:noFill/>
          <a:ln/>
        </p:spPr>
        <p:txBody>
          <a:bodyPr wrap="square" rtlCol="0" anchor="ctr"/>
          <a:lstStyle/>
          <a:p>
            <a:pPr indent="0" marL="0">
              <a:buNone/>
            </a:pPr>
            <a:r>
              <a:rPr lang="en-US" sz="1800" b="1" dirty="0">
                <a:solidFill>
                  <a:srgbClr val="2FE6A0"/>
                </a:solidFill>
                <a:latin typeface="Cambria" pitchFamily="34" charset="0"/>
                <a:ea typeface="Cambria" pitchFamily="34" charset="-122"/>
                <a:cs typeface="Cambria" pitchFamily="34" charset="-120"/>
              </a:rPr>
              <a:t>&lt;15s</a:t>
            </a:r>
            <a:endParaRPr lang="en-US" sz="1800" dirty="0"/>
          </a:p>
        </p:txBody>
      </p:sp>
      <p:sp>
        <p:nvSpPr>
          <p:cNvPr id="14" name="Text 11"/>
          <p:cNvSpPr/>
          <p:nvPr/>
        </p:nvSpPr>
        <p:spPr>
          <a:xfrm>
            <a:off x="68580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Full sample processed</a:t>
            </a:r>
            <a:endParaRPr lang="en-US" sz="900" dirty="0"/>
          </a:p>
        </p:txBody>
      </p:sp>
      <p:sp>
        <p:nvSpPr>
          <p:cNvPr id="15" name="Shape 12"/>
          <p:cNvSpPr/>
          <p:nvPr/>
        </p:nvSpPr>
        <p:spPr>
          <a:xfrm>
            <a:off x="3223260" y="5138928"/>
            <a:ext cx="2491740" cy="621792"/>
          </a:xfrm>
          <a:prstGeom prst="roundRect">
            <a:avLst>
              <a:gd name="adj" fmla="val 8824"/>
            </a:avLst>
          </a:prstGeom>
          <a:solidFill>
            <a:srgbClr val="111F33"/>
          </a:solidFill>
          <a:ln w="12700">
            <a:solidFill>
              <a:srgbClr val="1F4A38"/>
            </a:solidFill>
            <a:prstDash val="solid"/>
          </a:ln>
        </p:spPr>
      </p:sp>
      <p:sp>
        <p:nvSpPr>
          <p:cNvPr id="16" name="Text 13"/>
          <p:cNvSpPr/>
          <p:nvPr/>
        </p:nvSpPr>
        <p:spPr>
          <a:xfrm>
            <a:off x="3360420" y="5212080"/>
            <a:ext cx="2217420" cy="329184"/>
          </a:xfrm>
          <a:prstGeom prst="rect">
            <a:avLst/>
          </a:prstGeom>
          <a:noFill/>
          <a:ln/>
        </p:spPr>
        <p:txBody>
          <a:bodyPr wrap="square" rtlCol="0" anchor="ctr"/>
          <a:lstStyle/>
          <a:p>
            <a:pPr indent="0" marL="0">
              <a:buNone/>
            </a:pPr>
            <a:r>
              <a:rPr lang="en-US" sz="1800" b="1" dirty="0">
                <a:solidFill>
                  <a:srgbClr val="2FE6A0"/>
                </a:solidFill>
                <a:latin typeface="Cambria" pitchFamily="34" charset="0"/>
                <a:ea typeface="Cambria" pitchFamily="34" charset="-122"/>
                <a:cs typeface="Cambria" pitchFamily="34" charset="-120"/>
              </a:rPr>
              <a:t>11</a:t>
            </a:r>
            <a:endParaRPr lang="en-US" sz="1800" dirty="0"/>
          </a:p>
        </p:txBody>
      </p:sp>
      <p:sp>
        <p:nvSpPr>
          <p:cNvPr id="17" name="Text 14"/>
          <p:cNvSpPr/>
          <p:nvPr/>
        </p:nvSpPr>
        <p:spPr>
          <a:xfrm>
            <a:off x="336042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Automated tests passing</a:t>
            </a:r>
            <a:endParaRPr lang="en-US" sz="900" dirty="0"/>
          </a:p>
        </p:txBody>
      </p:sp>
      <p:sp>
        <p:nvSpPr>
          <p:cNvPr id="18" name="Shape 15"/>
          <p:cNvSpPr/>
          <p:nvPr/>
        </p:nvSpPr>
        <p:spPr>
          <a:xfrm>
            <a:off x="6080760" y="5138928"/>
            <a:ext cx="2491740" cy="621792"/>
          </a:xfrm>
          <a:prstGeom prst="roundRect">
            <a:avLst>
              <a:gd name="adj" fmla="val 8824"/>
            </a:avLst>
          </a:prstGeom>
          <a:solidFill>
            <a:srgbClr val="111F33"/>
          </a:solidFill>
          <a:ln w="12700">
            <a:solidFill>
              <a:srgbClr val="5A4620"/>
            </a:solidFill>
            <a:prstDash val="solid"/>
          </a:ln>
        </p:spPr>
      </p:sp>
      <p:sp>
        <p:nvSpPr>
          <p:cNvPr id="19" name="Text 16"/>
          <p:cNvSpPr/>
          <p:nvPr/>
        </p:nvSpPr>
        <p:spPr>
          <a:xfrm>
            <a:off x="6217920" y="5212080"/>
            <a:ext cx="2217420" cy="329184"/>
          </a:xfrm>
          <a:prstGeom prst="rect">
            <a:avLst/>
          </a:prstGeom>
          <a:noFill/>
          <a:ln/>
        </p:spPr>
        <p:txBody>
          <a:bodyPr wrap="square" rtlCol="0" anchor="ctr"/>
          <a:lstStyle/>
          <a:p>
            <a:pPr indent="0" marL="0">
              <a:buNone/>
            </a:pPr>
            <a:r>
              <a:rPr lang="en-US" sz="1800" b="1" dirty="0">
                <a:solidFill>
                  <a:srgbClr val="E8A33D"/>
                </a:solidFill>
                <a:latin typeface="Cambria" pitchFamily="34" charset="0"/>
                <a:ea typeface="Cambria" pitchFamily="34" charset="-122"/>
                <a:cs typeface="Cambria" pitchFamily="34" charset="-120"/>
              </a:rPr>
              <a:t>5%</a:t>
            </a:r>
            <a:endParaRPr lang="en-US" sz="1800" dirty="0"/>
          </a:p>
        </p:txBody>
      </p:sp>
      <p:sp>
        <p:nvSpPr>
          <p:cNvPr id="20" name="Text 17"/>
          <p:cNvSpPr/>
          <p:nvPr/>
        </p:nvSpPr>
        <p:spPr>
          <a:xfrm>
            <a:off x="621792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Assumed contamination</a:t>
            </a:r>
            <a:endParaRPr lang="en-US" sz="900" dirty="0"/>
          </a:p>
        </p:txBody>
      </p:sp>
      <p:sp>
        <p:nvSpPr>
          <p:cNvPr id="21" name="Shape 18"/>
          <p:cNvSpPr/>
          <p:nvPr/>
        </p:nvSpPr>
        <p:spPr>
          <a:xfrm>
            <a:off x="8755380" y="5138928"/>
            <a:ext cx="2491740" cy="621792"/>
          </a:xfrm>
          <a:prstGeom prst="roundRect">
            <a:avLst>
              <a:gd name="adj" fmla="val 8824"/>
            </a:avLst>
          </a:prstGeom>
          <a:solidFill>
            <a:srgbClr val="111F33"/>
          </a:solidFill>
          <a:ln w="12700">
            <a:solidFill>
              <a:srgbClr val="5A4620"/>
            </a:solidFill>
            <a:prstDash val="solid"/>
          </a:ln>
        </p:spPr>
      </p:sp>
      <p:sp>
        <p:nvSpPr>
          <p:cNvPr id="22" name="Text 19"/>
          <p:cNvSpPr/>
          <p:nvPr/>
        </p:nvSpPr>
        <p:spPr>
          <a:xfrm>
            <a:off x="8892540" y="5212080"/>
            <a:ext cx="2217420" cy="329184"/>
          </a:xfrm>
          <a:prstGeom prst="rect">
            <a:avLst/>
          </a:prstGeom>
          <a:noFill/>
          <a:ln/>
        </p:spPr>
        <p:txBody>
          <a:bodyPr wrap="square" rtlCol="0" anchor="ctr"/>
          <a:lstStyle/>
          <a:p>
            <a:pPr indent="0" marL="0">
              <a:buNone/>
            </a:pPr>
            <a:r>
              <a:rPr lang="en-US" sz="1800" b="1" dirty="0">
                <a:solidFill>
                  <a:srgbClr val="E8A33D"/>
                </a:solidFill>
                <a:latin typeface="Cambria" pitchFamily="34" charset="0"/>
                <a:ea typeface="Cambria" pitchFamily="34" charset="-122"/>
                <a:cs typeface="Cambria" pitchFamily="34" charset="-120"/>
              </a:rPr>
              <a:t>4</a:t>
            </a:r>
            <a:endParaRPr lang="en-US" sz="1800" dirty="0"/>
          </a:p>
        </p:txBody>
      </p:sp>
      <p:sp>
        <p:nvSpPr>
          <p:cNvPr id="23" name="Text 20"/>
          <p:cNvSpPr/>
          <p:nvPr/>
        </p:nvSpPr>
        <p:spPr>
          <a:xfrm>
            <a:off x="889254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Log formats supported</a:t>
            </a:r>
            <a:endParaRPr lang="en-US" sz="900" dirty="0"/>
          </a:p>
        </p:txBody>
      </p:sp>
      <p:sp>
        <p:nvSpPr>
          <p:cNvPr id="24" name="Shape 21"/>
          <p:cNvSpPr/>
          <p:nvPr/>
        </p:nvSpPr>
        <p:spPr>
          <a:xfrm>
            <a:off x="0" y="6400800"/>
            <a:ext cx="12191695" cy="457200"/>
          </a:xfrm>
          <a:prstGeom prst="rect">
            <a:avLst/>
          </a:prstGeom>
          <a:solidFill>
            <a:srgbClr val="111F33"/>
          </a:solidFill>
          <a:ln/>
        </p:spPr>
      </p:sp>
      <p:sp>
        <p:nvSpPr>
          <p:cNvPr id="25" name="Text 22"/>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[9]  NIST, "Artificial intelligence risk management framework (AI RMF 1.0)," NIST AI 100-1, 2023.   [10]  UK Parliament, Data (Use and Access) Act 2025, c. 18. London, UK: HM Stationery Office, 2025.</a:t>
            </a:r>
            <a:endParaRPr lang="en-US" sz="950" dirty="0"/>
          </a:p>
        </p:txBody>
      </p:sp>
      <p:sp>
        <p:nvSpPr>
          <p:cNvPr id="26" name="Text 23"/>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9</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sp>
      <p:pic>
        <p:nvPicPr>
          <p:cNvPr id="3" name="Image 0" descr="/home/claude/securelog_deck/icons/shield.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6.3  EVALUATION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Security as a First-Class Requirement</a:t>
            </a:r>
            <a:endParaRPr lang="en-US" sz="2900" dirty="0"/>
          </a:p>
        </p:txBody>
      </p:sp>
      <p:sp>
        <p:nvSpPr>
          <p:cNvPr id="6" name="Shape 3"/>
          <p:cNvSpPr/>
          <p:nvPr/>
        </p:nvSpPr>
        <p:spPr>
          <a:xfrm>
            <a:off x="548640" y="1920240"/>
            <a:ext cx="5166360" cy="1965960"/>
          </a:xfrm>
          <a:prstGeom prst="roundRect">
            <a:avLst>
              <a:gd name="adj" fmla="val 3256"/>
            </a:avLst>
          </a:prstGeom>
          <a:solidFill>
            <a:srgbClr val="111F33"/>
          </a:solidFill>
          <a:ln w="12700">
            <a:solidFill>
              <a:srgbClr val="5FB8DB"/>
            </a:solidFill>
            <a:prstDash val="solid"/>
          </a:ln>
        </p:spPr>
      </p:sp>
      <p:sp>
        <p:nvSpPr>
          <p:cNvPr id="7" name="Text 4"/>
          <p:cNvSpPr/>
          <p:nvPr/>
        </p:nvSpPr>
        <p:spPr>
          <a:xfrm>
            <a:off x="822960" y="2103120"/>
            <a:ext cx="4617720" cy="411480"/>
          </a:xfrm>
          <a:prstGeom prst="rect">
            <a:avLst/>
          </a:prstGeom>
          <a:noFill/>
          <a:ln/>
        </p:spPr>
        <p:txBody>
          <a:bodyPr wrap="square" rtlCol="0" anchor="ctr"/>
          <a:lstStyle/>
          <a:p>
            <a:pPr indent="0" marL="0">
              <a:buNone/>
            </a:pPr>
            <a:r>
              <a:rPr lang="en-US" sz="1400" b="1" dirty="0">
                <a:solidFill>
                  <a:srgbClr val="5FB8DB"/>
                </a:solidFill>
                <a:latin typeface="Cambria" pitchFamily="34" charset="0"/>
                <a:ea typeface="Cambria" pitchFamily="34" charset="-122"/>
                <a:cs typeface="Cambria" pitchFamily="34" charset="-120"/>
              </a:rPr>
              <a:t>Security &amp; Privacy</a:t>
            </a:r>
            <a:endParaRPr lang="en-US" sz="1400" dirty="0"/>
          </a:p>
        </p:txBody>
      </p:sp>
      <p:sp>
        <p:nvSpPr>
          <p:cNvPr id="8" name="Text 5"/>
          <p:cNvSpPr/>
          <p:nvPr/>
        </p:nvSpPr>
        <p:spPr>
          <a:xfrm>
            <a:off x="822960" y="2542032"/>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Log data never leaves the local machine. Because log files can contain personal data such as IP addresses and usernames, any production deployment that stores logs would require a formal Data Protection Impact Assessment and a redaction step before storage.</a:t>
            </a:r>
            <a:endParaRPr lang="en-US" sz="1100" dirty="0"/>
          </a:p>
        </p:txBody>
      </p:sp>
      <p:sp>
        <p:nvSpPr>
          <p:cNvPr id="9" name="Shape 6"/>
          <p:cNvSpPr/>
          <p:nvPr/>
        </p:nvSpPr>
        <p:spPr>
          <a:xfrm>
            <a:off x="6080760" y="1920240"/>
            <a:ext cx="5166360" cy="1965960"/>
          </a:xfrm>
          <a:prstGeom prst="roundRect">
            <a:avLst>
              <a:gd name="adj" fmla="val 3256"/>
            </a:avLst>
          </a:prstGeom>
          <a:solidFill>
            <a:srgbClr val="111F33"/>
          </a:solidFill>
          <a:ln w="12700">
            <a:solidFill>
              <a:srgbClr val="2FE6A0"/>
            </a:solidFill>
            <a:prstDash val="solid"/>
          </a:ln>
        </p:spPr>
      </p:sp>
      <p:sp>
        <p:nvSpPr>
          <p:cNvPr id="10" name="Text 7"/>
          <p:cNvSpPr/>
          <p:nvPr/>
        </p:nvSpPr>
        <p:spPr>
          <a:xfrm>
            <a:off x="6355080" y="2103120"/>
            <a:ext cx="4617720" cy="411480"/>
          </a:xfrm>
          <a:prstGeom prst="rect">
            <a:avLst/>
          </a:prstGeom>
          <a:noFill/>
          <a:ln/>
        </p:spPr>
        <p:txBody>
          <a:bodyPr wrap="square" rtlCol="0" anchor="ctr"/>
          <a:lstStyle/>
          <a:p>
            <a:pPr indent="0" marL="0">
              <a:buNone/>
            </a:pPr>
            <a:r>
              <a:rPr lang="en-US" sz="1400" b="1" dirty="0">
                <a:solidFill>
                  <a:srgbClr val="2FE6A0"/>
                </a:solidFill>
                <a:latin typeface="Cambria" pitchFamily="34" charset="0"/>
                <a:ea typeface="Cambria" pitchFamily="34" charset="-122"/>
                <a:cs typeface="Cambria" pitchFamily="34" charset="-120"/>
              </a:rPr>
              <a:t>Legal &amp; Licensing</a:t>
            </a:r>
            <a:endParaRPr lang="en-US" sz="1400" dirty="0"/>
          </a:p>
        </p:txBody>
      </p:sp>
      <p:sp>
        <p:nvSpPr>
          <p:cNvPr id="11" name="Text 8"/>
          <p:cNvSpPr/>
          <p:nvPr/>
        </p:nvSpPr>
        <p:spPr>
          <a:xfrm>
            <a:off x="6355080" y="2542032"/>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Every dependency uses an OSI-approved, non-copyleft licence. Because no third-party API is used, no data processor agreements are required for the prototype itself.</a:t>
            </a:r>
            <a:endParaRPr lang="en-US" sz="1100" dirty="0"/>
          </a:p>
        </p:txBody>
      </p:sp>
      <p:sp>
        <p:nvSpPr>
          <p:cNvPr id="12" name="Shape 9"/>
          <p:cNvSpPr/>
          <p:nvPr/>
        </p:nvSpPr>
        <p:spPr>
          <a:xfrm>
            <a:off x="548640" y="4087368"/>
            <a:ext cx="5166360" cy="1965960"/>
          </a:xfrm>
          <a:prstGeom prst="roundRect">
            <a:avLst>
              <a:gd name="adj" fmla="val 3256"/>
            </a:avLst>
          </a:prstGeom>
          <a:solidFill>
            <a:srgbClr val="111F33"/>
          </a:solidFill>
          <a:ln w="12700">
            <a:solidFill>
              <a:srgbClr val="E8A33D"/>
            </a:solidFill>
            <a:prstDash val="solid"/>
          </a:ln>
        </p:spPr>
      </p:sp>
      <p:sp>
        <p:nvSpPr>
          <p:cNvPr id="13" name="Text 10"/>
          <p:cNvSpPr/>
          <p:nvPr/>
        </p:nvSpPr>
        <p:spPr>
          <a:xfrm>
            <a:off x="822960" y="4270248"/>
            <a:ext cx="4617720" cy="411480"/>
          </a:xfrm>
          <a:prstGeom prst="rect">
            <a:avLst/>
          </a:prstGeom>
          <a:noFill/>
          <a:ln/>
        </p:spPr>
        <p:txBody>
          <a:bodyPr wrap="square" rtlCol="0" anchor="ctr"/>
          <a:lstStyle/>
          <a:p>
            <a:pPr indent="0" marL="0">
              <a:buNone/>
            </a:pPr>
            <a:r>
              <a:rPr lang="en-US" sz="1400" b="1" dirty="0">
                <a:solidFill>
                  <a:srgbClr val="E8A33D"/>
                </a:solidFill>
                <a:latin typeface="Cambria" pitchFamily="34" charset="0"/>
                <a:ea typeface="Cambria" pitchFamily="34" charset="-122"/>
                <a:cs typeface="Cambria" pitchFamily="34" charset="-120"/>
              </a:rPr>
              <a:t>Financial &amp; Environmental Sustainability</a:t>
            </a:r>
            <a:endParaRPr lang="en-US" sz="1400" dirty="0"/>
          </a:p>
        </p:txBody>
      </p:sp>
      <p:sp>
        <p:nvSpPr>
          <p:cNvPr id="14" name="Text 11"/>
          <p:cNvSpPr/>
          <p:nvPr/>
        </p:nvSpPr>
        <p:spPr>
          <a:xfrm>
            <a:off x="822960" y="4709160"/>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Zero recurring cost and CPU-only processing make the system both financially accessible and meaningfully lower-energy than GPU-based alternatives; the full cost-benefit picture follows on the next page.</a:t>
            </a:r>
            <a:endParaRPr lang="en-US" sz="1100" dirty="0"/>
          </a:p>
        </p:txBody>
      </p:sp>
      <p:sp>
        <p:nvSpPr>
          <p:cNvPr id="15" name="Shape 12"/>
          <p:cNvSpPr/>
          <p:nvPr/>
        </p:nvSpPr>
        <p:spPr>
          <a:xfrm>
            <a:off x="6080760" y="4087368"/>
            <a:ext cx="5166360" cy="1965960"/>
          </a:xfrm>
          <a:prstGeom prst="roundRect">
            <a:avLst>
              <a:gd name="adj" fmla="val 3256"/>
            </a:avLst>
          </a:prstGeom>
          <a:solidFill>
            <a:srgbClr val="111F33"/>
          </a:solidFill>
          <a:ln w="12700">
            <a:solidFill>
              <a:srgbClr val="C79BE8"/>
            </a:solidFill>
            <a:prstDash val="solid"/>
          </a:ln>
        </p:spPr>
      </p:sp>
      <p:sp>
        <p:nvSpPr>
          <p:cNvPr id="16" name="Text 13"/>
          <p:cNvSpPr/>
          <p:nvPr/>
        </p:nvSpPr>
        <p:spPr>
          <a:xfrm>
            <a:off x="6355080" y="4270248"/>
            <a:ext cx="4617720" cy="411480"/>
          </a:xfrm>
          <a:prstGeom prst="rect">
            <a:avLst/>
          </a:prstGeom>
          <a:noFill/>
          <a:ln/>
        </p:spPr>
        <p:txBody>
          <a:bodyPr wrap="square" rtlCol="0" anchor="ctr"/>
          <a:lstStyle/>
          <a:p>
            <a:pPr indent="0" marL="0">
              <a:buNone/>
            </a:pPr>
            <a:r>
              <a:rPr lang="en-US" sz="1400" b="1" dirty="0">
                <a:solidFill>
                  <a:srgbClr val="C79BE8"/>
                </a:solidFill>
                <a:latin typeface="Cambria" pitchFamily="34" charset="0"/>
                <a:ea typeface="Cambria" pitchFamily="34" charset="-122"/>
                <a:cs typeface="Cambria" pitchFamily="34" charset="-120"/>
              </a:rPr>
              <a:t>Professional &amp; Ethical Responsibility</a:t>
            </a:r>
            <a:endParaRPr lang="en-US" sz="1400" dirty="0"/>
          </a:p>
        </p:txBody>
      </p:sp>
      <p:sp>
        <p:nvSpPr>
          <p:cNvPr id="17" name="Text 14"/>
          <p:cNvSpPr/>
          <p:nvPr/>
        </p:nvSpPr>
        <p:spPr>
          <a:xfrm>
            <a:off x="6355080" y="4709160"/>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The prototype disclaimer is shown prominently, the detection threshold is documented as an assumption rather than a guarantee, and every scoring decision remains traceable for non-technical audit.</a:t>
            </a:r>
            <a:endParaRPr lang="en-US" sz="1100" dirty="0"/>
          </a:p>
        </p:txBody>
      </p:sp>
      <p:sp>
        <p:nvSpPr>
          <p:cNvPr id="18" name="Shape 15"/>
          <p:cNvSpPr/>
          <p:nvPr/>
        </p:nvSpPr>
        <p:spPr>
          <a:xfrm>
            <a:off x="0" y="6400800"/>
            <a:ext cx="12191695" cy="457200"/>
          </a:xfrm>
          <a:prstGeom prst="rect">
            <a:avLst/>
          </a:prstGeom>
          <a:solidFill>
            <a:srgbClr val="111F33"/>
          </a:solidFill>
          <a:ln/>
        </p:spPr>
      </p:sp>
      <p:sp>
        <p:nvSpPr>
          <p:cNvPr id="19" name="Text 16"/>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[10]  UK Parliament, Data (Use and Access) Act 2025, c. 18. London, UK: HM Stationery Office, 2025.   [11]  OWASP Foundation, "OWASP Top 10:2025," OWASP Found., Tech. Rep., 2025.</a:t>
            </a:r>
            <a:endParaRPr lang="en-US" sz="950" dirty="0"/>
          </a:p>
        </p:txBody>
      </p:sp>
      <p:sp>
        <p:nvSpPr>
          <p:cNvPr id="20" name="Text 17"/>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10</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sp>
      <p:pic>
        <p:nvPicPr>
          <p:cNvPr id="3" name="Image 0" descr="/home/claude/securelog_deck/icons/layers.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7.  DESIGN AND PROTOTYPE</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A System Designed Around Trust, Not Just Function</a:t>
            </a:r>
            <a:endParaRPr lang="en-US" sz="2900" dirty="0"/>
          </a:p>
        </p:txBody>
      </p:sp>
      <p:sp>
        <p:nvSpPr>
          <p:cNvPr id="6" name="Text 3"/>
          <p:cNvSpPr/>
          <p:nvPr/>
        </p:nvSpPr>
        <p:spPr>
          <a:xfrm>
            <a:off x="548640" y="1810512"/>
            <a:ext cx="10698480" cy="548640"/>
          </a:xfrm>
          <a:prstGeom prst="rect">
            <a:avLst/>
          </a:prstGeom>
          <a:noFill/>
          <a:ln/>
        </p:spPr>
        <p:txBody>
          <a:bodyPr wrap="square" rtlCol="0" anchor="ctr"/>
          <a:lstStyle/>
          <a:p>
            <a:pPr indent="0" marL="0">
              <a:lnSpc>
                <a:spcPct val="125000"/>
              </a:lnSpc>
              <a:buNone/>
            </a:pPr>
            <a:r>
              <a:rPr lang="en-US" sz="1300" dirty="0">
                <a:solidFill>
                  <a:srgbClr val="F5F7FA"/>
                </a:solidFill>
                <a:latin typeface="Calibri" pitchFamily="34" charset="0"/>
                <a:ea typeface="Calibri" pitchFamily="34" charset="-122"/>
                <a:cs typeface="Calibri" pitchFamily="34" charset="-120"/>
              </a:rPr>
              <a:t>Rather than a technical walkthrough, the design is best understood by the principle behind it: the system was structured in three simple layers, and every layer was kept as minimal as it could be.</a:t>
            </a:r>
            <a:endParaRPr lang="en-US" sz="1300" dirty="0"/>
          </a:p>
        </p:txBody>
      </p:sp>
      <p:sp>
        <p:nvSpPr>
          <p:cNvPr id="7" name="Shape 4"/>
          <p:cNvSpPr/>
          <p:nvPr/>
        </p:nvSpPr>
        <p:spPr>
          <a:xfrm>
            <a:off x="548640" y="2450592"/>
            <a:ext cx="3502152" cy="1691640"/>
          </a:xfrm>
          <a:prstGeom prst="roundRect">
            <a:avLst>
              <a:gd name="adj" fmla="val 3784"/>
            </a:avLst>
          </a:prstGeom>
          <a:solidFill>
            <a:srgbClr val="111F33"/>
          </a:solidFill>
          <a:ln w="12700">
            <a:solidFill>
              <a:srgbClr val="1E3350"/>
            </a:solidFill>
            <a:prstDash val="solid"/>
          </a:ln>
        </p:spPr>
      </p:sp>
      <p:sp>
        <p:nvSpPr>
          <p:cNvPr id="8" name="Text 5"/>
          <p:cNvSpPr/>
          <p:nvPr/>
        </p:nvSpPr>
        <p:spPr>
          <a:xfrm>
            <a:off x="731520" y="2578608"/>
            <a:ext cx="548640" cy="384048"/>
          </a:xfrm>
          <a:prstGeom prst="rect">
            <a:avLst/>
          </a:prstGeom>
          <a:noFill/>
          <a:ln/>
        </p:spPr>
        <p:txBody>
          <a:bodyPr wrap="square" rtlCol="0" anchor="ctr"/>
          <a:lstStyle/>
          <a:p>
            <a:pPr indent="0" marL="0">
              <a:buNone/>
            </a:pPr>
            <a:r>
              <a:rPr lang="en-US" sz="1900" b="1" dirty="0">
                <a:solidFill>
                  <a:srgbClr val="5FB8DB"/>
                </a:solidFill>
                <a:latin typeface="Cambria" pitchFamily="34" charset="0"/>
                <a:ea typeface="Cambria" pitchFamily="34" charset="-122"/>
                <a:cs typeface="Cambria" pitchFamily="34" charset="-120"/>
              </a:rPr>
              <a:t>1</a:t>
            </a:r>
            <a:endParaRPr lang="en-US" sz="1900" dirty="0"/>
          </a:p>
        </p:txBody>
      </p:sp>
      <p:sp>
        <p:nvSpPr>
          <p:cNvPr id="9" name="Text 6"/>
          <p:cNvSpPr/>
          <p:nvPr/>
        </p:nvSpPr>
        <p:spPr>
          <a:xfrm>
            <a:off x="731520" y="2962656"/>
            <a:ext cx="3136392" cy="320040"/>
          </a:xfrm>
          <a:prstGeom prst="rect">
            <a:avLst/>
          </a:prstGeom>
          <a:noFill/>
          <a:ln/>
        </p:spPr>
        <p:txBody>
          <a:bodyPr wrap="square" rtlCol="0" anchor="ctr"/>
          <a:lstStyle/>
          <a:p>
            <a:pPr indent="0" marL="0">
              <a:buNone/>
            </a:pPr>
            <a:r>
              <a:rPr lang="en-US" sz="1250" b="1" dirty="0">
                <a:solidFill>
                  <a:srgbClr val="F5F7FA"/>
                </a:solidFill>
                <a:latin typeface="Cambria" pitchFamily="34" charset="0"/>
                <a:ea typeface="Cambria" pitchFamily="34" charset="-122"/>
                <a:cs typeface="Cambria" pitchFamily="34" charset="-120"/>
              </a:rPr>
              <a:t>Presentation Layer</a:t>
            </a:r>
            <a:endParaRPr lang="en-US" sz="1250" dirty="0"/>
          </a:p>
        </p:txBody>
      </p:sp>
      <p:sp>
        <p:nvSpPr>
          <p:cNvPr id="10" name="Text 7"/>
          <p:cNvSpPr/>
          <p:nvPr/>
        </p:nvSpPr>
        <p:spPr>
          <a:xfrm>
            <a:off x="731520" y="3291840"/>
            <a:ext cx="3136392" cy="758952"/>
          </a:xfrm>
          <a:prstGeom prst="rect">
            <a:avLst/>
          </a:prstGeom>
          <a:noFill/>
          <a:ln/>
        </p:spPr>
        <p:txBody>
          <a:bodyPr wrap="square" rtlCol="0" anchor="t"/>
          <a:lstStyle/>
          <a:p>
            <a:pPr indent="0" marL="0">
              <a:lnSpc>
                <a:spcPct val="118000"/>
              </a:lnSpc>
              <a:buNone/>
            </a:pPr>
            <a:r>
              <a:rPr lang="en-US" sz="1000" dirty="0">
                <a:solidFill>
                  <a:srgbClr val="94A9C2"/>
                </a:solidFill>
                <a:latin typeface="Calibri" pitchFamily="34" charset="0"/>
                <a:ea typeface="Calibri" pitchFamily="34" charset="-122"/>
                <a:cs typeface="Calibri" pitchFamily="34" charset="-120"/>
              </a:rPr>
              <a:t>What the analyst sees: an upload form and a results view in the browser. Nothing more is asked of the user than a file.</a:t>
            </a:r>
            <a:endParaRPr lang="en-US" sz="1000" dirty="0"/>
          </a:p>
        </p:txBody>
      </p:sp>
      <p:sp>
        <p:nvSpPr>
          <p:cNvPr id="11" name="Shape 8"/>
          <p:cNvSpPr/>
          <p:nvPr/>
        </p:nvSpPr>
        <p:spPr>
          <a:xfrm>
            <a:off x="4251960" y="2450592"/>
            <a:ext cx="3502152" cy="1691640"/>
          </a:xfrm>
          <a:prstGeom prst="roundRect">
            <a:avLst>
              <a:gd name="adj" fmla="val 3784"/>
            </a:avLst>
          </a:prstGeom>
          <a:solidFill>
            <a:srgbClr val="111F33"/>
          </a:solidFill>
          <a:ln w="12700">
            <a:solidFill>
              <a:srgbClr val="1E3350"/>
            </a:solidFill>
            <a:prstDash val="solid"/>
          </a:ln>
        </p:spPr>
      </p:sp>
      <p:sp>
        <p:nvSpPr>
          <p:cNvPr id="12" name="Text 9"/>
          <p:cNvSpPr/>
          <p:nvPr/>
        </p:nvSpPr>
        <p:spPr>
          <a:xfrm>
            <a:off x="4434840" y="2578608"/>
            <a:ext cx="548640" cy="384048"/>
          </a:xfrm>
          <a:prstGeom prst="rect">
            <a:avLst/>
          </a:prstGeom>
          <a:noFill/>
          <a:ln/>
        </p:spPr>
        <p:txBody>
          <a:bodyPr wrap="square" rtlCol="0" anchor="ctr"/>
          <a:lstStyle/>
          <a:p>
            <a:pPr indent="0" marL="0">
              <a:buNone/>
            </a:pPr>
            <a:r>
              <a:rPr lang="en-US" sz="1900" b="1" dirty="0">
                <a:solidFill>
                  <a:srgbClr val="5FB8DB"/>
                </a:solidFill>
                <a:latin typeface="Cambria" pitchFamily="34" charset="0"/>
                <a:ea typeface="Cambria" pitchFamily="34" charset="-122"/>
                <a:cs typeface="Cambria" pitchFamily="34" charset="-120"/>
              </a:rPr>
              <a:t>2</a:t>
            </a:r>
            <a:endParaRPr lang="en-US" sz="1900" dirty="0"/>
          </a:p>
        </p:txBody>
      </p:sp>
      <p:sp>
        <p:nvSpPr>
          <p:cNvPr id="13" name="Text 10"/>
          <p:cNvSpPr/>
          <p:nvPr/>
        </p:nvSpPr>
        <p:spPr>
          <a:xfrm>
            <a:off x="4434840" y="2962656"/>
            <a:ext cx="3136392" cy="320040"/>
          </a:xfrm>
          <a:prstGeom prst="rect">
            <a:avLst/>
          </a:prstGeom>
          <a:noFill/>
          <a:ln/>
        </p:spPr>
        <p:txBody>
          <a:bodyPr wrap="square" rtlCol="0" anchor="ctr"/>
          <a:lstStyle/>
          <a:p>
            <a:pPr indent="0" marL="0">
              <a:buNone/>
            </a:pPr>
            <a:r>
              <a:rPr lang="en-US" sz="1250" b="1" dirty="0">
                <a:solidFill>
                  <a:srgbClr val="F5F7FA"/>
                </a:solidFill>
                <a:latin typeface="Cambria" pitchFamily="34" charset="0"/>
                <a:ea typeface="Cambria" pitchFamily="34" charset="-122"/>
                <a:cs typeface="Cambria" pitchFamily="34" charset="-120"/>
              </a:rPr>
              <a:t>Application Layer</a:t>
            </a:r>
            <a:endParaRPr lang="en-US" sz="1250" dirty="0"/>
          </a:p>
        </p:txBody>
      </p:sp>
      <p:sp>
        <p:nvSpPr>
          <p:cNvPr id="14" name="Text 11"/>
          <p:cNvSpPr/>
          <p:nvPr/>
        </p:nvSpPr>
        <p:spPr>
          <a:xfrm>
            <a:off x="4434840" y="3291840"/>
            <a:ext cx="3136392" cy="758952"/>
          </a:xfrm>
          <a:prstGeom prst="rect">
            <a:avLst/>
          </a:prstGeom>
          <a:noFill/>
          <a:ln/>
        </p:spPr>
        <p:txBody>
          <a:bodyPr wrap="square" rtlCol="0" anchor="t"/>
          <a:lstStyle/>
          <a:p>
            <a:pPr indent="0" marL="0">
              <a:lnSpc>
                <a:spcPct val="118000"/>
              </a:lnSpc>
              <a:buNone/>
            </a:pPr>
            <a:r>
              <a:rPr lang="en-US" sz="1000" dirty="0">
                <a:solidFill>
                  <a:srgbClr val="94A9C2"/>
                </a:solidFill>
                <a:latin typeface="Calibri" pitchFamily="34" charset="0"/>
                <a:ea typeface="Calibri" pitchFamily="34" charset="-122"/>
                <a:cs typeface="Calibri" pitchFamily="34" charset="-120"/>
              </a:rPr>
              <a:t>What does the work: validates, reads, and scores the log, producing a ranked table and an interactive chart.</a:t>
            </a:r>
            <a:endParaRPr lang="en-US" sz="1000" dirty="0"/>
          </a:p>
        </p:txBody>
      </p:sp>
      <p:sp>
        <p:nvSpPr>
          <p:cNvPr id="15" name="Shape 12"/>
          <p:cNvSpPr/>
          <p:nvPr/>
        </p:nvSpPr>
        <p:spPr>
          <a:xfrm>
            <a:off x="7955280" y="2450592"/>
            <a:ext cx="3502152" cy="1691640"/>
          </a:xfrm>
          <a:prstGeom prst="roundRect">
            <a:avLst>
              <a:gd name="adj" fmla="val 3784"/>
            </a:avLst>
          </a:prstGeom>
          <a:solidFill>
            <a:srgbClr val="0F2A3D"/>
          </a:solidFill>
          <a:ln w="12700">
            <a:solidFill>
              <a:srgbClr val="1E3350"/>
            </a:solidFill>
            <a:prstDash val="solid"/>
          </a:ln>
        </p:spPr>
      </p:sp>
      <p:sp>
        <p:nvSpPr>
          <p:cNvPr id="16" name="Text 13"/>
          <p:cNvSpPr/>
          <p:nvPr/>
        </p:nvSpPr>
        <p:spPr>
          <a:xfrm>
            <a:off x="8138160" y="2578608"/>
            <a:ext cx="548640" cy="384048"/>
          </a:xfrm>
          <a:prstGeom prst="rect">
            <a:avLst/>
          </a:prstGeom>
          <a:noFill/>
          <a:ln/>
        </p:spPr>
        <p:txBody>
          <a:bodyPr wrap="square" rtlCol="0" anchor="ctr"/>
          <a:lstStyle/>
          <a:p>
            <a:pPr indent="0" marL="0">
              <a:buNone/>
            </a:pPr>
            <a:r>
              <a:rPr lang="en-US" sz="1900" b="1" dirty="0">
                <a:solidFill>
                  <a:srgbClr val="5FB8DB"/>
                </a:solidFill>
                <a:latin typeface="Cambria" pitchFamily="34" charset="0"/>
                <a:ea typeface="Cambria" pitchFamily="34" charset="-122"/>
                <a:cs typeface="Cambria" pitchFamily="34" charset="-120"/>
              </a:rPr>
              <a:t>3</a:t>
            </a:r>
            <a:endParaRPr lang="en-US" sz="1900" dirty="0"/>
          </a:p>
        </p:txBody>
      </p:sp>
      <p:sp>
        <p:nvSpPr>
          <p:cNvPr id="17" name="Text 14"/>
          <p:cNvSpPr/>
          <p:nvPr/>
        </p:nvSpPr>
        <p:spPr>
          <a:xfrm>
            <a:off x="8138160" y="2962656"/>
            <a:ext cx="3136392" cy="320040"/>
          </a:xfrm>
          <a:prstGeom prst="rect">
            <a:avLst/>
          </a:prstGeom>
          <a:noFill/>
          <a:ln/>
        </p:spPr>
        <p:txBody>
          <a:bodyPr wrap="square" rtlCol="0" anchor="ctr"/>
          <a:lstStyle/>
          <a:p>
            <a:pPr indent="0" marL="0">
              <a:buNone/>
            </a:pPr>
            <a:r>
              <a:rPr lang="en-US" sz="1250" b="1" dirty="0">
                <a:solidFill>
                  <a:srgbClr val="F5F7FA"/>
                </a:solidFill>
                <a:latin typeface="Cambria" pitchFamily="34" charset="0"/>
                <a:ea typeface="Cambria" pitchFamily="34" charset="-122"/>
                <a:cs typeface="Cambria" pitchFamily="34" charset="-120"/>
              </a:rPr>
              <a:t>Data Layer</a:t>
            </a:r>
            <a:endParaRPr lang="en-US" sz="1250" dirty="0"/>
          </a:p>
        </p:txBody>
      </p:sp>
      <p:sp>
        <p:nvSpPr>
          <p:cNvPr id="18" name="Text 15"/>
          <p:cNvSpPr/>
          <p:nvPr/>
        </p:nvSpPr>
        <p:spPr>
          <a:xfrm>
            <a:off x="8138160" y="3291840"/>
            <a:ext cx="3136392" cy="758952"/>
          </a:xfrm>
          <a:prstGeom prst="rect">
            <a:avLst/>
          </a:prstGeom>
          <a:noFill/>
          <a:ln/>
        </p:spPr>
        <p:txBody>
          <a:bodyPr wrap="square" rtlCol="0" anchor="t"/>
          <a:lstStyle/>
          <a:p>
            <a:pPr indent="0" marL="0">
              <a:lnSpc>
                <a:spcPct val="118000"/>
              </a:lnSpc>
              <a:buNone/>
            </a:pPr>
            <a:r>
              <a:rPr lang="en-US" sz="1000" dirty="0">
                <a:solidFill>
                  <a:srgbClr val="94A9C2"/>
                </a:solidFill>
                <a:latin typeface="Calibri" pitchFamily="34" charset="0"/>
                <a:ea typeface="Calibri" pitchFamily="34" charset="-122"/>
                <a:cs typeface="Calibri" pitchFamily="34" charset="-120"/>
              </a:rPr>
              <a:t>What is kept: nothing, beyond the current session's outputs. No persistent database, no stored history, no retained data once the session ends.</a:t>
            </a:r>
            <a:endParaRPr lang="en-US" sz="1000" dirty="0"/>
          </a:p>
        </p:txBody>
      </p:sp>
      <p:sp>
        <p:nvSpPr>
          <p:cNvPr id="19" name="Text 16"/>
          <p:cNvSpPr/>
          <p:nvPr/>
        </p:nvSpPr>
        <p:spPr>
          <a:xfrm>
            <a:off x="548640" y="4279392"/>
            <a:ext cx="10698480" cy="1920240"/>
          </a:xfrm>
          <a:prstGeom prst="rect">
            <a:avLst/>
          </a:prstGeom>
          <a:noFill/>
          <a:ln/>
        </p:spPr>
        <p:txBody>
          <a:bodyPr wrap="square" rtlCol="0" anchor="t"/>
          <a:lstStyle/>
          <a:p>
            <a:pPr indent="0" marL="0">
              <a:lnSpc>
                <a:spcPct val="130000"/>
              </a:lnSpc>
              <a:buNone/>
            </a:pPr>
            <a:r>
              <a:rPr lang="en-US" sz="1250" dirty="0">
                <a:solidFill>
                  <a:srgbClr val="F5F7FA"/>
                </a:solidFill>
                <a:latin typeface="Calibri" pitchFamily="34" charset="0"/>
                <a:ea typeface="Calibri" pitchFamily="34" charset="-122"/>
                <a:cs typeface="Calibri" pitchFamily="34" charset="-120"/>
              </a:rPr>
              <a:t>Each layer meets the next through a defined data contract: a parse result describing what was read and how successfully, a feature matrix capturing every signal extracted per event, and an anomaly result carrying each event's score and context back to the analyst. The system was built entirely in Python within VS Code, version-controlled on GitHub, using scikit-learn, FastAPI, and a handful of other open-source libraries. A developer can set up a clean environment, install the dependencies, and have the full pipeline running locally in about twenty minutes, with no specialised hardware or paid service required.</a:t>
            </a:r>
            <a:endParaRPr lang="en-US" sz="1250" dirty="0"/>
          </a:p>
        </p:txBody>
      </p:sp>
      <p:sp>
        <p:nvSpPr>
          <p:cNvPr id="20" name="Shape 17"/>
          <p:cNvSpPr/>
          <p:nvPr/>
        </p:nvSpPr>
        <p:spPr>
          <a:xfrm>
            <a:off x="0" y="6400800"/>
            <a:ext cx="12191695" cy="457200"/>
          </a:xfrm>
          <a:prstGeom prst="rect">
            <a:avLst/>
          </a:prstGeom>
          <a:solidFill>
            <a:srgbClr val="111F33"/>
          </a:solidFill>
          <a:ln/>
        </p:spPr>
      </p:sp>
      <p:sp>
        <p:nvSpPr>
          <p:cNvPr id="21" name="Text 18"/>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[7]  T. Zhang et al., "System log parsing: A survey," IEEE Trans. Knowl. Data Eng., vol. 35, no. 8, pp. 8596-8614, 2023.   [8]  A. C. E. de Moura et al., "Anomaly detection in logs," Proc. SLATE, OASIcs vol. 120, 2024, pp. 12:1-12:14.</a:t>
            </a:r>
            <a:endParaRPr lang="en-US" sz="950" dirty="0"/>
          </a:p>
        </p:txBody>
      </p:sp>
      <p:sp>
        <p:nvSpPr>
          <p:cNvPr id="22" name="Text 19"/>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12</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50D14"/>
        </a:solidFill>
      </p:bgPr>
    </p:bg>
    <p:spTree>
      <p:nvGrpSpPr>
        <p:cNvPr id="1" name=""/>
        <p:cNvGrpSpPr/>
        <p:nvPr/>
      </p:nvGrpSpPr>
      <p:grpSpPr>
        <a:xfrm>
          <a:off x="0" y="0"/>
          <a:ext cx="0" cy="0"/>
          <a:chOff x="0" y="0"/>
          <a:chExt cx="0" cy="0"/>
        </a:xfrm>
      </p:grpSpPr>
      <p:sp>
        <p:nvSpPr>
          <p:cNvPr id="2" name="Shape 0"/>
          <p:cNvSpPr/>
          <p:nvPr/>
        </p:nvSpPr>
        <p:spPr>
          <a:xfrm>
            <a:off x="9692640" y="-2103120"/>
            <a:ext cx="5029200" cy="5029200"/>
          </a:xfrm>
          <a:prstGeom prst="ellipse">
            <a:avLst/>
          </a:prstGeom>
          <a:solidFill>
            <a:srgbClr val="0F2A3D">
              <a:alpha val="45000"/>
            </a:srgbClr>
          </a:solidFill>
          <a:ln/>
        </p:spPr>
      </p:sp>
      <p:sp>
        <p:nvSpPr>
          <p:cNvPr id="3" name="Shape 1"/>
          <p:cNvSpPr/>
          <p:nvPr/>
        </p:nvSpPr>
        <p:spPr>
          <a:xfrm>
            <a:off x="-2377440" y="5120640"/>
            <a:ext cx="4572000" cy="4572000"/>
          </a:xfrm>
          <a:prstGeom prst="ellipse">
            <a:avLst/>
          </a:prstGeom>
          <a:solidFill>
            <a:srgbClr val="112A22">
              <a:alpha val="45000"/>
            </a:srgbClr>
          </a:solidFill>
          <a:ln/>
        </p:spPr>
      </p:sp>
      <p:sp>
        <p:nvSpPr>
          <p:cNvPr id="4" name="Shape 2"/>
          <p:cNvSpPr/>
          <p:nvPr/>
        </p:nvSpPr>
        <p:spPr>
          <a:xfrm>
            <a:off x="548640" y="502920"/>
            <a:ext cx="502920" cy="502920"/>
          </a:xfrm>
          <a:prstGeom prst="ellipse">
            <a:avLst/>
          </a:prstGeom>
          <a:solidFill>
            <a:srgbClr val="1C7293"/>
          </a:solidFill>
          <a:ln/>
        </p:spPr>
      </p:sp>
      <p:pic>
        <p:nvPicPr>
          <p:cNvPr id="5" name="Image 0" descr="/home/claude/securelog_deck/icons/flow.png">    </p:cNvPr>
          <p:cNvPicPr>
            <a:picLocks noChangeAspect="1"/>
          </p:cNvPicPr>
          <p:nvPr/>
        </p:nvPicPr>
        <p:blipFill>
          <a:blip r:embed="rId1"/>
          <a:stretch>
            <a:fillRect/>
          </a:stretch>
        </p:blipFill>
        <p:spPr>
          <a:xfrm>
            <a:off x="649224" y="603504"/>
            <a:ext cx="301752" cy="301752"/>
          </a:xfrm>
          <a:prstGeom prst="rect">
            <a:avLst/>
          </a:prstGeom>
        </p:spPr>
      </p:pic>
      <p:sp>
        <p:nvSpPr>
          <p:cNvPr id="6" name="Text 3"/>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7.  DESIGN AND PROTOTYPE (CONTINUED)</a:t>
            </a:r>
            <a:endParaRPr lang="en-US" sz="1100" dirty="0"/>
          </a:p>
        </p:txBody>
      </p:sp>
      <p:pic>
        <p:nvPicPr>
          <p:cNvPr id="7" name="Image 1" descr="/home/claude/securelog_deck/figure1_flow_edited.png">    </p:cNvPr>
          <p:cNvPicPr>
            <a:picLocks noChangeAspect="1"/>
          </p:cNvPicPr>
          <p:nvPr/>
        </p:nvPicPr>
        <p:blipFill>
          <a:blip r:embed="rId2"/>
          <a:stretch>
            <a:fillRect/>
          </a:stretch>
        </p:blipFill>
        <p:spPr>
          <a:xfrm>
            <a:off x="4223260" y="896112"/>
            <a:ext cx="3745176" cy="5532120"/>
          </a:xfrm>
          <a:prstGeom prst="rect">
            <a:avLst/>
          </a:prstGeom>
        </p:spPr>
      </p:pic>
      <p:sp>
        <p:nvSpPr>
          <p:cNvPr id="8" name="Text 4"/>
          <p:cNvSpPr/>
          <p:nvPr/>
        </p:nvSpPr>
        <p:spPr>
          <a:xfrm>
            <a:off x="4223260" y="6483096"/>
            <a:ext cx="3745176" cy="228600"/>
          </a:xfrm>
          <a:prstGeom prst="rect">
            <a:avLst/>
          </a:prstGeom>
          <a:noFill/>
          <a:ln/>
        </p:spPr>
        <p:txBody>
          <a:bodyPr wrap="square" rtlCol="0" anchor="ctr"/>
          <a:lstStyle/>
          <a:p>
            <a:pPr algn="ctr" indent="0" marL="0">
              <a:buNone/>
            </a:pPr>
            <a:r>
              <a:rPr lang="en-US" sz="950" i="1" dirty="0">
                <a:solidFill>
                  <a:srgbClr val="6E85A0"/>
                </a:solidFill>
                <a:latin typeface="Calibri" pitchFamily="34" charset="0"/>
                <a:ea typeface="Calibri" pitchFamily="34" charset="-122"/>
                <a:cs typeface="Calibri" pitchFamily="34" charset="-120"/>
              </a:rPr>
              <a:t>Figure 1: SecureLog AI system pipeline, as built by the team.</a:t>
            </a:r>
            <a:endParaRPr lang="en-US" sz="950" dirty="0"/>
          </a:p>
        </p:txBody>
      </p:sp>
      <p:sp>
        <p:nvSpPr>
          <p:cNvPr id="9" name="Text 5"/>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13</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A1220"/>
        </a:solidFill>
      </p:bgPr>
    </p:bg>
    <p:spTree>
      <p:nvGrpSpPr>
        <p:cNvPr id="1" name=""/>
        <p:cNvGrpSpPr/>
        <p:nvPr/>
      </p:nvGrpSpPr>
      <p:grpSpPr>
        <a:xfrm>
          <a:off x="0" y="0"/>
          <a:ext cx="0" cy="0"/>
          <a:chOff x="0" y="0"/>
          <a:chExt cx="0" cy="0"/>
        </a:xfrm>
      </p:grpSpPr>
      <p:sp>
        <p:nvSpPr>
          <p:cNvPr id="2" name="Text 0"/>
          <p:cNvSpPr/>
          <p:nvPr/>
        </p:nvSpPr>
        <p:spPr>
          <a:xfrm>
            <a:off x="548640" y="621792"/>
            <a:ext cx="86868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IEEE REFERENCES</a:t>
            </a:r>
            <a:endParaRPr lang="en-US" sz="1100" dirty="0"/>
          </a:p>
        </p:txBody>
      </p:sp>
      <p:sp>
        <p:nvSpPr>
          <p:cNvPr id="3" name="Text 1"/>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3200" b="1" dirty="0">
                <a:solidFill>
                  <a:srgbClr val="F5F7FA"/>
                </a:solidFill>
                <a:latin typeface="Cambria" pitchFamily="34" charset="0"/>
                <a:ea typeface="Cambria" pitchFamily="34" charset="-122"/>
                <a:cs typeface="Cambria" pitchFamily="34" charset="-120"/>
              </a:rPr>
              <a:t>References</a:t>
            </a:r>
            <a:endParaRPr lang="en-US" sz="3200" dirty="0"/>
          </a:p>
        </p:txBody>
      </p:sp>
      <p:sp>
        <p:nvSpPr>
          <p:cNvPr id="4" name="Shape 2"/>
          <p:cNvSpPr/>
          <p:nvPr/>
        </p:nvSpPr>
        <p:spPr>
          <a:xfrm>
            <a:off x="548640" y="1874520"/>
            <a:ext cx="5349240" cy="3547872"/>
          </a:xfrm>
          <a:prstGeom prst="roundRect">
            <a:avLst>
              <a:gd name="adj" fmla="val 1386"/>
            </a:avLst>
          </a:prstGeom>
          <a:solidFill>
            <a:srgbClr val="111F33"/>
          </a:solidFill>
          <a:ln w="12700">
            <a:solidFill>
              <a:srgbClr val="1E3350"/>
            </a:solidFill>
            <a:prstDash val="solid"/>
          </a:ln>
        </p:spPr>
      </p:sp>
      <p:sp>
        <p:nvSpPr>
          <p:cNvPr id="5" name="Text 3"/>
          <p:cNvSpPr/>
          <p:nvPr/>
        </p:nvSpPr>
        <p:spPr>
          <a:xfrm>
            <a:off x="777240" y="2084832"/>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[1]  T. Ban, T. Takahashi, S. Ndichu, and D. Inoue, "Breaking alert fatigue: AI-assisted SIEM framework for effective incident response," Appl. Sci., vol. 13, no. 11, Art. no. 6610, 2023.</a:t>
            </a:r>
            <a:endParaRPr lang="en-US" sz="950" dirty="0"/>
          </a:p>
        </p:txBody>
      </p:sp>
      <p:sp>
        <p:nvSpPr>
          <p:cNvPr id="6" name="Text 4"/>
          <p:cNvSpPr/>
          <p:nvPr/>
        </p:nvSpPr>
        <p:spPr>
          <a:xfrm>
            <a:off x="777240" y="2619756"/>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[2]  J. Manzoor, A. Waleed, A. F. Jamali, and A. Masood, "Cybersecurity on a budget: Evaluating security and performance of open-source SIEM solutions for SMEs," PLOS ONE, vol. 19, no. 3, Art. no. e0301183, 2024.</a:t>
            </a:r>
            <a:endParaRPr lang="en-US" sz="950" dirty="0"/>
          </a:p>
        </p:txBody>
      </p:sp>
      <p:sp>
        <p:nvSpPr>
          <p:cNvPr id="7" name="Text 5"/>
          <p:cNvSpPr/>
          <p:nvPr/>
        </p:nvSpPr>
        <p:spPr>
          <a:xfrm>
            <a:off x="777240" y="3154680"/>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[3]  N. Damianova and S. Berrezueta-Guzman, "The anatomy of a successful student Scrum team: Motivation, personalities, and academic adaptation," arXiv:2601.03364, Jan. 2026.</a:t>
            </a:r>
            <a:endParaRPr lang="en-US" sz="950" dirty="0"/>
          </a:p>
        </p:txBody>
      </p:sp>
      <p:sp>
        <p:nvSpPr>
          <p:cNvPr id="8" name="Text 6"/>
          <p:cNvSpPr/>
          <p:nvPr/>
        </p:nvSpPr>
        <p:spPr>
          <a:xfrm>
            <a:off x="777240" y="3689604"/>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[4]  D. Khanna, E. L. Christensen, S. Gosu, X. Wang, and M. Paasivaara, "Hybrid work meets agile software development: A systematic mapping study," in Proc. IEEE/ACM 17th Int. Conf. CHASE, 2024, pp. 57-67.</a:t>
            </a:r>
            <a:endParaRPr lang="en-US" sz="950" dirty="0"/>
          </a:p>
        </p:txBody>
      </p:sp>
      <p:sp>
        <p:nvSpPr>
          <p:cNvPr id="9" name="Text 7"/>
          <p:cNvSpPr/>
          <p:nvPr/>
        </p:nvSpPr>
        <p:spPr>
          <a:xfrm>
            <a:off x="777240" y="4224528"/>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[5]  S. Zhang et al., "End-to-end AutoML for unsupervised log anomaly detection," in Proc. 39th IEEE/ACM Int. Conf. Automated Softw. Eng. (ASE), 2024, pp. 1680-1692.</a:t>
            </a:r>
            <a:endParaRPr lang="en-US" sz="950" dirty="0"/>
          </a:p>
        </p:txBody>
      </p:sp>
      <p:sp>
        <p:nvSpPr>
          <p:cNvPr id="10" name="Text 8"/>
          <p:cNvSpPr/>
          <p:nvPr/>
        </p:nvSpPr>
        <p:spPr>
          <a:xfrm>
            <a:off x="777240" y="4759452"/>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[6]  P. Zhang et al., "Real-time malicious traffic detection with online isolation forest over SD-WAN," IEEE Trans. Inf. Forensics Security, vol. 18, pp. 2076-2090, 2023.</a:t>
            </a:r>
            <a:endParaRPr lang="en-US" sz="950" dirty="0"/>
          </a:p>
        </p:txBody>
      </p:sp>
      <p:sp>
        <p:nvSpPr>
          <p:cNvPr id="13" name="Shape 11"/>
          <p:cNvSpPr/>
          <p:nvPr/>
        </p:nvSpPr>
        <p:spPr>
          <a:xfrm>
            <a:off x="6080760" y="1874520"/>
            <a:ext cx="5349240" cy="3547872"/>
          </a:xfrm>
          <a:prstGeom prst="roundRect">
            <a:avLst>
              <a:gd name="adj" fmla="val 1386"/>
            </a:avLst>
          </a:prstGeom>
          <a:solidFill>
            <a:srgbClr val="111F33"/>
          </a:solidFill>
          <a:ln w="12700">
            <a:solidFill>
              <a:srgbClr val="1E3350"/>
            </a:solidFill>
            <a:prstDash val="solid"/>
          </a:ln>
        </p:spPr>
      </p:sp>
      <p:sp>
        <p:nvSpPr>
          <p:cNvPr id="14" name="Text 12"/>
          <p:cNvSpPr/>
          <p:nvPr/>
        </p:nvSpPr>
        <p:spPr>
          <a:xfrm>
            <a:off x="6309360" y="2084832"/>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[7]  T. Zhang, H. Qiu, G. Castellano, M. Rifai, C. S. Chen, and F. Pianese, "System log parsing: A survey," IEEE Trans. Knowl. Data Eng., vol. 35, no. 8, pp. 8596-8614, 2023.</a:t>
            </a:r>
            <a:endParaRPr lang="en-US" sz="950" dirty="0"/>
          </a:p>
        </p:txBody>
      </p:sp>
      <p:sp>
        <p:nvSpPr>
          <p:cNvPr id="15" name="Text 13"/>
          <p:cNvSpPr/>
          <p:nvPr/>
        </p:nvSpPr>
        <p:spPr>
          <a:xfrm>
            <a:off x="6309360" y="2619756"/>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[8]  A. C. E. de Moura et al., "Anomaly detection in logs: A comparative analysis of unsupervised algorithms," in Proc. 13th Symp. Languages, Applications and Technologies (SLATE), OASIcs, vol. 120, 2024, pp. 12:1-12:14.</a:t>
            </a:r>
            <a:endParaRPr lang="en-US" sz="950" dirty="0"/>
          </a:p>
        </p:txBody>
      </p:sp>
      <p:sp>
        <p:nvSpPr>
          <p:cNvPr id="16" name="Text 14"/>
          <p:cNvSpPr/>
          <p:nvPr/>
        </p:nvSpPr>
        <p:spPr>
          <a:xfrm>
            <a:off x="6309360" y="3154680"/>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[9]  NIST, "Artificial intelligence risk management framework (AI RMF 1.0)," NIST AI 100-1, 2023.</a:t>
            </a:r>
            <a:endParaRPr lang="en-US" sz="950" dirty="0"/>
          </a:p>
        </p:txBody>
      </p:sp>
      <p:sp>
        <p:nvSpPr>
          <p:cNvPr id="17" name="Text 15"/>
          <p:cNvSpPr/>
          <p:nvPr/>
        </p:nvSpPr>
        <p:spPr>
          <a:xfrm>
            <a:off x="6309360" y="3689604"/>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[10]  UK Parliament, Data (Use and Access) Act 2025, c. 18. London, UK: HM Stationery Office, 2025.</a:t>
            </a:r>
            <a:endParaRPr lang="en-US" sz="950" dirty="0"/>
          </a:p>
        </p:txBody>
      </p:sp>
      <p:sp>
        <p:nvSpPr>
          <p:cNvPr id="18" name="Text 16"/>
          <p:cNvSpPr/>
          <p:nvPr/>
        </p:nvSpPr>
        <p:spPr>
          <a:xfrm>
            <a:off x="6309360" y="4224528"/>
            <a:ext cx="4892040" cy="530352"/>
          </a:xfrm>
          <a:prstGeom prst="rect">
            <a:avLst/>
          </a:prstGeom>
          <a:noFill/>
          <a:ln/>
        </p:spPr>
        <p:txBody>
          <a:bodyPr wrap="square" rtlCol="0" anchor="t"/>
          <a:lstStyle/>
          <a:p>
            <a:pPr indent="0" marL="0">
              <a:lnSpc>
                <a:spcPct val="112000"/>
              </a:lnSpc>
              <a:buNone/>
            </a:pPr>
            <a:r>
              <a:rPr lang="en-US" sz="950" dirty="0">
                <a:solidFill>
                  <a:srgbClr val="94A9C2"/>
                </a:solidFill>
                <a:latin typeface="Calibri" pitchFamily="34" charset="0"/>
                <a:ea typeface="Calibri" pitchFamily="34" charset="-122"/>
                <a:cs typeface="Calibri" pitchFamily="34" charset="-120"/>
              </a:rPr>
              <a:t>[11]  OWASP Foundation, "OWASP Top 10:2025," OWASP Found., Tech. Rep., 2025.</a:t>
            </a:r>
            <a:endParaRPr lang="en-US" sz="950" dirty="0"/>
          </a:p>
        </p:txBody>
      </p:sp>
      <p:sp>
        <p:nvSpPr>
          <p:cNvPr id="21" name="Text 19"/>
          <p:cNvSpPr/>
          <p:nvPr/>
        </p:nvSpPr>
        <p:spPr>
          <a:xfrm>
            <a:off x="548640" y="6656832"/>
            <a:ext cx="7315200" cy="228600"/>
          </a:xfrm>
          <a:prstGeom prst="rect">
            <a:avLst/>
          </a:prstGeom>
          <a:noFill/>
          <a:ln/>
        </p:spPr>
        <p:txBody>
          <a:bodyPr wrap="square" rtlCol="0" anchor="ctr"/>
          <a:lstStyle/>
          <a:p>
            <a:pPr indent="0" marL="0">
              <a:buNone/>
            </a:pPr>
            <a:r>
              <a:rPr lang="en-US" sz="950" i="1" dirty="0">
                <a:solidFill>
                  <a:srgbClr val="6E85A0"/>
                </a:solidFill>
                <a:latin typeface="Calibri" pitchFamily="34" charset="0"/>
                <a:ea typeface="Calibri" pitchFamily="34" charset="-122"/>
                <a:cs typeface="Calibri" pitchFamily="34" charset="-120"/>
              </a:rPr>
              <a:t>SecureLog AI · UWTSD Hackathon 2026 · Andy &amp; Piero</a:t>
            </a:r>
            <a:endParaRPr lang="en-US" sz="950" dirty="0"/>
          </a:p>
        </p:txBody>
      </p:sp>
      <p:sp>
        <p:nvSpPr>
          <p:cNvPr id="22" name="Text 20"/>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14</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sp>
      <p:pic>
        <p:nvPicPr>
          <p:cNvPr id="3" name="Image 0" descr="/home/claude/securelog_deck/icons/shield.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1.  PROBLEM STATEMENT &amp; PURPOSE</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The Problem SecureLog AI Set Out to Solve</a:t>
            </a:r>
            <a:endParaRPr lang="en-US" sz="2900" dirty="0"/>
          </a:p>
        </p:txBody>
      </p:sp>
      <p:sp>
        <p:nvSpPr>
          <p:cNvPr id="6" name="Shape 3"/>
          <p:cNvSpPr/>
          <p:nvPr/>
        </p:nvSpPr>
        <p:spPr>
          <a:xfrm>
            <a:off x="548640" y="1920240"/>
            <a:ext cx="5166360" cy="1965960"/>
          </a:xfrm>
          <a:prstGeom prst="roundRect">
            <a:avLst>
              <a:gd name="adj" fmla="val 3256"/>
            </a:avLst>
          </a:prstGeom>
          <a:solidFill>
            <a:srgbClr val="111F33"/>
          </a:solidFill>
          <a:ln w="12700">
            <a:solidFill>
              <a:srgbClr val="5FB8DB"/>
            </a:solidFill>
            <a:prstDash val="solid"/>
          </a:ln>
        </p:spPr>
      </p:sp>
      <p:sp>
        <p:nvSpPr>
          <p:cNvPr id="7" name="Text 4"/>
          <p:cNvSpPr/>
          <p:nvPr/>
        </p:nvSpPr>
        <p:spPr>
          <a:xfrm>
            <a:off x="822960" y="2103120"/>
            <a:ext cx="4617720" cy="411480"/>
          </a:xfrm>
          <a:prstGeom prst="rect">
            <a:avLst/>
          </a:prstGeom>
          <a:noFill/>
          <a:ln/>
        </p:spPr>
        <p:txBody>
          <a:bodyPr wrap="square" rtlCol="0" anchor="ctr"/>
          <a:lstStyle/>
          <a:p>
            <a:pPr indent="0" marL="0">
              <a:buNone/>
            </a:pPr>
            <a:r>
              <a:rPr lang="en-US" sz="1400" b="1" dirty="0">
                <a:solidFill>
                  <a:srgbClr val="5FB8DB"/>
                </a:solidFill>
                <a:latin typeface="Cambria" pitchFamily="34" charset="0"/>
                <a:ea typeface="Cambria" pitchFamily="34" charset="-122"/>
                <a:cs typeface="Cambria" pitchFamily="34" charset="-120"/>
              </a:rPr>
              <a:t>The Alert Fatigue Problem</a:t>
            </a:r>
            <a:endParaRPr lang="en-US" sz="1400" dirty="0"/>
          </a:p>
        </p:txBody>
      </p:sp>
      <p:sp>
        <p:nvSpPr>
          <p:cNvPr id="8" name="Text 5"/>
          <p:cNvSpPr/>
          <p:nvPr/>
        </p:nvSpPr>
        <p:spPr>
          <a:xfrm>
            <a:off x="822960" y="2542032"/>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Rule-based SIEM alerting floods analysts with low-quality warnings. Independent surveys cited in the incident-response literature put false-positive rates as high as 80 percent, and nearly a third of security professionals admit to ignoring alerts because of it. Real incidents get lost in the noise.</a:t>
            </a:r>
            <a:endParaRPr lang="en-US" sz="1100" dirty="0"/>
          </a:p>
        </p:txBody>
      </p:sp>
      <p:sp>
        <p:nvSpPr>
          <p:cNvPr id="9" name="Shape 6"/>
          <p:cNvSpPr/>
          <p:nvPr/>
        </p:nvSpPr>
        <p:spPr>
          <a:xfrm>
            <a:off x="6080760" y="1920240"/>
            <a:ext cx="5166360" cy="1965960"/>
          </a:xfrm>
          <a:prstGeom prst="roundRect">
            <a:avLst>
              <a:gd name="adj" fmla="val 3256"/>
            </a:avLst>
          </a:prstGeom>
          <a:solidFill>
            <a:srgbClr val="111F33"/>
          </a:solidFill>
          <a:ln w="12700">
            <a:solidFill>
              <a:srgbClr val="2FE6A0"/>
            </a:solidFill>
            <a:prstDash val="solid"/>
          </a:ln>
        </p:spPr>
      </p:sp>
      <p:sp>
        <p:nvSpPr>
          <p:cNvPr id="10" name="Text 7"/>
          <p:cNvSpPr/>
          <p:nvPr/>
        </p:nvSpPr>
        <p:spPr>
          <a:xfrm>
            <a:off x="6355080" y="2103120"/>
            <a:ext cx="4617720" cy="411480"/>
          </a:xfrm>
          <a:prstGeom prst="rect">
            <a:avLst/>
          </a:prstGeom>
          <a:noFill/>
          <a:ln/>
        </p:spPr>
        <p:txBody>
          <a:bodyPr wrap="square" rtlCol="0" anchor="ctr"/>
          <a:lstStyle/>
          <a:p>
            <a:pPr indent="0" marL="0">
              <a:buNone/>
            </a:pPr>
            <a:r>
              <a:rPr lang="en-US" sz="1400" b="1" dirty="0">
                <a:solidFill>
                  <a:srgbClr val="2FE6A0"/>
                </a:solidFill>
                <a:latin typeface="Cambria" pitchFamily="34" charset="0"/>
                <a:ea typeface="Cambria" pitchFamily="34" charset="-122"/>
                <a:cs typeface="Cambria" pitchFamily="34" charset="-120"/>
              </a:rPr>
              <a:t>The Cost Barrier</a:t>
            </a:r>
            <a:endParaRPr lang="en-US" sz="1400" dirty="0"/>
          </a:p>
        </p:txBody>
      </p:sp>
      <p:sp>
        <p:nvSpPr>
          <p:cNvPr id="11" name="Text 8"/>
          <p:cNvSpPr/>
          <p:nvPr/>
        </p:nvSpPr>
        <p:spPr>
          <a:xfrm>
            <a:off x="6355080" y="2542032"/>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Commercial SIEM platforms carry a three-year total cost of ownership that starts at $50,000 for mid-tier products and climbs past $250,000 for enterprise suites, putting ML-quality detection out of reach for students, small businesses, and under-funded public bodies.</a:t>
            </a:r>
            <a:endParaRPr lang="en-US" sz="1100" dirty="0"/>
          </a:p>
        </p:txBody>
      </p:sp>
      <p:sp>
        <p:nvSpPr>
          <p:cNvPr id="12" name="Shape 9"/>
          <p:cNvSpPr/>
          <p:nvPr/>
        </p:nvSpPr>
        <p:spPr>
          <a:xfrm>
            <a:off x="548640" y="4087368"/>
            <a:ext cx="5166360" cy="1965960"/>
          </a:xfrm>
          <a:prstGeom prst="roundRect">
            <a:avLst>
              <a:gd name="adj" fmla="val 3256"/>
            </a:avLst>
          </a:prstGeom>
          <a:solidFill>
            <a:srgbClr val="111F33"/>
          </a:solidFill>
          <a:ln w="12700">
            <a:solidFill>
              <a:srgbClr val="E8A33D"/>
            </a:solidFill>
            <a:prstDash val="solid"/>
          </a:ln>
        </p:spPr>
      </p:sp>
      <p:sp>
        <p:nvSpPr>
          <p:cNvPr id="13" name="Text 10"/>
          <p:cNvSpPr/>
          <p:nvPr/>
        </p:nvSpPr>
        <p:spPr>
          <a:xfrm>
            <a:off x="822960" y="4270248"/>
            <a:ext cx="4617720" cy="411480"/>
          </a:xfrm>
          <a:prstGeom prst="rect">
            <a:avLst/>
          </a:prstGeom>
          <a:noFill/>
          <a:ln/>
        </p:spPr>
        <p:txBody>
          <a:bodyPr wrap="square" rtlCol="0" anchor="ctr"/>
          <a:lstStyle/>
          <a:p>
            <a:pPr indent="0" marL="0">
              <a:buNone/>
            </a:pPr>
            <a:r>
              <a:rPr lang="en-US" sz="1400" b="1" dirty="0">
                <a:solidFill>
                  <a:srgbClr val="E8A33D"/>
                </a:solidFill>
                <a:latin typeface="Cambria" pitchFamily="34" charset="0"/>
                <a:ea typeface="Cambria" pitchFamily="34" charset="-122"/>
                <a:cs typeface="Cambria" pitchFamily="34" charset="-120"/>
              </a:rPr>
              <a:t>The Detection Gap</a:t>
            </a:r>
            <a:endParaRPr lang="en-US" sz="1400" dirty="0"/>
          </a:p>
        </p:txBody>
      </p:sp>
      <p:sp>
        <p:nvSpPr>
          <p:cNvPr id="14" name="Text 11"/>
          <p:cNvSpPr/>
          <p:nvPr/>
        </p:nvSpPr>
        <p:spPr>
          <a:xfrm>
            <a:off x="822960" y="4709160"/>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Static, pattern-matching rules can only catch attacks someone has already seen before. Novel or slow-building intrusions, the kind that cause the most damage, routinely slip past keyword and signature-based checks.</a:t>
            </a:r>
            <a:endParaRPr lang="en-US" sz="1100" dirty="0"/>
          </a:p>
        </p:txBody>
      </p:sp>
      <p:sp>
        <p:nvSpPr>
          <p:cNvPr id="15" name="Shape 12"/>
          <p:cNvSpPr/>
          <p:nvPr/>
        </p:nvSpPr>
        <p:spPr>
          <a:xfrm>
            <a:off x="6080760" y="4087368"/>
            <a:ext cx="5166360" cy="1965960"/>
          </a:xfrm>
          <a:prstGeom prst="roundRect">
            <a:avLst>
              <a:gd name="adj" fmla="val 3256"/>
            </a:avLst>
          </a:prstGeom>
          <a:solidFill>
            <a:srgbClr val="111F33"/>
          </a:solidFill>
          <a:ln w="12700">
            <a:solidFill>
              <a:srgbClr val="C79BE8"/>
            </a:solidFill>
            <a:prstDash val="solid"/>
          </a:ln>
        </p:spPr>
      </p:sp>
      <p:sp>
        <p:nvSpPr>
          <p:cNvPr id="16" name="Text 13"/>
          <p:cNvSpPr/>
          <p:nvPr/>
        </p:nvSpPr>
        <p:spPr>
          <a:xfrm>
            <a:off x="6355080" y="4270248"/>
            <a:ext cx="4617720" cy="411480"/>
          </a:xfrm>
          <a:prstGeom prst="rect">
            <a:avLst/>
          </a:prstGeom>
          <a:noFill/>
          <a:ln/>
        </p:spPr>
        <p:txBody>
          <a:bodyPr wrap="square" rtlCol="0" anchor="ctr"/>
          <a:lstStyle/>
          <a:p>
            <a:pPr indent="0" marL="0">
              <a:buNone/>
            </a:pPr>
            <a:r>
              <a:rPr lang="en-US" sz="1400" b="1" dirty="0">
                <a:solidFill>
                  <a:srgbClr val="C79BE8"/>
                </a:solidFill>
                <a:latin typeface="Cambria" pitchFamily="34" charset="0"/>
                <a:ea typeface="Cambria" pitchFamily="34" charset="-122"/>
                <a:cs typeface="Cambria" pitchFamily="34" charset="-120"/>
              </a:rPr>
              <a:t>What SecureLog AI Solves</a:t>
            </a:r>
            <a:endParaRPr lang="en-US" sz="1400" dirty="0"/>
          </a:p>
        </p:txBody>
      </p:sp>
      <p:sp>
        <p:nvSpPr>
          <p:cNvPr id="17" name="Text 14"/>
          <p:cNvSpPr/>
          <p:nvPr/>
        </p:nvSpPr>
        <p:spPr>
          <a:xfrm>
            <a:off x="6355080" y="4709160"/>
            <a:ext cx="4617720" cy="1188720"/>
          </a:xfrm>
          <a:prstGeom prst="rect">
            <a:avLst/>
          </a:prstGeom>
          <a:noFill/>
          <a:ln/>
        </p:spPr>
        <p:txBody>
          <a:bodyPr wrap="square" rtlCol="0" anchor="t"/>
          <a:lstStyle/>
          <a:p>
            <a:pPr indent="0" marL="0">
              <a:lnSpc>
                <a:spcPct val="125000"/>
              </a:lnSpc>
              <a:buNone/>
            </a:pPr>
            <a:r>
              <a:rPr lang="en-US" sz="1100" dirty="0">
                <a:solidFill>
                  <a:srgbClr val="94A9C2"/>
                </a:solidFill>
                <a:latin typeface="Calibri" pitchFamily="34" charset="0"/>
                <a:ea typeface="Calibri" pitchFamily="34" charset="-122"/>
                <a:cs typeface="Calibri" pitchFamily="34" charset="-120"/>
              </a:rPr>
              <a:t>SecureLog AI replaces brittle rules with unsupervised machine learning that learns what normal log activity looks like and flags genuine deviations, at zero licensing cost, with no cloud dependency, and without needing a single labelled example of an attack.</a:t>
            </a:r>
            <a:endParaRPr lang="en-US" sz="1100" dirty="0"/>
          </a:p>
        </p:txBody>
      </p:sp>
      <p:sp>
        <p:nvSpPr>
          <p:cNvPr id="18" name="Shape 15"/>
          <p:cNvSpPr/>
          <p:nvPr/>
        </p:nvSpPr>
        <p:spPr>
          <a:xfrm>
            <a:off x="0" y="6400800"/>
            <a:ext cx="12191695" cy="457200"/>
          </a:xfrm>
          <a:prstGeom prst="rect">
            <a:avLst/>
          </a:prstGeom>
          <a:solidFill>
            <a:srgbClr val="111F33"/>
          </a:solidFill>
          <a:ln/>
        </p:spPr>
      </p:sp>
      <p:sp>
        <p:nvSpPr>
          <p:cNvPr id="19" name="Text 16"/>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[1]  T. Ban, T. Takahashi, S. Ndichu, and D. Inoue, "Breaking alert fatigue: AI-assisted SIEM framework for effective incident response," Appl. Sci., vol. 13, no. 11, Art. no. 6610, 2023.   [2]  J. Manzoor, A. Waleed, A. F. Jamali, and A. Masood, "Cybersecurity on a budget," PLOS ONE, vol. 19, no. 3, Art. no. e0301183, 2024.</a:t>
            </a:r>
            <a:endParaRPr lang="en-US" sz="950" dirty="0"/>
          </a:p>
        </p:txBody>
      </p:sp>
      <p:sp>
        <p:nvSpPr>
          <p:cNvPr id="20" name="Text 17"/>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2</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8">
    <p:bg>
      <p:bgPr>
        <a:solidFill>
          <a:srgbClr val="0A1220"/>
        </a:solidFill>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sp>
      <p:pic>
        <p:nvPicPr>
          <p:cNvPr id="3" name="Image 0" descr="/home/claude/securelog_deck/icons/check.png">    </p:cNvPr>
          <p:cNvPicPr>
            <a:picLocks noChangeAspect="1"/>
          </p:cNvPicPr>
          <p:nvPr/>
        </p:nvPicPr>
        <p:blipFill>
          <a:blip r:embed="rId1"/>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indent="0" marL="0">
              <a:buNone/>
            </a:pPr>
            <a:r>
              <a:rPr lang="en-US" sz="1100" b="1" spc="200" kern="0" dirty="0">
                <a:solidFill>
                  <a:srgbClr val="5FB8DB"/>
                </a:solidFill>
                <a:latin typeface="Calibri" pitchFamily="34" charset="0"/>
                <a:ea typeface="Calibri" pitchFamily="34" charset="-122"/>
                <a:cs typeface="Calibri" pitchFamily="34" charset="-120"/>
              </a:rPr>
              <a:t>6.4  EVALUATION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algn="l" indent="0" marL="0">
              <a:lnSpc>
                <a:spcPct val="102000"/>
              </a:lnSpc>
              <a:buNone/>
            </a:pPr>
            <a:r>
              <a:rPr lang="en-US" sz="2900" b="1" dirty="0">
                <a:solidFill>
                  <a:srgbClr val="F5F7FA"/>
                </a:solidFill>
                <a:latin typeface="Cambria" pitchFamily="34" charset="0"/>
                <a:ea typeface="Cambria" pitchFamily="34" charset="-122"/>
                <a:cs typeface="Cambria" pitchFamily="34" charset="-120"/>
              </a:rPr>
              <a:t>The Financial Case: A Cost-Benefit Analysis</a:t>
            </a:r>
            <a:endParaRPr lang="en-US" sz="2900" dirty="0"/>
          </a:p>
        </p:txBody>
      </p:sp>
      <p:sp>
        <p:nvSpPr>
          <p:cNvPr id="6" name="Shape 3"/>
          <p:cNvSpPr/>
          <p:nvPr/>
        </p:nvSpPr>
        <p:spPr>
          <a:xfrm>
            <a:off x="548640" y="1965960"/>
            <a:ext cx="5166360" cy="457200"/>
          </a:xfrm>
          <a:prstGeom prst="roundRect">
            <a:avLst>
              <a:gd name="adj" fmla="val 12000"/>
            </a:avLst>
          </a:prstGeom>
          <a:solidFill>
            <a:srgbClr val="16301F"/>
          </a:solidFill>
          <a:ln/>
        </p:spPr>
      </p:sp>
      <p:sp>
        <p:nvSpPr>
          <p:cNvPr id="7" name="Text 4"/>
          <p:cNvSpPr/>
          <p:nvPr/>
        </p:nvSpPr>
        <p:spPr>
          <a:xfrm>
            <a:off x="548640" y="1965960"/>
            <a:ext cx="5166360" cy="457200"/>
          </a:xfrm>
          <a:prstGeom prst="rect">
            <a:avLst/>
          </a:prstGeom>
          <a:noFill/>
          <a:ln/>
        </p:spPr>
        <p:txBody>
          <a:bodyPr wrap="square" rtlCol="0" anchor="ctr"/>
          <a:lstStyle/>
          <a:p>
            <a:pPr algn="ctr" indent="0" marL="0">
              <a:buNone/>
            </a:pPr>
            <a:r>
              <a:rPr lang="en-US" sz="1300" b="1" spc="150" kern="0" dirty="0">
                <a:solidFill>
                  <a:srgbClr val="2FE6A0"/>
                </a:solidFill>
                <a:latin typeface="Calibri" pitchFamily="34" charset="0"/>
                <a:ea typeface="Calibri" pitchFamily="34" charset="-122"/>
                <a:cs typeface="Calibri" pitchFamily="34" charset="-120"/>
              </a:rPr>
              <a:t>SECURELOG AI</a:t>
            </a:r>
            <a:endParaRPr lang="en-US" sz="1300" dirty="0"/>
          </a:p>
        </p:txBody>
      </p:sp>
      <p:sp>
        <p:nvSpPr>
          <p:cNvPr id="8" name="Shape 5"/>
          <p:cNvSpPr/>
          <p:nvPr/>
        </p:nvSpPr>
        <p:spPr>
          <a:xfrm>
            <a:off x="6080760" y="1965960"/>
            <a:ext cx="5166360" cy="457200"/>
          </a:xfrm>
          <a:prstGeom prst="roundRect">
            <a:avLst>
              <a:gd name="adj" fmla="val 12000"/>
            </a:avLst>
          </a:prstGeom>
          <a:solidFill>
            <a:srgbClr val="3D2E12"/>
          </a:solidFill>
          <a:ln/>
        </p:spPr>
      </p:sp>
      <p:sp>
        <p:nvSpPr>
          <p:cNvPr id="9" name="Text 6"/>
          <p:cNvSpPr/>
          <p:nvPr/>
        </p:nvSpPr>
        <p:spPr>
          <a:xfrm>
            <a:off x="6080760" y="1965960"/>
            <a:ext cx="5166360" cy="457200"/>
          </a:xfrm>
          <a:prstGeom prst="rect">
            <a:avLst/>
          </a:prstGeom>
          <a:noFill/>
          <a:ln/>
        </p:spPr>
        <p:txBody>
          <a:bodyPr wrap="square" rtlCol="0" anchor="ctr"/>
          <a:lstStyle/>
          <a:p>
            <a:pPr algn="ctr" indent="0" marL="0">
              <a:buNone/>
            </a:pPr>
            <a:r>
              <a:rPr lang="en-US" sz="1300" b="1" spc="150" kern="0" dirty="0">
                <a:solidFill>
                  <a:srgbClr val="E8A33D"/>
                </a:solidFill>
                <a:latin typeface="Calibri" pitchFamily="34" charset="0"/>
                <a:ea typeface="Calibri" pitchFamily="34" charset="-122"/>
                <a:cs typeface="Calibri" pitchFamily="34" charset="-120"/>
              </a:rPr>
              <a:t>COMMERCIAL ALTERNATIVES</a:t>
            </a:r>
            <a:endParaRPr lang="en-US" sz="1300" dirty="0"/>
          </a:p>
        </p:txBody>
      </p:sp>
      <p:sp>
        <p:nvSpPr>
          <p:cNvPr id="10" name="Text 7"/>
          <p:cNvSpPr/>
          <p:nvPr/>
        </p:nvSpPr>
        <p:spPr>
          <a:xfrm>
            <a:off x="548640" y="2624328"/>
            <a:ext cx="5166360" cy="2331720"/>
          </a:xfrm>
          <a:prstGeom prst="rect">
            <a:avLst/>
          </a:prstGeom>
          <a:noFill/>
          <a:ln/>
        </p:spPr>
        <p:txBody>
          <a:bodyPr wrap="square" rtlCol="0" anchor="t"/>
          <a:lstStyle/>
          <a:p>
            <a:pPr indent="0" marL="0">
              <a:lnSpc>
                <a:spcPct val="128000"/>
              </a:lnSpc>
              <a:buNone/>
            </a:pPr>
            <a:r>
              <a:rPr lang="en-US" sz="1250" dirty="0">
                <a:solidFill>
                  <a:srgbClr val="F5F7FA"/>
                </a:solidFill>
                <a:latin typeface="Calibri" pitchFamily="34" charset="0"/>
                <a:ea typeface="Calibri" pitchFamily="34" charset="-122"/>
                <a:cs typeface="Calibri" pitchFamily="34" charset="-120"/>
              </a:rPr>
              <a:t>Built entirely on open-source components, FastAPI, scikit-learn, and Matplotlib, SecureLog AI carries no licence fee, no per-event or per-gigabyte ingestion charge, and no mandatory support contract. It runs on a single CPU-only machine that most organisations already own, so the real cost is the roughly twenty minutes needed to install the dependencies plus analyst time to review results. Because the codebase is open, an organisation can extend or audit it without paying a vendor for every change request.</a:t>
            </a:r>
            <a:endParaRPr lang="en-US" sz="1250" dirty="0"/>
          </a:p>
        </p:txBody>
      </p:sp>
      <p:sp>
        <p:nvSpPr>
          <p:cNvPr id="11" name="Text 8"/>
          <p:cNvSpPr/>
          <p:nvPr/>
        </p:nvSpPr>
        <p:spPr>
          <a:xfrm>
            <a:off x="6080760" y="2624328"/>
            <a:ext cx="5166360" cy="2331720"/>
          </a:xfrm>
          <a:prstGeom prst="rect">
            <a:avLst/>
          </a:prstGeom>
          <a:noFill/>
          <a:ln/>
        </p:spPr>
        <p:txBody>
          <a:bodyPr wrap="square" rtlCol="0" anchor="t"/>
          <a:lstStyle/>
          <a:p>
            <a:pPr indent="0" marL="0">
              <a:lnSpc>
                <a:spcPct val="128000"/>
              </a:lnSpc>
              <a:buNone/>
            </a:pPr>
            <a:r>
              <a:rPr lang="en-US" sz="1250" dirty="0">
                <a:solidFill>
                  <a:srgbClr val="F5F7FA"/>
                </a:solidFill>
                <a:latin typeface="Calibri" pitchFamily="34" charset="0"/>
                <a:ea typeface="Calibri" pitchFamily="34" charset="-122"/>
                <a:cs typeface="Calibri" pitchFamily="34" charset="-120"/>
              </a:rPr>
              <a:t>Independent evaluation of commercial platforms puts the three-year total cost of ownership at $50,000 or more for mid-tier products such as LogRhythm or SolarWinds LEM, rising past $250,000 for enterprise suites like IBM QRadar, HP ArcSight, or AlienVault USM. On top of licensing, buyers typically pay for onboarding, rule tuning, and ongoing support, costs that scale with data volume rather than staying fixed.</a:t>
            </a:r>
            <a:endParaRPr lang="en-US" sz="1250" dirty="0"/>
          </a:p>
        </p:txBody>
      </p:sp>
      <p:sp>
        <p:nvSpPr>
          <p:cNvPr id="12" name="Shape 9"/>
          <p:cNvSpPr/>
          <p:nvPr/>
        </p:nvSpPr>
        <p:spPr>
          <a:xfrm>
            <a:off x="548640" y="5138928"/>
            <a:ext cx="2491740" cy="621792"/>
          </a:xfrm>
          <a:prstGeom prst="roundRect">
            <a:avLst>
              <a:gd name="adj" fmla="val 8824"/>
            </a:avLst>
          </a:prstGeom>
          <a:solidFill>
            <a:srgbClr val="111F33"/>
          </a:solidFill>
          <a:ln w="12700">
            <a:solidFill>
              <a:srgbClr val="1F4A38"/>
            </a:solidFill>
            <a:prstDash val="solid"/>
          </a:ln>
        </p:spPr>
      </p:sp>
      <p:sp>
        <p:nvSpPr>
          <p:cNvPr id="13" name="Text 10"/>
          <p:cNvSpPr/>
          <p:nvPr/>
        </p:nvSpPr>
        <p:spPr>
          <a:xfrm>
            <a:off x="685800" y="5212080"/>
            <a:ext cx="2217420" cy="329184"/>
          </a:xfrm>
          <a:prstGeom prst="rect">
            <a:avLst/>
          </a:prstGeom>
          <a:noFill/>
          <a:ln/>
        </p:spPr>
        <p:txBody>
          <a:bodyPr wrap="square" rtlCol="0" anchor="ctr"/>
          <a:lstStyle/>
          <a:p>
            <a:pPr indent="0" marL="0">
              <a:buNone/>
            </a:pPr>
            <a:r>
              <a:rPr lang="en-US" sz="1800" b="1" dirty="0">
                <a:solidFill>
                  <a:srgbClr val="2FE6A0"/>
                </a:solidFill>
                <a:latin typeface="Cambria" pitchFamily="34" charset="0"/>
                <a:ea typeface="Cambria" pitchFamily="34" charset="-122"/>
                <a:cs typeface="Cambria" pitchFamily="34" charset="-120"/>
              </a:rPr>
              <a:t>$0</a:t>
            </a:r>
            <a:endParaRPr lang="en-US" sz="1800" dirty="0"/>
          </a:p>
        </p:txBody>
      </p:sp>
      <p:sp>
        <p:nvSpPr>
          <p:cNvPr id="14" name="Text 11"/>
          <p:cNvSpPr/>
          <p:nvPr/>
        </p:nvSpPr>
        <p:spPr>
          <a:xfrm>
            <a:off x="68580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SecureLog AI licence cost</a:t>
            </a:r>
            <a:endParaRPr lang="en-US" sz="900" dirty="0"/>
          </a:p>
        </p:txBody>
      </p:sp>
      <p:sp>
        <p:nvSpPr>
          <p:cNvPr id="15" name="Shape 12"/>
          <p:cNvSpPr/>
          <p:nvPr/>
        </p:nvSpPr>
        <p:spPr>
          <a:xfrm>
            <a:off x="3223260" y="5138928"/>
            <a:ext cx="2491740" cy="621792"/>
          </a:xfrm>
          <a:prstGeom prst="roundRect">
            <a:avLst>
              <a:gd name="adj" fmla="val 8824"/>
            </a:avLst>
          </a:prstGeom>
          <a:solidFill>
            <a:srgbClr val="111F33"/>
          </a:solidFill>
          <a:ln w="12700">
            <a:solidFill>
              <a:srgbClr val="1F4A38"/>
            </a:solidFill>
            <a:prstDash val="solid"/>
          </a:ln>
        </p:spPr>
      </p:sp>
      <p:sp>
        <p:nvSpPr>
          <p:cNvPr id="16" name="Text 13"/>
          <p:cNvSpPr/>
          <p:nvPr/>
        </p:nvSpPr>
        <p:spPr>
          <a:xfrm>
            <a:off x="3360420" y="5212080"/>
            <a:ext cx="2217420" cy="329184"/>
          </a:xfrm>
          <a:prstGeom prst="rect">
            <a:avLst/>
          </a:prstGeom>
          <a:noFill/>
          <a:ln/>
        </p:spPr>
        <p:txBody>
          <a:bodyPr wrap="square" rtlCol="0" anchor="ctr"/>
          <a:lstStyle/>
          <a:p>
            <a:pPr indent="0" marL="0">
              <a:buNone/>
            </a:pPr>
            <a:r>
              <a:rPr lang="en-US" sz="1800" b="1" dirty="0">
                <a:solidFill>
                  <a:srgbClr val="2FE6A0"/>
                </a:solidFill>
                <a:latin typeface="Cambria" pitchFamily="34" charset="0"/>
                <a:ea typeface="Cambria" pitchFamily="34" charset="-122"/>
                <a:cs typeface="Cambria" pitchFamily="34" charset="-120"/>
              </a:rPr>
              <a:t>~20 min</a:t>
            </a:r>
            <a:endParaRPr lang="en-US" sz="1800" dirty="0"/>
          </a:p>
        </p:txBody>
      </p:sp>
      <p:sp>
        <p:nvSpPr>
          <p:cNvPr id="17" name="Text 14"/>
          <p:cNvSpPr/>
          <p:nvPr/>
        </p:nvSpPr>
        <p:spPr>
          <a:xfrm>
            <a:off x="336042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Setup time, existing hardware</a:t>
            </a:r>
            <a:endParaRPr lang="en-US" sz="900" dirty="0"/>
          </a:p>
        </p:txBody>
      </p:sp>
      <p:sp>
        <p:nvSpPr>
          <p:cNvPr id="18" name="Shape 15"/>
          <p:cNvSpPr/>
          <p:nvPr/>
        </p:nvSpPr>
        <p:spPr>
          <a:xfrm>
            <a:off x="6080760" y="5138928"/>
            <a:ext cx="2491740" cy="621792"/>
          </a:xfrm>
          <a:prstGeom prst="roundRect">
            <a:avLst>
              <a:gd name="adj" fmla="val 8824"/>
            </a:avLst>
          </a:prstGeom>
          <a:solidFill>
            <a:srgbClr val="111F33"/>
          </a:solidFill>
          <a:ln w="12700">
            <a:solidFill>
              <a:srgbClr val="5A4620"/>
            </a:solidFill>
            <a:prstDash val="solid"/>
          </a:ln>
        </p:spPr>
      </p:sp>
      <p:sp>
        <p:nvSpPr>
          <p:cNvPr id="19" name="Text 16"/>
          <p:cNvSpPr/>
          <p:nvPr/>
        </p:nvSpPr>
        <p:spPr>
          <a:xfrm>
            <a:off x="6217920" y="5212080"/>
            <a:ext cx="2217420" cy="329184"/>
          </a:xfrm>
          <a:prstGeom prst="rect">
            <a:avLst/>
          </a:prstGeom>
          <a:noFill/>
          <a:ln/>
        </p:spPr>
        <p:txBody>
          <a:bodyPr wrap="square" rtlCol="0" anchor="ctr"/>
          <a:lstStyle/>
          <a:p>
            <a:pPr indent="0" marL="0">
              <a:buNone/>
            </a:pPr>
            <a:r>
              <a:rPr lang="en-US" sz="1800" b="1" dirty="0">
                <a:solidFill>
                  <a:srgbClr val="E8A33D"/>
                </a:solidFill>
                <a:latin typeface="Cambria" pitchFamily="34" charset="0"/>
                <a:ea typeface="Cambria" pitchFamily="34" charset="-122"/>
                <a:cs typeface="Cambria" pitchFamily="34" charset="-120"/>
              </a:rPr>
              <a:t>$50K+</a:t>
            </a:r>
            <a:endParaRPr lang="en-US" sz="1800" dirty="0"/>
          </a:p>
        </p:txBody>
      </p:sp>
      <p:sp>
        <p:nvSpPr>
          <p:cNvPr id="20" name="Text 17"/>
          <p:cNvSpPr/>
          <p:nvPr/>
        </p:nvSpPr>
        <p:spPr>
          <a:xfrm>
            <a:off x="621792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3-yr TCO, mid-tier SIEM [2]</a:t>
            </a:r>
            <a:endParaRPr lang="en-US" sz="900" dirty="0"/>
          </a:p>
        </p:txBody>
      </p:sp>
      <p:sp>
        <p:nvSpPr>
          <p:cNvPr id="21" name="Shape 18"/>
          <p:cNvSpPr/>
          <p:nvPr/>
        </p:nvSpPr>
        <p:spPr>
          <a:xfrm>
            <a:off x="8755380" y="5138928"/>
            <a:ext cx="2491740" cy="621792"/>
          </a:xfrm>
          <a:prstGeom prst="roundRect">
            <a:avLst>
              <a:gd name="adj" fmla="val 8824"/>
            </a:avLst>
          </a:prstGeom>
          <a:solidFill>
            <a:srgbClr val="111F33"/>
          </a:solidFill>
          <a:ln w="12700">
            <a:solidFill>
              <a:srgbClr val="5A4620"/>
            </a:solidFill>
            <a:prstDash val="solid"/>
          </a:ln>
        </p:spPr>
      </p:sp>
      <p:sp>
        <p:nvSpPr>
          <p:cNvPr id="22" name="Text 19"/>
          <p:cNvSpPr/>
          <p:nvPr/>
        </p:nvSpPr>
        <p:spPr>
          <a:xfrm>
            <a:off x="8892540" y="5212080"/>
            <a:ext cx="2217420" cy="329184"/>
          </a:xfrm>
          <a:prstGeom prst="rect">
            <a:avLst/>
          </a:prstGeom>
          <a:noFill/>
          <a:ln/>
        </p:spPr>
        <p:txBody>
          <a:bodyPr wrap="square" rtlCol="0" anchor="ctr"/>
          <a:lstStyle/>
          <a:p>
            <a:pPr indent="0" marL="0">
              <a:buNone/>
            </a:pPr>
            <a:r>
              <a:rPr lang="en-US" sz="1800" b="1" dirty="0">
                <a:solidFill>
                  <a:srgbClr val="E8A33D"/>
                </a:solidFill>
                <a:latin typeface="Cambria" pitchFamily="34" charset="0"/>
                <a:ea typeface="Cambria" pitchFamily="34" charset="-122"/>
                <a:cs typeface="Cambria" pitchFamily="34" charset="-120"/>
              </a:rPr>
              <a:t>$250K+</a:t>
            </a:r>
            <a:endParaRPr lang="en-US" sz="1800" dirty="0"/>
          </a:p>
        </p:txBody>
      </p:sp>
      <p:sp>
        <p:nvSpPr>
          <p:cNvPr id="23" name="Text 20"/>
          <p:cNvSpPr/>
          <p:nvPr/>
        </p:nvSpPr>
        <p:spPr>
          <a:xfrm>
            <a:off x="8892540" y="5541264"/>
            <a:ext cx="2217420" cy="237744"/>
          </a:xfrm>
          <a:prstGeom prst="rect">
            <a:avLst/>
          </a:prstGeom>
          <a:noFill/>
          <a:ln/>
        </p:spPr>
        <p:txBody>
          <a:bodyPr wrap="square" rtlCol="0" anchor="ctr"/>
          <a:lstStyle/>
          <a:p>
            <a:pPr indent="0" marL="0">
              <a:buNone/>
            </a:pPr>
            <a:r>
              <a:rPr lang="en-US" sz="900" dirty="0">
                <a:solidFill>
                  <a:srgbClr val="6E85A0"/>
                </a:solidFill>
                <a:latin typeface="Calibri" pitchFamily="34" charset="0"/>
                <a:ea typeface="Calibri" pitchFamily="34" charset="-122"/>
                <a:cs typeface="Calibri" pitchFamily="34" charset="-120"/>
              </a:rPr>
              <a:t>3-yr TCO, enterprise SIEM [2]</a:t>
            </a:r>
            <a:endParaRPr lang="en-US" sz="900" dirty="0"/>
          </a:p>
        </p:txBody>
      </p:sp>
      <p:sp>
        <p:nvSpPr>
          <p:cNvPr id="24" name="Shape 21"/>
          <p:cNvSpPr/>
          <p:nvPr/>
        </p:nvSpPr>
        <p:spPr>
          <a:xfrm>
            <a:off x="0" y="6400800"/>
            <a:ext cx="12191695" cy="457200"/>
          </a:xfrm>
          <a:prstGeom prst="rect">
            <a:avLst/>
          </a:prstGeom>
          <a:solidFill>
            <a:srgbClr val="111F33"/>
          </a:solidFill>
          <a:ln/>
        </p:spPr>
      </p:sp>
      <p:sp>
        <p:nvSpPr>
          <p:cNvPr id="25" name="Text 22"/>
          <p:cNvSpPr/>
          <p:nvPr/>
        </p:nvSpPr>
        <p:spPr>
          <a:xfrm>
            <a:off x="548640" y="6400800"/>
            <a:ext cx="11094415" cy="457200"/>
          </a:xfrm>
          <a:prstGeom prst="rect">
            <a:avLst/>
          </a:prstGeom>
          <a:noFill/>
          <a:ln/>
        </p:spPr>
        <p:txBody>
          <a:bodyPr wrap="square" rtlCol="0" anchor="ctr"/>
          <a:lstStyle/>
          <a:p>
            <a:pPr algn="l" indent="0" marL="0">
              <a:buNone/>
            </a:pPr>
            <a:r>
              <a:rPr lang="en-US" sz="950" i="1" dirty="0">
                <a:solidFill>
                  <a:srgbClr val="6E85A0"/>
                </a:solidFill>
                <a:latin typeface="Calibri" pitchFamily="34" charset="0"/>
                <a:ea typeface="Calibri" pitchFamily="34" charset="-122"/>
                <a:cs typeface="Calibri" pitchFamily="34" charset="-120"/>
              </a:rPr>
              <a:t>[2]  J. Manzoor, A. Waleed, A. F. Jamali, and A. Masood, "Cybersecurity on a budget: Evaluating security and performance of open-source SIEM solutions for SMEs," PLOS ONE, vol. 19, no. 3, Art. no. e0301183, 2024.</a:t>
            </a:r>
            <a:endParaRPr lang="en-US" sz="950" dirty="0"/>
          </a:p>
        </p:txBody>
      </p:sp>
      <p:sp>
        <p:nvSpPr>
          <p:cNvPr id="26" name="Text 23"/>
          <p:cNvSpPr/>
          <p:nvPr/>
        </p:nvSpPr>
        <p:spPr>
          <a:xfrm>
            <a:off x="11551615" y="6400800"/>
            <a:ext cx="365760" cy="457200"/>
          </a:xfrm>
          <a:prstGeom prst="rect">
            <a:avLst/>
          </a:prstGeom>
          <a:noFill/>
          <a:ln/>
        </p:spPr>
        <p:txBody>
          <a:bodyPr wrap="square" rtlCol="0" anchor="ctr"/>
          <a:lstStyle/>
          <a:p>
            <a:pPr algn="r" indent="0" marL="0">
              <a:buNone/>
            </a:pPr>
            <a:r>
              <a:rPr lang="en-US" sz="950" dirty="0">
                <a:solidFill>
                  <a:srgbClr val="6E85A0"/>
                </a:solidFill>
                <a:latin typeface="Calibri" pitchFamily="34" charset="0"/>
                <a:ea typeface="Calibri" pitchFamily="34" charset="-122"/>
                <a:cs typeface="Calibri" pitchFamily="34" charset="-120"/>
              </a:rPr>
              <a:t>11</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2026-08-07T10:26:19Z</dcterms:created>
  <dcterms:modified xsi:type="dcterms:W3CDTF">2026-08-07T10:26:19Z</dcterms:modified>
</cp:coreProperties>
</file>