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7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00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781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50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826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5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483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669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59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996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977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9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15968-66A2-4B6C-86E2-9F1403BA40DF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83386-3675-43D6-83FF-120BE8A9E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508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9780B-AC45-25A0-C0BC-5C267F98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687810"/>
          </a:xfrm>
        </p:spPr>
        <p:txBody>
          <a:bodyPr>
            <a:noAutofit/>
          </a:bodyPr>
          <a:lstStyle/>
          <a:p>
            <a:br>
              <a:rPr lang="en-GB" sz="3200" b="1" dirty="0">
                <a:latin typeface="+mn-lt"/>
              </a:rPr>
            </a:br>
            <a:r>
              <a:rPr lang="en-GB" sz="3200" b="1" dirty="0">
                <a:latin typeface="+mn-lt"/>
              </a:rPr>
              <a:t>UN </a:t>
            </a:r>
            <a:r>
              <a:rPr lang="en-GB" sz="3200" b="1" dirty="0">
                <a:solidFill>
                  <a:srgbClr val="0070C0"/>
                </a:solidFill>
                <a:latin typeface="+mn-lt"/>
              </a:rPr>
              <a:t>Millennium Development Goals </a:t>
            </a:r>
            <a:r>
              <a:rPr lang="en-GB" sz="3200" b="1" dirty="0">
                <a:latin typeface="+mn-lt"/>
              </a:rPr>
              <a:t>(MDGs) 2000-2015 and </a:t>
            </a:r>
            <a:r>
              <a:rPr lang="en-GB" sz="3200" b="1" dirty="0">
                <a:solidFill>
                  <a:srgbClr val="0070C0"/>
                </a:solidFill>
                <a:latin typeface="+mn-lt"/>
              </a:rPr>
              <a:t>Sustainable Development Goals</a:t>
            </a:r>
            <a:r>
              <a:rPr lang="en-GB" sz="3200" b="1" dirty="0">
                <a:latin typeface="+mn-lt"/>
              </a:rPr>
              <a:t> (SDGs) 2015-2030</a:t>
            </a:r>
            <a:br>
              <a:rPr lang="en-GB" sz="3200" b="1" dirty="0">
                <a:latin typeface="+mn-lt"/>
              </a:rPr>
            </a:br>
            <a:br>
              <a:rPr lang="en-GB" sz="3200" b="1" dirty="0">
                <a:latin typeface="+mn-lt"/>
              </a:rPr>
            </a:br>
            <a:r>
              <a:rPr lang="en-GB" sz="2800" b="1" dirty="0">
                <a:solidFill>
                  <a:srgbClr val="0070C0"/>
                </a:solidFill>
                <a:latin typeface="+mn-lt"/>
              </a:rPr>
              <a:t>Millennium Development Goals</a:t>
            </a:r>
            <a:br>
              <a:rPr lang="en-GB" sz="32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pic>
        <p:nvPicPr>
          <p:cNvPr id="1026" name="Picture 2" descr="Our World in Data">
            <a:extLst>
              <a:ext uri="{FF2B5EF4-FFF2-40B4-BE49-F238E27FC236}">
                <a16:creationId xmlns:a16="http://schemas.microsoft.com/office/drawing/2014/main" id="{58E03FC0-6080-F22D-2D14-0F19B43BF8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27" y="3052936"/>
            <a:ext cx="7218078" cy="310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263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45571-7114-EA7E-A8AA-04B672C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+mn-lt"/>
              </a:rPr>
              <a:t>Sustainable Development Goals</a:t>
            </a:r>
            <a:endParaRPr lang="en-GB" sz="2800" dirty="0"/>
          </a:p>
        </p:txBody>
      </p:sp>
      <p:pic>
        <p:nvPicPr>
          <p:cNvPr id="2050" name="Picture 2" descr="Sustainable Development Goals - Gen Y &amp; Z | Future Considerations">
            <a:extLst>
              <a:ext uri="{FF2B5EF4-FFF2-40B4-BE49-F238E27FC236}">
                <a16:creationId xmlns:a16="http://schemas.microsoft.com/office/drawing/2014/main" id="{809B7D3B-8C51-1359-03AD-832937B245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993894"/>
            <a:ext cx="7886700" cy="401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335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Theories of “Development” in the post-colonial epoch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Modernisation Theory: </a:t>
            </a:r>
            <a:r>
              <a:rPr lang="en-GB" sz="2800" b="1" dirty="0"/>
              <a:t>popular in the 1950s-</a:t>
            </a:r>
          </a:p>
          <a:p>
            <a:pPr marL="0" indent="0">
              <a:buNone/>
            </a:pPr>
            <a:r>
              <a:rPr lang="en-GB" sz="2800" b="1" dirty="0"/>
              <a:t>     mid-1960s</a:t>
            </a:r>
          </a:p>
          <a:p>
            <a:r>
              <a:rPr lang="en-GB" b="1" dirty="0"/>
              <a:t>Structuralism and Dependency Theory: </a:t>
            </a:r>
            <a:r>
              <a:rPr lang="en-GB" sz="2800" b="1" dirty="0"/>
              <a:t>mid-1960s-1970s</a:t>
            </a:r>
          </a:p>
          <a:p>
            <a:r>
              <a:rPr lang="en-GB" sz="3300" b="1" dirty="0"/>
              <a:t>Basic Needs Theory</a:t>
            </a:r>
            <a:r>
              <a:rPr lang="en-GB" sz="2800" b="1" dirty="0"/>
              <a:t>: 1970s</a:t>
            </a:r>
          </a:p>
          <a:p>
            <a:r>
              <a:rPr lang="en-GB" b="1" dirty="0"/>
              <a:t>Neo-Classical Counter-Revolution/Neo-Liberalism/The Washington Consensus: </a:t>
            </a:r>
            <a:r>
              <a:rPr lang="en-GB" sz="2600" b="1" dirty="0"/>
              <a:t>1980s-1990s</a:t>
            </a:r>
          </a:p>
          <a:p>
            <a:r>
              <a:rPr lang="en-GB" b="1" dirty="0"/>
              <a:t>Human Development Theory: </a:t>
            </a:r>
            <a:r>
              <a:rPr lang="en-GB" sz="2600" b="1" dirty="0"/>
              <a:t>1990s</a:t>
            </a:r>
          </a:p>
          <a:p>
            <a:r>
              <a:rPr lang="en-GB" b="1" dirty="0"/>
              <a:t>Post-Development Theory: </a:t>
            </a:r>
            <a:r>
              <a:rPr lang="en-GB" sz="2600" b="1" dirty="0"/>
              <a:t>2000s</a:t>
            </a:r>
          </a:p>
          <a:p>
            <a:r>
              <a:rPr lang="en-GB" b="1" dirty="0"/>
              <a:t>Sustainable Development: </a:t>
            </a:r>
            <a:r>
              <a:rPr lang="en-GB" sz="2600" b="1" dirty="0"/>
              <a:t>the latest thing?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797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</TotalTime>
  <Words>81</Words>
  <Application>Microsoft Office PowerPoint</Application>
  <PresentationFormat>On-screen Show (4:3)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 UN Millennium Development Goals (MDGs) 2000-2015 and Sustainable Development Goals (SDGs) 2015-2030  Millennium Development Goals </vt:lpstr>
      <vt:lpstr>Sustainable Development Goals</vt:lpstr>
      <vt:lpstr>Theories of “Development” in the post-colonial epoch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UN Millennium Development Goals (MDGs) 2000-2015 and Sustainable Development Goals (SDGs) 2015-2030  Millennium Development Goals </dc:title>
  <dc:creator>Andy Bevan</dc:creator>
  <cp:lastModifiedBy>Andy Bevan</cp:lastModifiedBy>
  <cp:revision>2</cp:revision>
  <dcterms:created xsi:type="dcterms:W3CDTF">2023-11-06T10:40:37Z</dcterms:created>
  <dcterms:modified xsi:type="dcterms:W3CDTF">2023-11-06T10:51:13Z</dcterms:modified>
</cp:coreProperties>
</file>