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</p:sldIdLst>
  <p:sldSz cx="18288000" cy="10287000"/>
  <p:notesSz cx="6858000" cy="9144000"/>
  <p:embeddedFontLst>
    <p:embeddedFont>
      <p:font typeface="Canva Sans Bold" charset="1" panose="020B0803030501040103"/>
      <p:regular r:id="rId33"/>
    </p:embeddedFont>
    <p:embeddedFont>
      <p:font typeface="Canva Sans" charset="1" panose="020B0503030501040103"/>
      <p:regular r:id="rId34"/>
    </p:embeddedFont>
    <p:embeddedFont>
      <p:font typeface="Canva Sans Italics" charset="1" panose="020B0503030501040103"/>
      <p:regular r:id="rId35"/>
    </p:embeddedFont>
    <p:embeddedFont>
      <p:font typeface="Canva Sans Bold Italics" charset="1" panose="020B0803030501040103"/>
      <p:regular r:id="rId3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slides/slide27.xml" Type="http://schemas.openxmlformats.org/officeDocument/2006/relationships/slide"/><Relationship Id="rId33" Target="fonts/font33.fntdata" Type="http://schemas.openxmlformats.org/officeDocument/2006/relationships/font"/><Relationship Id="rId34" Target="fonts/font34.fntdata" Type="http://schemas.openxmlformats.org/officeDocument/2006/relationships/font"/><Relationship Id="rId35" Target="fonts/font35.fntdata" Type="http://schemas.openxmlformats.org/officeDocument/2006/relationships/font"/><Relationship Id="rId36" Target="fonts/font36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m365.cloud.microsoft/chat/conversation/f6e5c27a-e685-4e49-9b30-7de2a9f64f9f?FORM=undexpand&amp;fromcode=edgesidebar&amp;redirectid=acc53c56-d59f-4605-9001-58a4bfb1d5b1&amp;auth=2a&amp;redirfrom=CsrToSSR" TargetMode="External" Type="http://schemas.openxmlformats.org/officeDocument/2006/relationships/hyperlink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jpeg" Type="http://schemas.openxmlformats.org/officeDocument/2006/relationships/image"/><Relationship Id="rId4" Target="../media/image3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png" Type="http://schemas.openxmlformats.org/officeDocument/2006/relationships/image"/><Relationship Id="rId4" Target="../media/image6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media/image10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png" Type="http://schemas.openxmlformats.org/officeDocument/2006/relationships/image"/><Relationship Id="rId4" Target="../media/image15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Relationship Id="rId3" Target="../media/image17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Relationship Id="rId3" Target="../media/image18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Relationship Id="rId3" Target="../media/image19.png" Type="http://schemas.openxmlformats.org/officeDocument/2006/relationships/image"/><Relationship Id="rId4" Target="../media/image20.png" Type="http://schemas.openxmlformats.org/officeDocument/2006/relationships/image"/><Relationship Id="rId5" Target="../media/image21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Relationship Id="rId3" Target="../media/image22.jpe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png" Type="http://schemas.openxmlformats.org/officeDocument/2006/relationships/image"/><Relationship Id="rId3" Target="../media/image25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llyw.cymru/sites/default/files/publications/2018-02/diffinio-ysgolion-yn-%C3%B4l-y-ddarpariaeth-cyfrwng-cymraeg.pdf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2616518"/>
            <a:ext cx="16230600" cy="4977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19"/>
              </a:lnSpc>
              <a:spcBef>
                <a:spcPct val="0"/>
              </a:spcBef>
            </a:pPr>
            <a:r>
              <a:rPr lang="en-US" sz="37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Cyflwynwch yn feirniad</a:t>
            </a:r>
            <a:r>
              <a:rPr lang="en-US" b="true" sz="37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ol asesiad o sefyllfa/gymdogaeth ieithyddol benodol, gan gynnig syniadau a chynlluniau ar gyfer adfer iaith yn y sefyllfa honno. </a:t>
            </a:r>
          </a:p>
          <a:p>
            <a:pPr algn="l">
              <a:lnSpc>
                <a:spcPts val="4759"/>
              </a:lnSpc>
              <a:spcBef>
                <a:spcPct val="0"/>
              </a:spcBef>
            </a:pPr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Rhys Ruggiero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Tystysgrif Ôl-Raddedig mewn Polisi a Chynllunio Iaith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Modiwl: Hyrwyddo'r Gymraeg (ECDA7009C)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Cyflwyniad Seminar Unigol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3227580" y="8836025"/>
            <a:ext cx="4031720" cy="422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Dydd Llun, 13 Ebrill 2026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71550"/>
            <a:ext cx="16634336" cy="8478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99"/>
              </a:lnSpc>
            </a:pPr>
            <a:r>
              <a:rPr lang="en-US" sz="34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Datganiad o ddefnydd deallusrwydd artiffisial.</a:t>
            </a:r>
          </a:p>
          <a:p>
            <a:pPr algn="l">
              <a:lnSpc>
                <a:spcPts val="3500"/>
              </a:lnSpc>
            </a:pP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Rwy’n cydnabod y defnydd o offeryn deallusrwydd artiffisial 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Co-Pilot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</a:t>
            </a:r>
            <a:r>
              <a:rPr lang="en-US" sz="170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m365.cloud.microsoft/chat/conversation/f6e5c27a-e685-4e49-9b30-7de2a9f64f9f?FORM=undexpand&amp;fromcode=edgesidebar&amp;redirectid=acc53c56-d59f-4605-9001-58a4bfb1d5b1&amp;auth=2a&amp;redirfrom=CsrToSSR"/>
              </a:rPr>
              <a:t>https://m365.cloud.microsoft/chat?FORM=undexpand&amp;fromcode=edgesidebar&amp;redirectid=acc53c56-d59f-4605-9001-58a4bfb1d5b1&amp;auth=2a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)</a:t>
            </a: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 9 Ebrill 2026 i gymharu fy nghynllun ar gyfer y cyflwyniad, fy nealltwriaeth o’r dasg a gallu’r offeryn i ateb yn y Gymraeg. Defnyddiais yr anogwr:</a:t>
            </a:r>
          </a:p>
          <a:p>
            <a:pPr algn="l">
              <a:lnSpc>
                <a:spcPts val="2380"/>
              </a:lnSpc>
              <a:spcBef>
                <a:spcPct val="0"/>
              </a:spcBef>
            </a:pPr>
          </a:p>
          <a:p>
            <a:pPr algn="just" marL="367039" indent="-183519" lvl="1">
              <a:lnSpc>
                <a:spcPts val="2380"/>
              </a:lnSpc>
              <a:spcBef>
                <a:spcPct val="0"/>
              </a:spcBef>
              <a:buAutoNum type="arabicPeriod" startAt="1"/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Ell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 di helpu fi gynllunio cyflwyniad ar gyfer aseiniad ym modiwl Hyrwyddo’r Gymraeg ar y cwrs Tystysgrif Ôl-Raddedig mewn Polisi a Chynllunio Iaith. 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Teitl yr aseiniad yw: Cyflwynwch yn feirniadol asesiad o sefyllfa/gymdogaeth ieithyddol benodol,  gan gynnig syniadau a chynlluniau ar gyfer adfer iaith yn y sefyllfa honno.  Rwyf wedi atodi'r fanyleb asesu. Rwyf yn dewis canolbwyntio ar y sefyllfa ieithyddol yng nghymdogaeth yr Lower layer Super Output Area - W01000461, Powys 001A, sef ardal Llanfyllin. Rwyf eisiau edrych ar ddemograffeg yr ardal gan ddefnyddio data o'r cyfrifiad yn 2021, yr ymdrechion sydd yno ar hyn o bryd gan edrych ar ddogfennaeth gan y cyngor, yr ysgol ar fenter iaith leol ac ystyried beth sydd ddim yn gweithio ar hyn o bryd a sut y gellir gweithio i adfer y sefyllfa gan edrych ar Adroddiadau'r Comisiwn Cymunedau Cymraeg, Bil y Gymraeg ac Addysg, strategaeth Cymraeg 2050 a Deddf Llesiant Cenedlaethau’r Dyfodol (Cymru) 2015, ac ystyried y berthynas rhwng y macro ar micro o ran cynllunio ieithyddol, pa deipolegau gall helpu a hefyd edrych ar y cysyniad o gadernid iaith a newid ymddygiad cymdeithasol a pha bethau gallwn awgrymu i gyflawni'r newid hwn yn y gymdeithas. Gofynna unrhyw gwestiynau wyt ti ei angen i allu helpu fi gynllunio'r cyflwyniad yn effeithiol.</a:t>
            </a:r>
          </a:p>
          <a:p>
            <a:pPr algn="just">
              <a:lnSpc>
                <a:spcPts val="3360"/>
              </a:lnSpc>
              <a:spcBef>
                <a:spcPct val="0"/>
              </a:spcBef>
            </a:pP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 wnes i hefyd ddefnydd 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a’r rhaglen cywiro iaith 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Cysill 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 wirio darllenadwyedd, gramadeg a chystrawen fy nghyflwyniad ar 12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Ebrill 2026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Rwy’n cadarnhau nad ydw i wedi cyflwyno unrhyw destun deallusrwydd artiffisial cynhyrchiol fel fy ngwaith fy hun.</a:t>
            </a: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Rwy’n cadarnhau bod gennyf gopïau o’m drafftiau, fy nodiadau, ac unrhyw adnoddau eraill y defnyddiais cyn ac ar ôl defnyddio offer deallusrwydd artiffisial y gellir gofyn i mi eu darparu fel tystiolaeth.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810" t="0" r="-1081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810" t="0" r="-1081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2126955" y="1601234"/>
            <a:ext cx="14034091" cy="7084532"/>
            <a:chOff x="0" y="0"/>
            <a:chExt cx="18712121" cy="9446043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094781" cy="9446043"/>
            </a:xfrm>
            <a:custGeom>
              <a:avLst/>
              <a:gdLst/>
              <a:ahLst/>
              <a:cxnLst/>
              <a:rect r="r" b="b" t="t" l="l"/>
              <a:pathLst>
                <a:path h="9446043" w="11094781">
                  <a:moveTo>
                    <a:pt x="0" y="0"/>
                  </a:moveTo>
                  <a:lnTo>
                    <a:pt x="11094781" y="0"/>
                  </a:lnTo>
                  <a:lnTo>
                    <a:pt x="11094781" y="9446043"/>
                  </a:lnTo>
                  <a:lnTo>
                    <a:pt x="0" y="94460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  <p:sp>
          <p:nvSpPr>
            <p:cNvPr name="Freeform 5" id="5"/>
            <p:cNvSpPr/>
            <p:nvPr/>
          </p:nvSpPr>
          <p:spPr>
            <a:xfrm flipH="false" flipV="false" rot="0">
              <a:off x="8911641" y="241004"/>
              <a:ext cx="9796759" cy="4482017"/>
            </a:xfrm>
            <a:custGeom>
              <a:avLst/>
              <a:gdLst/>
              <a:ahLst/>
              <a:cxnLst/>
              <a:rect r="r" b="b" t="t" l="l"/>
              <a:pathLst>
                <a:path h="4482017" w="9796759">
                  <a:moveTo>
                    <a:pt x="0" y="0"/>
                  </a:moveTo>
                  <a:lnTo>
                    <a:pt x="9796759" y="0"/>
                  </a:lnTo>
                  <a:lnTo>
                    <a:pt x="9796759" y="4482018"/>
                  </a:lnTo>
                  <a:lnTo>
                    <a:pt x="0" y="44820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AutoShape 6" id="6"/>
            <p:cNvSpPr/>
            <p:nvPr/>
          </p:nvSpPr>
          <p:spPr>
            <a:xfrm flipV="true">
              <a:off x="8132096" y="4723022"/>
              <a:ext cx="10576303" cy="1566476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7" id="7"/>
            <p:cNvSpPr/>
            <p:nvPr/>
          </p:nvSpPr>
          <p:spPr>
            <a:xfrm flipV="true">
              <a:off x="7232707" y="241004"/>
              <a:ext cx="1716136" cy="5704239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TextBox 8" id="8"/>
            <p:cNvSpPr txBox="true"/>
            <p:nvPr/>
          </p:nvSpPr>
          <p:spPr>
            <a:xfrm rot="0">
              <a:off x="14705165" y="2992360"/>
              <a:ext cx="1137599" cy="31760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043"/>
                </a:lnSpc>
                <a:spcBef>
                  <a:spcPct val="0"/>
                </a:spcBef>
              </a:pPr>
              <a:r>
                <a:rPr lang="en-US" b="true" sz="1459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Llanfyllin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587375" y="6131560"/>
            <a:ext cx="6671925" cy="2374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b="true" sz="24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ACHEI </a:t>
            </a:r>
          </a:p>
          <a:p>
            <a:pPr algn="ctr">
              <a:lnSpc>
                <a:spcPts val="3499"/>
              </a:lnSpc>
            </a:pPr>
            <a:r>
              <a:rPr lang="en-US" b="true" sz="24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W01000461</a:t>
            </a:r>
          </a:p>
          <a:p>
            <a:pPr algn="ctr">
              <a:lnSpc>
                <a:spcPts val="3499"/>
              </a:lnSpc>
            </a:pPr>
            <a:r>
              <a:rPr lang="en-US" b="true" sz="24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Powys 001A</a:t>
            </a:r>
          </a:p>
          <a:p>
            <a:pPr algn="ctr">
              <a:lnSpc>
                <a:spcPts val="3499"/>
              </a:lnSpc>
            </a:pPr>
            <a:r>
              <a:rPr lang="en-US" b="true" sz="24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Llanfyllin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22" r="0" b="-922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493371" y="700693"/>
            <a:ext cx="11301259" cy="5551743"/>
          </a:xfrm>
          <a:custGeom>
            <a:avLst/>
            <a:gdLst/>
            <a:ahLst/>
            <a:cxnLst/>
            <a:rect r="r" b="b" t="t" l="l"/>
            <a:pathLst>
              <a:path h="5551743" w="11301259">
                <a:moveTo>
                  <a:pt x="0" y="0"/>
                </a:moveTo>
                <a:lnTo>
                  <a:pt x="11301258" y="0"/>
                </a:lnTo>
                <a:lnTo>
                  <a:pt x="11301258" y="5551743"/>
                </a:lnTo>
                <a:lnTo>
                  <a:pt x="0" y="555174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3493371" y="6252436"/>
            <a:ext cx="11301259" cy="3333871"/>
          </a:xfrm>
          <a:custGeom>
            <a:avLst/>
            <a:gdLst/>
            <a:ahLst/>
            <a:cxnLst/>
            <a:rect r="r" b="b" t="t" l="l"/>
            <a:pathLst>
              <a:path h="3333871" w="11301259">
                <a:moveTo>
                  <a:pt x="0" y="0"/>
                </a:moveTo>
                <a:lnTo>
                  <a:pt x="11301258" y="0"/>
                </a:lnTo>
                <a:lnTo>
                  <a:pt x="11301258" y="3333871"/>
                </a:lnTo>
                <a:lnTo>
                  <a:pt x="0" y="333387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746224" y="9557732"/>
            <a:ext cx="6671925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Llywodraeth Cymru. (2021) Tud 10-11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757935" y="2181962"/>
            <a:ext cx="12772131" cy="5923076"/>
          </a:xfrm>
          <a:custGeom>
            <a:avLst/>
            <a:gdLst/>
            <a:ahLst/>
            <a:cxnLst/>
            <a:rect r="r" b="b" t="t" l="l"/>
            <a:pathLst>
              <a:path h="5923076" w="12772131">
                <a:moveTo>
                  <a:pt x="0" y="0"/>
                </a:moveTo>
                <a:lnTo>
                  <a:pt x="12772130" y="0"/>
                </a:lnTo>
                <a:lnTo>
                  <a:pt x="12772130" y="5923076"/>
                </a:lnTo>
                <a:lnTo>
                  <a:pt x="0" y="592307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4181758" y="9342919"/>
            <a:ext cx="3077542" cy="6115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2011 - ONS, (2013)</a:t>
            </a:r>
          </a:p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24417" y="1028700"/>
            <a:ext cx="15239166" cy="6495694"/>
          </a:xfrm>
          <a:custGeom>
            <a:avLst/>
            <a:gdLst/>
            <a:ahLst/>
            <a:cxnLst/>
            <a:rect r="r" b="b" t="t" l="l"/>
            <a:pathLst>
              <a:path h="6495694" w="15239166">
                <a:moveTo>
                  <a:pt x="0" y="0"/>
                </a:moveTo>
                <a:lnTo>
                  <a:pt x="15239166" y="0"/>
                </a:lnTo>
                <a:lnTo>
                  <a:pt x="15239166" y="6495694"/>
                </a:lnTo>
                <a:lnTo>
                  <a:pt x="0" y="64956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5735762" y="8743950"/>
            <a:ext cx="6816477" cy="514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02" indent="-323851" lvl="1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48.2% o’r boblogaeth dros 50 oed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4181758" y="9657244"/>
            <a:ext cx="3077542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8115300" cy="5072191"/>
          </a:xfrm>
          <a:custGeom>
            <a:avLst/>
            <a:gdLst/>
            <a:ahLst/>
            <a:cxnLst/>
            <a:rect r="r" b="b" t="t" l="l"/>
            <a:pathLst>
              <a:path h="5072191" w="8115300">
                <a:moveTo>
                  <a:pt x="0" y="0"/>
                </a:moveTo>
                <a:lnTo>
                  <a:pt x="8115300" y="0"/>
                </a:lnTo>
                <a:lnTo>
                  <a:pt x="8115300" y="5072191"/>
                </a:lnTo>
                <a:lnTo>
                  <a:pt x="0" y="507219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8" r="0" b="-109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701229" y="1028700"/>
            <a:ext cx="7127303" cy="5072191"/>
          </a:xfrm>
          <a:custGeom>
            <a:avLst/>
            <a:gdLst/>
            <a:ahLst/>
            <a:cxnLst/>
            <a:rect r="r" b="b" t="t" l="l"/>
            <a:pathLst>
              <a:path h="5072191" w="7127303">
                <a:moveTo>
                  <a:pt x="0" y="0"/>
                </a:moveTo>
                <a:lnTo>
                  <a:pt x="7127303" y="0"/>
                </a:lnTo>
                <a:lnTo>
                  <a:pt x="7127303" y="5072191"/>
                </a:lnTo>
                <a:lnTo>
                  <a:pt x="0" y="507219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28700" y="7181850"/>
            <a:ext cx="8115300" cy="1581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02" indent="-323851" lvl="1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153</a:t>
            </a: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8 (97%) yn dweud mai Cymraeg neu Saesneg oedd eu prif iaith </a:t>
            </a:r>
          </a:p>
          <a:p>
            <a:pPr algn="l" marL="647702" indent="-323851" lvl="1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·10 (3%) yn datgan iaith arall fel prif iaith.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144000" y="7181850"/>
            <a:ext cx="8115300" cy="1581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02" indent="-323851" lvl="1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5</a:t>
            </a: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89 (37.2%) wedi eu geni yng Nghymru.</a:t>
            </a:r>
          </a:p>
          <a:p>
            <a:pPr algn="l" marL="647702" indent="-323851" lvl="1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921 (58.2%) wedi eu geni yn Lloegr</a:t>
            </a:r>
          </a:p>
          <a:p>
            <a:pPr algn="l" marL="647702" indent="-323851" lvl="1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72 (4.6%) Arall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4181758" y="9657244"/>
            <a:ext cx="3077542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756528" y="1028700"/>
            <a:ext cx="10774943" cy="7582866"/>
          </a:xfrm>
          <a:custGeom>
            <a:avLst/>
            <a:gdLst/>
            <a:ahLst/>
            <a:cxnLst/>
            <a:rect r="r" b="b" t="t" l="l"/>
            <a:pathLst>
              <a:path h="7582866" w="10774943">
                <a:moveTo>
                  <a:pt x="0" y="0"/>
                </a:moveTo>
                <a:lnTo>
                  <a:pt x="10774944" y="0"/>
                </a:lnTo>
                <a:lnTo>
                  <a:pt x="10774944" y="7582866"/>
                </a:lnTo>
                <a:lnTo>
                  <a:pt x="0" y="758286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957029" y="8743950"/>
            <a:ext cx="12373942" cy="514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· 652 (41.5%) o’r boblogaeth yn ystyried eu hunain yn Gymry yn unig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4181758" y="9657244"/>
            <a:ext cx="3077542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811959"/>
            <a:ext cx="16230600" cy="8663083"/>
          </a:xfrm>
          <a:custGeom>
            <a:avLst/>
            <a:gdLst/>
            <a:ahLst/>
            <a:cxnLst/>
            <a:rect r="r" b="b" t="t" l="l"/>
            <a:pathLst>
              <a:path h="8663083" w="16230600">
                <a:moveTo>
                  <a:pt x="0" y="0"/>
                </a:moveTo>
                <a:lnTo>
                  <a:pt x="16230600" y="0"/>
                </a:lnTo>
                <a:lnTo>
                  <a:pt x="16230600" y="8663082"/>
                </a:lnTo>
                <a:lnTo>
                  <a:pt x="0" y="866308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4191283" y="9657244"/>
            <a:ext cx="3077542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793087"/>
            <a:ext cx="7582420" cy="4350413"/>
          </a:xfrm>
          <a:custGeom>
            <a:avLst/>
            <a:gdLst/>
            <a:ahLst/>
            <a:cxnLst/>
            <a:rect r="r" b="b" t="t" l="l"/>
            <a:pathLst>
              <a:path h="4350413" w="7582420">
                <a:moveTo>
                  <a:pt x="0" y="0"/>
                </a:moveTo>
                <a:lnTo>
                  <a:pt x="7582420" y="0"/>
                </a:lnTo>
                <a:lnTo>
                  <a:pt x="7582420" y="4350413"/>
                </a:lnTo>
                <a:lnTo>
                  <a:pt x="0" y="43504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493371" y="5143500"/>
            <a:ext cx="11301259" cy="4421618"/>
          </a:xfrm>
          <a:custGeom>
            <a:avLst/>
            <a:gdLst/>
            <a:ahLst/>
            <a:cxnLst/>
            <a:rect r="r" b="b" t="t" l="l"/>
            <a:pathLst>
              <a:path h="4421618" w="11301259">
                <a:moveTo>
                  <a:pt x="0" y="0"/>
                </a:moveTo>
                <a:lnTo>
                  <a:pt x="11301258" y="0"/>
                </a:lnTo>
                <a:lnTo>
                  <a:pt x="11301258" y="4421618"/>
                </a:lnTo>
                <a:lnTo>
                  <a:pt x="0" y="442161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9676880" y="793087"/>
            <a:ext cx="7582420" cy="4350413"/>
          </a:xfrm>
          <a:custGeom>
            <a:avLst/>
            <a:gdLst/>
            <a:ahLst/>
            <a:cxnLst/>
            <a:rect r="r" b="b" t="t" l="l"/>
            <a:pathLst>
              <a:path h="4350413" w="7582420">
                <a:moveTo>
                  <a:pt x="0" y="0"/>
                </a:moveTo>
                <a:lnTo>
                  <a:pt x="7582420" y="0"/>
                </a:lnTo>
                <a:lnTo>
                  <a:pt x="7582420" y="4350413"/>
                </a:lnTo>
                <a:lnTo>
                  <a:pt x="0" y="43504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1525" r="0" b="-1525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4181758" y="9657244"/>
            <a:ext cx="3077542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6879" t="0" r="-3312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6764363" y="1028700"/>
            <a:ext cx="4759274" cy="2295650"/>
          </a:xfrm>
          <a:custGeom>
            <a:avLst/>
            <a:gdLst/>
            <a:ahLst/>
            <a:cxnLst/>
            <a:rect r="r" b="b" t="t" l="l"/>
            <a:pathLst>
              <a:path h="2295650" w="4759274">
                <a:moveTo>
                  <a:pt x="0" y="0"/>
                </a:moveTo>
                <a:lnTo>
                  <a:pt x="4759274" y="0"/>
                </a:lnTo>
                <a:lnTo>
                  <a:pt x="4759274" y="2295650"/>
                </a:lnTo>
                <a:lnTo>
                  <a:pt x="0" y="22956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28700" y="5076825"/>
            <a:ext cx="16230600" cy="2230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“O ganlyniad, dylid deall rôl yr ysgol nid fel ‘gofod Cymraeg’ yn unig, ond hefyd fel pont gymdeithasol ac ieithyddol sy’n galluogi cymdeithasoli’r Gymraeg y tu hwnt i’w gatiau.”</a:t>
            </a: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Adroddiad y Comisiwn Cymunedau Cymraeg. (2026), Tud 60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6879" t="0" r="-3312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028700" y="1342073"/>
            <a:ext cx="16230600" cy="7303770"/>
          </a:xfrm>
          <a:custGeom>
            <a:avLst/>
            <a:gdLst/>
            <a:ahLst/>
            <a:cxnLst/>
            <a:rect r="r" b="b" t="t" l="l"/>
            <a:pathLst>
              <a:path h="7303770" w="16230600">
                <a:moveTo>
                  <a:pt x="0" y="0"/>
                </a:moveTo>
                <a:lnTo>
                  <a:pt x="16230600" y="0"/>
                </a:lnTo>
                <a:lnTo>
                  <a:pt x="16230600" y="7303770"/>
                </a:lnTo>
                <a:lnTo>
                  <a:pt x="0" y="7303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3459474" y="9059863"/>
            <a:ext cx="3948995" cy="349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 Llanfyllin. (2025), </a:t>
            </a: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tud 5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3951052" y="501968"/>
            <a:ext cx="10385896" cy="5803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Cynllun Cyflawni Ysgol (Iaith Gymraeg) 2025-2028 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6879" t="0" r="-3312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76414" y="4091667"/>
            <a:ext cx="8719861" cy="5231917"/>
          </a:xfrm>
          <a:custGeom>
            <a:avLst/>
            <a:gdLst/>
            <a:ahLst/>
            <a:cxnLst/>
            <a:rect r="r" b="b" t="t" l="l"/>
            <a:pathLst>
              <a:path h="5231917" w="8719861">
                <a:moveTo>
                  <a:pt x="0" y="0"/>
                </a:moveTo>
                <a:lnTo>
                  <a:pt x="8719862" y="0"/>
                </a:lnTo>
                <a:lnTo>
                  <a:pt x="8719862" y="5231917"/>
                </a:lnTo>
                <a:lnTo>
                  <a:pt x="0" y="52319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776414" y="963416"/>
            <a:ext cx="8719861" cy="3128250"/>
          </a:xfrm>
          <a:custGeom>
            <a:avLst/>
            <a:gdLst/>
            <a:ahLst/>
            <a:cxnLst/>
            <a:rect r="r" b="b" t="t" l="l"/>
            <a:pathLst>
              <a:path h="3128250" w="8719861">
                <a:moveTo>
                  <a:pt x="0" y="0"/>
                </a:moveTo>
                <a:lnTo>
                  <a:pt x="8719862" y="0"/>
                </a:lnTo>
                <a:lnTo>
                  <a:pt x="8719862" y="3128251"/>
                </a:lnTo>
                <a:lnTo>
                  <a:pt x="0" y="31282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496276" y="963416"/>
            <a:ext cx="8015310" cy="8360167"/>
          </a:xfrm>
          <a:custGeom>
            <a:avLst/>
            <a:gdLst/>
            <a:ahLst/>
            <a:cxnLst/>
            <a:rect r="r" b="b" t="t" l="l"/>
            <a:pathLst>
              <a:path h="8360167" w="8015310">
                <a:moveTo>
                  <a:pt x="0" y="0"/>
                </a:moveTo>
                <a:lnTo>
                  <a:pt x="8015310" y="0"/>
                </a:lnTo>
                <a:lnTo>
                  <a:pt x="8015310" y="8360168"/>
                </a:lnTo>
                <a:lnTo>
                  <a:pt x="0" y="836016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3325816" y="9541158"/>
            <a:ext cx="4185770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Llywodraeth Cymru (2021), Tud 14,19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6879" t="0" r="-3312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028700" y="1028700"/>
            <a:ext cx="16230600" cy="7609256"/>
          </a:xfrm>
          <a:custGeom>
            <a:avLst/>
            <a:gdLst/>
            <a:ahLst/>
            <a:cxnLst/>
            <a:rect r="r" b="b" t="t" l="l"/>
            <a:pathLst>
              <a:path h="7609256" w="16230600">
                <a:moveTo>
                  <a:pt x="0" y="0"/>
                </a:moveTo>
                <a:lnTo>
                  <a:pt x="16230600" y="0"/>
                </a:lnTo>
                <a:lnTo>
                  <a:pt x="16230600" y="7609256"/>
                </a:lnTo>
                <a:lnTo>
                  <a:pt x="0" y="76092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-2558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3459474" y="9059863"/>
            <a:ext cx="3948995" cy="349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 Llanfyllin. (2025), </a:t>
            </a: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tud 9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3937" y="1357521"/>
            <a:ext cx="16240125" cy="7571958"/>
          </a:xfrm>
          <a:custGeom>
            <a:avLst/>
            <a:gdLst/>
            <a:ahLst/>
            <a:cxnLst/>
            <a:rect r="r" b="b" t="t" l="l"/>
            <a:pathLst>
              <a:path h="7571958" w="16240125">
                <a:moveTo>
                  <a:pt x="0" y="0"/>
                </a:moveTo>
                <a:lnTo>
                  <a:pt x="16240126" y="0"/>
                </a:lnTo>
                <a:lnTo>
                  <a:pt x="16240126" y="7571958"/>
                </a:lnTo>
                <a:lnTo>
                  <a:pt x="0" y="75719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4181758" y="9657244"/>
            <a:ext cx="3077542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493371" y="5167786"/>
            <a:ext cx="11301259" cy="4139086"/>
          </a:xfrm>
          <a:custGeom>
            <a:avLst/>
            <a:gdLst/>
            <a:ahLst/>
            <a:cxnLst/>
            <a:rect r="r" b="b" t="t" l="l"/>
            <a:pathLst>
              <a:path h="4139086" w="11301259">
                <a:moveTo>
                  <a:pt x="0" y="0"/>
                </a:moveTo>
                <a:lnTo>
                  <a:pt x="11301258" y="0"/>
                </a:lnTo>
                <a:lnTo>
                  <a:pt x="11301258" y="4139086"/>
                </a:lnTo>
                <a:lnTo>
                  <a:pt x="0" y="413908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493371" y="1028700"/>
            <a:ext cx="11301259" cy="4139086"/>
          </a:xfrm>
          <a:custGeom>
            <a:avLst/>
            <a:gdLst/>
            <a:ahLst/>
            <a:cxnLst/>
            <a:rect r="r" b="b" t="t" l="l"/>
            <a:pathLst>
              <a:path h="4139086" w="11301259">
                <a:moveTo>
                  <a:pt x="0" y="0"/>
                </a:moveTo>
                <a:lnTo>
                  <a:pt x="11301258" y="0"/>
                </a:lnTo>
                <a:lnTo>
                  <a:pt x="11301258" y="4139086"/>
                </a:lnTo>
                <a:lnTo>
                  <a:pt x="0" y="41390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AutoShape 4" id="4"/>
          <p:cNvSpPr/>
          <p:nvPr/>
        </p:nvSpPr>
        <p:spPr>
          <a:xfrm flipH="true">
            <a:off x="7486457" y="7108954"/>
            <a:ext cx="1258085" cy="1079085"/>
          </a:xfrm>
          <a:prstGeom prst="line">
            <a:avLst/>
          </a:prstGeom>
          <a:ln cap="flat" w="38100">
            <a:solidFill>
              <a:srgbClr val="7ED957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5" id="5"/>
          <p:cNvSpPr/>
          <p:nvPr/>
        </p:nvSpPr>
        <p:spPr>
          <a:xfrm>
            <a:off x="8744542" y="7108954"/>
            <a:ext cx="0" cy="1079085"/>
          </a:xfrm>
          <a:prstGeom prst="line">
            <a:avLst/>
          </a:prstGeom>
          <a:ln cap="flat" w="38100">
            <a:solidFill>
              <a:srgbClr val="7ED957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6" id="6"/>
          <p:cNvSpPr/>
          <p:nvPr/>
        </p:nvSpPr>
        <p:spPr>
          <a:xfrm>
            <a:off x="8744542" y="7108954"/>
            <a:ext cx="960408" cy="1188222"/>
          </a:xfrm>
          <a:prstGeom prst="line">
            <a:avLst/>
          </a:prstGeom>
          <a:ln cap="flat" w="38100">
            <a:solidFill>
              <a:srgbClr val="7ED957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7" id="7"/>
          <p:cNvSpPr/>
          <p:nvPr/>
        </p:nvSpPr>
        <p:spPr>
          <a:xfrm>
            <a:off x="8744542" y="7108954"/>
            <a:ext cx="2302405" cy="1188222"/>
          </a:xfrm>
          <a:prstGeom prst="line">
            <a:avLst/>
          </a:prstGeom>
          <a:ln cap="flat" w="38100">
            <a:solidFill>
              <a:srgbClr val="7ED957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8" id="8"/>
          <p:cNvSpPr/>
          <p:nvPr/>
        </p:nvSpPr>
        <p:spPr>
          <a:xfrm flipH="true">
            <a:off x="6146513" y="7108954"/>
            <a:ext cx="2598029" cy="915379"/>
          </a:xfrm>
          <a:prstGeom prst="line">
            <a:avLst/>
          </a:prstGeom>
          <a:ln cap="flat" w="38100">
            <a:solidFill>
              <a:srgbClr val="7ED957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TextBox 9" id="9"/>
          <p:cNvSpPr txBox="true"/>
          <p:nvPr/>
        </p:nvSpPr>
        <p:spPr>
          <a:xfrm rot="0">
            <a:off x="8387764" y="6600245"/>
            <a:ext cx="713556" cy="4317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=128</a:t>
            </a:r>
          </a:p>
        </p:txBody>
      </p:sp>
      <p:sp>
        <p:nvSpPr>
          <p:cNvPr name="AutoShape 10" id="10"/>
          <p:cNvSpPr/>
          <p:nvPr/>
        </p:nvSpPr>
        <p:spPr>
          <a:xfrm flipH="true" flipV="true">
            <a:off x="5790270" y="4832283"/>
            <a:ext cx="2401138" cy="1825112"/>
          </a:xfrm>
          <a:prstGeom prst="line">
            <a:avLst/>
          </a:prstGeom>
          <a:ln cap="flat" w="38100">
            <a:solidFill>
              <a:srgbClr val="FF3131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TextBox 11" id="11"/>
          <p:cNvSpPr txBox="true"/>
          <p:nvPr/>
        </p:nvSpPr>
        <p:spPr>
          <a:xfrm rot="0">
            <a:off x="14181758" y="9657244"/>
            <a:ext cx="3077542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true" sz="18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1831975"/>
            <a:ext cx="16230600" cy="65658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</a:t>
            </a:r>
            <a:r>
              <a:rPr lang="en-US" sz="25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Yn y cyd-destunau hyn, mae llawer o siaradwyr Cymraeg wedi caffael yr iaith drwy’r system addysg yn hytrach nag yn y cartref, ac fel y gwelwn isod, maent yn llai tebygol o’i throsglwyddo’n awtomatig i’r genhedlaeth nesaf. Mae hyn yn creu cylch lle mae’r ysgol yn dod yn brif safle trosglwyddo.”</a:t>
            </a:r>
          </a:p>
          <a:p>
            <a:pPr algn="ctr">
              <a:lnSpc>
                <a:spcPts val="3500"/>
              </a:lnSpc>
              <a:spcBef>
                <a:spcPct val="0"/>
              </a:spcBef>
            </a:pPr>
          </a:p>
          <a:p>
            <a:pPr algn="r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Adroddiad y Comisiwn Cymunedau Cymraeg. (2026), tud 40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“[to attempt to revive language} without having safeguarded [intergenerational language transmission] is equivalent to constantly blowing air into a tire that still has a puncture.”</a:t>
            </a:r>
          </a:p>
          <a:p>
            <a:pPr algn="r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Fishman, J. (1991)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Ble byddai Llanfyllin ar raddfa GIDS Fishman?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Lefel 7: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trosglwyddiad teuluol yn gwanhau → tystiolaeth o rieni di-gymraeg heb ddewis addysg Gymraeg.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Lefel 6: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addysg Gymraeg yn bodoli, ond nid yw’n rheoli ecosystem y gymuned.</a:t>
            </a: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2254251"/>
            <a:ext cx="16230600" cy="70040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cynllunio iaith yn gweithredu ar sawl lefel: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Macro (cenedlaethol)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strategaethau Cymraeg 2050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Bil y Gymraeg ac Addysg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Adroddi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 y Comisiwn Cymunedau Cymraeg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Meso (sefydliadol)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Cyngor Sir</a:t>
            </a:r>
          </a:p>
          <a:p>
            <a:pPr algn="l" marL="539754" indent="-269877" lvl="1">
              <a:lnSpc>
                <a:spcPts val="3500"/>
              </a:lnSpc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 Llanfyllin -</a:t>
            </a: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llwybrau addysg Cyfrwng Cymraeg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Micro (lleol)</a:t>
            </a:r>
          </a:p>
          <a:p>
            <a:pPr algn="l" marL="539754" indent="-269877" lvl="1">
              <a:lnSpc>
                <a:spcPts val="3500"/>
              </a:lnSpc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penderfyniadau llywodraethwyr ysgol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digwyddiadau cymunedol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busnesau lleol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cadernid iaith bersonol unigolion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952500"/>
            <a:ext cx="7350549" cy="7524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b="true" sz="44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Beth sy’n mynd o’i le?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52500"/>
            <a:ext cx="7350549" cy="7524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b="true" sz="44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Beth sy’n mynd o’i le?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146425"/>
            <a:ext cx="16230600" cy="52514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Dew</a:t>
            </a: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is Rhesymol – pam dewis Saesneg?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l" marL="539754" indent="-269877" lvl="1">
              <a:lnSpc>
                <a:spcPts val="3500"/>
              </a:lnSpc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 o’r Saesneg = llai o gost gymdeithasol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 Cymraeg = angen mwy o ymdrech gymunedol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dyw’r Gymraeg ddim yn teimlo’n naturiol oherwydd diffyg normau Cymraeg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Newid ymddygiad → newid normau cyhoeddus, nid unigolion yn unig.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‘There is no such thing as neutral design’</a:t>
            </a:r>
            <a:r>
              <a:rPr lang="en-US" b="true" sz="2500" i="true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 </a:t>
            </a:r>
          </a:p>
          <a:p>
            <a:pPr algn="r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Thaler, R. H., &amp; Sunstein, C. (2008)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52500"/>
            <a:ext cx="7350549" cy="7524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b="true" sz="44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Cynllun Creu Cadernid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2933100"/>
            <a:ext cx="16230600" cy="56895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Haen</a:t>
            </a: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1 — Addysg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b="true" sz="2500" i="true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“</a:t>
            </a:r>
            <a:r>
              <a:rPr lang="en-US" sz="25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Yr ysgol fel ecosystem ar gyfer cymdeithasoli iaith”</a:t>
            </a:r>
          </a:p>
          <a:p>
            <a:pPr algn="r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Adroddiad y Comisiwn Cymunedau Cymraeg. (2026), tud 59</a:t>
            </a:r>
          </a:p>
          <a:p>
            <a:pPr algn="r">
              <a:lnSpc>
                <a:spcPts val="3500"/>
              </a:lnSpc>
              <a:spcBef>
                <a:spcPct val="0"/>
              </a:spcBef>
            </a:pP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AutoNum type="arabi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Cynyddu’r nifer sy’n dewis y llwybr Cymraeg i 40% erbyn 2030 yn unol â’r Bil y Gymraeg ac Addysg.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AutoNum type="arabi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Ehangu’r cynnig Cymraeg yn y Cyfnod Uwchradd gan gynnwys Lefel A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AutoNum type="arabi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Gweithio gyda Menter Maldwyn i redeg sesiynau pontio i rieni megis </a:t>
            </a:r>
          </a:p>
          <a:p>
            <a:pPr algn="l" marL="1079509" indent="-359836" lvl="2">
              <a:lnSpc>
                <a:spcPts val="3500"/>
              </a:lnSpc>
              <a:spcBef>
                <a:spcPct val="0"/>
              </a:spcBef>
              <a:buAutoNum type="alphaL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Sesiynau ‘cadernid iaith’ i rieni sy’n siarad Cymraeg, holl staff a llywodraethwyr yr ysgol.</a:t>
            </a:r>
          </a:p>
          <a:p>
            <a:pPr algn="l" marL="1079509" indent="-359836" lvl="2">
              <a:lnSpc>
                <a:spcPts val="3500"/>
              </a:lnSpc>
              <a:spcBef>
                <a:spcPct val="0"/>
              </a:spcBef>
              <a:buAutoNum type="alphaL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Sesiynau ‘dewis addysg Gymraeg’ i rieni di-gymraeg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AutoNum type="arabi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Darbwyllo’r Llywodraethwyr i ddarllen Adroddiad y Comisiwn Cymunedau Cymraeg â’r Bil y Gymraeg ac Addysg er mwyn cael dealltwriaeth o weledigaeth y Llywodraeth </a:t>
            </a: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(Macro)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er mwyn gallu cefnogi’r ysgol yn effeithiol a sicrhau dyfodol llewyrchus.</a:t>
            </a: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52500"/>
            <a:ext cx="7350549" cy="7524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b="true" sz="44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Cynllun Creu Cadernid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2692401"/>
            <a:ext cx="16230600" cy="39369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Haen 2</a:t>
            </a: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— Polisi a Llywodraeth Leol</a:t>
            </a:r>
          </a:p>
          <a:p>
            <a:pPr algn="r">
              <a:lnSpc>
                <a:spcPts val="3500"/>
              </a:lnSpc>
              <a:spcBef>
                <a:spcPct val="0"/>
              </a:spcBef>
            </a:pP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AutoNum type="arabi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“D</a:t>
            </a:r>
            <a:r>
              <a:rPr lang="en-US" sz="25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ylai awdurdodau lleol gefnogi ysgolion a’u cymunedau o rieni a gofalwyr i chwarae rôl ganolog mewn cymdeithasoli ieithyddol y tu hwnt i addysg ffurfiol.”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b="true" sz="2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Adroddiad y Comisiwn Cymunedau Cymraeg. (2026)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AutoNum type="arabi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nllun 10 mlynedd ar gyfer yr ardal yn unol â 2050 a’r Comisiwn Cymunedau Cymraeg.</a:t>
            </a:r>
          </a:p>
          <a:p>
            <a:pPr algn="l" marL="539754" indent="-269877" lvl="1">
              <a:lnSpc>
                <a:spcPts val="3500"/>
              </a:lnSpc>
              <a:spcBef>
                <a:spcPct val="0"/>
              </a:spcBef>
              <a:buAutoNum type="arabi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Cytundeb partneriaeth rhwng Cyngor Powys, Ysgol Llanfyllin a Menter Iaith</a:t>
            </a:r>
          </a:p>
          <a:p>
            <a:pPr algn="l" marL="1079509" indent="-359836" lvl="2">
              <a:lnSpc>
                <a:spcPts val="3500"/>
              </a:lnSpc>
              <a:spcBef>
                <a:spcPct val="0"/>
              </a:spcBef>
              <a:buAutoNum type="alphaL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Ariannu rôl swyddogion ymgysylltu â theuluoedd</a:t>
            </a:r>
          </a:p>
          <a:p>
            <a:pPr algn="l" marL="1079509" indent="-359836" lvl="2">
              <a:lnSpc>
                <a:spcPts val="3500"/>
              </a:lnSpc>
              <a:spcBef>
                <a:spcPct val="0"/>
              </a:spcBef>
              <a:buAutoNum type="alphaLcPeriod" startAt="1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Ariannu rôl swyddog ymgysylltu â busnesau</a:t>
            </a:r>
          </a:p>
        </p:txBody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52500"/>
            <a:ext cx="7350549" cy="7524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b="true" sz="44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Cynllun Creu Cadernid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1920824"/>
            <a:ext cx="16230600" cy="77520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b="true" sz="23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Haen 3</a:t>
            </a:r>
            <a:r>
              <a:rPr lang="en-US" b="true" sz="23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— Y Gymuned</a:t>
            </a:r>
          </a:p>
          <a:p>
            <a:pPr algn="l">
              <a:lnSpc>
                <a:spcPts val="3220"/>
              </a:lnSpc>
              <a:spcBef>
                <a:spcPct val="0"/>
              </a:spcBef>
            </a:p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“Iaith genedlaethol yw’r Gymraeg sy’n perthyn i bawb yng Nghymru yn ogystal ag i’w siaradwyr yng ngweddill y byd. Er mwyn cryfhau’r Gymraeg fel iaith genedlaethol fyw, mae angen ei chryfhau fel iaith gymunedol. Dylid grymuso cymunedau Cymraeg ledled Cymru, a chryfhau hefyd gynaliadwyedd y Gymraeg mewn cymunedau Cymraeg, a dylai polisi cyhoeddus adlewyrchu’r nodau hyn yn llawn.”</a:t>
            </a:r>
          </a:p>
          <a:p>
            <a:pPr algn="r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Adroddiad y Comisiwn Cymunedau Cymraeg. (2026), tud 111</a:t>
            </a:r>
          </a:p>
          <a:p>
            <a:pPr algn="r">
              <a:lnSpc>
                <a:spcPts val="3220"/>
              </a:lnSpc>
              <a:spcBef>
                <a:spcPct val="0"/>
              </a:spcBef>
            </a:pPr>
          </a:p>
          <a:p>
            <a:pPr algn="l" marL="496575" indent="-248288" lvl="1">
              <a:lnSpc>
                <a:spcPts val="3220"/>
              </a:lnSpc>
              <a:spcBef>
                <a:spcPct val="0"/>
              </a:spcBef>
              <a:buAutoNum type="arabicPeriod" startAt="1"/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Creu Ardaloedd Cymraeg yn y dref gyda chaffis, busnesau a siopau’n:</a:t>
            </a:r>
          </a:p>
          <a:p>
            <a:pPr algn="l" marL="993151" indent="-331050" lvl="2">
              <a:lnSpc>
                <a:spcPts val="3220"/>
              </a:lnSpc>
              <a:spcBef>
                <a:spcPct val="0"/>
              </a:spcBef>
              <a:buAutoNum type="alphaLcPeriod" startAt="1"/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Sefydlu arferion ieithyddol newydd a d</a:t>
            </a: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atblygu cynllun “Cynnig Cymraeg” ac yn d</a:t>
            </a: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atblygu sgiliau Cymraeg eu gweithlu</a:t>
            </a:r>
          </a:p>
          <a:p>
            <a:pPr algn="l" marL="993151" indent="-331050" lvl="2">
              <a:lnSpc>
                <a:spcPts val="3220"/>
              </a:lnSpc>
              <a:spcBef>
                <a:spcPct val="0"/>
              </a:spcBef>
              <a:buAutoNum type="alphaLcPeriod" startAt="1"/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Llywio datblygiadau technolegol</a:t>
            </a: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chreu gofod digidol </a:t>
            </a:r>
          </a:p>
          <a:p>
            <a:pPr algn="l" marL="496575" indent="-248288" lvl="1">
              <a:lnSpc>
                <a:spcPts val="3220"/>
              </a:lnSpc>
              <a:spcBef>
                <a:spcPct val="0"/>
              </a:spcBef>
              <a:buAutoNum type="arabicPeriod" startAt="1"/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Gweithio a Menter Maldwyn â’r Urdd i hwyluso </a:t>
            </a: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gweithgareddau cymdeithasol Cymraeg</a:t>
            </a:r>
          </a:p>
          <a:p>
            <a:pPr algn="l" marL="993151" indent="-331050" lvl="2">
              <a:lnSpc>
                <a:spcPts val="3220"/>
              </a:lnSpc>
              <a:spcBef>
                <a:spcPct val="0"/>
              </a:spcBef>
              <a:buAutoNum type="alphaLcPeriod" startAt="1"/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Mudiadau a chlybiau pobl ifanc a chynnal Gigs Cymraeg </a:t>
            </a:r>
          </a:p>
          <a:p>
            <a:pPr algn="l" marL="993151" indent="-331050" lvl="2">
              <a:lnSpc>
                <a:spcPts val="3220"/>
              </a:lnSpc>
              <a:spcBef>
                <a:spcPct val="0"/>
              </a:spcBef>
              <a:buAutoNum type="alphaLcPeriod" startAt="1"/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Sesiynau chwaraeon drwy gyfrwng y Gymraeg</a:t>
            </a:r>
          </a:p>
          <a:p>
            <a:pPr algn="l" marL="993151" indent="-331050" lvl="2">
              <a:lnSpc>
                <a:spcPts val="3220"/>
              </a:lnSpc>
              <a:spcBef>
                <a:spcPct val="0"/>
              </a:spcBef>
              <a:buAutoNum type="alphaLcPeriod" startAt="1"/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</a:t>
            </a: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esiynau i rieni di-gymraeg a </a:t>
            </a: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</a:t>
            </a: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lwb iaith i oedolion.</a:t>
            </a:r>
          </a:p>
          <a:p>
            <a:pPr algn="l" marL="496575" indent="-248288" lvl="1">
              <a:lnSpc>
                <a:spcPts val="3220"/>
              </a:lnSpc>
              <a:spcBef>
                <a:spcPct val="0"/>
              </a:spcBef>
              <a:buAutoNum type="arabicPeriod" startAt="1"/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Gwelededd Cymraeg</a:t>
            </a:r>
          </a:p>
          <a:p>
            <a:pPr algn="l" marL="993151" indent="-331050" lvl="2">
              <a:lnSpc>
                <a:spcPts val="3220"/>
              </a:lnSpc>
              <a:spcBef>
                <a:spcPct val="0"/>
              </a:spcBef>
              <a:buAutoNum type="alphaLcPeriod" startAt="1"/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atgyfnerthu agweddau cadarnhaol tuag at y Gymraeg a’u gweld fel rhywbeth sy’n perthyn i bawb </a:t>
            </a:r>
          </a:p>
          <a:p>
            <a:pPr algn="l" marL="993151" indent="-331050" lvl="2">
              <a:lnSpc>
                <a:spcPts val="3220"/>
              </a:lnSpc>
              <a:spcBef>
                <a:spcPct val="0"/>
              </a:spcBef>
              <a:buAutoNum type="alphaLcPeriod" startAt="1"/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cefnogi plant i gynnal defnydd o’r Gymraeg y tu allan i’r ysgol, hyd yn oed pan nad yw’r rhiant neu’r gofalwr yn gallu siarad yr iaith ei hun.</a:t>
            </a:r>
          </a:p>
        </p:txBody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>
  <p:cSld>
    <p:bg>
      <p:bgPr>
        <a:solidFill>
          <a:srgbClr val="00A57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52500"/>
            <a:ext cx="7350549" cy="7524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b="true" sz="449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Cyfeiriadau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2575561"/>
            <a:ext cx="16230600" cy="66827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18165" indent="-259082" lvl="1">
              <a:lnSpc>
                <a:spcPts val="3360"/>
              </a:lnSpc>
              <a:buAutoNum type="arabicPeriod" startAt="1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Adroddiad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Com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isiwn Cymunedau Cymraeg. (2026) </a:t>
            </a:r>
            <a:r>
              <a:rPr lang="en-US" sz="24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Cyrraedd Pob Cymuned, Cryfhau’r Gymraeg. 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Llywodraeth Cymru. https://www.llyw.cymru/sites/default/files/publications/2026-03/adroddiad-y-comisiwn-cymunedau-cymraeg-ar-gymunedau-sydd-a-dwysedd-canolig-neu-is-o-siaradwyr-cymraeg.pdf (Cyrchwyd: Ebrill 2026).</a:t>
            </a:r>
          </a:p>
          <a:p>
            <a:pPr algn="l" marL="518165" indent="-259082" lvl="1">
              <a:lnSpc>
                <a:spcPts val="3360"/>
              </a:lnSpc>
              <a:buAutoNum type="arabicPeriod" startAt="1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Cyfrifiad 2021. (2023) </a:t>
            </a:r>
            <a:r>
              <a:rPr lang="en-US" sz="24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Powys LSOA W01000461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Swyddfa Ystadegau Gwladol (ONS). https://www.ons.gov.uk/datasets/create (Cyrchwyd: Ebrill 2026).</a:t>
            </a:r>
          </a:p>
          <a:p>
            <a:pPr algn="l" marL="518165" indent="-259082" lvl="1">
              <a:lnSpc>
                <a:spcPts val="3360"/>
              </a:lnSpc>
              <a:buAutoNum type="arabicPeriod" startAt="1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Fishman, J. (1991) </a:t>
            </a:r>
            <a:r>
              <a:rPr lang="en-US" sz="24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Reversing Language Shift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Clevedon: Multilingual Matters.</a:t>
            </a:r>
          </a:p>
          <a:p>
            <a:pPr algn="l" marL="518165" indent="-259082" lvl="1">
              <a:lnSpc>
                <a:spcPts val="3360"/>
              </a:lnSpc>
              <a:buAutoNum type="arabicPeriod" startAt="1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Llywodraeth Cymru. (2021) </a:t>
            </a:r>
            <a:r>
              <a:rPr lang="en-US" sz="24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Canllawiau ar Gategoreiddio Ysgolion yn ôl y Darpariaeth Cyfrwng Cymraeg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Llywodraeth Cymru. https://www.llyw.cymru/sites/default/files/publications/2021-12/canllawiau-ar-gategoreiddio-ysgolion-yn-ol-y-ddarpariaeth-cyfrwng-cymraeg.pdf (Cyrchwyd: Ebrill 2026).</a:t>
            </a:r>
          </a:p>
          <a:p>
            <a:pPr algn="l" marL="518165" indent="-259082" lvl="1">
              <a:lnSpc>
                <a:spcPts val="3360"/>
              </a:lnSpc>
              <a:buAutoNum type="arabicPeriod" startAt="1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Llywodraeth Cymru. (2017) </a:t>
            </a:r>
            <a:r>
              <a:rPr lang="en-US" sz="24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Cymraeg 2050: Miliwn o Siaradwyr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Llywodraeth Cymru. Ar gael yn: https://www.llyw.cymru (Cyrchwyd: Ebrill 2026).</a:t>
            </a:r>
          </a:p>
          <a:p>
            <a:pPr algn="l" marL="518165" indent="-259082" lvl="1">
              <a:lnSpc>
                <a:spcPts val="3360"/>
              </a:lnSpc>
              <a:buAutoNum type="arabicPeriod" startAt="1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Thaler, R. H., &amp; Sunstein, C. (2008). </a:t>
            </a:r>
            <a:r>
              <a:rPr lang="en-US" sz="24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Nudge: Improving decisions about health, wealth, and happiness. 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New Haven, CT: Yale University Press</a:t>
            </a:r>
          </a:p>
          <a:p>
            <a:pPr algn="l" marL="518165" indent="-259082" lvl="1">
              <a:lnSpc>
                <a:spcPts val="3360"/>
              </a:lnSpc>
              <a:buAutoNum type="arabicPeriod" startAt="1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ol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nfyllin. (2025) </a:t>
            </a:r>
            <a:r>
              <a:rPr lang="en-US" sz="2400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Welsh Delivery Plan 2025–2028.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http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://llanfyll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.powys.sch.uk/wp-content/uploads/2025/12/Welsh-Delivery-Plan-All-age-dual-stream.pdf (Cyrchwyd: Ebrill 2026).</a:t>
            </a:r>
          </a:p>
        </p:txBody>
      </p: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62025"/>
            <a:ext cx="16230600" cy="1180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Pwynt 3: Cynnig syniadau/cynlluniau ar gyfer adfer iaith yn y sefyllfa dan sylw, gan bwyso a mesur effeithiolrwydd y cynllun/iau. </a:t>
            </a:r>
          </a:p>
        </p:txBody>
      </p: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62025"/>
            <a:ext cx="16230600" cy="1180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Casgliad: Yn yr adran hon, dylech grynhoi prif bwyntiau eich cyflwyniad, gan gefnogi eich dadl gyda llyfryddiaeth bwrpasol</a:t>
            </a:r>
          </a:p>
        </p:txBody>
      </p:sp>
    </p:spTree>
  </p:cSld>
  <p:clrMapOvr>
    <a:masterClrMapping/>
  </p:clrMapOvr>
</p:sld>
</file>

<file path=ppt/slides/slide2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4819967"/>
            <a:ext cx="18288000" cy="1180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llyw.cymru/sites/default/files/publications/2018-02/diffinio-ysgolion-yn-%C3%B4l-y-ddarpariaeth-cyfrwng-cymraeg.pdf"/>
              </a:rPr>
              <a:t>https://www.llyw.cymru/sites/default/files/publications/2018-02/diffinio-ysgolion-yn-%C3%B4l-y-ddarpariaeth-cyfrwng-cymraeg.pdf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DAXDXZ8J39Q</dc:identifier>
  <dcterms:modified xsi:type="dcterms:W3CDTF">2011-08-01T06:04:30Z</dcterms:modified>
  <cp:revision>1</cp:revision>
  <dc:title>Cyflwynwch yn feirniadol asesiad o sefyllfa/gymdogaeth ieithyddol benodol, gan gynnig syniadau a chynlluniau ar gyfer adfer iaith yn y sefyllfa honno.</dc:title>
</cp:coreProperties>
</file>