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70" r:id="rId4"/>
    <p:sldId id="257" r:id="rId5"/>
    <p:sldId id="258" r:id="rId6"/>
    <p:sldId id="259" r:id="rId7"/>
    <p:sldId id="260" r:id="rId8"/>
    <p:sldId id="261" r:id="rId9"/>
    <p:sldId id="262" r:id="rId10"/>
    <p:sldId id="263" r:id="rId11"/>
    <p:sldId id="264" r:id="rId12"/>
    <p:sldId id="265" r:id="rId13"/>
    <p:sldId id="268" r:id="rId14"/>
    <p:sldId id="266" r:id="rId15"/>
    <p:sldId id="267"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F1C94-9CD9-FD49-7065-D7A051A44559}" v="54" dt="2025-03-28T20:12:42.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0"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5D320-4B02-4E77-BF81-DF5501C55567}" type="datetimeFigureOut">
              <a:rPr lang="en-IN" smtClean="0"/>
              <a:t>28-03-2025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88CBE-A8F4-48CC-B171-B739788C3158}" type="slidenum">
              <a:rPr lang="en-IN" smtClean="0"/>
              <a:t>‹#›</a:t>
            </a:fld>
            <a:endParaRPr lang="en-IN"/>
          </a:p>
        </p:txBody>
      </p:sp>
    </p:spTree>
    <p:extLst>
      <p:ext uri="{BB962C8B-B14F-4D97-AF65-F5344CB8AC3E}">
        <p14:creationId xmlns:p14="http://schemas.microsoft.com/office/powerpoint/2010/main" val="1869072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latin typeface="Times New Roman" panose="02020603050405020304" pitchFamily="18" charset="0"/>
                <a:cs typeface="Times New Roman" panose="02020603050405020304" pitchFamily="18" charset="0"/>
              </a:rPr>
              <a:t>In </a:t>
            </a:r>
            <a:r>
              <a:rPr lang="en-US" sz="1600" dirty="0" err="1">
                <a:latin typeface="Times New Roman" panose="02020603050405020304" pitchFamily="18" charset="0"/>
                <a:cs typeface="Times New Roman" panose="02020603050405020304" pitchFamily="18" charset="0"/>
              </a:rPr>
              <a:t>organisational</a:t>
            </a:r>
            <a:r>
              <a:rPr lang="en-US" sz="1600" dirty="0">
                <a:latin typeface="Times New Roman" panose="02020603050405020304" pitchFamily="18" charset="0"/>
                <a:cs typeface="Times New Roman" panose="02020603050405020304" pitchFamily="18" charset="0"/>
              </a:rPr>
              <a:t> terms, leadership plays a very crucial role as it manages the internal working and assures productivity. With the help of making a strategic use of the concept of leadership, the </a:t>
            </a:r>
            <a:r>
              <a:rPr lang="en-US" sz="1600" dirty="0" err="1">
                <a:latin typeface="Times New Roman" panose="02020603050405020304" pitchFamily="18" charset="0"/>
                <a:cs typeface="Times New Roman" panose="02020603050405020304" pitchFamily="18" charset="0"/>
              </a:rPr>
              <a:t>organisation</a:t>
            </a:r>
            <a:r>
              <a:rPr lang="en-US" sz="1600" dirty="0">
                <a:latin typeface="Times New Roman" panose="02020603050405020304" pitchFamily="18" charset="0"/>
                <a:cs typeface="Times New Roman" panose="02020603050405020304" pitchFamily="18" charset="0"/>
              </a:rPr>
              <a:t> can assure sustainable growth (</a:t>
            </a:r>
            <a:r>
              <a:rPr lang="en-US" sz="1600" dirty="0" err="1">
                <a:latin typeface="Times New Roman" panose="02020603050405020304" pitchFamily="18" charset="0"/>
                <a:cs typeface="Times New Roman" panose="02020603050405020304" pitchFamily="18" charset="0"/>
              </a:rPr>
              <a:t>Kilag</a:t>
            </a:r>
            <a:r>
              <a:rPr lang="en-US" sz="1600" dirty="0">
                <a:latin typeface="Times New Roman" panose="02020603050405020304" pitchFamily="18" charset="0"/>
                <a:cs typeface="Times New Roman" panose="02020603050405020304" pitchFamily="18" charset="0"/>
              </a:rPr>
              <a:t>, 2023). </a:t>
            </a:r>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3</a:t>
            </a:fld>
            <a:endParaRPr lang="en-IN"/>
          </a:p>
        </p:txBody>
      </p:sp>
    </p:spTree>
    <p:extLst>
      <p:ext uri="{BB962C8B-B14F-4D97-AF65-F5344CB8AC3E}">
        <p14:creationId xmlns:p14="http://schemas.microsoft.com/office/powerpoint/2010/main" val="1413803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latin typeface="Times New Roman" panose="02020603050405020304" pitchFamily="18" charset="0"/>
                <a:cs typeface="Times New Roman" panose="02020603050405020304" pitchFamily="18" charset="0"/>
              </a:rPr>
              <a:t>There are majorly two types of research design: qualitative and quantitative (Siegel, 2022).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4</a:t>
            </a:fld>
            <a:endParaRPr lang="en-IN"/>
          </a:p>
        </p:txBody>
      </p:sp>
    </p:spTree>
    <p:extLst>
      <p:ext uri="{BB962C8B-B14F-4D97-AF65-F5344CB8AC3E}">
        <p14:creationId xmlns:p14="http://schemas.microsoft.com/office/powerpoint/2010/main" val="707228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latin typeface="Times New Roman" panose="02020603050405020304" pitchFamily="18" charset="0"/>
                <a:cs typeface="Times New Roman" panose="02020603050405020304" pitchFamily="18" charset="0"/>
              </a:rPr>
              <a:t>On the other hand, secondary form of data is acquired from the already exiting sources such as books and journals (Jain, 2021). </a:t>
            </a:r>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5</a:t>
            </a:fld>
            <a:endParaRPr lang="en-IN"/>
          </a:p>
        </p:txBody>
      </p:sp>
    </p:spTree>
    <p:extLst>
      <p:ext uri="{BB962C8B-B14F-4D97-AF65-F5344CB8AC3E}">
        <p14:creationId xmlns:p14="http://schemas.microsoft.com/office/powerpoint/2010/main" val="176950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Times New Roman" panose="02020603050405020304" pitchFamily="18" charset="0"/>
                <a:cs typeface="Times New Roman" panose="02020603050405020304" pitchFamily="18" charset="0"/>
              </a:rPr>
              <a:t>For a leader it is very essential to cover various factors that drive growth and productivity of the </a:t>
            </a:r>
            <a:r>
              <a:rPr lang="en-US" sz="1600" dirty="0" err="1">
                <a:latin typeface="Times New Roman" panose="02020603050405020304" pitchFamily="18" charset="0"/>
                <a:cs typeface="Times New Roman" panose="02020603050405020304" pitchFamily="18" charset="0"/>
              </a:rPr>
              <a:t>organisation</a:t>
            </a:r>
            <a:r>
              <a:rPr lang="en-US" sz="1600" dirty="0">
                <a:latin typeface="Times New Roman" panose="02020603050405020304" pitchFamily="18" charset="0"/>
                <a:cs typeface="Times New Roman" panose="02020603050405020304" pitchFamily="18" charset="0"/>
              </a:rPr>
              <a:t> at the time of business </a:t>
            </a:r>
            <a:r>
              <a:rPr lang="en-US" sz="1600" dirty="0" err="1">
                <a:latin typeface="Times New Roman" panose="02020603050405020304" pitchFamily="18" charset="0"/>
                <a:cs typeface="Times New Roman" panose="02020603050405020304" pitchFamily="18" charset="0"/>
              </a:rPr>
              <a:t>expansio</a:t>
            </a:r>
            <a:endParaRPr lang="en-IN" sz="1600" dirty="0">
              <a:latin typeface="Times New Roman" panose="02020603050405020304" pitchFamily="18"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6</a:t>
            </a:fld>
            <a:endParaRPr lang="en-IN"/>
          </a:p>
        </p:txBody>
      </p:sp>
    </p:spTree>
    <p:extLst>
      <p:ext uri="{BB962C8B-B14F-4D97-AF65-F5344CB8AC3E}">
        <p14:creationId xmlns:p14="http://schemas.microsoft.com/office/powerpoint/2010/main" val="172224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Times New Roman" panose="02020603050405020304" pitchFamily="18" charset="0"/>
                <a:ea typeface="+mn-ea"/>
                <a:cs typeface="Times New Roman" panose="02020603050405020304" pitchFamily="18" charset="0"/>
              </a:rPr>
              <a:t>Hofstede cultural theory is a framework used to understand the differences in cultural across the business (Piotrowski, 2023). This frame work is used to distinguish between different national cultures, the dimension of culture, and its impact on etiquette and to facilitate communication (</a:t>
            </a:r>
            <a:r>
              <a:rPr lang="en-GB" sz="1600" kern="1200" dirty="0" err="1">
                <a:solidFill>
                  <a:schemeClr val="tx1"/>
                </a:solidFill>
                <a:effectLst/>
                <a:latin typeface="Times New Roman" panose="02020603050405020304" pitchFamily="18" charset="0"/>
                <a:ea typeface="+mn-ea"/>
                <a:cs typeface="Times New Roman" panose="02020603050405020304" pitchFamily="18" charset="0"/>
              </a:rPr>
              <a:t>Fatmasari</a:t>
            </a:r>
            <a:r>
              <a:rPr lang="en-GB" sz="1600" kern="1200" dirty="0">
                <a:solidFill>
                  <a:schemeClr val="tx1"/>
                </a:solidFill>
                <a:effectLst/>
                <a:latin typeface="Times New Roman" panose="02020603050405020304" pitchFamily="18" charset="0"/>
                <a:ea typeface="+mn-ea"/>
                <a:cs typeface="Times New Roman" panose="02020603050405020304" pitchFamily="18" charset="0"/>
              </a:rPr>
              <a:t>, 2023). It is further divided into 6 dimension. The two dimensions reflect the cultural and linguist barriers.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Times New Roman" panose="02020603050405020304" pitchFamily="18" charset="0"/>
                <a:ea typeface="+mn-ea"/>
                <a:cs typeface="Times New Roman" panose="02020603050405020304" pitchFamily="18" charset="0"/>
              </a:rPr>
              <a:t>These might face language barrier as in individualism language can be straights and it has clarity of expression whereas in collectivism language requires that focus on creating relationship and avoiding the conflicts.</a:t>
            </a:r>
            <a:endParaRPr lang="en-IN" sz="16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6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7</a:t>
            </a:fld>
            <a:endParaRPr lang="en-IN"/>
          </a:p>
        </p:txBody>
      </p:sp>
    </p:spTree>
    <p:extLst>
      <p:ext uri="{BB962C8B-B14F-4D97-AF65-F5344CB8AC3E}">
        <p14:creationId xmlns:p14="http://schemas.microsoft.com/office/powerpoint/2010/main" val="2875520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Times New Roman" panose="02020603050405020304" pitchFamily="18" charset="0"/>
                <a:ea typeface="+mn-ea"/>
                <a:cs typeface="Times New Roman" panose="02020603050405020304" pitchFamily="18" charset="0"/>
              </a:rPr>
              <a:t>People in high power distance societies are more likely to accept that there are some powerful people who are in charge and that these people are entitled to special benefits. In contrast, societies with low power distance tend to consider that all members are equal.</a:t>
            </a:r>
            <a:endParaRPr lang="en-IN" sz="16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8</a:t>
            </a:fld>
            <a:endParaRPr lang="en-IN"/>
          </a:p>
        </p:txBody>
      </p:sp>
    </p:spTree>
    <p:extLst>
      <p:ext uri="{BB962C8B-B14F-4D97-AF65-F5344CB8AC3E}">
        <p14:creationId xmlns:p14="http://schemas.microsoft.com/office/powerpoint/2010/main" val="2402056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latin typeface="Times New Roman" panose="02020603050405020304" pitchFamily="18" charset="0"/>
                <a:cs typeface="Times New Roman" panose="02020603050405020304" pitchFamily="18" charset="0"/>
              </a:rPr>
              <a:t>similarly dimensions such as power distance affect the leadership style as whereas participative style  are preferred in collectivism dimension as it encourage the participation of the workforce and impact the decision making of the leaders</a:t>
            </a:r>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9</a:t>
            </a:fld>
            <a:endParaRPr lang="en-IN"/>
          </a:p>
        </p:txBody>
      </p:sp>
    </p:spTree>
    <p:extLst>
      <p:ext uri="{BB962C8B-B14F-4D97-AF65-F5344CB8AC3E}">
        <p14:creationId xmlns:p14="http://schemas.microsoft.com/office/powerpoint/2010/main" val="2792201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kern="1200" dirty="0">
                <a:solidFill>
                  <a:schemeClr val="tx1"/>
                </a:solidFill>
                <a:effectLst/>
                <a:latin typeface="Times New Roman" panose="02020603050405020304" pitchFamily="18" charset="0"/>
                <a:ea typeface="+mn-ea"/>
                <a:cs typeface="Times New Roman" panose="02020603050405020304" pitchFamily="18" charset="0"/>
              </a:rPr>
              <a:t>There are few challenges faced by organisation leader while doing business overseas (Mariana, 2023). </a:t>
            </a:r>
          </a:p>
          <a:p>
            <a:r>
              <a:rPr lang="en-GB" sz="1600" kern="1200" dirty="0">
                <a:solidFill>
                  <a:schemeClr val="tx1"/>
                </a:solidFill>
                <a:effectLst/>
                <a:latin typeface="Times New Roman" panose="02020603050405020304" pitchFamily="18" charset="0"/>
                <a:ea typeface="+mn-ea"/>
                <a:cs typeface="Times New Roman" panose="02020603050405020304" pitchFamily="18" charset="0"/>
              </a:rPr>
              <a:t>Language</a:t>
            </a:r>
            <a:r>
              <a:rPr lang="en-GB" sz="1600" kern="1200" baseline="0" dirty="0">
                <a:solidFill>
                  <a:schemeClr val="tx1"/>
                </a:solidFill>
                <a:effectLst/>
                <a:latin typeface="Times New Roman" panose="02020603050405020304" pitchFamily="18" charset="0"/>
                <a:ea typeface="+mn-ea"/>
                <a:cs typeface="Times New Roman" panose="02020603050405020304" pitchFamily="18" charset="0"/>
              </a:rPr>
              <a:t> barrier - </a:t>
            </a:r>
            <a:r>
              <a:rPr lang="en-GB" sz="1600" dirty="0">
                <a:latin typeface="Times New Roman" panose="02020603050405020304" pitchFamily="18" charset="0"/>
                <a:cs typeface="Times New Roman" panose="02020603050405020304" pitchFamily="18" charset="0"/>
              </a:rPr>
              <a:t>Language lay great influence over attracting the target customers and retaining or hiring the employees.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err="1">
                <a:latin typeface="Times New Roman" panose="02020603050405020304" pitchFamily="18" charset="0"/>
                <a:cs typeface="Times New Roman" panose="02020603050405020304" pitchFamily="18" charset="0"/>
              </a:rPr>
              <a:t>Cultrual</a:t>
            </a:r>
            <a:r>
              <a:rPr lang="en-GB" sz="1600" dirty="0">
                <a:latin typeface="Times New Roman" panose="02020603050405020304" pitchFamily="18" charset="0"/>
                <a:cs typeface="Times New Roman" panose="02020603050405020304" pitchFamily="18" charset="0"/>
              </a:rPr>
              <a:t> differences</a:t>
            </a:r>
            <a:r>
              <a:rPr lang="en-GB" sz="1600" baseline="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Cultural differences always tend to be big barriers in business as an activity that is accepted in one country might be taken as rude or offensive in another.</a:t>
            </a:r>
            <a:endParaRPr lang="en-IN" sz="1600" dirty="0">
              <a:latin typeface="Times New Roman" panose="02020603050405020304" pitchFamily="18"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10</a:t>
            </a:fld>
            <a:endParaRPr lang="en-IN"/>
          </a:p>
        </p:txBody>
      </p:sp>
    </p:spTree>
    <p:extLst>
      <p:ext uri="{BB962C8B-B14F-4D97-AF65-F5344CB8AC3E}">
        <p14:creationId xmlns:p14="http://schemas.microsoft.com/office/powerpoint/2010/main" val="1206721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600" dirty="0">
                <a:latin typeface="Times New Roman" panose="02020603050405020304" pitchFamily="18" charset="0"/>
                <a:cs typeface="Times New Roman" panose="02020603050405020304" pitchFamily="18" charset="0"/>
              </a:rPr>
              <a:t>The leader is required to constantly monitor the rules and regulation to ensure compliance.</a:t>
            </a: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sz="1600" dirty="0">
              <a:latin typeface="Times New Roman" panose="02020603050405020304" pitchFamily="18" charset="0"/>
              <a:cs typeface="Times New Roman" panose="02020603050405020304" pitchFamily="18" charset="0"/>
            </a:endParaRPr>
          </a:p>
          <a:p>
            <a:endParaRPr lang="en-IN" sz="1600" dirty="0"/>
          </a:p>
        </p:txBody>
      </p:sp>
      <p:sp>
        <p:nvSpPr>
          <p:cNvPr id="4" name="Slide Number Placeholder 3"/>
          <p:cNvSpPr>
            <a:spLocks noGrp="1"/>
          </p:cNvSpPr>
          <p:nvPr>
            <p:ph type="sldNum" sz="quarter" idx="10"/>
          </p:nvPr>
        </p:nvSpPr>
        <p:spPr/>
        <p:txBody>
          <a:bodyPr/>
          <a:lstStyle/>
          <a:p>
            <a:fld id="{11588CBE-A8F4-48CC-B171-B739788C3158}" type="slidenum">
              <a:rPr lang="en-IN" smtClean="0"/>
              <a:t>11</a:t>
            </a:fld>
            <a:endParaRPr lang="en-IN"/>
          </a:p>
        </p:txBody>
      </p:sp>
    </p:spTree>
    <p:extLst>
      <p:ext uri="{BB962C8B-B14F-4D97-AF65-F5344CB8AC3E}">
        <p14:creationId xmlns:p14="http://schemas.microsoft.com/office/powerpoint/2010/main" val="1408696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latin typeface="Times New Roman" panose="02020603050405020304" pitchFamily="18" charset="0"/>
                <a:cs typeface="Times New Roman" panose="02020603050405020304" pitchFamily="18" charset="0"/>
              </a:rPr>
              <a:t>Cultural diversity mitigation - </a:t>
            </a:r>
            <a:r>
              <a:rPr lang="en-GB" sz="1600" dirty="0">
                <a:latin typeface="Times New Roman" panose="02020603050405020304" pitchFamily="18" charset="0"/>
                <a:cs typeface="Times New Roman" panose="02020603050405020304" pitchFamily="18" charset="0"/>
              </a:rPr>
              <a:t>Take steps to avoid the dispute within the culture through fostering positive and welcoming environment for every culture within the organisations </a:t>
            </a:r>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12</a:t>
            </a:fld>
            <a:endParaRPr lang="en-IN"/>
          </a:p>
        </p:txBody>
      </p:sp>
    </p:spTree>
    <p:extLst>
      <p:ext uri="{BB962C8B-B14F-4D97-AF65-F5344CB8AC3E}">
        <p14:creationId xmlns:p14="http://schemas.microsoft.com/office/powerpoint/2010/main" val="1662961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600" dirty="0">
                <a:latin typeface="Times New Roman" panose="02020603050405020304" pitchFamily="18" charset="0"/>
                <a:cs typeface="Times New Roman" panose="02020603050405020304" pitchFamily="18" charset="0"/>
              </a:rPr>
              <a:t>REFERENCES- Siegel, K., and et.al.,(2022). Integration of qualitative and quantitative methods for land‐use‐change modeling in a deforestation frontier. Conservation Biology, 36(6), p.e1392</a:t>
            </a:r>
          </a:p>
          <a:p>
            <a:pPr algn="just">
              <a:lnSpc>
                <a:spcPct val="150000"/>
              </a:lnSpc>
            </a:pPr>
            <a:r>
              <a:rPr lang="en-GB" sz="1600" dirty="0" err="1">
                <a:latin typeface="Times New Roman" panose="02020603050405020304" pitchFamily="18" charset="0"/>
                <a:cs typeface="Times New Roman" panose="02020603050405020304" pitchFamily="18" charset="0"/>
              </a:rPr>
              <a:t>Żemojtel-Piotrowska</a:t>
            </a:r>
            <a:r>
              <a:rPr lang="en-GB" sz="1600" dirty="0">
                <a:latin typeface="Times New Roman" panose="02020603050405020304" pitchFamily="18" charset="0"/>
                <a:cs typeface="Times New Roman" panose="02020603050405020304" pitchFamily="18" charset="0"/>
              </a:rPr>
              <a:t>, M. and Piotrowski, J. (2023). Hofstede’s cultural dimensions theory. In </a:t>
            </a:r>
            <a:r>
              <a:rPr lang="en-GB" sz="1600" dirty="0" err="1">
                <a:latin typeface="Times New Roman" panose="02020603050405020304" pitchFamily="18" charset="0"/>
                <a:cs typeface="Times New Roman" panose="02020603050405020304" pitchFamily="18" charset="0"/>
              </a:rPr>
              <a:t>Encyclopedia</a:t>
            </a:r>
            <a:r>
              <a:rPr lang="en-GB" sz="1600" dirty="0">
                <a:latin typeface="Times New Roman" panose="02020603050405020304" pitchFamily="18" charset="0"/>
                <a:cs typeface="Times New Roman" panose="02020603050405020304" pitchFamily="18" charset="0"/>
              </a:rPr>
              <a:t> of Sexual Psychology and </a:t>
            </a:r>
            <a:r>
              <a:rPr lang="en-GB" sz="1600" dirty="0" err="1">
                <a:latin typeface="Times New Roman" panose="02020603050405020304" pitchFamily="18" charset="0"/>
                <a:cs typeface="Times New Roman" panose="02020603050405020304" pitchFamily="18" charset="0"/>
              </a:rPr>
              <a:t>Behavior</a:t>
            </a:r>
            <a:r>
              <a:rPr lang="en-GB" sz="1600" dirty="0">
                <a:latin typeface="Times New Roman" panose="02020603050405020304" pitchFamily="18" charset="0"/>
                <a:cs typeface="Times New Roman" panose="02020603050405020304" pitchFamily="18" charset="0"/>
              </a:rPr>
              <a:t> (pp. 1-4). Cham: Springer International Publishing.</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Aripin</a:t>
            </a:r>
            <a:r>
              <a:rPr lang="en-GB" sz="1600" dirty="0">
                <a:latin typeface="Times New Roman" panose="02020603050405020304" pitchFamily="18" charset="0"/>
                <a:cs typeface="Times New Roman" panose="02020603050405020304" pitchFamily="18" charset="0"/>
              </a:rPr>
              <a:t>, Z., </a:t>
            </a:r>
            <a:r>
              <a:rPr lang="en-GB" sz="1600" dirty="0" err="1">
                <a:latin typeface="Times New Roman" panose="02020603050405020304" pitchFamily="18" charset="0"/>
                <a:cs typeface="Times New Roman" panose="02020603050405020304" pitchFamily="18" charset="0"/>
              </a:rPr>
              <a:t>Fitrianti</a:t>
            </a:r>
            <a:r>
              <a:rPr lang="en-GB" sz="1600" dirty="0">
                <a:latin typeface="Times New Roman" panose="02020603050405020304" pitchFamily="18" charset="0"/>
                <a:cs typeface="Times New Roman" panose="02020603050405020304" pitchFamily="18" charset="0"/>
              </a:rPr>
              <a:t>, N.G. and </a:t>
            </a:r>
            <a:r>
              <a:rPr lang="en-GB" sz="1600" dirty="0" err="1">
                <a:latin typeface="Times New Roman" panose="02020603050405020304" pitchFamily="18" charset="0"/>
                <a:cs typeface="Times New Roman" panose="02020603050405020304" pitchFamily="18" charset="0"/>
              </a:rPr>
              <a:t>Fatmasari</a:t>
            </a:r>
            <a:r>
              <a:rPr lang="en-GB" sz="1600" dirty="0">
                <a:latin typeface="Times New Roman" panose="02020603050405020304" pitchFamily="18" charset="0"/>
                <a:cs typeface="Times New Roman" panose="02020603050405020304" pitchFamily="18" charset="0"/>
              </a:rPr>
              <a:t>, R.R (2023). Digital Innovation and Knowledge Management: The Latest Approaches in International Business. A Systematic Literature Review in the Indonesian Context. KRIEZ ACADEMY: Journal of development and community service, 1(1).pp.62-74.</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Mariana, N.I.Ț.A (2023). DESUGGESTOPEDIA; THE TECHNIQUE TO OVERCOME THE LINGUISTIC BARRIERS. </a:t>
            </a:r>
            <a:r>
              <a:rPr lang="en-GB" sz="1600" dirty="0" err="1">
                <a:latin typeface="Times New Roman" panose="02020603050405020304" pitchFamily="18" charset="0"/>
                <a:cs typeface="Times New Roman" panose="02020603050405020304" pitchFamily="18" charset="0"/>
              </a:rPr>
              <a:t>EcoSoEn</a:t>
            </a:r>
            <a:r>
              <a:rPr lang="en-GB" sz="1600" dirty="0">
                <a:latin typeface="Times New Roman" panose="02020603050405020304" pitchFamily="18" charset="0"/>
                <a:cs typeface="Times New Roman" panose="02020603050405020304" pitchFamily="18" charset="0"/>
              </a:rPr>
              <a:t>, 1(1). pp.105-112.</a:t>
            </a:r>
            <a:endParaRPr lang="en-IN" sz="1600" dirty="0">
              <a:latin typeface="Times New Roman" panose="02020603050405020304" pitchFamily="18"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1588CBE-A8F4-48CC-B171-B739788C3158}" type="slidenum">
              <a:rPr lang="en-IN" smtClean="0"/>
              <a:t>14</a:t>
            </a:fld>
            <a:endParaRPr lang="en-IN"/>
          </a:p>
        </p:txBody>
      </p:sp>
    </p:spTree>
    <p:extLst>
      <p:ext uri="{BB962C8B-B14F-4D97-AF65-F5344CB8AC3E}">
        <p14:creationId xmlns:p14="http://schemas.microsoft.com/office/powerpoint/2010/main" val="2695857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1843465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3560443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1988901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2DF1D2-13BF-4B98-8039-E845E310A51B}" type="datetimeFigureOut">
              <a:rPr lang="en-IN" smtClean="0"/>
              <a:t>28-03-2025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366192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2DF1D2-13BF-4B98-8039-E845E310A51B}" type="datetimeFigureOut">
              <a:rPr lang="en-IN" smtClean="0"/>
              <a:t>28-03-2025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107875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2DF1D2-13BF-4B98-8039-E845E310A51B}" type="datetimeFigureOut">
              <a:rPr lang="en-IN" smtClean="0"/>
              <a:t>28-03-2025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1348814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2DF1D2-13BF-4B98-8039-E845E310A51B}" type="datetimeFigureOut">
              <a:rPr lang="en-IN" smtClean="0"/>
              <a:t>28-03-2025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532838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2DF1D2-13BF-4B98-8039-E845E310A51B}" type="datetimeFigureOut">
              <a:rPr lang="en-IN" smtClean="0"/>
              <a:t>28-03-2025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1846424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2DF1D2-13BF-4B98-8039-E845E310A51B}" type="datetimeFigureOut">
              <a:rPr lang="en-IN" smtClean="0"/>
              <a:t>28-03-2025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3451778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2994478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93230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2778790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92696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2431004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2688380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DF1D2-13BF-4B98-8039-E845E310A51B}" type="datetimeFigureOut">
              <a:rPr lang="en-IN" smtClean="0"/>
              <a:t>28-03-2025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5BD3E7-3DD4-4B70-B260-0A8000B236EE}" type="slidenum">
              <a:rPr lang="en-IN" smtClean="0"/>
              <a:t>‹#›</a:t>
            </a:fld>
            <a:endParaRPr lang="en-IN"/>
          </a:p>
        </p:txBody>
      </p:sp>
    </p:spTree>
    <p:extLst>
      <p:ext uri="{BB962C8B-B14F-4D97-AF65-F5344CB8AC3E}">
        <p14:creationId xmlns:p14="http://schemas.microsoft.com/office/powerpoint/2010/main" val="2040236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C2DF1D2-13BF-4B98-8039-E845E310A51B}" type="datetimeFigureOut">
              <a:rPr lang="en-IN" smtClean="0"/>
              <a:t>28-03-2025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35BD3E7-3DD4-4B70-B260-0A8000B236EE}" type="slidenum">
              <a:rPr lang="en-IN" smtClean="0"/>
              <a:t>‹#›</a:t>
            </a:fld>
            <a:endParaRPr lang="en-IN"/>
          </a:p>
        </p:txBody>
      </p:sp>
    </p:spTree>
    <p:extLst>
      <p:ext uri="{BB962C8B-B14F-4D97-AF65-F5344CB8AC3E}">
        <p14:creationId xmlns:p14="http://schemas.microsoft.com/office/powerpoint/2010/main" val="4162582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noChangeArrowheads="1"/>
          </p:cNvSpPr>
          <p:nvPr>
            <p:ph type="ctrTitle"/>
          </p:nvPr>
        </p:nvSpPr>
        <p:spPr bwMode="auto">
          <a:xfrm>
            <a:off x="1507067" y="2966074"/>
            <a:ext cx="723307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Leadership and management, theory and practice</a:t>
            </a: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3666277" y="4506731"/>
            <a:ext cx="2914650" cy="1562100"/>
          </a:xfrm>
          <a:prstGeom prst="rect">
            <a:avLst/>
          </a:prstGeom>
        </p:spPr>
      </p:pic>
    </p:spTree>
    <p:extLst>
      <p:ext uri="{BB962C8B-B14F-4D97-AF65-F5344CB8AC3E}">
        <p14:creationId xmlns:p14="http://schemas.microsoft.com/office/powerpoint/2010/main" val="3826095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A32FD578-E3F8-5FBC-14E6-728F9D1E1A09}"/>
              </a:ext>
            </a:extLst>
          </p:cNvPr>
          <p:cNvSpPr>
            <a:spLocks noGrp="1"/>
          </p:cNvSpPr>
          <p:nvPr>
            <p:ph idx="1"/>
          </p:nvPr>
        </p:nvSpPr>
        <p:spPr/>
        <p:txBody>
          <a:bodyPr vert="horz" lIns="91440" tIns="45720" rIns="91440" bIns="45720" rtlCol="0" anchor="t">
            <a:normAutofit/>
          </a:bodyPr>
          <a:lstStyle/>
          <a:p>
            <a:endParaRPr lang="ro-RO"/>
          </a:p>
          <a:p>
            <a:endParaRPr lang="ro-RO" dirty="0"/>
          </a:p>
          <a:p>
            <a:endParaRPr lang="ro-RO" dirty="0"/>
          </a:p>
          <a:p>
            <a:endParaRPr lang="ro-RO" dirty="0"/>
          </a:p>
          <a:p>
            <a:r>
              <a:rPr lang="ro-RO" dirty="0"/>
              <a:t>Student </a:t>
            </a:r>
            <a:r>
              <a:rPr lang="ro-RO" dirty="0" err="1"/>
              <a:t>name</a:t>
            </a:r>
            <a:r>
              <a:rPr lang="ro-RO" dirty="0"/>
              <a:t> : Andrei Dragomir</a:t>
            </a:r>
          </a:p>
          <a:p>
            <a:r>
              <a:rPr lang="ro-RO" dirty="0"/>
              <a:t>Student </a:t>
            </a:r>
            <a:r>
              <a:rPr lang="ro-RO" err="1"/>
              <a:t>id</a:t>
            </a:r>
            <a:r>
              <a:rPr lang="ro-RO"/>
              <a:t> : 2128920 </a:t>
            </a:r>
          </a:p>
          <a:p>
            <a:r>
              <a:rPr lang="ro-RO"/>
              <a:t>Module code :  LCBB6003</a:t>
            </a:r>
            <a:endParaRPr lang="ro-RO" dirty="0"/>
          </a:p>
          <a:p>
            <a:pPr marL="0" indent="0">
              <a:buNone/>
            </a:pPr>
            <a:endParaRPr lang="ro-RO" dirty="0"/>
          </a:p>
        </p:txBody>
      </p:sp>
    </p:spTree>
    <p:extLst>
      <p:ext uri="{BB962C8B-B14F-4D97-AF65-F5344CB8AC3E}">
        <p14:creationId xmlns:p14="http://schemas.microsoft.com/office/powerpoint/2010/main" val="3316925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425" y="429718"/>
            <a:ext cx="4349280" cy="694544"/>
          </a:xfrm>
        </p:spPr>
        <p:txBody>
          <a:bodyPr>
            <a:normAutofit/>
          </a:bodyPr>
          <a:lstStyle/>
          <a:p>
            <a:r>
              <a:rPr lang="en-US" sz="2800" dirty="0">
                <a:latin typeface="Times New Roman" panose="02020603050405020304" pitchFamily="18" charset="0"/>
                <a:cs typeface="Times New Roman" panose="02020603050405020304" pitchFamily="18" charset="0"/>
              </a:rPr>
              <a:t>TABLE OF CONTENT</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90"/>
            <a:ext cx="5513604" cy="3640604"/>
          </a:xfrm>
        </p:spPr>
        <p:txBody>
          <a:bodyPr>
            <a:noAutofit/>
          </a:bodyPr>
          <a:lstStyle/>
          <a:p>
            <a:r>
              <a:rPr lang="en-IN" sz="1600" dirty="0">
                <a:latin typeface="Times New Roman" panose="02020603050405020304" pitchFamily="18" charset="0"/>
                <a:cs typeface="Times New Roman" panose="02020603050405020304" pitchFamily="18" charset="0"/>
              </a:rPr>
              <a:t>INTRODUCTION</a:t>
            </a:r>
          </a:p>
          <a:p>
            <a:r>
              <a:rPr lang="en-IN" sz="1600" dirty="0">
                <a:latin typeface="Times New Roman" panose="02020603050405020304" pitchFamily="18" charset="0"/>
                <a:cs typeface="Times New Roman" panose="02020603050405020304" pitchFamily="18" charset="0"/>
              </a:rPr>
              <a:t>METHODOLOGY USED</a:t>
            </a:r>
          </a:p>
          <a:p>
            <a:r>
              <a:rPr lang="en-IN" sz="1600" dirty="0">
                <a:latin typeface="Times New Roman" panose="02020603050405020304" pitchFamily="18" charset="0"/>
                <a:cs typeface="Times New Roman" panose="02020603050405020304" pitchFamily="18" charset="0"/>
              </a:rPr>
              <a:t>ORGANISATIONAL LEADERSHIP</a:t>
            </a:r>
          </a:p>
          <a:p>
            <a:r>
              <a:rPr lang="en-GB" sz="1600" dirty="0">
                <a:latin typeface="Times New Roman" panose="02020603050405020304" pitchFamily="18" charset="0"/>
                <a:cs typeface="Times New Roman" panose="02020603050405020304" pitchFamily="18" charset="0"/>
              </a:rPr>
              <a:t>HOFSTEDE CULTURAL DIMENSIONS THEORY</a:t>
            </a:r>
          </a:p>
          <a:p>
            <a:r>
              <a:rPr lang="en-GB" sz="1600" dirty="0">
                <a:latin typeface="Times New Roman" panose="02020603050405020304" pitchFamily="18" charset="0"/>
                <a:cs typeface="Times New Roman" panose="02020603050405020304" pitchFamily="18" charset="0"/>
              </a:rPr>
              <a:t>CHALLENGES FACED BY ORGANISATIONAL LEADERS</a:t>
            </a:r>
          </a:p>
          <a:p>
            <a:r>
              <a:rPr lang="en-GB" sz="1600" dirty="0">
                <a:latin typeface="Times New Roman" panose="02020603050405020304" pitchFamily="18" charset="0"/>
                <a:cs typeface="Times New Roman" panose="02020603050405020304" pitchFamily="18" charset="0"/>
              </a:rPr>
              <a:t>MITIGATE THE CHALLENGES</a:t>
            </a:r>
          </a:p>
          <a:p>
            <a:r>
              <a:rPr lang="en-US" sz="1600" dirty="0">
                <a:latin typeface="Times New Roman" panose="02020603050405020304" pitchFamily="18" charset="0"/>
                <a:cs typeface="Times New Roman" panose="02020603050405020304" pitchFamily="18" charset="0"/>
              </a:rPr>
              <a:t>CONCLUSION</a:t>
            </a:r>
          </a:p>
          <a:p>
            <a:r>
              <a:rPr lang="en-US" sz="1600" dirty="0">
                <a:latin typeface="Times New Roman" panose="02020603050405020304" pitchFamily="18" charset="0"/>
                <a:cs typeface="Times New Roman" panose="02020603050405020304" pitchFamily="18" charset="0"/>
              </a:rPr>
              <a:t>REFERENCES</a:t>
            </a: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IN" sz="1600" dirty="0">
                <a:latin typeface="Times New Roman" panose="02020603050405020304" pitchFamily="18" charset="0"/>
                <a:cs typeface="Times New Roman" panose="02020603050405020304" pitchFamily="18" charset="0"/>
              </a:rPr>
            </a:br>
            <a:br>
              <a:rPr lang="en-IN" sz="1600" dirty="0">
                <a:latin typeface="Times New Roman" panose="02020603050405020304" pitchFamily="18" charset="0"/>
                <a:cs typeface="Times New Roman" panose="02020603050405020304" pitchFamily="18" charset="0"/>
              </a:rPr>
            </a:b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8790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981752" cy="812800"/>
          </a:xfrm>
        </p:spPr>
        <p:txBody>
          <a:bodyPr>
            <a:normAutofit/>
          </a:bodyPr>
          <a:lstStyle/>
          <a:p>
            <a:r>
              <a:rPr lang="en-IN" sz="28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77334" y="2421846"/>
            <a:ext cx="7897040" cy="3439307"/>
          </a:xfrm>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This presentation will provide a detailed understanding about the components of leadership and management in the organization. With the help of using effective research methodologies, any individual can assure relevant and accurate findings, which can not only enhance the knowledge, but can also, develop several essential skills. </a:t>
            </a:r>
          </a:p>
          <a:p>
            <a:pPr algn="just">
              <a:lnSpc>
                <a:spcPct val="150000"/>
              </a:lnSpc>
            </a:pPr>
            <a:r>
              <a:rPr lang="en-US" sz="1600" dirty="0">
                <a:latin typeface="Times New Roman" panose="02020603050405020304" pitchFamily="18" charset="0"/>
                <a:cs typeface="Times New Roman" panose="02020603050405020304" pitchFamily="18" charset="0"/>
              </a:rPr>
              <a:t>Dimension of Hofstede will provide the importance of understanding about the national culture of the overseas country for the leaders and will discuss several challenged faced by them.</a:t>
            </a:r>
            <a:endParaRPr lang="en-IN" sz="1600" dirty="0">
              <a:latin typeface="Times New Roman" panose="02020603050405020304" pitchFamily="18" charset="0"/>
              <a:cs typeface="Times New Roman" panose="02020603050405020304" pitchFamily="18" charset="0"/>
            </a:endParaRPr>
          </a:p>
        </p:txBody>
      </p:sp>
      <p:sp>
        <p:nvSpPr>
          <p:cNvPr id="4" name="AutoShape 2" descr="Leadership versus Management - Sanzman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p:cNvPicPr>
            <a:picLocks noChangeAspect="1"/>
          </p:cNvPicPr>
          <p:nvPr/>
        </p:nvPicPr>
        <p:blipFill>
          <a:blip r:embed="rId3"/>
          <a:stretch>
            <a:fillRect/>
          </a:stretch>
        </p:blipFill>
        <p:spPr>
          <a:xfrm>
            <a:off x="5363028" y="255248"/>
            <a:ext cx="2743200" cy="1666875"/>
          </a:xfrm>
          <a:prstGeom prst="rect">
            <a:avLst/>
          </a:prstGeom>
        </p:spPr>
      </p:pic>
    </p:spTree>
    <p:extLst>
      <p:ext uri="{BB962C8B-B14F-4D97-AF65-F5344CB8AC3E}">
        <p14:creationId xmlns:p14="http://schemas.microsoft.com/office/powerpoint/2010/main" val="2815768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778552" cy="667657"/>
          </a:xfrm>
        </p:spPr>
        <p:txBody>
          <a:bodyPr>
            <a:normAutofit fontScale="90000"/>
          </a:bodyPr>
          <a:lstStyle/>
          <a:p>
            <a:r>
              <a:rPr lang="en-IN" sz="2800" dirty="0">
                <a:latin typeface="Times New Roman" panose="02020603050405020304" pitchFamily="18" charset="0"/>
                <a:cs typeface="Times New Roman" panose="02020603050405020304" pitchFamily="18" charset="0"/>
              </a:rPr>
              <a:t>METHODOLOGY USED</a:t>
            </a:r>
          </a:p>
        </p:txBody>
      </p:sp>
      <p:sp>
        <p:nvSpPr>
          <p:cNvPr id="3" name="Content Placeholder 2"/>
          <p:cNvSpPr>
            <a:spLocks noGrp="1"/>
          </p:cNvSpPr>
          <p:nvPr>
            <p:ph idx="1"/>
          </p:nvPr>
        </p:nvSpPr>
        <p:spPr>
          <a:xfrm>
            <a:off x="677334" y="2160589"/>
            <a:ext cx="6420151" cy="4225697"/>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One of the major component of research methodology is research design. The term research design refers to the nature of data, which a research considers for managing its project finings. </a:t>
            </a:r>
          </a:p>
          <a:p>
            <a:pPr algn="just">
              <a:lnSpc>
                <a:spcPct val="150000"/>
              </a:lnSpc>
            </a:pPr>
            <a:r>
              <a:rPr lang="en-US" sz="1600" dirty="0">
                <a:latin typeface="Times New Roman" panose="02020603050405020304" pitchFamily="18" charset="0"/>
                <a:cs typeface="Times New Roman" panose="02020603050405020304" pitchFamily="18" charset="0"/>
              </a:rPr>
              <a:t>The qualitative form of research design includes the non-numerical and factual data about the topic, whereas the quantitative form of research design allows the researcher to include numerical and statistical terms. </a:t>
            </a:r>
          </a:p>
          <a:p>
            <a:pPr algn="just">
              <a:lnSpc>
                <a:spcPct val="150000"/>
              </a:lnSpc>
            </a:pPr>
            <a:r>
              <a:rPr lang="en-US" sz="1600" dirty="0">
                <a:latin typeface="Times New Roman" panose="02020603050405020304" pitchFamily="18" charset="0"/>
                <a:cs typeface="Times New Roman" panose="02020603050405020304" pitchFamily="18" charset="0"/>
              </a:rPr>
              <a:t>This presentation has included the qualitative form of research design as it will help in enhancing the depth of the research and will cover all the essential aspects.</a:t>
            </a: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52115" y="943429"/>
            <a:ext cx="2859314" cy="5442857"/>
          </a:xfrm>
          <a:prstGeom prst="rect">
            <a:avLst/>
          </a:prstGeom>
        </p:spPr>
      </p:pic>
    </p:spTree>
    <p:extLst>
      <p:ext uri="{BB962C8B-B14F-4D97-AF65-F5344CB8AC3E}">
        <p14:creationId xmlns:p14="http://schemas.microsoft.com/office/powerpoint/2010/main" val="2971264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3984607" cy="725714"/>
          </a:xfrm>
        </p:spPr>
        <p:txBody>
          <a:bodyPr>
            <a:normAutofit/>
          </a:bodyPr>
          <a:lstStyle/>
          <a:p>
            <a:r>
              <a:rPr lang="en-IN" sz="2800" dirty="0">
                <a:latin typeface="Times New Roman" panose="02020603050405020304" pitchFamily="18" charset="0"/>
                <a:cs typeface="Times New Roman" panose="02020603050405020304" pitchFamily="18" charset="0"/>
              </a:rPr>
              <a:t>METHODOLOGY USED</a:t>
            </a:r>
          </a:p>
        </p:txBody>
      </p:sp>
      <p:sp>
        <p:nvSpPr>
          <p:cNvPr id="3" name="Content Placeholder 2"/>
          <p:cNvSpPr>
            <a:spLocks noGrp="1"/>
          </p:cNvSpPr>
          <p:nvPr>
            <p:ph idx="1"/>
          </p:nvPr>
        </p:nvSpPr>
        <p:spPr>
          <a:xfrm>
            <a:off x="677334" y="2102532"/>
            <a:ext cx="7566780" cy="3485468"/>
          </a:xfrm>
        </p:spPr>
        <p:txBody>
          <a:bodyPr>
            <a:normAutofit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Another component of research methodology is type of data collection. There are majorly two types of data collection, which affects the relevancy and accuracy in the research. These types are primary and secondary. </a:t>
            </a:r>
          </a:p>
          <a:p>
            <a:pPr algn="just">
              <a:lnSpc>
                <a:spcPct val="150000"/>
              </a:lnSpc>
            </a:pPr>
            <a:r>
              <a:rPr lang="en-US" sz="1600" dirty="0">
                <a:latin typeface="Times New Roman" panose="02020603050405020304" pitchFamily="18" charset="0"/>
                <a:cs typeface="Times New Roman" panose="02020603050405020304" pitchFamily="18" charset="0"/>
              </a:rPr>
              <a:t>The primary form of data collection includes the non-existing and raw data acquired form actual sources like employees of the company or customers. </a:t>
            </a:r>
          </a:p>
          <a:p>
            <a:pPr algn="just">
              <a:lnSpc>
                <a:spcPct val="150000"/>
              </a:lnSpc>
            </a:pPr>
            <a:r>
              <a:rPr lang="en-US" sz="1600" dirty="0">
                <a:latin typeface="Times New Roman" panose="02020603050405020304" pitchFamily="18" charset="0"/>
                <a:cs typeface="Times New Roman" panose="02020603050405020304" pitchFamily="18" charset="0"/>
              </a:rPr>
              <a:t>This project has prioritized using secondary sources as it ids les time-consuming method on the comparison of primary data collection method. With the help of using e blogs, books, business related magazines, the researcher will manage to gather the information related to leadership and management</a:t>
            </a:r>
            <a:endParaRPr lang="en-IN"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865962" y="2177257"/>
            <a:ext cx="2762250" cy="3336018"/>
          </a:xfrm>
          <a:prstGeom prst="rect">
            <a:avLst/>
          </a:prstGeom>
        </p:spPr>
      </p:pic>
    </p:spTree>
    <p:extLst>
      <p:ext uri="{BB962C8B-B14F-4D97-AF65-F5344CB8AC3E}">
        <p14:creationId xmlns:p14="http://schemas.microsoft.com/office/powerpoint/2010/main" val="2766737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099352" cy="1320800"/>
          </a:xfrm>
        </p:spPr>
        <p:txBody>
          <a:bodyPr>
            <a:normAutofit/>
          </a:bodyPr>
          <a:lstStyle/>
          <a:p>
            <a:r>
              <a:rPr lang="en-IN" sz="2800" dirty="0">
                <a:latin typeface="Times New Roman" panose="02020603050405020304" pitchFamily="18" charset="0"/>
                <a:cs typeface="Times New Roman" panose="02020603050405020304" pitchFamily="18" charset="0"/>
              </a:rPr>
              <a:t>ORGANISATIONAL LEADERSHIP</a:t>
            </a:r>
          </a:p>
        </p:txBody>
      </p:sp>
      <p:sp>
        <p:nvSpPr>
          <p:cNvPr id="3" name="Content Placeholder 2"/>
          <p:cNvSpPr>
            <a:spLocks noGrp="1"/>
          </p:cNvSpPr>
          <p:nvPr>
            <p:ph idx="1"/>
          </p:nvPr>
        </p:nvSpPr>
        <p:spPr>
          <a:xfrm>
            <a:off x="677334" y="2206171"/>
            <a:ext cx="7392610" cy="4412343"/>
          </a:xfrm>
        </p:spPr>
        <p:txBody>
          <a:bodyPr>
            <a:noAutofit/>
          </a:bodyPr>
          <a:lstStyle/>
          <a:p>
            <a:pPr>
              <a:lnSpc>
                <a:spcPct val="150000"/>
              </a:lnSpc>
            </a:pPr>
            <a:r>
              <a:rPr lang="en-US" sz="1600" dirty="0">
                <a:latin typeface="Times New Roman" panose="02020603050405020304" pitchFamily="18" charset="0"/>
                <a:cs typeface="Times New Roman" panose="02020603050405020304" pitchFamily="18" charset="0"/>
              </a:rPr>
              <a:t>The term leadership refers to the position or professional state in which an individual and guide or influence a group or another individual. </a:t>
            </a:r>
          </a:p>
          <a:p>
            <a:pPr algn="just">
              <a:lnSpc>
                <a:spcPct val="150000"/>
              </a:lnSpc>
            </a:pPr>
            <a:r>
              <a:rPr lang="en-GB" sz="1600" dirty="0">
                <a:latin typeface="Times New Roman" panose="02020603050405020304" pitchFamily="18" charset="0"/>
                <a:cs typeface="Times New Roman" panose="02020603050405020304" pitchFamily="18" charset="0"/>
              </a:rPr>
              <a:t>It is important for organisational leaders to understand the national culture of the countries to navigate the employees towards achievement of organisational goals. </a:t>
            </a:r>
          </a:p>
          <a:p>
            <a:pPr>
              <a:lnSpc>
                <a:spcPct val="150000"/>
              </a:lnSpc>
            </a:pPr>
            <a:r>
              <a:rPr lang="en-GB" sz="1600" dirty="0">
                <a:latin typeface="Times New Roman" panose="02020603050405020304" pitchFamily="18" charset="0"/>
                <a:cs typeface="Times New Roman" panose="02020603050405020304" pitchFamily="18" charset="0"/>
              </a:rPr>
              <a:t>Cross culture and language barrier create huge impact over the management of the organisations in diverse environment.</a:t>
            </a:r>
          </a:p>
          <a:p>
            <a:pPr>
              <a:lnSpc>
                <a:spcPct val="150000"/>
              </a:lnSpc>
            </a:pPr>
            <a:r>
              <a:rPr lang="en-GB" sz="1600" dirty="0">
                <a:latin typeface="Times New Roman" panose="02020603050405020304" pitchFamily="18" charset="0"/>
                <a:cs typeface="Times New Roman" panose="02020603050405020304" pitchFamily="18" charset="0"/>
              </a:rPr>
              <a:t>National culture shape the organisation work environment as culture encompasses values, beliefs, language others within the communities. According to Hofstede culture is collection of thinking, communicating, behaving of the individual within the organisations. </a:t>
            </a: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270944" y="398462"/>
            <a:ext cx="3759200" cy="1743075"/>
          </a:xfrm>
          <a:prstGeom prst="rect">
            <a:avLst/>
          </a:prstGeom>
        </p:spPr>
      </p:pic>
    </p:spTree>
    <p:extLst>
      <p:ext uri="{BB962C8B-B14F-4D97-AF65-F5344CB8AC3E}">
        <p14:creationId xmlns:p14="http://schemas.microsoft.com/office/powerpoint/2010/main" val="1360800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7267453" cy="740229"/>
          </a:xfrm>
        </p:spPr>
        <p:txBody>
          <a:bodyPr>
            <a:normAutofit fontScale="90000"/>
          </a:bodyPr>
          <a:lstStyle/>
          <a:p>
            <a:r>
              <a:rPr lang="en-GB" sz="2800" dirty="0">
                <a:latin typeface="Times New Roman" panose="02020603050405020304" pitchFamily="18" charset="0"/>
                <a:cs typeface="Times New Roman" panose="02020603050405020304" pitchFamily="18" charset="0"/>
              </a:rPr>
              <a:t>HOFSTEDE CULTURAL DIMENSIONS THEORY</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088018"/>
            <a:ext cx="7915123" cy="4515981"/>
          </a:xfrm>
        </p:spPr>
        <p:txBody>
          <a:bodyPr>
            <a:noAutofit/>
          </a:bodyPr>
          <a:lstStyle/>
          <a:p>
            <a:pPr algn="just">
              <a:lnSpc>
                <a:spcPct val="160000"/>
              </a:lnSpc>
            </a:pPr>
            <a:r>
              <a:rPr lang="en-GB" sz="1600" dirty="0">
                <a:latin typeface="Times New Roman" panose="02020603050405020304" pitchFamily="18" charset="0"/>
                <a:cs typeface="Times New Roman" panose="02020603050405020304" pitchFamily="18" charset="0"/>
              </a:rPr>
              <a:t>Collectivism vs. Individualism – it is considered as the degree to which societies are integrated into groups and their interdependencies. Individualism – culture that emphasise on personal achievements, autonomy and individual rights. </a:t>
            </a:r>
          </a:p>
          <a:p>
            <a:pPr algn="just">
              <a:lnSpc>
                <a:spcPct val="160000"/>
              </a:lnSpc>
            </a:pPr>
            <a:r>
              <a:rPr lang="en-GB" sz="1600" dirty="0">
                <a:latin typeface="Times New Roman" panose="02020603050405020304" pitchFamily="18" charset="0"/>
                <a:cs typeface="Times New Roman" panose="02020603050405020304" pitchFamily="18" charset="0"/>
              </a:rPr>
              <a:t>In these cultures language may be more direct and individuals are encouraged to express their opinions. Whereas collectivism indicate that prioritize should be laced over the harmony, family and community and the collective goals. </a:t>
            </a:r>
          </a:p>
          <a:p>
            <a:pPr algn="just">
              <a:lnSpc>
                <a:spcPct val="160000"/>
              </a:lnSpc>
            </a:pPr>
            <a:r>
              <a:rPr lang="en-GB" sz="1600" dirty="0">
                <a:latin typeface="Times New Roman" panose="02020603050405020304" pitchFamily="18" charset="0"/>
                <a:cs typeface="Times New Roman" panose="02020603050405020304" pitchFamily="18" charset="0"/>
              </a:rPr>
              <a:t>The languages might reflect these values through politeness and indirect communications.</a:t>
            </a:r>
          </a:p>
          <a:p>
            <a:pPr algn="just">
              <a:lnSpc>
                <a:spcPct val="160000"/>
              </a:lnSpc>
            </a:pPr>
            <a:r>
              <a:rPr lang="en-GB" sz="1600" dirty="0">
                <a:latin typeface="Times New Roman" panose="02020603050405020304" pitchFamily="18" charset="0"/>
                <a:cs typeface="Times New Roman" panose="02020603050405020304" pitchFamily="18" charset="0"/>
              </a:rPr>
              <a:t> Collectivism is part of wider group which reflect the importance and their success thus they are drive through collective views and their supports. </a:t>
            </a: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43974" y="2221366"/>
            <a:ext cx="2838450" cy="3061835"/>
          </a:xfrm>
          <a:prstGeom prst="rect">
            <a:avLst/>
          </a:prstGeom>
        </p:spPr>
      </p:pic>
    </p:spTree>
    <p:extLst>
      <p:ext uri="{BB962C8B-B14F-4D97-AF65-F5344CB8AC3E}">
        <p14:creationId xmlns:p14="http://schemas.microsoft.com/office/powerpoint/2010/main" val="213784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1970" y="477157"/>
            <a:ext cx="3939637" cy="1006869"/>
          </a:xfrm>
        </p:spPr>
        <p:txBody>
          <a:bodyPr>
            <a:normAutofit fontScale="90000"/>
          </a:bodyPr>
          <a:lstStyle/>
          <a:p>
            <a:r>
              <a:rPr lang="en-GB" sz="2800" dirty="0">
                <a:latin typeface="Times New Roman" panose="02020603050405020304" pitchFamily="18" charset="0"/>
                <a:cs typeface="Times New Roman" panose="02020603050405020304" pitchFamily="18" charset="0"/>
              </a:rPr>
              <a:t>HOFSTEDE CULTURAL DIMENSIONS THEORY</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8684380" cy="4501468"/>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Power distance index - the power distance considered the extent of inequality and tolerations. A high power distance indicate that a cultural accepts inequity and power difference, encouraging and often influence over the use of language. </a:t>
            </a:r>
          </a:p>
          <a:p>
            <a:pPr algn="just">
              <a:lnSpc>
                <a:spcPct val="150000"/>
              </a:lnSpc>
            </a:pPr>
            <a:r>
              <a:rPr lang="en-GB" sz="1600" dirty="0">
                <a:latin typeface="Times New Roman" panose="02020603050405020304" pitchFamily="18" charset="0"/>
                <a:cs typeface="Times New Roman" panose="02020603050405020304" pitchFamily="18" charset="0"/>
              </a:rPr>
              <a:t>People might use formal language speech while addressing thus it show high respect for rank and authority. A Low power index indicates that culture encourage flat organisations structure that features decentralized decision making responsibility and emphasis on power distribution. </a:t>
            </a:r>
          </a:p>
          <a:p>
            <a:pPr algn="just">
              <a:lnSpc>
                <a:spcPct val="150000"/>
              </a:lnSpc>
            </a:pPr>
            <a:r>
              <a:rPr lang="en-GB" sz="1600" dirty="0">
                <a:latin typeface="Times New Roman" panose="02020603050405020304" pitchFamily="18" charset="0"/>
                <a:cs typeface="Times New Roman" panose="02020603050405020304" pitchFamily="18" charset="0"/>
              </a:rPr>
              <a:t>In low power distance there is expectation of equality among the individuals and language may be informal, as it encourages the participative management style </a:t>
            </a:r>
          </a:p>
          <a:p>
            <a:pPr algn="just">
              <a:lnSpc>
                <a:spcPct val="150000"/>
              </a:lnSpc>
            </a:pPr>
            <a:r>
              <a:rPr lang="en-GB" sz="1600" dirty="0">
                <a:latin typeface="Times New Roman" panose="02020603050405020304" pitchFamily="18" charset="0"/>
                <a:cs typeface="Times New Roman" panose="02020603050405020304" pitchFamily="18" charset="0"/>
              </a:rPr>
              <a:t>It  emphasis on power distribution. people are more likely to accept that power inequality is good and acceptable. </a:t>
            </a: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205763" y="477157"/>
            <a:ext cx="4592865" cy="1600200"/>
          </a:xfrm>
          <a:prstGeom prst="rect">
            <a:avLst/>
          </a:prstGeom>
        </p:spPr>
      </p:pic>
    </p:spTree>
    <p:extLst>
      <p:ext uri="{BB962C8B-B14F-4D97-AF65-F5344CB8AC3E}">
        <p14:creationId xmlns:p14="http://schemas.microsoft.com/office/powerpoint/2010/main" val="3389971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2049" y="414728"/>
            <a:ext cx="7102561" cy="449943"/>
          </a:xfrm>
        </p:spPr>
        <p:txBody>
          <a:bodyPr>
            <a:normAutofit fontScale="90000"/>
          </a:bodyPr>
          <a:lstStyle/>
          <a:p>
            <a:r>
              <a:rPr lang="en-GB" sz="2800" dirty="0">
                <a:latin typeface="Times New Roman" panose="02020603050405020304" pitchFamily="18" charset="0"/>
                <a:cs typeface="Times New Roman" panose="02020603050405020304" pitchFamily="18" charset="0"/>
              </a:rPr>
              <a:t>HOFSTEDE CULTURAL DIMENSIONS THEORY</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1407886"/>
            <a:ext cx="8597295" cy="5123543"/>
          </a:xfrm>
        </p:spPr>
        <p:txBody>
          <a:bodyPr>
            <a:noAutofit/>
          </a:bodyPr>
          <a:lstStyle/>
          <a:p>
            <a:pPr algn="just">
              <a:lnSpc>
                <a:spcPct val="170000"/>
              </a:lnSpc>
            </a:pPr>
            <a:r>
              <a:rPr lang="en-GB" sz="1600" dirty="0">
                <a:latin typeface="Times New Roman" panose="02020603050405020304" pitchFamily="18" charset="0"/>
                <a:cs typeface="Times New Roman" panose="02020603050405020304" pitchFamily="18" charset="0"/>
              </a:rPr>
              <a:t>Organisations leaders and personnel’s behaviour is directly impacted by  their cultural background, language, beliefs, behaviours, habits etc. culture affect the type of leadership and attitude within the organisations</a:t>
            </a:r>
            <a:endParaRPr lang="en-IN" sz="1600" dirty="0">
              <a:latin typeface="Times New Roman" panose="02020603050405020304" pitchFamily="18" charset="0"/>
              <a:cs typeface="Times New Roman" panose="02020603050405020304" pitchFamily="18" charset="0"/>
            </a:endParaRPr>
          </a:p>
          <a:p>
            <a:pPr algn="just">
              <a:lnSpc>
                <a:spcPct val="170000"/>
              </a:lnSpc>
            </a:pPr>
            <a:r>
              <a:rPr lang="en-GB" sz="1600" dirty="0">
                <a:latin typeface="Times New Roman" panose="02020603050405020304" pitchFamily="18" charset="0"/>
                <a:cs typeface="Times New Roman" panose="02020603050405020304" pitchFamily="18" charset="0"/>
              </a:rPr>
              <a:t>.where leaders are required to implement the decentralisation structure within the decision making throughout the organisation are required to practice informal behaviour while communicating the role a leader</a:t>
            </a:r>
          </a:p>
          <a:p>
            <a:pPr algn="just">
              <a:lnSpc>
                <a:spcPct val="170000"/>
              </a:lnSpc>
            </a:pPr>
            <a:r>
              <a:rPr lang="en-GB" sz="1600" dirty="0">
                <a:latin typeface="Times New Roman" panose="02020603050405020304" pitchFamily="18" charset="0"/>
                <a:cs typeface="Times New Roman" panose="02020603050405020304" pitchFamily="18" charset="0"/>
              </a:rPr>
              <a:t> with high power distance is incline to make autocratic decisions which enable the employee from different culture and linguist barrier feel biasness and reduce the productivity within the performance of the employees due to unequal treatment. </a:t>
            </a:r>
          </a:p>
          <a:p>
            <a:pPr algn="just">
              <a:lnSpc>
                <a:spcPct val="170000"/>
              </a:lnSpc>
            </a:pPr>
            <a:r>
              <a:rPr lang="en-GB" sz="1600" dirty="0">
                <a:latin typeface="Times New Roman" panose="02020603050405020304" pitchFamily="18" charset="0"/>
                <a:cs typeface="Times New Roman" panose="02020603050405020304" pitchFamily="18" charset="0"/>
              </a:rPr>
              <a:t>In order to become effective leader it is required by the organisation leader to understand the national culture across the countries.</a:t>
            </a:r>
            <a:endParaRPr lang="en-IN" sz="1600" dirty="0">
              <a:latin typeface="Times New Roman" panose="02020603050405020304" pitchFamily="18" charset="0"/>
              <a:cs typeface="Times New Roman" panose="02020603050405020304" pitchFamily="18" charset="0"/>
            </a:endParaRPr>
          </a:p>
          <a:p>
            <a:pPr algn="just">
              <a:lnSpc>
                <a:spcPct val="170000"/>
              </a:lnSpc>
            </a:pP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471932" y="2496458"/>
            <a:ext cx="2371725" cy="1933575"/>
          </a:xfrm>
          <a:prstGeom prst="rect">
            <a:avLst/>
          </a:prstGeom>
        </p:spPr>
      </p:pic>
    </p:spTree>
    <p:extLst>
      <p:ext uri="{BB962C8B-B14F-4D97-AF65-F5344CB8AC3E}">
        <p14:creationId xmlns:p14="http://schemas.microsoft.com/office/powerpoint/2010/main" val="2735332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919397"/>
          </a:xfrm>
        </p:spPr>
        <p:txBody>
          <a:bodyPr>
            <a:noAutofit/>
          </a:bodyPr>
          <a:lstStyle/>
          <a:p>
            <a:r>
              <a:rPr lang="en-GB" sz="2800" dirty="0">
                <a:latin typeface="Times New Roman" panose="02020603050405020304" pitchFamily="18" charset="0"/>
                <a:cs typeface="Times New Roman" panose="02020603050405020304" pitchFamily="18" charset="0"/>
              </a:rPr>
              <a:t>CHALLENGES FACED BY ORGANISATIONAL LEADERS</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855790"/>
            <a:ext cx="8596668" cy="3079068"/>
          </a:xfrm>
        </p:spPr>
        <p:txBody>
          <a:bodyPr>
            <a:normAutofit/>
          </a:bodyPr>
          <a:lstStyle/>
          <a:p>
            <a:r>
              <a:rPr lang="en-GB" sz="1600" dirty="0">
                <a:latin typeface="Times New Roman" panose="02020603050405020304" pitchFamily="18" charset="0"/>
                <a:cs typeface="Times New Roman" panose="02020603050405020304" pitchFamily="18" charset="0"/>
              </a:rPr>
              <a:t>Language barrier - When engaging in international business, it’s important to consider the languages spoken in the countries to where looking for expansions. </a:t>
            </a:r>
          </a:p>
          <a:p>
            <a:r>
              <a:rPr lang="en-GB" sz="1600" dirty="0">
                <a:latin typeface="Times New Roman" panose="02020603050405020304" pitchFamily="18" charset="0"/>
                <a:cs typeface="Times New Roman" panose="02020603050405020304" pitchFamily="18" charset="0"/>
              </a:rPr>
              <a:t>The leader is required to know where to use formal and informal language while delivering any speech in order to create impact of the business over the customers.</a:t>
            </a:r>
          </a:p>
          <a:p>
            <a:pPr algn="just">
              <a:lnSpc>
                <a:spcPct val="150000"/>
              </a:lnSpc>
            </a:pPr>
            <a:r>
              <a:rPr lang="en-GB" sz="1600" dirty="0">
                <a:latin typeface="Times New Roman" panose="02020603050405020304" pitchFamily="18" charset="0"/>
                <a:cs typeface="Times New Roman" panose="02020603050405020304" pitchFamily="18" charset="0"/>
              </a:rPr>
              <a:t>Cultural difference – another challenge faced by the leader is cultural difference as doing business oversees. </a:t>
            </a:r>
          </a:p>
          <a:p>
            <a:r>
              <a:rPr lang="en-GB" sz="1600" dirty="0">
                <a:latin typeface="Times New Roman" panose="02020603050405020304" pitchFamily="18" charset="0"/>
                <a:cs typeface="Times New Roman" panose="02020603050405020304" pitchFamily="18" charset="0"/>
              </a:rPr>
              <a:t>The leader will going to experience greater cultural difference so it is required for the leaders to respect to different culture and their customary practices for better performances. </a:t>
            </a:r>
            <a:endParaRPr lang="en-IN" sz="1600" dirty="0">
              <a:latin typeface="Times New Roman" panose="02020603050405020304" pitchFamily="18"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727202" y="5066619"/>
            <a:ext cx="5791199" cy="1514475"/>
          </a:xfrm>
          <a:prstGeom prst="rect">
            <a:avLst/>
          </a:prstGeom>
        </p:spPr>
      </p:pic>
    </p:spTree>
    <p:extLst>
      <p:ext uri="{BB962C8B-B14F-4D97-AF65-F5344CB8AC3E}">
        <p14:creationId xmlns:p14="http://schemas.microsoft.com/office/powerpoint/2010/main" val="144382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444723" cy="580571"/>
          </a:xfrm>
        </p:spPr>
        <p:txBody>
          <a:bodyPr>
            <a:normAutofit/>
          </a:bodyPr>
          <a:lstStyle/>
          <a:p>
            <a:r>
              <a:rPr lang="en-US" sz="2800" dirty="0">
                <a:latin typeface="Times New Roman" panose="02020603050405020304" pitchFamily="18" charset="0"/>
                <a:cs typeface="Times New Roman" panose="02020603050405020304" pitchFamily="18" charset="0"/>
              </a:rPr>
              <a:t>CHALLENGES</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58019" y="2813732"/>
            <a:ext cx="9323009" cy="2847747"/>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Changes in foreign trade and policies - Business doesn’t exist in a vacuum. it is influenced by politics, policies, laws, and relationships between countries. Because those relationships can be extremely nuanced, it’s important that you closely follow news related to countries where you do business.</a:t>
            </a:r>
          </a:p>
          <a:p>
            <a:pPr algn="just">
              <a:lnSpc>
                <a:spcPct val="150000"/>
              </a:lnSpc>
            </a:pPr>
            <a:r>
              <a:rPr lang="en-GB" sz="1600" dirty="0">
                <a:latin typeface="Times New Roman" panose="02020603050405020304" pitchFamily="18" charset="0"/>
                <a:cs typeface="Times New Roman" panose="02020603050405020304" pitchFamily="18" charset="0"/>
              </a:rPr>
              <a:t> leaders’ decisions can have a significant impact on various aspects of a country, including taxes, labour laws, raw material costs, transportation infrastructure, and educational system. </a:t>
            </a:r>
          </a:p>
        </p:txBody>
      </p:sp>
      <p:pic>
        <p:nvPicPr>
          <p:cNvPr id="4" name="Picture 3"/>
          <p:cNvPicPr>
            <a:picLocks noChangeAspect="1"/>
          </p:cNvPicPr>
          <p:nvPr/>
        </p:nvPicPr>
        <p:blipFill>
          <a:blip r:embed="rId3"/>
          <a:stretch>
            <a:fillRect/>
          </a:stretch>
        </p:blipFill>
        <p:spPr>
          <a:xfrm>
            <a:off x="4398055" y="674689"/>
            <a:ext cx="3889601" cy="1485900"/>
          </a:xfrm>
          <a:prstGeom prst="rect">
            <a:avLst/>
          </a:prstGeom>
        </p:spPr>
      </p:pic>
    </p:spTree>
    <p:extLst>
      <p:ext uri="{BB962C8B-B14F-4D97-AF65-F5344CB8AC3E}">
        <p14:creationId xmlns:p14="http://schemas.microsoft.com/office/powerpoint/2010/main" val="381725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1"/>
            <a:ext cx="5978299" cy="529652"/>
          </a:xfrm>
        </p:spPr>
        <p:txBody>
          <a:bodyPr>
            <a:noAutofit/>
          </a:bodyPr>
          <a:lstStyle/>
          <a:p>
            <a:r>
              <a:rPr lang="en-GB" sz="2800" dirty="0">
                <a:latin typeface="Times New Roman" panose="02020603050405020304" pitchFamily="18" charset="0"/>
                <a:cs typeface="Times New Roman" panose="02020603050405020304" pitchFamily="18" charset="0"/>
              </a:rPr>
              <a:t>MITIGATE THE CHALLENGES</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7610323" cy="3880773"/>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Legal compliance challenges can be mitigated by regular monitoring the changes taken place within the laws to conduct the business. International businesses have to be cognizant of such regulations, especially in the context of local labour laws, environmental standards, trade restrictions, and tax regulations, in order to set up successful offshore operations.</a:t>
            </a:r>
          </a:p>
          <a:p>
            <a:pPr algn="just">
              <a:lnSpc>
                <a:spcPct val="150000"/>
              </a:lnSpc>
            </a:pPr>
            <a:r>
              <a:rPr lang="en-GB" sz="1600" dirty="0">
                <a:latin typeface="Times New Roman" panose="02020603050405020304" pitchFamily="18" charset="0"/>
                <a:cs typeface="Times New Roman" panose="02020603050405020304" pitchFamily="18" charset="0"/>
              </a:rPr>
              <a:t>The challenge of cultural diversity can be mitigate by leader by communicate effectively while addressing the change within the organisations.. Training in cross-cultural quotient (CQ) is essential. Ideally, top managers in international locations should be familiar with the local vernacular, business traditions, and laws.</a:t>
            </a: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03195" y="1915886"/>
            <a:ext cx="2857500" cy="3352800"/>
          </a:xfrm>
          <a:prstGeom prst="rect">
            <a:avLst/>
          </a:prstGeom>
        </p:spPr>
      </p:pic>
    </p:spTree>
    <p:extLst>
      <p:ext uri="{BB962C8B-B14F-4D97-AF65-F5344CB8AC3E}">
        <p14:creationId xmlns:p14="http://schemas.microsoft.com/office/powerpoint/2010/main" val="1846317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4373637" cy="624114"/>
          </a:xfrm>
        </p:spPr>
        <p:txBody>
          <a:bodyPr>
            <a:noAutofit/>
          </a:bodyPr>
          <a:lstStyle/>
          <a:p>
            <a:r>
              <a:rPr lang="en-US" sz="2800" dirty="0">
                <a:latin typeface="Times New Roman" panose="02020603050405020304" pitchFamily="18" charset="0"/>
                <a:cs typeface="Times New Roman" panose="02020603050405020304" pitchFamily="18" charset="0"/>
              </a:rPr>
              <a:t>CONCLUSION</a:t>
            </a:r>
            <a:br>
              <a:rPr lang="en-US"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2160589"/>
            <a:ext cx="8800495" cy="251301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There are several aspects, which are very essential for the leader to analyze, as it eventually drives the growth and productivity of the organization at the time of business Expansion. </a:t>
            </a:r>
          </a:p>
          <a:p>
            <a:pPr algn="just">
              <a:lnSpc>
                <a:spcPct val="150000"/>
              </a:lnSpc>
            </a:pPr>
            <a:r>
              <a:rPr lang="en-US" sz="1600" dirty="0">
                <a:latin typeface="Times New Roman" panose="02020603050405020304" pitchFamily="18" charset="0"/>
                <a:cs typeface="Times New Roman" panose="02020603050405020304" pitchFamily="18" charset="0"/>
              </a:rPr>
              <a:t>It has been summarized that it is very essential for the organizational leader to assure the understanding of national culture of the overseas countries to manage the business expansion as help the organization in attracting the target audience by connecting through their motional senses.</a:t>
            </a:r>
          </a:p>
          <a:p>
            <a:pPr algn="just">
              <a:lnSpc>
                <a:spcPct val="150000"/>
              </a:lnSpc>
            </a:pP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584121" y="4819425"/>
            <a:ext cx="2933700" cy="1562100"/>
          </a:xfrm>
          <a:prstGeom prst="rect">
            <a:avLst/>
          </a:prstGeom>
        </p:spPr>
      </p:pic>
    </p:spTree>
    <p:extLst>
      <p:ext uri="{BB962C8B-B14F-4D97-AF65-F5344CB8AC3E}">
        <p14:creationId xmlns:p14="http://schemas.microsoft.com/office/powerpoint/2010/main" val="784821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2936723" cy="580571"/>
          </a:xfrm>
        </p:spPr>
        <p:txBody>
          <a:bodyPr>
            <a:noAutofit/>
          </a:bodyPr>
          <a:lstStyle/>
          <a:p>
            <a:r>
              <a:rPr lang="en-US" sz="2800" dirty="0">
                <a:latin typeface="Times New Roman" panose="02020603050405020304" pitchFamily="18" charset="0"/>
                <a:cs typeface="Times New Roman" panose="02020603050405020304" pitchFamily="18" charset="0"/>
              </a:rPr>
              <a:t>REFERENCES</a:t>
            </a:r>
            <a:br>
              <a:rPr lang="en-US"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7232952" cy="3238725"/>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Books and Journals</a:t>
            </a:r>
          </a:p>
          <a:p>
            <a:pPr algn="just">
              <a:lnSpc>
                <a:spcPct val="150000"/>
              </a:lnSpc>
            </a:pPr>
            <a:r>
              <a:rPr lang="en-US" dirty="0" err="1">
                <a:latin typeface="Times New Roman" panose="02020603050405020304" pitchFamily="18" charset="0"/>
                <a:cs typeface="Times New Roman" panose="02020603050405020304" pitchFamily="18" charset="0"/>
              </a:rPr>
              <a:t>Kilag</a:t>
            </a:r>
            <a:r>
              <a:rPr lang="en-US" dirty="0">
                <a:latin typeface="Times New Roman" panose="02020603050405020304" pitchFamily="18" charset="0"/>
                <a:cs typeface="Times New Roman" panose="02020603050405020304" pitchFamily="18" charset="0"/>
              </a:rPr>
              <a:t>, O.K.T., and et.al., (2023). A conceptual framework: A systematic Literature Review on Educational Leadership and Management. Science and Education, 4(9), pp.262-273.</a:t>
            </a:r>
          </a:p>
          <a:p>
            <a:pPr algn="just">
              <a:lnSpc>
                <a:spcPct val="150000"/>
              </a:lnSpc>
            </a:pPr>
            <a:r>
              <a:rPr lang="en-US" dirty="0" err="1">
                <a:latin typeface="Times New Roman" panose="02020603050405020304" pitchFamily="18" charset="0"/>
                <a:cs typeface="Times New Roman" panose="02020603050405020304" pitchFamily="18" charset="0"/>
              </a:rPr>
              <a:t>Kakemam</a:t>
            </a:r>
            <a:r>
              <a:rPr lang="en-US" dirty="0">
                <a:latin typeface="Times New Roman" panose="02020603050405020304" pitchFamily="18" charset="0"/>
                <a:cs typeface="Times New Roman" panose="02020603050405020304" pitchFamily="18" charset="0"/>
              </a:rPr>
              <a:t>, E., and et.al., (2020). Leadership and management competencies for hospital managers: a systematic review and best-fit framework synthesis. Journal of healthcare leadership, pp.59-68.</a:t>
            </a:r>
          </a:p>
          <a:p>
            <a:pPr algn="just">
              <a:lnSpc>
                <a:spcPct val="150000"/>
              </a:lnSpc>
            </a:pPr>
            <a:endParaRPr lang="en-IN"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6159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14286" y="1375455"/>
            <a:ext cx="6995885" cy="3951288"/>
          </a:xfrm>
          <a:prstGeom prst="rect">
            <a:avLst/>
          </a:prstGeom>
        </p:spPr>
      </p:pic>
    </p:spTree>
    <p:extLst>
      <p:ext uri="{BB962C8B-B14F-4D97-AF65-F5344CB8AC3E}">
        <p14:creationId xmlns:p14="http://schemas.microsoft.com/office/powerpoint/2010/main" val="3691290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TotalTime>
  <Words>1704</Words>
  <Application>Microsoft Office PowerPoint</Application>
  <PresentationFormat>Ecran lat</PresentationFormat>
  <Paragraphs>88</Paragraphs>
  <Slides>16</Slides>
  <Notes>11</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Facet</vt:lpstr>
      <vt:lpstr>Leadership and management, theory and practice</vt:lpstr>
      <vt:lpstr>Prezentare PowerPoint</vt:lpstr>
      <vt:lpstr>TABLE OF CONTENT</vt:lpstr>
      <vt:lpstr>INTRODUCTION</vt:lpstr>
      <vt:lpstr>METHODOLOGY USED</vt:lpstr>
      <vt:lpstr>METHODOLOGY USED</vt:lpstr>
      <vt:lpstr>ORGANISATIONAL LEADERSHIP</vt:lpstr>
      <vt:lpstr>HOFSTEDE CULTURAL DIMENSIONS THEORY </vt:lpstr>
      <vt:lpstr>HOFSTEDE CULTURAL DIMENSIONS THEORY </vt:lpstr>
      <vt:lpstr>HOFSTEDE CULTURAL DIMENSIONS THEORY </vt:lpstr>
      <vt:lpstr>CHALLENGES FACED BY ORGANISATIONAL LEADERS </vt:lpstr>
      <vt:lpstr>CHALLENGES</vt:lpstr>
      <vt:lpstr>MITIGATE THE CHALLENGES </vt:lpstr>
      <vt:lpstr>CONCLUSION </vt:lpstr>
      <vt:lpstr>REFERENCES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dc:title>
  <dc:creator>BST</dc:creator>
  <cp:lastModifiedBy>BST</cp:lastModifiedBy>
  <cp:revision>69</cp:revision>
  <dcterms:created xsi:type="dcterms:W3CDTF">2024-11-12T11:42:59Z</dcterms:created>
  <dcterms:modified xsi:type="dcterms:W3CDTF">2025-03-28T20:13:12Z</dcterms:modified>
</cp:coreProperties>
</file>