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392" r:id="rId2"/>
    <p:sldId id="396" r:id="rId3"/>
    <p:sldId id="300" r:id="rId4"/>
    <p:sldId id="394" r:id="rId5"/>
    <p:sldId id="397" r:id="rId6"/>
    <p:sldId id="395" r:id="rId7"/>
    <p:sldId id="297" r:id="rId8"/>
    <p:sldId id="270" r:id="rId9"/>
    <p:sldId id="303" r:id="rId10"/>
    <p:sldId id="304" r:id="rId11"/>
    <p:sldId id="299" r:id="rId12"/>
    <p:sldId id="268" r:id="rId13"/>
    <p:sldId id="273" r:id="rId14"/>
    <p:sldId id="278" r:id="rId15"/>
    <p:sldId id="276" r:id="rId16"/>
    <p:sldId id="393" r:id="rId17"/>
    <p:sldId id="277" r:id="rId18"/>
    <p:sldId id="279" r:id="rId19"/>
    <p:sldId id="296" r:id="rId20"/>
    <p:sldId id="369" r:id="rId21"/>
    <p:sldId id="391" r:id="rId2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35DB0F-414B-451F-8C3C-3E0EABF5191D}" v="1" dt="2023-06-12T06:14:27.7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44" autoAdjust="0"/>
    <p:restoredTop sz="69775" autoAdjust="0"/>
  </p:normalViewPr>
  <p:slideViewPr>
    <p:cSldViewPr>
      <p:cViewPr varScale="1">
        <p:scale>
          <a:sx n="73" d="100"/>
          <a:sy n="73" d="100"/>
        </p:scale>
        <p:origin x="496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0435DB0F-414B-451F-8C3C-3E0EABF5191D}"/>
    <pc:docChg chg="custSel addSld delSld modSld">
      <pc:chgData name="Mohamed Asim" userId="463e8671-0eec-4074-8616-21d10d9d1eab" providerId="ADAL" clId="{0435DB0F-414B-451F-8C3C-3E0EABF5191D}" dt="2023-06-12T06:15:34.876" v="1553" actId="20577"/>
      <pc:docMkLst>
        <pc:docMk/>
      </pc:docMkLst>
      <pc:sldChg chg="del">
        <pc:chgData name="Mohamed Asim" userId="463e8671-0eec-4074-8616-21d10d9d1eab" providerId="ADAL" clId="{0435DB0F-414B-451F-8C3C-3E0EABF5191D}" dt="2023-06-12T06:04:22.189" v="741" actId="2696"/>
        <pc:sldMkLst>
          <pc:docMk/>
          <pc:sldMk cId="105630313" sldId="269"/>
        </pc:sldMkLst>
      </pc:sldChg>
      <pc:sldChg chg="del">
        <pc:chgData name="Mohamed Asim" userId="463e8671-0eec-4074-8616-21d10d9d1eab" providerId="ADAL" clId="{0435DB0F-414B-451F-8C3C-3E0EABF5191D}" dt="2023-06-12T06:06:17.560" v="742" actId="2696"/>
        <pc:sldMkLst>
          <pc:docMk/>
          <pc:sldMk cId="1598657603" sldId="274"/>
        </pc:sldMkLst>
      </pc:sldChg>
      <pc:sldChg chg="modSp mod">
        <pc:chgData name="Mohamed Asim" userId="463e8671-0eec-4074-8616-21d10d9d1eab" providerId="ADAL" clId="{0435DB0F-414B-451F-8C3C-3E0EABF5191D}" dt="2023-06-12T06:08:27.326" v="909" actId="20577"/>
        <pc:sldMkLst>
          <pc:docMk/>
          <pc:sldMk cId="1340088022" sldId="279"/>
        </pc:sldMkLst>
        <pc:spChg chg="mod">
          <ac:chgData name="Mohamed Asim" userId="463e8671-0eec-4074-8616-21d10d9d1eab" providerId="ADAL" clId="{0435DB0F-414B-451F-8C3C-3E0EABF5191D}" dt="2023-06-12T06:08:27.326" v="909" actId="20577"/>
          <ac:spMkLst>
            <pc:docMk/>
            <pc:sldMk cId="1340088022" sldId="279"/>
            <ac:spMk id="4" creationId="{00000000-0000-0000-0000-000000000000}"/>
          </ac:spMkLst>
        </pc:spChg>
      </pc:sldChg>
      <pc:sldChg chg="del">
        <pc:chgData name="Mohamed Asim" userId="463e8671-0eec-4074-8616-21d10d9d1eab" providerId="ADAL" clId="{0435DB0F-414B-451F-8C3C-3E0EABF5191D}" dt="2023-06-12T06:06:31.570" v="743" actId="2696"/>
        <pc:sldMkLst>
          <pc:docMk/>
          <pc:sldMk cId="1540940919" sldId="280"/>
        </pc:sldMkLst>
      </pc:sldChg>
      <pc:sldChg chg="modSp mod">
        <pc:chgData name="Mohamed Asim" userId="463e8671-0eec-4074-8616-21d10d9d1eab" providerId="ADAL" clId="{0435DB0F-414B-451F-8C3C-3E0EABF5191D}" dt="2023-06-12T06:09:01.274" v="985" actId="20577"/>
        <pc:sldMkLst>
          <pc:docMk/>
          <pc:sldMk cId="500128265" sldId="296"/>
        </pc:sldMkLst>
        <pc:spChg chg="mod">
          <ac:chgData name="Mohamed Asim" userId="463e8671-0eec-4074-8616-21d10d9d1eab" providerId="ADAL" clId="{0435DB0F-414B-451F-8C3C-3E0EABF5191D}" dt="2023-06-12T06:09:01.274" v="985" actId="20577"/>
          <ac:spMkLst>
            <pc:docMk/>
            <pc:sldMk cId="500128265" sldId="296"/>
            <ac:spMk id="3" creationId="{00000000-0000-0000-0000-000000000000}"/>
          </ac:spMkLst>
        </pc:spChg>
      </pc:sldChg>
      <pc:sldChg chg="modSp mod">
        <pc:chgData name="Mohamed Asim" userId="463e8671-0eec-4074-8616-21d10d9d1eab" providerId="ADAL" clId="{0435DB0F-414B-451F-8C3C-3E0EABF5191D}" dt="2023-06-12T06:01:53.125" v="574" actId="20577"/>
        <pc:sldMkLst>
          <pc:docMk/>
          <pc:sldMk cId="2671819796" sldId="297"/>
        </pc:sldMkLst>
        <pc:spChg chg="mod">
          <ac:chgData name="Mohamed Asim" userId="463e8671-0eec-4074-8616-21d10d9d1eab" providerId="ADAL" clId="{0435DB0F-414B-451F-8C3C-3E0EABF5191D}" dt="2023-06-12T06:01:53.125" v="574" actId="20577"/>
          <ac:spMkLst>
            <pc:docMk/>
            <pc:sldMk cId="2671819796" sldId="297"/>
            <ac:spMk id="4" creationId="{00000000-0000-0000-0000-000000000000}"/>
          </ac:spMkLst>
        </pc:spChg>
      </pc:sldChg>
      <pc:sldChg chg="modSp mod">
        <pc:chgData name="Mohamed Asim" userId="463e8671-0eec-4074-8616-21d10d9d1eab" providerId="ADAL" clId="{0435DB0F-414B-451F-8C3C-3E0EABF5191D}" dt="2023-06-12T05:59:14.226" v="361" actId="20577"/>
        <pc:sldMkLst>
          <pc:docMk/>
          <pc:sldMk cId="3707866587" sldId="300"/>
        </pc:sldMkLst>
        <pc:spChg chg="mod">
          <ac:chgData name="Mohamed Asim" userId="463e8671-0eec-4074-8616-21d10d9d1eab" providerId="ADAL" clId="{0435DB0F-414B-451F-8C3C-3E0EABF5191D}" dt="2023-06-12T05:53:51.863" v="103" actId="20577"/>
          <ac:spMkLst>
            <pc:docMk/>
            <pc:sldMk cId="3707866587" sldId="300"/>
            <ac:spMk id="4" creationId="{00000000-0000-0000-0000-000000000000}"/>
          </ac:spMkLst>
        </pc:spChg>
        <pc:spChg chg="mod">
          <ac:chgData name="Mohamed Asim" userId="463e8671-0eec-4074-8616-21d10d9d1eab" providerId="ADAL" clId="{0435DB0F-414B-451F-8C3C-3E0EABF5191D}" dt="2023-06-12T05:59:14.226" v="361" actId="20577"/>
          <ac:spMkLst>
            <pc:docMk/>
            <pc:sldMk cId="3707866587" sldId="300"/>
            <ac:spMk id="5" creationId="{00000000-0000-0000-0000-000000000000}"/>
          </ac:spMkLst>
        </pc:spChg>
      </pc:sldChg>
      <pc:sldChg chg="modSp new mod">
        <pc:chgData name="Mohamed Asim" userId="463e8671-0eec-4074-8616-21d10d9d1eab" providerId="ADAL" clId="{0435DB0F-414B-451F-8C3C-3E0EABF5191D}" dt="2023-06-12T06:14:47.831" v="1439" actId="20577"/>
        <pc:sldMkLst>
          <pc:docMk/>
          <pc:sldMk cId="3703462869" sldId="394"/>
        </pc:sldMkLst>
        <pc:spChg chg="mod">
          <ac:chgData name="Mohamed Asim" userId="463e8671-0eec-4074-8616-21d10d9d1eab" providerId="ADAL" clId="{0435DB0F-414B-451F-8C3C-3E0EABF5191D}" dt="2023-06-12T05:59:53.934" v="417" actId="20577"/>
          <ac:spMkLst>
            <pc:docMk/>
            <pc:sldMk cId="3703462869" sldId="394"/>
            <ac:spMk id="2" creationId="{3D5D248D-663C-7181-5D55-DF68A715EB3F}"/>
          </ac:spMkLst>
        </pc:spChg>
        <pc:spChg chg="mod">
          <ac:chgData name="Mohamed Asim" userId="463e8671-0eec-4074-8616-21d10d9d1eab" providerId="ADAL" clId="{0435DB0F-414B-451F-8C3C-3E0EABF5191D}" dt="2023-06-12T06:14:47.831" v="1439" actId="20577"/>
          <ac:spMkLst>
            <pc:docMk/>
            <pc:sldMk cId="3703462869" sldId="394"/>
            <ac:spMk id="3" creationId="{8C78569C-49BE-428A-1124-D3CE1529FCD6}"/>
          </ac:spMkLst>
        </pc:spChg>
      </pc:sldChg>
      <pc:sldChg chg="modSp new mod">
        <pc:chgData name="Mohamed Asim" userId="463e8671-0eec-4074-8616-21d10d9d1eab" providerId="ADAL" clId="{0435DB0F-414B-451F-8C3C-3E0EABF5191D}" dt="2023-06-12T06:02:59.935" v="740" actId="20577"/>
        <pc:sldMkLst>
          <pc:docMk/>
          <pc:sldMk cId="3999923251" sldId="395"/>
        </pc:sldMkLst>
        <pc:spChg chg="mod">
          <ac:chgData name="Mohamed Asim" userId="463e8671-0eec-4074-8616-21d10d9d1eab" providerId="ADAL" clId="{0435DB0F-414B-451F-8C3C-3E0EABF5191D}" dt="2023-06-12T06:02:13.610" v="606" actId="20577"/>
          <ac:spMkLst>
            <pc:docMk/>
            <pc:sldMk cId="3999923251" sldId="395"/>
            <ac:spMk id="2" creationId="{0825D428-0278-EAA6-2940-712E71D545EE}"/>
          </ac:spMkLst>
        </pc:spChg>
        <pc:spChg chg="mod">
          <ac:chgData name="Mohamed Asim" userId="463e8671-0eec-4074-8616-21d10d9d1eab" providerId="ADAL" clId="{0435DB0F-414B-451F-8C3C-3E0EABF5191D}" dt="2023-06-12T06:02:59.935" v="740" actId="20577"/>
          <ac:spMkLst>
            <pc:docMk/>
            <pc:sldMk cId="3999923251" sldId="395"/>
            <ac:spMk id="3" creationId="{68765098-5A8E-BCC8-5B4B-B7519E58A854}"/>
          </ac:spMkLst>
        </pc:spChg>
      </pc:sldChg>
      <pc:sldChg chg="modSp new mod">
        <pc:chgData name="Mohamed Asim" userId="463e8671-0eec-4074-8616-21d10d9d1eab" providerId="ADAL" clId="{0435DB0F-414B-451F-8C3C-3E0EABF5191D}" dt="2023-06-12T06:14:27.737" v="1418" actId="14100"/>
        <pc:sldMkLst>
          <pc:docMk/>
          <pc:sldMk cId="3277099478" sldId="396"/>
        </pc:sldMkLst>
        <pc:spChg chg="mod">
          <ac:chgData name="Mohamed Asim" userId="463e8671-0eec-4074-8616-21d10d9d1eab" providerId="ADAL" clId="{0435DB0F-414B-451F-8C3C-3E0EABF5191D}" dt="2023-06-12T06:09:52.165" v="1042" actId="20577"/>
          <ac:spMkLst>
            <pc:docMk/>
            <pc:sldMk cId="3277099478" sldId="396"/>
            <ac:spMk id="2" creationId="{88BC994F-8D36-4079-BA41-26C406D2BC32}"/>
          </ac:spMkLst>
        </pc:spChg>
        <pc:spChg chg="mod">
          <ac:chgData name="Mohamed Asim" userId="463e8671-0eec-4074-8616-21d10d9d1eab" providerId="ADAL" clId="{0435DB0F-414B-451F-8C3C-3E0EABF5191D}" dt="2023-06-12T06:14:27.737" v="1418" actId="14100"/>
          <ac:spMkLst>
            <pc:docMk/>
            <pc:sldMk cId="3277099478" sldId="396"/>
            <ac:spMk id="3" creationId="{5C8078A6-3AB8-B5E6-F7B5-F9DB9775407C}"/>
          </ac:spMkLst>
        </pc:spChg>
      </pc:sldChg>
      <pc:sldChg chg="modSp new mod">
        <pc:chgData name="Mohamed Asim" userId="463e8671-0eec-4074-8616-21d10d9d1eab" providerId="ADAL" clId="{0435DB0F-414B-451F-8C3C-3E0EABF5191D}" dt="2023-06-12T06:15:34.876" v="1553" actId="20577"/>
        <pc:sldMkLst>
          <pc:docMk/>
          <pc:sldMk cId="402023240" sldId="397"/>
        </pc:sldMkLst>
        <pc:spChg chg="mod">
          <ac:chgData name="Mohamed Asim" userId="463e8671-0eec-4074-8616-21d10d9d1eab" providerId="ADAL" clId="{0435DB0F-414B-451F-8C3C-3E0EABF5191D}" dt="2023-06-12T06:14:58.985" v="1451" actId="20577"/>
          <ac:spMkLst>
            <pc:docMk/>
            <pc:sldMk cId="402023240" sldId="397"/>
            <ac:spMk id="2" creationId="{DED7C0A6-A21B-2E40-5720-2CAF04B4CA05}"/>
          </ac:spMkLst>
        </pc:spChg>
        <pc:spChg chg="mod">
          <ac:chgData name="Mohamed Asim" userId="463e8671-0eec-4074-8616-21d10d9d1eab" providerId="ADAL" clId="{0435DB0F-414B-451F-8C3C-3E0EABF5191D}" dt="2023-06-12T06:15:34.876" v="1553" actId="20577"/>
          <ac:spMkLst>
            <pc:docMk/>
            <pc:sldMk cId="402023240" sldId="397"/>
            <ac:spMk id="3" creationId="{2AD4838C-E326-5F91-47EA-95D72DDD6AF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B3AA9D-A607-4A7B-A040-3CC440CFE92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5700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12/06/2023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12/06/2023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12/06/2023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12/06/2023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12/06/2023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12/06/2023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12/06/2023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12/06/2023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12/06/2023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12/06/2023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12/06/2023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12/06/2023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2CXHT6G0UU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2CXHT6G0UU?feature=oembed" TargetMode="Externa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pHX03q_3UI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pHX03q_3UI?feature=oembed" TargetMode="External"/><Relationship Id="rId4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1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Today’s Human Resource Management Process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Resource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C994F-8D36-4079-BA41-26C406D2B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078A6-3AB8-B5E6-F7B5-F9DB97754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/>
          <a:lstStyle/>
          <a:p>
            <a:r>
              <a:rPr lang="en-GB" dirty="0"/>
              <a:t>Introductions &amp; classroom etiquette)</a:t>
            </a:r>
          </a:p>
          <a:p>
            <a:r>
              <a:rPr lang="en-GB" dirty="0"/>
              <a:t>Group work and discussion on HRM</a:t>
            </a:r>
          </a:p>
          <a:p>
            <a:r>
              <a:rPr lang="en-GB" dirty="0"/>
              <a:t>Video on HRM past and Present (Activity )</a:t>
            </a:r>
          </a:p>
          <a:p>
            <a:r>
              <a:rPr lang="en-GB" dirty="0"/>
              <a:t>Break from 11 -11.15 (short breaks by the hour )</a:t>
            </a:r>
          </a:p>
          <a:p>
            <a:r>
              <a:rPr lang="en-GB" dirty="0"/>
              <a:t>Brief lecture on HRM challenges and disciplines</a:t>
            </a:r>
          </a:p>
          <a:p>
            <a:r>
              <a:rPr lang="en-GB" dirty="0"/>
              <a:t>Seminar activity on ‘’trends and issues in HR’’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099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67608" y="197767"/>
            <a:ext cx="7696200" cy="1143000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Classroom etiquette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Attendance</a:t>
            </a:r>
          </a:p>
          <a:p>
            <a:r>
              <a:rPr lang="en-US" sz="3600" dirty="0"/>
              <a:t>Respect</a:t>
            </a:r>
          </a:p>
          <a:p>
            <a:pPr lvl="1"/>
            <a:r>
              <a:rPr lang="en-US" sz="3200" dirty="0"/>
              <a:t>Learning environment – skills development - listening –phones - language</a:t>
            </a:r>
          </a:p>
          <a:p>
            <a:r>
              <a:rPr lang="en-US" sz="3600" dirty="0"/>
              <a:t>Participation </a:t>
            </a:r>
          </a:p>
          <a:p>
            <a:r>
              <a:rPr lang="en-US" sz="3600" dirty="0"/>
              <a:t>Provide your experiences - travel /jobs/hobbies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6E2F4B1-A10F-4E58-94D9-D0B39CD4EB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0091" y="6492875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866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D248D-663C-7181-5D55-DF68A715E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AnyQuestions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8569C-49BE-428A-1124-D3CE1529FC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Email</a:t>
            </a:r>
          </a:p>
          <a:p>
            <a:r>
              <a:rPr lang="en-GB" dirty="0"/>
              <a:t>Moodle </a:t>
            </a:r>
          </a:p>
          <a:p>
            <a:r>
              <a:rPr lang="en-GB" dirty="0"/>
              <a:t>Library resources</a:t>
            </a:r>
          </a:p>
          <a:p>
            <a:r>
              <a:rPr lang="en-GB" dirty="0"/>
              <a:t>Student services</a:t>
            </a:r>
          </a:p>
          <a:p>
            <a:r>
              <a:rPr lang="en-GB" dirty="0"/>
              <a:t>Academic misconduct – plagiarism</a:t>
            </a:r>
          </a:p>
          <a:p>
            <a:endParaRPr lang="en-GB" dirty="0"/>
          </a:p>
          <a:p>
            <a:r>
              <a:rPr lang="en-GB" dirty="0"/>
              <a:t>DO you need help ?</a:t>
            </a:r>
          </a:p>
        </p:txBody>
      </p:sp>
    </p:spTree>
    <p:extLst>
      <p:ext uri="{BB962C8B-B14F-4D97-AF65-F5344CB8AC3E}">
        <p14:creationId xmlns:p14="http://schemas.microsoft.com/office/powerpoint/2010/main" val="3703462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7C0A6-A21B-2E40-5720-2CAF04B4C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4838C-E326-5F91-47EA-95D72DDD6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assessments</a:t>
            </a:r>
          </a:p>
          <a:p>
            <a:pPr lvl="1"/>
            <a:r>
              <a:rPr lang="en-GB" dirty="0"/>
              <a:t>ESSAY/REPORT (two part)</a:t>
            </a:r>
          </a:p>
          <a:p>
            <a:pPr lvl="1"/>
            <a:r>
              <a:rPr lang="en-GB" dirty="0"/>
              <a:t>Presentation in Groups on a </a:t>
            </a:r>
            <a:r>
              <a:rPr lang="en-GB"/>
              <a:t>topic given</a:t>
            </a:r>
          </a:p>
        </p:txBody>
      </p:sp>
    </p:spTree>
    <p:extLst>
      <p:ext uri="{BB962C8B-B14F-4D97-AF65-F5344CB8AC3E}">
        <p14:creationId xmlns:p14="http://schemas.microsoft.com/office/powerpoint/2010/main" val="4020232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5D428-0278-EAA6-2940-712E71D54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Human Resource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65098-5A8E-BCC8-5B4B-B7519E58A8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and explain your understanding  of what is Human Resources Management</a:t>
            </a:r>
          </a:p>
          <a:p>
            <a:r>
              <a:rPr lang="en-GB" dirty="0"/>
              <a:t>Work in groups – Use online resources</a:t>
            </a:r>
          </a:p>
        </p:txBody>
      </p:sp>
    </p:spTree>
    <p:extLst>
      <p:ext uri="{BB962C8B-B14F-4D97-AF65-F5344CB8AC3E}">
        <p14:creationId xmlns:p14="http://schemas.microsoft.com/office/powerpoint/2010/main" val="3999923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7900" y="164183"/>
            <a:ext cx="7696200" cy="1143000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HRM Past and Present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200" dirty="0"/>
              <a:t>‘’We Know Next’’</a:t>
            </a:r>
          </a:p>
          <a:p>
            <a:pPr marL="457200" lvl="1" indent="0">
              <a:buNone/>
            </a:pPr>
            <a:endParaRPr lang="en-US" sz="3200" dirty="0"/>
          </a:p>
          <a:p>
            <a:pPr marL="457200" lvl="1" indent="0">
              <a:buNone/>
            </a:pPr>
            <a:r>
              <a:rPr lang="en-US" dirty="0"/>
              <a:t>Clarify the Reasons </a:t>
            </a:r>
          </a:p>
          <a:p>
            <a:pPr marL="457200" lvl="1" indent="0">
              <a:buNone/>
            </a:pPr>
            <a:r>
              <a:rPr lang="en-US" dirty="0"/>
              <a:t>And provide examples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1A99869-DE23-418A-AD8A-173553F2A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4C51D1-9E67-48DE-8F36-F0A9108BDDC9}"/>
              </a:ext>
            </a:extLst>
          </p:cNvPr>
          <p:cNvSpPr txBox="1"/>
          <p:nvPr/>
        </p:nvSpPr>
        <p:spPr>
          <a:xfrm>
            <a:off x="5349039" y="5361203"/>
            <a:ext cx="609797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0" i="0" dirty="0">
                <a:effectLst/>
                <a:latin typeface="Roboto" panose="02000000000000000000" pitchFamily="2" charset="0"/>
                <a:hlinkClick r:id="rId3"/>
              </a:rPr>
              <a:t>https://www.youtube.com/watch?v=Q2CXHT6G0UU</a:t>
            </a:r>
            <a:endParaRPr lang="en-GB" b="0" i="0" dirty="0">
              <a:effectLst/>
              <a:latin typeface="Roboto" panose="02000000000000000000" pitchFamily="2" charset="0"/>
            </a:endParaRPr>
          </a:p>
          <a:p>
            <a:pPr algn="ctr"/>
            <a:endParaRPr lang="en-GB" b="0" i="0" dirty="0">
              <a:effectLst/>
              <a:latin typeface="Roboto" panose="02000000000000000000" pitchFamily="2" charset="0"/>
            </a:endParaRPr>
          </a:p>
          <a:p>
            <a:pPr algn="ctr"/>
            <a:endParaRPr lang="en-GB" b="0" i="0" dirty="0">
              <a:effectLst/>
              <a:latin typeface="Roboto" panose="02000000000000000000" pitchFamily="2" charset="0"/>
            </a:endParaRPr>
          </a:p>
        </p:txBody>
      </p:sp>
      <p:pic>
        <p:nvPicPr>
          <p:cNvPr id="6" name="Online Media 5" title="Society for Human Resource Management">
            <a:hlinkClick r:id="" action="ppaction://media"/>
            <a:extLst>
              <a:ext uri="{FF2B5EF4-FFF2-40B4-BE49-F238E27FC236}">
                <a16:creationId xmlns:a16="http://schemas.microsoft.com/office/drawing/2014/main" id="{287205FF-A798-4983-99B3-38A0D970107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051107" y="1306946"/>
            <a:ext cx="6657062" cy="3761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819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7900" y="212057"/>
            <a:ext cx="7696200" cy="1143000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HRM Challenges </a:t>
            </a:r>
            <a:r>
              <a:rPr lang="en-US" sz="1800" b="1" dirty="0">
                <a:solidFill>
                  <a:srgbClr val="002060"/>
                </a:solidFill>
              </a:rPr>
              <a:t>(1 of 3)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Challenges According to HR executives</a:t>
            </a:r>
          </a:p>
          <a:p>
            <a:pPr lvl="1"/>
            <a:r>
              <a:rPr lang="en-US" sz="3200" dirty="0"/>
              <a:t>Maintaining high levels of employee engagement</a:t>
            </a:r>
          </a:p>
          <a:p>
            <a:pPr lvl="1"/>
            <a:r>
              <a:rPr lang="en-US" sz="3200" dirty="0"/>
              <a:t>Developing next generation organization leaders</a:t>
            </a:r>
          </a:p>
          <a:p>
            <a:pPr lvl="1"/>
            <a:r>
              <a:rPr lang="en-US" sz="3200" dirty="0"/>
              <a:t>Maintaining competitive compensation and benefits </a:t>
            </a:r>
          </a:p>
          <a:p>
            <a:pPr lvl="1"/>
            <a:endParaRPr lang="en-US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18EA351-85D8-47A2-8620-CC21BEBC48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860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7900" y="189585"/>
            <a:ext cx="7696200" cy="1143000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HRM Challenges </a:t>
            </a:r>
            <a:r>
              <a:rPr lang="en-US" sz="1800" b="1" dirty="0">
                <a:solidFill>
                  <a:srgbClr val="002060"/>
                </a:solidFill>
              </a:rPr>
              <a:t>(2 of 3)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Challenges According to non-HR executives</a:t>
            </a:r>
          </a:p>
          <a:p>
            <a:pPr lvl="1"/>
            <a:r>
              <a:rPr lang="en-US" sz="3200" dirty="0"/>
              <a:t>Developing next generation organization leaders</a:t>
            </a:r>
          </a:p>
          <a:p>
            <a:pPr lvl="1"/>
            <a:r>
              <a:rPr lang="en-US" sz="3200" dirty="0"/>
              <a:t>Managing the loss of key workers and skill sets</a:t>
            </a:r>
          </a:p>
          <a:p>
            <a:pPr lvl="1"/>
            <a:r>
              <a:rPr lang="en-US" sz="3200" dirty="0"/>
              <a:t>Maintaining competitive compensation and benefits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2FE5CA1-82FF-4C63-BB1B-C77E8436F3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237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5600" y="200182"/>
            <a:ext cx="7696200" cy="1143000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HRM Challenges </a:t>
            </a:r>
            <a:r>
              <a:rPr lang="en-US" sz="1800" b="1" dirty="0">
                <a:solidFill>
                  <a:srgbClr val="002060"/>
                </a:solidFill>
              </a:rPr>
              <a:t>(3 of 3)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Most critical competencies </a:t>
            </a:r>
          </a:p>
          <a:p>
            <a:pPr lvl="1"/>
            <a:r>
              <a:rPr lang="en-US" sz="3200" dirty="0"/>
              <a:t>Business acumen</a:t>
            </a:r>
          </a:p>
          <a:p>
            <a:pPr lvl="1"/>
            <a:r>
              <a:rPr lang="en-US" sz="3200" dirty="0"/>
              <a:t>Organizational leadership and navigation</a:t>
            </a:r>
          </a:p>
          <a:p>
            <a:pPr lvl="1"/>
            <a:r>
              <a:rPr lang="en-US" sz="3200" dirty="0"/>
              <a:t>Critical evaluation</a:t>
            </a:r>
          </a:p>
          <a:p>
            <a:pPr lvl="1"/>
            <a:r>
              <a:rPr lang="en-US" sz="3200" dirty="0"/>
              <a:t>HR expertise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4898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7900" y="163800"/>
            <a:ext cx="7696200" cy="1143000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Labor Demographics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Demographic changes foreseeable over the next 20 years</a:t>
            </a:r>
          </a:p>
          <a:p>
            <a:r>
              <a:rPr lang="en-US" dirty="0"/>
              <a:t>Greater diversity than ever</a:t>
            </a:r>
          </a:p>
          <a:p>
            <a:r>
              <a:rPr lang="en-US" dirty="0"/>
              <a:t>Older workers remain in the workforce longer</a:t>
            </a:r>
          </a:p>
          <a:p>
            <a:r>
              <a:rPr lang="en-US" dirty="0"/>
              <a:t>Need for cultural awareness regarding different work ethics, cultural norms, and language differences.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FDAEECF-D331-41C9-A9AD-4976DA37D4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625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9702" y="136526"/>
            <a:ext cx="8312596" cy="1143000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Technology and Knowledge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83432" y="1988840"/>
            <a:ext cx="10454952" cy="3878560"/>
          </a:xfrm>
        </p:spPr>
        <p:txBody>
          <a:bodyPr>
            <a:normAutofit/>
          </a:bodyPr>
          <a:lstStyle/>
          <a:p>
            <a:r>
              <a:rPr lang="en-US" dirty="0"/>
              <a:t>The Information Age</a:t>
            </a:r>
          </a:p>
          <a:p>
            <a:r>
              <a:rPr lang="en-US" dirty="0"/>
              <a:t>Knowledge Workers and the Knowledge-Based Firms</a:t>
            </a:r>
          </a:p>
          <a:p>
            <a:r>
              <a:rPr lang="en-US" dirty="0"/>
              <a:t>The Pace of Technological Change</a:t>
            </a:r>
          </a:p>
          <a:p>
            <a:r>
              <a:rPr lang="en-US" dirty="0"/>
              <a:t>Knowledge Workers are in Short Supply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46FF587-B963-4EF9-BD6D-2A2EEBF1F7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4321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67694" y="269776"/>
            <a:ext cx="8456612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Technology’s Effect on Efficiency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83432" y="1988840"/>
            <a:ext cx="10225136" cy="3456384"/>
          </a:xfrm>
        </p:spPr>
        <p:txBody>
          <a:bodyPr>
            <a:normAutofit/>
          </a:bodyPr>
          <a:lstStyle/>
          <a:p>
            <a:r>
              <a:rPr lang="en-US" dirty="0"/>
              <a:t>Make use of analytics </a:t>
            </a:r>
          </a:p>
          <a:p>
            <a:r>
              <a:rPr lang="en-US" dirty="0"/>
              <a:t>Increase speed and feedback with technological tools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6702B48-7959-4D7C-ADA2-2AB460AE0D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81500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7900" y="212057"/>
            <a:ext cx="7696200" cy="1143000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Disciplines Within HRM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Legal: EEO and Diversity Management </a:t>
            </a:r>
          </a:p>
          <a:p>
            <a:r>
              <a:rPr lang="en-US" dirty="0"/>
              <a:t>Staffing</a:t>
            </a:r>
          </a:p>
          <a:p>
            <a:r>
              <a:rPr lang="en-US" dirty="0"/>
              <a:t>Training and Development</a:t>
            </a:r>
          </a:p>
          <a:p>
            <a:r>
              <a:rPr lang="en-US" dirty="0"/>
              <a:t>Employee Relations</a:t>
            </a:r>
          </a:p>
          <a:p>
            <a:r>
              <a:rPr lang="en-US" dirty="0"/>
              <a:t>Labor and Industrial Relations</a:t>
            </a:r>
          </a:p>
          <a:p>
            <a:r>
              <a:rPr lang="en-US" dirty="0"/>
              <a:t>Compensation and Benefits</a:t>
            </a:r>
          </a:p>
          <a:p>
            <a:r>
              <a:rPr lang="en-US" dirty="0"/>
              <a:t>Safety and Security</a:t>
            </a:r>
          </a:p>
          <a:p>
            <a:r>
              <a:rPr lang="en-US" dirty="0"/>
              <a:t>Ethics and Sustainability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77C68FE-704A-4B84-888D-DFA4865507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5154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7900" y="211735"/>
            <a:ext cx="76962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HRM Responsibilities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95400" y="1131728"/>
            <a:ext cx="10801200" cy="459454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Line Managers </a:t>
            </a:r>
          </a:p>
          <a:p>
            <a:pPr lvl="1"/>
            <a:r>
              <a:rPr lang="en-US" dirty="0"/>
              <a:t>Control what the organization does by creating processes and assisting employees who produce what the business sells</a:t>
            </a:r>
          </a:p>
          <a:p>
            <a:pPr lvl="1"/>
            <a:r>
              <a:rPr lang="en-US" dirty="0"/>
              <a:t>Usually depicted in an organization chart with a straight line of responsibility </a:t>
            </a:r>
          </a:p>
          <a:p>
            <a:pPr marL="457200" lvl="1" indent="0">
              <a:buNone/>
            </a:pPr>
            <a:endParaRPr lang="en-US" dirty="0"/>
          </a:p>
          <a:p>
            <a:r>
              <a:rPr lang="en-US" dirty="0"/>
              <a:t>Staff Managers</a:t>
            </a:r>
          </a:p>
          <a:p>
            <a:pPr lvl="1"/>
            <a:r>
              <a:rPr lang="en-US" dirty="0"/>
              <a:t>Advise line management on issues within their fields of specialized knowledge </a:t>
            </a:r>
          </a:p>
          <a:p>
            <a:pPr lvl="1"/>
            <a:r>
              <a:rPr lang="en-US" dirty="0"/>
              <a:t>Usually depicted on an organization chart using a dotted line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B06C459-E1D6-478A-A021-78F319F61D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0908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0492" y="-40957"/>
            <a:ext cx="11031016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An animated timeline of the history of HR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B06C459-E1D6-478A-A021-78F319F61D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971228-6D65-469E-A5C0-1F0D7D7D5058}"/>
              </a:ext>
            </a:extLst>
          </p:cNvPr>
          <p:cNvSpPr txBox="1"/>
          <p:nvPr/>
        </p:nvSpPr>
        <p:spPr>
          <a:xfrm>
            <a:off x="3047011" y="5373216"/>
            <a:ext cx="60979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0" i="0" dirty="0">
                <a:effectLst/>
                <a:latin typeface="Roboto" panose="02000000000000000000" pitchFamily="2" charset="0"/>
                <a:hlinkClick r:id="rId3"/>
              </a:rPr>
              <a:t>https://www.youtube.com/watch?v=RpHX03q_3UI</a:t>
            </a:r>
            <a:endParaRPr lang="en-GB" dirty="0">
              <a:latin typeface="Roboto" panose="02000000000000000000" pitchFamily="2" charset="0"/>
            </a:endParaRPr>
          </a:p>
          <a:p>
            <a:pPr algn="ctr"/>
            <a:endParaRPr lang="en-GB" b="0" i="0" dirty="0">
              <a:effectLst/>
              <a:latin typeface="Roboto" panose="02000000000000000000" pitchFamily="2" charset="0"/>
            </a:endParaRPr>
          </a:p>
        </p:txBody>
      </p:sp>
      <p:pic>
        <p:nvPicPr>
          <p:cNvPr id="9" name="Online Media 8" title="An animated timeline of the history of HR">
            <a:hlinkClick r:id="" action="ppaction://media"/>
            <a:extLst>
              <a:ext uri="{FF2B5EF4-FFF2-40B4-BE49-F238E27FC236}">
                <a16:creationId xmlns:a16="http://schemas.microsoft.com/office/drawing/2014/main" id="{30E06207-DAB6-440C-A1E6-5C34EFB6A8F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52588" y="852652"/>
            <a:ext cx="8686824" cy="455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081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8934"/>
            <a:ext cx="11471448" cy="114300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HR Responsibilities of Staff and Line Management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991544" y="1311934"/>
            <a:ext cx="8280920" cy="5105400"/>
          </a:xfrm>
        </p:spPr>
        <p:txBody>
          <a:bodyPr>
            <a:normAutofit/>
          </a:bodyPr>
          <a:lstStyle/>
          <a:p>
            <a:r>
              <a:rPr lang="en-US" sz="3000" dirty="0"/>
              <a:t>Legal: EEO and Diversity Management</a:t>
            </a:r>
          </a:p>
          <a:p>
            <a:r>
              <a:rPr lang="en-US" sz="3000" dirty="0"/>
              <a:t>Staffing</a:t>
            </a:r>
          </a:p>
          <a:p>
            <a:r>
              <a:rPr lang="en-US" sz="3000" dirty="0"/>
              <a:t>Training and Development </a:t>
            </a:r>
          </a:p>
          <a:p>
            <a:r>
              <a:rPr lang="en-US" sz="3000" dirty="0"/>
              <a:t>Employee Relations</a:t>
            </a:r>
          </a:p>
          <a:p>
            <a:r>
              <a:rPr lang="en-US" sz="3000" dirty="0"/>
              <a:t>Labor and Industrial Relations</a:t>
            </a:r>
          </a:p>
          <a:p>
            <a:r>
              <a:rPr lang="en-US" sz="3000" dirty="0"/>
              <a:t>Compensation and Benefits</a:t>
            </a:r>
          </a:p>
          <a:p>
            <a:r>
              <a:rPr lang="en-US" sz="3000" dirty="0"/>
              <a:t>Safety and Security</a:t>
            </a:r>
          </a:p>
          <a:p>
            <a:r>
              <a:rPr lang="en-US" sz="3000" dirty="0"/>
              <a:t>Ethics and Sustainability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4095812-87D1-456C-8122-4C4C6275C8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2212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312" y="136524"/>
            <a:ext cx="9299376" cy="1143000"/>
          </a:xfrm>
        </p:spPr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Resources for HRM Careers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51384" y="1451471"/>
            <a:ext cx="11089232" cy="39550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600" dirty="0"/>
              <a:t>Professional Associations and Certification Programs</a:t>
            </a:r>
          </a:p>
          <a:p>
            <a:pPr marL="0" indent="0">
              <a:buNone/>
            </a:pPr>
            <a:r>
              <a:rPr lang="en-US" sz="3600" dirty="0"/>
              <a:t>(student memberships available)</a:t>
            </a:r>
          </a:p>
          <a:p>
            <a:pPr lvl="1"/>
            <a:r>
              <a:rPr lang="en-US" sz="3200" dirty="0"/>
              <a:t>The Society for Human Resource Management (SHRM)</a:t>
            </a:r>
          </a:p>
          <a:p>
            <a:pPr lvl="1"/>
            <a:r>
              <a:rPr lang="en-US" sz="3200" dirty="0"/>
              <a:t>CIPD – Chartered Institute of Personnel and Development </a:t>
            </a:r>
          </a:p>
          <a:p>
            <a:pPr lvl="1"/>
            <a:r>
              <a:rPr lang="en-US" sz="3200" dirty="0"/>
              <a:t>CIM – Chartered Institute of Marketing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5428BD-D77D-4CC1-915F-C77EB1EEAC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0880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9702" y="142423"/>
            <a:ext cx="8312596" cy="1143000"/>
          </a:xfrm>
        </p:spPr>
        <p:txBody>
          <a:bodyPr/>
          <a:lstStyle/>
          <a:p>
            <a:r>
              <a:rPr lang="en-CA" b="1" dirty="0">
                <a:solidFill>
                  <a:srgbClr val="002060"/>
                </a:solidFill>
              </a:rPr>
              <a:t>Trends and Issues in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412" y="1070738"/>
            <a:ext cx="10585176" cy="4716524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CA" dirty="0"/>
              <a:t>Work in Groups</a:t>
            </a:r>
          </a:p>
          <a:p>
            <a:pPr marL="457200" lvl="1" indent="0">
              <a:buNone/>
            </a:pPr>
            <a:r>
              <a:rPr lang="en-CA" dirty="0"/>
              <a:t>Use online resources to identify trends and issues in HR</a:t>
            </a:r>
          </a:p>
          <a:p>
            <a:pPr lvl="1"/>
            <a:endParaRPr lang="en-CA" dirty="0"/>
          </a:p>
          <a:p>
            <a:endParaRPr lang="en-C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C2681ED-567E-415F-BABB-13BFB1AFBF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1282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376772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2014.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Armstrong’s handbook of human resource management practice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13</a:t>
            </a:r>
            <a:r>
              <a:rPr lang="en-GB" sz="1800" baseline="300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ed. London,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Lussier, R. N. &amp; Hendon, J. R., 2019.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Fundamentals of Human Resource Management: Functions, Applications, and Skill Development. 2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ed. London: SAGE Publications, Inc.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2020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11 ed. Harlow:  Pearson Education.</a:t>
            </a:r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691199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834</Words>
  <Application>Microsoft Office PowerPoint</Application>
  <PresentationFormat>Widescreen</PresentationFormat>
  <Paragraphs>146</Paragraphs>
  <Slides>21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Myriad Pro</vt:lpstr>
      <vt:lpstr>Aharoni</vt:lpstr>
      <vt:lpstr>Arial</vt:lpstr>
      <vt:lpstr>Candara</vt:lpstr>
      <vt:lpstr>Roboto</vt:lpstr>
      <vt:lpstr>Symbol</vt:lpstr>
      <vt:lpstr>Verdana</vt:lpstr>
      <vt:lpstr>20140311PresentationUWTSDTemplate</vt:lpstr>
      <vt:lpstr>LCMB7000</vt:lpstr>
      <vt:lpstr>Plan for Today</vt:lpstr>
      <vt:lpstr>Classroom etiquette</vt:lpstr>
      <vt:lpstr>AnyQuestions?</vt:lpstr>
      <vt:lpstr>Assessments</vt:lpstr>
      <vt:lpstr>Human Resource Management</vt:lpstr>
      <vt:lpstr>HRM Past and Present </vt:lpstr>
      <vt:lpstr>HRM Challenges (1 of 3)</vt:lpstr>
      <vt:lpstr>HRM Challenges (2 of 3)</vt:lpstr>
      <vt:lpstr>HRM Challenges (3 of 3)</vt:lpstr>
      <vt:lpstr>Labor Demographics</vt:lpstr>
      <vt:lpstr>Technology and Knowledge</vt:lpstr>
      <vt:lpstr>Technology’s Effect on Efficiency </vt:lpstr>
      <vt:lpstr>Disciplines Within HRM</vt:lpstr>
      <vt:lpstr>HRM Responsibilities</vt:lpstr>
      <vt:lpstr>An animated timeline of the history of HR</vt:lpstr>
      <vt:lpstr>HR Responsibilities of Staff and Line Management</vt:lpstr>
      <vt:lpstr>Resources for HRM Careers</vt:lpstr>
      <vt:lpstr>Trends and Issues in HRM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57</cp:revision>
  <dcterms:created xsi:type="dcterms:W3CDTF">2020-09-30T03:06:41Z</dcterms:created>
  <dcterms:modified xsi:type="dcterms:W3CDTF">2023-06-12T06:15:37Z</dcterms:modified>
</cp:coreProperties>
</file>