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0" r:id="rId8"/>
    <p:sldId id="261"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Louise Smith (2108965)" initials="CLS(" lastIdx="1" clrIdx="0">
    <p:extLst>
      <p:ext uri="{19B8F6BF-5375-455C-9EA6-DF929625EA0E}">
        <p15:presenceInfo xmlns:p15="http://schemas.microsoft.com/office/powerpoint/2012/main" userId="Chloe Louise Smith (21089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FB20D-8705-B839-6471-DFBE621364CA}" v="526" dt="2021-10-12T16:27:04.631"/>
    <p1510:client id="{255AB074-8831-3852-90E2-B0093233C14A}" v="86" dt="2021-10-12T15:25:59.185"/>
    <p1510:client id="{29DF65C6-E335-47BC-8255-F5549C63FAFD}" v="255" dt="2021-10-12T16:24:34.395"/>
    <p1510:client id="{430C5194-C1FA-4456-84BC-4F1F32982C1D}" v="2327" dt="2021-10-12T16:28:07.101"/>
    <p1510:client id="{86ED6260-849C-D65F-8B8F-E6872475C6F4}" v="136" dt="2021-10-12T16:21:12.215"/>
    <p1510:client id="{E3A2AFC9-5FE3-CCBB-FE8B-E3436BB69778}" v="630" dt="2021-10-12T16:23:58.724"/>
    <p1510:client id="{F65314F4-F584-4538-AED7-D374A9951CB2}" v="20" dt="2021-10-12T15:15:2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27:31.85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3B57-98EE-4885-83E3-778D3A224ABF}"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D2C7-7565-4FAA-86F4-4BD6060C4328}" type="slidenum">
              <a:rPr lang="en-GB" smtClean="0"/>
              <a:t>‹#›</a:t>
            </a:fld>
            <a:endParaRPr lang="en-GB"/>
          </a:p>
        </p:txBody>
      </p:sp>
    </p:spTree>
    <p:extLst>
      <p:ext uri="{BB962C8B-B14F-4D97-AF65-F5344CB8AC3E}">
        <p14:creationId xmlns:p14="http://schemas.microsoft.com/office/powerpoint/2010/main" val="33068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everyone my name is Shantelle and today we are going to be looking at why it is important to use one message per slide. So lets get straight into it if I had all of these points in one slide and I spent about 15 minutes explaining each one, by the end of the power-point you would either be asleep or you would go away with zero knowledge. Another scenario would be that your audience have focused on one message you’ve delivered and not the rest this could be a problem as all the information you have discussed is valuable.  Having one message per slide makes the information easier to understand, it also allows the information to be digested quickly. As David JP Phillips said if you have more than one message per slide 90% of the information you’ve spoken about will be gone out of their heads within 30 seconds. The quicker the information on the power-point has been digested by your audience the more concentration they will have on you. Intially this is what you want because you will be the person elaborating on the information that is provided</a:t>
            </a:r>
          </a:p>
        </p:txBody>
      </p:sp>
      <p:sp>
        <p:nvSpPr>
          <p:cNvPr id="4" name="Slide Number Placeholder 3"/>
          <p:cNvSpPr>
            <a:spLocks noGrp="1"/>
          </p:cNvSpPr>
          <p:nvPr>
            <p:ph type="sldNum" sz="quarter" idx="5"/>
          </p:nvPr>
        </p:nvSpPr>
        <p:spPr/>
        <p:txBody>
          <a:bodyPr/>
          <a:lstStyle/>
          <a:p>
            <a:fld id="{6EE9D2C7-7565-4FAA-86F4-4BD6060C4328}" type="slidenum">
              <a:rPr lang="en-GB" smtClean="0"/>
              <a:t>2</a:t>
            </a:fld>
            <a:endParaRPr lang="en-GB"/>
          </a:p>
        </p:txBody>
      </p:sp>
    </p:spTree>
    <p:extLst>
      <p:ext uri="{BB962C8B-B14F-4D97-AF65-F5344CB8AC3E}">
        <p14:creationId xmlns:p14="http://schemas.microsoft.com/office/powerpoint/2010/main" val="1061142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today I will be talking about why the contrast of a PowerPoint is important.</a:t>
            </a:r>
          </a:p>
          <a:p>
            <a:r>
              <a:rPr lang="en-GB"/>
              <a:t>Our eyes are drawn to things that stand out. </a:t>
            </a:r>
          </a:p>
          <a:p>
            <a:r>
              <a:rPr lang="en-GB"/>
              <a:t>The PowerPoint should draw your attention. You want your listeners to be able to look at your slides and know your point.</a:t>
            </a:r>
          </a:p>
          <a:p>
            <a:r>
              <a:rPr lang="en-GB"/>
              <a:t>As David J P Phillips said; Contrast controls your focus.</a:t>
            </a:r>
          </a:p>
          <a:p>
            <a:r>
              <a:rPr lang="en-GB"/>
              <a:t>You do not want your background and your text to clash, people will have trouble reading your slides</a:t>
            </a:r>
          </a:p>
          <a:p>
            <a:r>
              <a:rPr lang="en-GB"/>
              <a:t>You want your background to be dark and your text to be bright, but not too many different colours, as its distracting</a:t>
            </a:r>
          </a:p>
          <a:p>
            <a:r>
              <a:rPr lang="en-GB"/>
              <a:t>You want your </a:t>
            </a:r>
            <a:r>
              <a:rPr lang="en-GB" err="1"/>
              <a:t>powerpoint</a:t>
            </a:r>
            <a:r>
              <a:rPr lang="en-GB"/>
              <a:t> to be easy to read and take in.</a:t>
            </a:r>
          </a:p>
          <a:p>
            <a:r>
              <a:rPr lang="en-GB"/>
              <a:t>You also do not want your charts/graphs to be confusing, for example</a:t>
            </a:r>
          </a:p>
          <a:p>
            <a:r>
              <a:rPr lang="en-GB"/>
              <a:t>Next slide</a:t>
            </a:r>
          </a:p>
          <a:p>
            <a:r>
              <a:rPr lang="en-GB"/>
              <a:t>This will be very hard to get information from as its hard see clearly.</a:t>
            </a:r>
          </a:p>
          <a:p>
            <a:r>
              <a:rPr lang="en-GB"/>
              <a:t> </a:t>
            </a:r>
          </a:p>
          <a:p>
            <a:r>
              <a:rPr lang="en-GB"/>
              <a:t>This is why contrast is very important when doing a </a:t>
            </a:r>
            <a:r>
              <a:rPr lang="en-GB" err="1"/>
              <a:t>powerpoint</a:t>
            </a:r>
            <a:endParaRPr lang="en-GB"/>
          </a:p>
          <a:p>
            <a:endParaRPr lang="en-GB"/>
          </a:p>
          <a:p>
            <a:r>
              <a:rPr lang="en-GB"/>
              <a:t>Now Jamila will explain the use of power point.</a:t>
            </a:r>
          </a:p>
          <a:p>
            <a:endParaRPr lang="en-GB"/>
          </a:p>
        </p:txBody>
      </p:sp>
      <p:sp>
        <p:nvSpPr>
          <p:cNvPr id="4" name="Slide Number Placeholder 3"/>
          <p:cNvSpPr>
            <a:spLocks noGrp="1"/>
          </p:cNvSpPr>
          <p:nvPr>
            <p:ph type="sldNum" sz="quarter" idx="5"/>
          </p:nvPr>
        </p:nvSpPr>
        <p:spPr/>
        <p:txBody>
          <a:bodyPr/>
          <a:lstStyle/>
          <a:p>
            <a:fld id="{6EE9D2C7-7565-4FAA-86F4-4BD6060C4328}" type="slidenum">
              <a:rPr lang="en-GB" smtClean="0"/>
              <a:t>3</a:t>
            </a:fld>
            <a:endParaRPr lang="en-GB"/>
          </a:p>
        </p:txBody>
      </p:sp>
    </p:spTree>
    <p:extLst>
      <p:ext uri="{BB962C8B-B14F-4D97-AF65-F5344CB8AC3E}">
        <p14:creationId xmlns:p14="http://schemas.microsoft.com/office/powerpoint/2010/main" val="195452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graph is hard to read as you can hardly see the arrows, and there are too many colours which are too distracting for us to understand and nothing is drawing our attention.</a:t>
            </a:r>
          </a:p>
          <a:p>
            <a:r>
              <a:rPr lang="en-GB"/>
              <a:t>Also the title on this slide is barely visible and not easy to notice.</a:t>
            </a:r>
          </a:p>
        </p:txBody>
      </p:sp>
      <p:sp>
        <p:nvSpPr>
          <p:cNvPr id="4" name="Slide Number Placeholder 3"/>
          <p:cNvSpPr>
            <a:spLocks noGrp="1"/>
          </p:cNvSpPr>
          <p:nvPr>
            <p:ph type="sldNum" sz="quarter" idx="5"/>
          </p:nvPr>
        </p:nvSpPr>
        <p:spPr/>
        <p:txBody>
          <a:bodyPr/>
          <a:lstStyle/>
          <a:p>
            <a:fld id="{6EE9D2C7-7565-4FAA-86F4-4BD6060C4328}" type="slidenum">
              <a:rPr lang="en-GB" smtClean="0"/>
              <a:t>4</a:t>
            </a:fld>
            <a:endParaRPr lang="en-GB"/>
          </a:p>
        </p:txBody>
      </p:sp>
    </p:spTree>
    <p:extLst>
      <p:ext uri="{BB962C8B-B14F-4D97-AF65-F5344CB8AC3E}">
        <p14:creationId xmlns:p14="http://schemas.microsoft.com/office/powerpoint/2010/main" val="2329792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talking about the power point being a visual aid</a:t>
            </a:r>
          </a:p>
          <a:p>
            <a:endParaRPr lang="en-US">
              <a:cs typeface="Calibri"/>
            </a:endParaRPr>
          </a:p>
          <a:p>
            <a:r>
              <a:rPr lang="en-US">
                <a:cs typeface="Calibri"/>
              </a:rPr>
              <a:t>Why have we been allowing people to sit through these boring presentations? Where people are using only power points to get the information across. We have to make the screen our back up and not the presentation itself. When we have too much information on the screen and people are expected to read through all of that, they tend to get bored and checkout, which does not help you get them to take in the information that your trying to share with them. It is very important to interact with the people that your sharing the information with, it’s a good idea to make eye contact, so they feel like your speaking directly to them.</a:t>
            </a:r>
          </a:p>
          <a:p>
            <a:r>
              <a:rPr lang="en-US">
                <a:cs typeface="Calibri"/>
              </a:rPr>
              <a:t>This is the best way to make use of power points</a:t>
            </a:r>
          </a:p>
          <a:p>
            <a:r>
              <a:rPr lang="en-US">
                <a:cs typeface="Calibri"/>
              </a:rPr>
              <a:t>Now I will pass you on to Kim who will talk about objects. </a:t>
            </a:r>
          </a:p>
          <a:p>
            <a:endParaRPr lang="en-US">
              <a:cs typeface="Calibri"/>
            </a:endParaRPr>
          </a:p>
          <a:p>
            <a:r>
              <a:rPr lang="en-US">
                <a:cs typeface="Calibri"/>
              </a:rPr>
              <a:t> </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5</a:t>
            </a:fld>
            <a:endParaRPr lang="en-GB"/>
          </a:p>
        </p:txBody>
      </p:sp>
    </p:spTree>
    <p:extLst>
      <p:ext uri="{BB962C8B-B14F-4D97-AF65-F5344CB8AC3E}">
        <p14:creationId xmlns:p14="http://schemas.microsoft.com/office/powerpoint/2010/main" val="5952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my name is </a:t>
            </a:r>
            <a:r>
              <a:rPr lang="en-US" err="1">
                <a:cs typeface="Calibri"/>
              </a:rPr>
              <a:t>kim</a:t>
            </a:r>
            <a:r>
              <a:rPr lang="en-US">
                <a:cs typeface="Calibri"/>
              </a:rPr>
              <a:t>, and on this slide I'll be explaining why is it important to always use six objects per slide. Using 6 objects will keep the audience focused on the information you are presenting by doing this it will allow the audience to digest all the information you have given them and also help to relax the brain. When making </a:t>
            </a:r>
            <a:r>
              <a:rPr lang="en-US" err="1">
                <a:cs typeface="Calibri"/>
              </a:rPr>
              <a:t>powerpoint</a:t>
            </a:r>
            <a:r>
              <a:rPr lang="en-US">
                <a:cs typeface="Calibri"/>
              </a:rPr>
              <a:t> don’t use too much information at one because you don’t want to make the audience to get bored of what your trying t present. </a:t>
            </a:r>
          </a:p>
        </p:txBody>
      </p:sp>
      <p:sp>
        <p:nvSpPr>
          <p:cNvPr id="4" name="Slide Number Placeholder 3"/>
          <p:cNvSpPr>
            <a:spLocks noGrp="1"/>
          </p:cNvSpPr>
          <p:nvPr>
            <p:ph type="sldNum" sz="quarter" idx="5"/>
          </p:nvPr>
        </p:nvSpPr>
        <p:spPr/>
        <p:txBody>
          <a:bodyPr/>
          <a:lstStyle/>
          <a:p>
            <a:fld id="{6EE9D2C7-7565-4FAA-86F4-4BD6060C4328}" type="slidenum">
              <a:rPr lang="en-GB" smtClean="0"/>
              <a:t>6</a:t>
            </a:fld>
            <a:endParaRPr lang="en-GB"/>
          </a:p>
        </p:txBody>
      </p:sp>
    </p:spTree>
    <p:extLst>
      <p:ext uri="{BB962C8B-B14F-4D97-AF65-F5344CB8AC3E}">
        <p14:creationId xmlns:p14="http://schemas.microsoft.com/office/powerpoint/2010/main" val="3773979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jenny gilbert and </a:t>
            </a:r>
            <a:r>
              <a:rPr lang="en-US" err="1">
                <a:cs typeface="Calibri"/>
              </a:rPr>
              <a:t>im</a:t>
            </a:r>
            <a:r>
              <a:rPr lang="en-US">
                <a:cs typeface="Calibri"/>
              </a:rPr>
              <a:t> going to be explaining why size in </a:t>
            </a:r>
            <a:r>
              <a:rPr lang="en-US" err="1">
                <a:cs typeface="Calibri"/>
              </a:rPr>
              <a:t>powerpoint</a:t>
            </a:r>
            <a:r>
              <a:rPr lang="en-US">
                <a:cs typeface="Calibri"/>
              </a:rPr>
              <a:t> matters.. If it is not readable it causes distraction, so the size helps attract attention to detail, so when deciding font size have to make it so that the audience can see it, so here is an example that </a:t>
            </a:r>
            <a:r>
              <a:rPr lang="en-US" err="1">
                <a:cs typeface="Calibri"/>
              </a:rPr>
              <a:t>im</a:t>
            </a:r>
            <a:r>
              <a:rPr lang="en-US">
                <a:cs typeface="Calibri"/>
              </a:rPr>
              <a:t> going to show you that explains this.</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7</a:t>
            </a:fld>
            <a:endParaRPr lang="en-GB"/>
          </a:p>
        </p:txBody>
      </p:sp>
    </p:spTree>
    <p:extLst>
      <p:ext uri="{BB962C8B-B14F-4D97-AF65-F5344CB8AC3E}">
        <p14:creationId xmlns:p14="http://schemas.microsoft.com/office/powerpoint/2010/main" val="109058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Having font size for </a:t>
            </a:r>
            <a:r>
              <a:rPr lang="en-US" err="1">
                <a:cs typeface="Calibri"/>
              </a:rPr>
              <a:t>powerpoint</a:t>
            </a:r>
            <a:r>
              <a:rPr lang="en-US">
                <a:cs typeface="Calibri"/>
              </a:rPr>
              <a:t> is important, the audience get drawn by the bigger and bolder writing rather than the small writing and the pictures grab attention the bigger they are.. So now you no the best way not to die a death by </a:t>
            </a:r>
            <a:r>
              <a:rPr lang="en-US" err="1">
                <a:cs typeface="Calibri"/>
              </a:rPr>
              <a:t>powerpoint</a:t>
            </a:r>
            <a:r>
              <a:rPr lang="en-US">
                <a:cs typeface="Calibri"/>
              </a:rPr>
              <a:t>.</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8</a:t>
            </a:fld>
            <a:endParaRPr lang="en-GB"/>
          </a:p>
        </p:txBody>
      </p:sp>
    </p:spTree>
    <p:extLst>
      <p:ext uri="{BB962C8B-B14F-4D97-AF65-F5344CB8AC3E}">
        <p14:creationId xmlns:p14="http://schemas.microsoft.com/office/powerpoint/2010/main" val="314277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DB65-62C5-4EC1-8675-D353A753D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254BC-EC2A-4AE4-85AA-035AA5152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17C71-EC7E-4EAD-8A76-7199FBDECDD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3E3A8CE2-382D-4C03-A253-78040879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BC8B0-6F7C-4B34-9DC8-BCC1DD30B0B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5591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1DB4-B1AD-4FA2-AE1C-9FD7488C36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9A164-B054-4E88-9F0E-AD7513607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41396-4A62-4936-A14D-6E5A557F49F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C42BBF20-00F1-4890-84DC-5D295A4A5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79539-9043-41B9-B7DB-4D7EF02C19A8}"/>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95950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8966-55BA-4E25-9CBA-2C1F1C656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8A63C-8544-4551-A648-EE72C9C1A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18E7E3-89DB-424D-8D70-43FB0C677A5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EFADB1B4-BD46-49BD-B807-CEAA32537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DB1A7-D447-4929-9E9F-F3CA89A6C67A}"/>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68245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63EA-1180-419B-8A22-171129C9A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617A-EFFA-43CE-B922-B21E1C5F5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E3526-66A3-47FF-9422-BD9FE873B2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3DB070-7F05-4D57-B107-C753F67165E2}"/>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C585965D-2CBD-4D53-95D4-900A399EF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FD53D-103D-44D5-9E64-F816CFDC76CF}"/>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71719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FEC6D-8C97-40AA-BD54-DCD166A81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C433-49E5-4B6F-AA1D-D02F9545F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403A7-23E9-44A1-B4A6-B614F29F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E73B99-1A47-4F64-8181-81062308C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29890-499A-495D-B1C3-0F29DF5124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E879D5-006C-4DDE-9DE7-C38ACCC94A8D}"/>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8" name="Footer Placeholder 7">
            <a:extLst>
              <a:ext uri="{FF2B5EF4-FFF2-40B4-BE49-F238E27FC236}">
                <a16:creationId xmlns:a16="http://schemas.microsoft.com/office/drawing/2014/main" id="{3E950F4B-7E59-422B-A238-A0BC6795B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6742F-F175-4055-8B41-96AC66606B1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90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05D2-1F3D-478A-AE32-E45068B2F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2804-F76B-404D-BD16-5BB7A51DC33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4" name="Footer Placeholder 3">
            <a:extLst>
              <a:ext uri="{FF2B5EF4-FFF2-40B4-BE49-F238E27FC236}">
                <a16:creationId xmlns:a16="http://schemas.microsoft.com/office/drawing/2014/main" id="{9E316AC9-40F2-4BEE-9580-DE8E309209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42DBE7-956D-42DF-95FB-70166755B8E1}"/>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392646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3AB55-9BF5-4529-80E8-B986CD7E4006}"/>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3" name="Footer Placeholder 2">
            <a:extLst>
              <a:ext uri="{FF2B5EF4-FFF2-40B4-BE49-F238E27FC236}">
                <a16:creationId xmlns:a16="http://schemas.microsoft.com/office/drawing/2014/main" id="{38182BA7-E185-45EF-B192-C79069F5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DA805-81CA-49BE-8852-5D1AD6C2E5A6}"/>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233644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884D-8D81-498D-9033-3BF33BA24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1DE14D-1A15-422D-8B1E-F4778C8833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6BFD6-35BF-44C2-AD0D-B230EC20E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7D9C0-B55C-4241-BF55-386764EFBF74}"/>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447A11D7-0660-40B6-B414-04CF145F9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470A3-03C3-4462-8F4A-2209AF49DF7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67712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BCE3-626C-4C6C-82CE-04E747C4D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C6031B-E34D-4167-9FEB-21C3E18AC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386DB9-BE58-45ED-A697-F4AD037B3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F6740-BAF0-4C6F-9C7B-40974E807785}"/>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DD6978BA-7890-41DA-8080-8B348676F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84E14-156F-4377-8BB9-FA167DB270A9}"/>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826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F9A1-C2E1-4022-B382-F6D74F36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88203-FF32-43F1-B2FF-251B5C873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5655B-9855-4A38-B29E-770BF0C05C2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AA5434C9-F08B-49A6-A34F-F58CE1914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55E5E-F1E2-4033-9968-DB35E33E25B5}"/>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412114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02488-1F90-49E2-AD74-656C9E1056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34578-69F3-4B6D-8A2B-78E5164684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7B3E-8D3C-41A9-8606-02028F9BA22A}"/>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F387A056-0487-4FE9-AEE7-241553D8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66CC0-4C7A-46B1-B76E-BEE00186355C}"/>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05604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D129F-63D5-426D-969F-9CCAA78F9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00819-6352-4891-9DCF-5BF9EC7D58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88BCA-50F4-4ABD-BDDB-5493A4F34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8A9D8284-BB51-44B1-A1E1-A1320F2B1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B0E96-178D-4954-9E1D-B0838FA8DA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FCAE-BAC4-4DD6-8143-D2FC085E3F58}" type="slidenum">
              <a:rPr lang="en-GB" smtClean="0"/>
              <a:t>‹#›</a:t>
            </a:fld>
            <a:endParaRPr lang="en-GB"/>
          </a:p>
        </p:txBody>
      </p:sp>
    </p:spTree>
    <p:extLst>
      <p:ext uri="{BB962C8B-B14F-4D97-AF65-F5344CB8AC3E}">
        <p14:creationId xmlns:p14="http://schemas.microsoft.com/office/powerpoint/2010/main" val="179980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0BC2-4978-4FEF-AFBA-CC6388777617}"/>
              </a:ext>
            </a:extLst>
          </p:cNvPr>
          <p:cNvSpPr>
            <a:spLocks noGrp="1"/>
          </p:cNvSpPr>
          <p:nvPr>
            <p:ph type="ctrTitle"/>
          </p:nvPr>
        </p:nvSpPr>
        <p:spPr>
          <a:xfrm>
            <a:off x="1639614" y="947573"/>
            <a:ext cx="9401503" cy="788276"/>
          </a:xfrm>
        </p:spPr>
        <p:txBody>
          <a:bodyPr>
            <a:normAutofit fontScale="90000"/>
          </a:bodyPr>
          <a:lstStyle/>
          <a:p>
            <a:br>
              <a:rPr lang="en-GB" sz="5400" b="1">
                <a:solidFill>
                  <a:schemeClr val="bg1"/>
                </a:solidFill>
                <a:latin typeface="+mn-lt"/>
              </a:rPr>
            </a:br>
            <a:br>
              <a:rPr lang="en-GB" sz="5400" b="1">
                <a:solidFill>
                  <a:schemeClr val="bg1"/>
                </a:solidFill>
                <a:latin typeface="+mn-lt"/>
              </a:rPr>
            </a:br>
            <a:br>
              <a:rPr lang="en-GB" sz="5400" b="1">
                <a:solidFill>
                  <a:schemeClr val="bg1"/>
                </a:solidFill>
                <a:latin typeface="+mn-lt"/>
              </a:rPr>
            </a:br>
            <a:r>
              <a:rPr lang="en-GB" sz="5400" b="1">
                <a:solidFill>
                  <a:schemeClr val="bg1"/>
                </a:solidFill>
                <a:latin typeface="+mn-lt"/>
              </a:rPr>
              <a:t>INTRODUCTION TO</a:t>
            </a:r>
            <a:br>
              <a:rPr lang="en-GB" sz="5400" b="1">
                <a:solidFill>
                  <a:schemeClr val="bg1"/>
                </a:solidFill>
                <a:latin typeface="+mn-lt"/>
              </a:rPr>
            </a:br>
            <a:r>
              <a:rPr lang="en-GB" sz="5400" b="1">
                <a:solidFill>
                  <a:schemeClr val="bg1"/>
                </a:solidFill>
                <a:latin typeface="+mn-lt"/>
              </a:rPr>
              <a:t>DEATH BY POWERPOINT.</a:t>
            </a:r>
          </a:p>
        </p:txBody>
      </p:sp>
      <p:pic>
        <p:nvPicPr>
          <p:cNvPr id="4" name="Picture 3">
            <a:extLst>
              <a:ext uri="{FF2B5EF4-FFF2-40B4-BE49-F238E27FC236}">
                <a16:creationId xmlns:a16="http://schemas.microsoft.com/office/drawing/2014/main" id="{A72A3ED4-DB96-4F76-BDE3-9E3A4E7642A3}"/>
              </a:ext>
            </a:extLst>
          </p:cNvPr>
          <p:cNvPicPr>
            <a:picLocks noChangeAspect="1"/>
          </p:cNvPicPr>
          <p:nvPr/>
        </p:nvPicPr>
        <p:blipFill>
          <a:blip r:embed="rId2"/>
          <a:stretch>
            <a:fillRect/>
          </a:stretch>
        </p:blipFill>
        <p:spPr>
          <a:xfrm>
            <a:off x="3801284" y="2152978"/>
            <a:ext cx="5078162" cy="3521951"/>
          </a:xfrm>
          <a:prstGeom prst="rect">
            <a:avLst/>
          </a:prstGeom>
        </p:spPr>
      </p:pic>
      <p:sp>
        <p:nvSpPr>
          <p:cNvPr id="3" name="Subtitle 2">
            <a:extLst>
              <a:ext uri="{FF2B5EF4-FFF2-40B4-BE49-F238E27FC236}">
                <a16:creationId xmlns:a16="http://schemas.microsoft.com/office/drawing/2014/main" id="{E32F8FDB-7638-45FF-9CF0-4DC57D5F6368}"/>
              </a:ext>
            </a:extLst>
          </p:cNvPr>
          <p:cNvSpPr>
            <a:spLocks noGrp="1"/>
          </p:cNvSpPr>
          <p:nvPr>
            <p:ph type="subTitle" idx="1"/>
          </p:nvPr>
        </p:nvSpPr>
        <p:spPr>
          <a:xfrm>
            <a:off x="6687186" y="6319346"/>
            <a:ext cx="7252138" cy="538654"/>
          </a:xfrm>
        </p:spPr>
        <p:txBody>
          <a:bodyPr>
            <a:normAutofit/>
          </a:bodyPr>
          <a:lstStyle/>
          <a:p>
            <a:r>
              <a:rPr lang="en-GB" sz="1800">
                <a:solidFill>
                  <a:schemeClr val="bg1"/>
                </a:solidFill>
              </a:rPr>
              <a:t> By, Shan, Chloe, Kim, Jamila, Jenny</a:t>
            </a:r>
          </a:p>
        </p:txBody>
      </p:sp>
    </p:spTree>
    <p:extLst>
      <p:ext uri="{BB962C8B-B14F-4D97-AF65-F5344CB8AC3E}">
        <p14:creationId xmlns:p14="http://schemas.microsoft.com/office/powerpoint/2010/main" val="397897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D60E0-EF49-4534-A6A7-E5FD691929EC}"/>
              </a:ext>
            </a:extLst>
          </p:cNvPr>
          <p:cNvSpPr>
            <a:spLocks noGrp="1"/>
          </p:cNvSpPr>
          <p:nvPr>
            <p:ph type="title"/>
          </p:nvPr>
        </p:nvSpPr>
        <p:spPr>
          <a:xfrm>
            <a:off x="-112109" y="1412488"/>
            <a:ext cx="3728344" cy="3520153"/>
          </a:xfrm>
        </p:spPr>
        <p:txBody>
          <a:bodyPr anchor="t">
            <a:normAutofit/>
          </a:bodyPr>
          <a:lstStyle/>
          <a:p>
            <a:pPr algn="ctr"/>
            <a:r>
              <a:rPr lang="en-US" b="1">
                <a:solidFill>
                  <a:schemeClr val="bg1"/>
                </a:solidFill>
                <a:cs typeface="Calibri Light"/>
              </a:rPr>
              <a:t>Why it is important to use one message per slide?</a:t>
            </a:r>
          </a:p>
        </p:txBody>
      </p:sp>
      <p:sp>
        <p:nvSpPr>
          <p:cNvPr id="7" name="TextBox 6">
            <a:extLst>
              <a:ext uri="{FF2B5EF4-FFF2-40B4-BE49-F238E27FC236}">
                <a16:creationId xmlns:a16="http://schemas.microsoft.com/office/drawing/2014/main" id="{76C75840-67F5-41E6-988A-79691EF3F246}"/>
              </a:ext>
            </a:extLst>
          </p:cNvPr>
          <p:cNvSpPr txBox="1"/>
          <p:nvPr/>
        </p:nvSpPr>
        <p:spPr>
          <a:xfrm>
            <a:off x="10177462"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Shantelle Morson.</a:t>
            </a:r>
            <a:endParaRPr lang="en-GB">
              <a:cs typeface="Calibri"/>
            </a:endParaRPr>
          </a:p>
        </p:txBody>
      </p:sp>
      <p:sp>
        <p:nvSpPr>
          <p:cNvPr id="8" name="TextBox 7">
            <a:extLst>
              <a:ext uri="{FF2B5EF4-FFF2-40B4-BE49-F238E27FC236}">
                <a16:creationId xmlns:a16="http://schemas.microsoft.com/office/drawing/2014/main" id="{C5494653-2BA1-4847-9F38-CAFE9380BD3F}"/>
              </a:ext>
            </a:extLst>
          </p:cNvPr>
          <p:cNvSpPr txBox="1"/>
          <p:nvPr/>
        </p:nvSpPr>
        <p:spPr>
          <a:xfrm>
            <a:off x="5989865" y="1417865"/>
            <a:ext cx="59136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4800" b="1">
                <a:cs typeface="Calibri"/>
              </a:rPr>
              <a:t>Message </a:t>
            </a:r>
            <a:endParaRPr lang="en-US" sz="2800"/>
          </a:p>
          <a:p>
            <a:pPr marL="571500" indent="-571500">
              <a:buFont typeface="Arial"/>
              <a:buChar char="•"/>
            </a:pPr>
            <a:r>
              <a:rPr lang="en-GB" sz="4800" b="1">
                <a:cs typeface="Calibri"/>
              </a:rPr>
              <a:t>Use of Power-Point </a:t>
            </a:r>
          </a:p>
          <a:p>
            <a:pPr marL="571500" indent="-571500">
              <a:buFont typeface="Arial"/>
              <a:buChar char="•"/>
            </a:pPr>
            <a:r>
              <a:rPr lang="en-GB" sz="4800" b="1">
                <a:cs typeface="Calibri"/>
              </a:rPr>
              <a:t>Size </a:t>
            </a:r>
          </a:p>
          <a:p>
            <a:pPr marL="571500" indent="-571500">
              <a:buFont typeface="Arial"/>
              <a:buChar char="•"/>
            </a:pPr>
            <a:r>
              <a:rPr lang="en-GB" sz="4800" b="1">
                <a:cs typeface="Calibri"/>
              </a:rPr>
              <a:t>Contast </a:t>
            </a:r>
          </a:p>
          <a:p>
            <a:pPr marL="571500" indent="-571500">
              <a:buFont typeface="Arial"/>
              <a:buChar char="•"/>
            </a:pPr>
            <a:r>
              <a:rPr lang="en-GB" sz="4800" b="1">
                <a:cs typeface="Calibri"/>
              </a:rPr>
              <a:t>Objects </a:t>
            </a:r>
          </a:p>
        </p:txBody>
      </p:sp>
      <p:pic>
        <p:nvPicPr>
          <p:cNvPr id="9" name="Picture 10">
            <a:extLst>
              <a:ext uri="{FF2B5EF4-FFF2-40B4-BE49-F238E27FC236}">
                <a16:creationId xmlns:a16="http://schemas.microsoft.com/office/drawing/2014/main" id="{B8CD68BF-F920-4D2D-BD0A-573C8A486883}"/>
              </a:ext>
            </a:extLst>
          </p:cNvPr>
          <p:cNvPicPr>
            <a:picLocks noChangeAspect="1"/>
          </p:cNvPicPr>
          <p:nvPr/>
        </p:nvPicPr>
        <p:blipFill>
          <a:blip r:embed="rId3"/>
          <a:stretch>
            <a:fillRect/>
          </a:stretch>
        </p:blipFill>
        <p:spPr>
          <a:xfrm>
            <a:off x="10655541" y="4855028"/>
            <a:ext cx="1399240" cy="1638301"/>
          </a:xfrm>
          <a:prstGeom prst="rect">
            <a:avLst/>
          </a:prstGeom>
        </p:spPr>
      </p:pic>
    </p:spTree>
    <p:extLst>
      <p:ext uri="{BB962C8B-B14F-4D97-AF65-F5344CB8AC3E}">
        <p14:creationId xmlns:p14="http://schemas.microsoft.com/office/powerpoint/2010/main" val="6984634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20801" y="2042160"/>
            <a:ext cx="3620805" cy="3905550"/>
          </a:xfrm>
        </p:spPr>
        <p:txBody>
          <a:bodyPr>
            <a:normAutofit/>
          </a:bodyPr>
          <a:lstStyle/>
          <a:p>
            <a:pPr marL="342900" indent="-342900">
              <a:buFont typeface="Arial" panose="020B0604020202020204" pitchFamily="34" charset="0"/>
              <a:buChar char="•"/>
            </a:pPr>
            <a:r>
              <a:rPr lang="en-GB" sz="4000">
                <a:solidFill>
                  <a:schemeClr val="bg1"/>
                </a:solidFill>
              </a:rPr>
              <a:t>Attention </a:t>
            </a:r>
          </a:p>
          <a:p>
            <a:pPr marL="342900" indent="-342900">
              <a:buFont typeface="Arial" panose="020B0604020202020204" pitchFamily="34" charset="0"/>
              <a:buChar char="•"/>
            </a:pPr>
            <a:r>
              <a:rPr lang="en-GB" sz="4000">
                <a:solidFill>
                  <a:schemeClr val="bg1"/>
                </a:solidFill>
              </a:rPr>
              <a:t>Background</a:t>
            </a:r>
          </a:p>
          <a:p>
            <a:pPr marL="342900" indent="-342900">
              <a:buFont typeface="Arial" panose="020B0604020202020204" pitchFamily="34" charset="0"/>
              <a:buChar char="•"/>
            </a:pPr>
            <a:r>
              <a:rPr lang="en-GB" sz="4000">
                <a:solidFill>
                  <a:schemeClr val="bg1"/>
                </a:solidFill>
              </a:rPr>
              <a:t>Colours</a:t>
            </a: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616234" y="-1426193"/>
            <a:ext cx="6598597" cy="2336483"/>
          </a:xfrm>
        </p:spPr>
        <p:txBody>
          <a:bodyPr vert="horz" lIns="91440" tIns="45720" rIns="91440" bIns="45720" rtlCol="0" anchor="b">
            <a:normAutofit/>
          </a:bodyPr>
          <a:lstStyle/>
          <a:p>
            <a:r>
              <a:rPr lang="en-US" sz="4400" u="sng">
                <a:solidFill>
                  <a:srgbClr val="FFFFFF"/>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a:extLst>
              <a:ext uri="{FF2B5EF4-FFF2-40B4-BE49-F238E27FC236}">
                <a16:creationId xmlns:a16="http://schemas.microsoft.com/office/drawing/2014/main" id="{0A197922-D7FD-4334-B866-A216CA376B51}"/>
              </a:ext>
            </a:extLst>
          </p:cNvPr>
          <p:cNvPicPr>
            <a:picLocks noGrp="1" noChangeAspect="1"/>
          </p:cNvPicPr>
          <p:nvPr>
            <p:ph type="pic" idx="1"/>
          </p:nvPr>
        </p:nvPicPr>
        <p:blipFill rotWithShape="1">
          <a:blip r:embed="rId3"/>
          <a:srcRect l="6665" r="1"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spTree>
    <p:extLst>
      <p:ext uri="{BB962C8B-B14F-4D97-AF65-F5344CB8AC3E}">
        <p14:creationId xmlns:p14="http://schemas.microsoft.com/office/powerpoint/2010/main" val="21354095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85584" y="1280521"/>
            <a:ext cx="3932237" cy="3811588"/>
          </a:xfrm>
        </p:spPr>
        <p:txBody>
          <a:bodyPr>
            <a:normAutofit/>
          </a:bodyPr>
          <a:lstStyle/>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26717" y="-1382850"/>
            <a:ext cx="6598597" cy="2206169"/>
          </a:xfrm>
        </p:spPr>
        <p:txBody>
          <a:bodyPr vert="horz" lIns="91440" tIns="45720" rIns="91440" bIns="45720" rtlCol="0" anchor="b">
            <a:normAutofit/>
          </a:bodyPr>
          <a:lstStyle/>
          <a:p>
            <a:r>
              <a:rPr lang="en-US" sz="6000" u="sng">
                <a:solidFill>
                  <a:schemeClr val="tx2">
                    <a:lumMod val="75000"/>
                  </a:schemeClr>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pic>
        <p:nvPicPr>
          <p:cNvPr id="7" name="Picture 6">
            <a:extLst>
              <a:ext uri="{FF2B5EF4-FFF2-40B4-BE49-F238E27FC236}">
                <a16:creationId xmlns:a16="http://schemas.microsoft.com/office/drawing/2014/main" id="{73E7F290-E7F7-4CE7-BD4A-EDF0DE037513}"/>
              </a:ext>
            </a:extLst>
          </p:cNvPr>
          <p:cNvPicPr>
            <a:picLocks noChangeAspect="1"/>
          </p:cNvPicPr>
          <p:nvPr/>
        </p:nvPicPr>
        <p:blipFill>
          <a:blip r:embed="rId3"/>
          <a:stretch>
            <a:fillRect/>
          </a:stretch>
        </p:blipFill>
        <p:spPr>
          <a:xfrm>
            <a:off x="3634134" y="661519"/>
            <a:ext cx="7271216" cy="5548089"/>
          </a:xfrm>
          <a:prstGeom prst="rect">
            <a:avLst/>
          </a:prstGeom>
        </p:spPr>
      </p:pic>
      <p:sp>
        <p:nvSpPr>
          <p:cNvPr id="21" name="TextBox 20">
            <a:extLst>
              <a:ext uri="{FF2B5EF4-FFF2-40B4-BE49-F238E27FC236}">
                <a16:creationId xmlns:a16="http://schemas.microsoft.com/office/drawing/2014/main" id="{8E56E411-C659-4AFD-95BA-63D90DE4DFB7}"/>
              </a:ext>
            </a:extLst>
          </p:cNvPr>
          <p:cNvSpPr txBox="1"/>
          <p:nvPr/>
        </p:nvSpPr>
        <p:spPr>
          <a:xfrm>
            <a:off x="5576" y="818856"/>
            <a:ext cx="6268720" cy="1384995"/>
          </a:xfrm>
          <a:prstGeom prst="rect">
            <a:avLst/>
          </a:prstGeom>
          <a:noFill/>
        </p:spPr>
        <p:txBody>
          <a:bodyPr wrap="square">
            <a:spAutoFit/>
          </a:bodyPr>
          <a:lstStyle/>
          <a:p>
            <a:pPr marL="342900" indent="-342900">
              <a:buFont typeface="Arial" panose="020B0604020202020204" pitchFamily="34" charset="0"/>
              <a:buChar char="•"/>
            </a:pPr>
            <a:r>
              <a:rPr lang="en-GB" sz="2800">
                <a:solidFill>
                  <a:schemeClr val="tx2">
                    <a:lumMod val="75000"/>
                  </a:schemeClr>
                </a:solidFill>
              </a:rPr>
              <a:t>Attention </a:t>
            </a:r>
          </a:p>
          <a:p>
            <a:pPr marL="342900" indent="-342900">
              <a:buFont typeface="Arial" panose="020B0604020202020204" pitchFamily="34" charset="0"/>
              <a:buChar char="•"/>
            </a:pPr>
            <a:r>
              <a:rPr lang="en-GB" sz="2800">
                <a:solidFill>
                  <a:schemeClr val="tx2">
                    <a:lumMod val="75000"/>
                  </a:schemeClr>
                </a:solidFill>
              </a:rPr>
              <a:t>Background</a:t>
            </a:r>
          </a:p>
          <a:p>
            <a:pPr marL="342900" indent="-342900">
              <a:buFont typeface="Arial" panose="020B0604020202020204" pitchFamily="34" charset="0"/>
              <a:buChar char="•"/>
            </a:pPr>
            <a:r>
              <a:rPr lang="en-GB" sz="2800">
                <a:solidFill>
                  <a:schemeClr val="tx2">
                    <a:lumMod val="75000"/>
                  </a:schemeClr>
                </a:solidFill>
              </a:rPr>
              <a:t>Colours</a:t>
            </a:r>
          </a:p>
        </p:txBody>
      </p:sp>
    </p:spTree>
    <p:extLst>
      <p:ext uri="{BB962C8B-B14F-4D97-AF65-F5344CB8AC3E}">
        <p14:creationId xmlns:p14="http://schemas.microsoft.com/office/powerpoint/2010/main" val="22897087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319416E-3E04-491F-94A3-1FBF0497203D}"/>
              </a:ext>
            </a:extLst>
          </p:cNvPr>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400"/>
              <a:t>The screen is a visual aid</a:t>
            </a:r>
          </a:p>
          <a:p>
            <a:pPr indent="-228600">
              <a:buFont typeface="Arial" panose="020B0604020202020204" pitchFamily="34" charset="0"/>
              <a:buChar char="•"/>
            </a:pPr>
            <a:r>
              <a:rPr lang="en-US" sz="2400"/>
              <a:t>It's important to interact with the audience (make eye contact with everyone in the audience).</a:t>
            </a:r>
          </a:p>
        </p:txBody>
      </p:sp>
      <p:sp>
        <p:nvSpPr>
          <p:cNvPr id="2" name="Title 1">
            <a:extLst>
              <a:ext uri="{FF2B5EF4-FFF2-40B4-BE49-F238E27FC236}">
                <a16:creationId xmlns:a16="http://schemas.microsoft.com/office/drawing/2014/main" id="{A5339E0A-B9D5-4C6C-980D-8D115E08C638}"/>
              </a:ext>
            </a:extLst>
          </p:cNvPr>
          <p:cNvSpPr>
            <a:spLocks noGrp="1"/>
          </p:cNvSpPr>
          <p:nvPr>
            <p:ph type="title"/>
          </p:nvPr>
        </p:nvSpPr>
        <p:spPr>
          <a:xfrm>
            <a:off x="5069940" y="365124"/>
            <a:ext cx="6172200" cy="1828800"/>
          </a:xfrm>
        </p:spPr>
        <p:txBody>
          <a:bodyPr vert="horz" lIns="91440" tIns="45720" rIns="91440" bIns="45720" rtlCol="0" anchor="ctr">
            <a:normAutofit/>
          </a:bodyPr>
          <a:lstStyle/>
          <a:p>
            <a:r>
              <a:rPr lang="en-US" sz="4400"/>
              <a:t>The use of power point</a:t>
            </a:r>
          </a:p>
        </p:txBody>
      </p:sp>
      <p:pic>
        <p:nvPicPr>
          <p:cNvPr id="5" name="Picture 5">
            <a:extLst>
              <a:ext uri="{FF2B5EF4-FFF2-40B4-BE49-F238E27FC236}">
                <a16:creationId xmlns:a16="http://schemas.microsoft.com/office/drawing/2014/main" id="{35D0BECA-B2E0-4E5C-A0F9-0E88990E4B8C}"/>
              </a:ext>
            </a:extLst>
          </p:cNvPr>
          <p:cNvPicPr>
            <a:picLocks noGrp="1" noChangeAspect="1"/>
          </p:cNvPicPr>
          <p:nvPr>
            <p:ph type="pic" idx="1"/>
          </p:nvPr>
        </p:nvPicPr>
        <p:blipFill rotWithShape="1">
          <a:blip r:embed="rId3"/>
          <a:srcRect t="4286" b="12571"/>
          <a:stretch/>
        </p:blipFill>
        <p:spPr>
          <a:xfrm>
            <a:off x="20" y="10"/>
            <a:ext cx="4639713" cy="6857990"/>
          </a:xfrm>
          <a:prstGeom prst="rect">
            <a:avLst/>
          </a:prstGeom>
        </p:spPr>
      </p:pic>
      <p:sp>
        <p:nvSpPr>
          <p:cNvPr id="7" name="TextBox 6">
            <a:extLst>
              <a:ext uri="{FF2B5EF4-FFF2-40B4-BE49-F238E27FC236}">
                <a16:creationId xmlns:a16="http://schemas.microsoft.com/office/drawing/2014/main" id="{5A2804A9-6D4A-4A38-9ADA-9247D0DB097C}"/>
              </a:ext>
            </a:extLst>
          </p:cNvPr>
          <p:cNvSpPr txBox="1"/>
          <p:nvPr/>
        </p:nvSpPr>
        <p:spPr>
          <a:xfrm>
            <a:off x="5197954" y="4608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Jamilla Robinson</a:t>
            </a:r>
          </a:p>
        </p:txBody>
      </p:sp>
    </p:spTree>
    <p:extLst>
      <p:ext uri="{BB962C8B-B14F-4D97-AF65-F5344CB8AC3E}">
        <p14:creationId xmlns:p14="http://schemas.microsoft.com/office/powerpoint/2010/main" val="180944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76824-00F4-4759-8B52-08DE5DA9DF72}"/>
              </a:ext>
            </a:extLst>
          </p:cNvPr>
          <p:cNvSpPr>
            <a:spLocks noGrp="1"/>
          </p:cNvSpPr>
          <p:nvPr>
            <p:ph type="ctrTitle"/>
          </p:nvPr>
        </p:nvSpPr>
        <p:spPr>
          <a:xfrm>
            <a:off x="2381534" y="1344304"/>
            <a:ext cx="7307905" cy="888381"/>
          </a:xfrm>
        </p:spPr>
        <p:txBody>
          <a:bodyPr>
            <a:normAutofit/>
          </a:bodyPr>
          <a:lstStyle/>
          <a:p>
            <a:r>
              <a:rPr lang="en-GB" sz="5400" u="sng">
                <a:solidFill>
                  <a:srgbClr val="FFFFFF"/>
                </a:solidFill>
                <a:cs typeface="Calibri Light"/>
              </a:rPr>
              <a:t>Numbers Of Object 6</a:t>
            </a:r>
          </a:p>
        </p:txBody>
      </p:sp>
      <p:sp>
        <p:nvSpPr>
          <p:cNvPr id="4" name="Text Placeholder 3">
            <a:extLst>
              <a:ext uri="{FF2B5EF4-FFF2-40B4-BE49-F238E27FC236}">
                <a16:creationId xmlns:a16="http://schemas.microsoft.com/office/drawing/2014/main" id="{62580C00-DF50-41E4-9A42-840F14C74972}"/>
              </a:ext>
            </a:extLst>
          </p:cNvPr>
          <p:cNvSpPr>
            <a:spLocks noGrp="1"/>
          </p:cNvSpPr>
          <p:nvPr>
            <p:ph type="subTitle" idx="1"/>
          </p:nvPr>
        </p:nvSpPr>
        <p:spPr>
          <a:xfrm>
            <a:off x="2886765" y="4414123"/>
            <a:ext cx="6418471" cy="1432109"/>
          </a:xfrm>
        </p:spPr>
        <p:txBody>
          <a:bodyPr vert="horz" lIns="91440" tIns="45720" rIns="91440" bIns="45720" rtlCol="0">
            <a:normAutofit/>
          </a:bodyPr>
          <a:lstStyle/>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p:txBody>
      </p:sp>
      <p:sp>
        <p:nvSpPr>
          <p:cNvPr id="23"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77017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DF5C126-A43E-48ED-8254-2EF88E3D5901}"/>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pPr marL="342900" indent="-342900">
              <a:buChar char="•"/>
            </a:pPr>
            <a:r>
              <a:rPr lang="en-US" sz="2200">
                <a:solidFill>
                  <a:srgbClr val="FFFF00"/>
                </a:solidFill>
                <a:cs typeface="Calibri" panose="020F0502020204030204"/>
              </a:rPr>
              <a:t>If it is not readable it causes distraction</a:t>
            </a:r>
          </a:p>
          <a:p>
            <a:pPr marL="342900" indent="-342900">
              <a:buChar char="•"/>
            </a:pPr>
            <a:r>
              <a:rPr lang="en-US" sz="2200">
                <a:solidFill>
                  <a:srgbClr val="FFFF00"/>
                </a:solidFill>
                <a:cs typeface="Calibri" panose="020F0502020204030204"/>
              </a:rPr>
              <a:t>The use of size helps to attract attention to detail</a:t>
            </a:r>
          </a:p>
          <a:p>
            <a:pPr marL="342900" indent="-342900">
              <a:buChar char="•"/>
            </a:pPr>
            <a:r>
              <a:rPr lang="en-US" sz="2200">
                <a:solidFill>
                  <a:srgbClr val="FFFF00"/>
                </a:solidFill>
                <a:cs typeface="Calibri" panose="020F0502020204030204"/>
              </a:rPr>
              <a:t>When deciding font size have to make it so that the audience can see it </a:t>
            </a:r>
          </a:p>
          <a:p>
            <a:pPr marL="342900" indent="-342900">
              <a:buChar char="•"/>
            </a:pPr>
            <a:endParaRPr lang="en-US" sz="2200">
              <a:solidFill>
                <a:srgbClr val="FFFF00"/>
              </a:solidFill>
              <a:cs typeface="Calibri" panose="020F0502020204030204"/>
            </a:endParaRPr>
          </a:p>
        </p:txBody>
      </p:sp>
      <p:pic>
        <p:nvPicPr>
          <p:cNvPr id="5" name="Picture 5" descr="A person taking a selfie&#10;&#10;Description automatically generated">
            <a:extLst>
              <a:ext uri="{FF2B5EF4-FFF2-40B4-BE49-F238E27FC236}">
                <a16:creationId xmlns:a16="http://schemas.microsoft.com/office/drawing/2014/main" id="{F3489A0F-A6EC-49C3-88B3-7039CF4AFD40}"/>
              </a:ext>
            </a:extLst>
          </p:cNvPr>
          <p:cNvPicPr>
            <a:picLocks noGrp="1" noChangeAspect="1"/>
          </p:cNvPicPr>
          <p:nvPr>
            <p:ph type="pic" idx="1"/>
          </p:nvPr>
        </p:nvPicPr>
        <p:blipFill rotWithShape="1">
          <a:blip r:embed="rId3"/>
          <a:srcRect l="20415" r="23165"/>
          <a:stretch/>
        </p:blipFill>
        <p:spPr>
          <a:xfrm>
            <a:off x="6493990" y="989914"/>
            <a:ext cx="4221779" cy="39891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600097A4-5E41-4598-B857-251B885FDA6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a:solidFill>
                  <a:srgbClr val="FFFF00"/>
                </a:solidFill>
              </a:rPr>
              <a:t>Why size matters?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693A030-3E67-40AA-B0FD-9C56DA33C693}"/>
              </a:ext>
            </a:extLst>
          </p:cNvPr>
          <p:cNvSpPr txBox="1"/>
          <p:nvPr/>
        </p:nvSpPr>
        <p:spPr>
          <a:xfrm rot="-10800000" flipV="1">
            <a:off x="10439400" y="6236732"/>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cs typeface="Calibri" panose="020F0502020204030204"/>
              </a:rPr>
              <a:t>Jenny Gilbert</a:t>
            </a:r>
          </a:p>
        </p:txBody>
      </p:sp>
    </p:spTree>
    <p:extLst>
      <p:ext uri="{BB962C8B-B14F-4D97-AF65-F5344CB8AC3E}">
        <p14:creationId xmlns:p14="http://schemas.microsoft.com/office/powerpoint/2010/main" val="15178226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0EE3-161C-46A3-97B7-3BEF0A5B7E8E}"/>
              </a:ext>
            </a:extLst>
          </p:cNvPr>
          <p:cNvSpPr>
            <a:spLocks noGrp="1"/>
          </p:cNvSpPr>
          <p:nvPr>
            <p:ph type="title"/>
          </p:nvPr>
        </p:nvSpPr>
        <p:spPr>
          <a:xfrm>
            <a:off x="839788" y="626533"/>
            <a:ext cx="10472737" cy="1430867"/>
          </a:xfrm>
        </p:spPr>
        <p:txBody>
          <a:bodyPr/>
          <a:lstStyle/>
          <a:p>
            <a:r>
              <a:rPr lang="en-US">
                <a:solidFill>
                  <a:srgbClr val="FFFF00"/>
                </a:solidFill>
                <a:cs typeface="Calibri Light"/>
              </a:rPr>
              <a:t>                                 </a:t>
            </a:r>
            <a:r>
              <a:rPr lang="en-US" sz="6000" b="1">
                <a:solidFill>
                  <a:srgbClr val="FFFF00"/>
                </a:solidFill>
                <a:cs typeface="Calibri Light"/>
              </a:rPr>
              <a:t>Why size matters?</a:t>
            </a:r>
            <a:endParaRPr lang="en-US" sz="6000" b="1">
              <a:solidFill>
                <a:srgbClr val="FFFF00"/>
              </a:solidFill>
            </a:endParaRPr>
          </a:p>
        </p:txBody>
      </p:sp>
      <p:pic>
        <p:nvPicPr>
          <p:cNvPr id="5" name="Picture 5" descr="A person taking a selfie&#10;&#10;Description automatically generated">
            <a:extLst>
              <a:ext uri="{FF2B5EF4-FFF2-40B4-BE49-F238E27FC236}">
                <a16:creationId xmlns:a16="http://schemas.microsoft.com/office/drawing/2014/main" id="{6ACBF303-6932-4CE5-A8DF-58C52214D7F7}"/>
              </a:ext>
            </a:extLst>
          </p:cNvPr>
          <p:cNvPicPr>
            <a:picLocks noGrp="1" noChangeAspect="1"/>
          </p:cNvPicPr>
          <p:nvPr>
            <p:ph type="pic" idx="1"/>
          </p:nvPr>
        </p:nvPicPr>
        <p:blipFill rotWithShape="1">
          <a:blip r:embed="rId3"/>
          <a:srcRect l="1828" r="1828"/>
          <a:stretch/>
        </p:blipFill>
        <p:spPr>
          <a:xfrm>
            <a:off x="7384522" y="5274205"/>
            <a:ext cx="2309284" cy="1338792"/>
          </a:xfrm>
        </p:spPr>
      </p:pic>
      <p:sp>
        <p:nvSpPr>
          <p:cNvPr id="4" name="Text Placeholder 3">
            <a:extLst>
              <a:ext uri="{FF2B5EF4-FFF2-40B4-BE49-F238E27FC236}">
                <a16:creationId xmlns:a16="http://schemas.microsoft.com/office/drawing/2014/main" id="{A6C624F0-F5AC-47AD-90E9-0BD507E8D7CA}"/>
              </a:ext>
            </a:extLst>
          </p:cNvPr>
          <p:cNvSpPr>
            <a:spLocks noGrp="1"/>
          </p:cNvSpPr>
          <p:nvPr>
            <p:ph type="body" sz="half" idx="2"/>
          </p:nvPr>
        </p:nvSpPr>
        <p:spPr/>
        <p:txBody>
          <a:bodyPr vert="horz" lIns="91440" tIns="45720" rIns="91440" bIns="45720" rtlCol="0" anchor="t">
            <a:normAutofit fontScale="85000" lnSpcReduction="20000"/>
          </a:bodyPr>
          <a:lstStyle/>
          <a:p>
            <a:r>
              <a:rPr lang="en-US" sz="2000">
                <a:solidFill>
                  <a:srgbClr val="FFFF00"/>
                </a:solidFill>
                <a:cs typeface="Calibri"/>
              </a:rPr>
              <a:t>For example:</a:t>
            </a:r>
          </a:p>
          <a:p>
            <a:r>
              <a:rPr lang="en-US" sz="2000">
                <a:solidFill>
                  <a:schemeClr val="bg1"/>
                </a:solidFill>
                <a:cs typeface="Calibri"/>
              </a:rPr>
              <a:t>Having font size small makes the audience struggle to understand and makes them not want to read more.</a:t>
            </a:r>
          </a:p>
          <a:p>
            <a:endParaRPr lang="en-US" sz="2000">
              <a:solidFill>
                <a:srgbClr val="FFFF00"/>
              </a:solidFill>
              <a:cs typeface="Calibri"/>
            </a:endParaRPr>
          </a:p>
          <a:p>
            <a:r>
              <a:rPr lang="en-US" sz="4800">
                <a:solidFill>
                  <a:srgbClr val="FFFF00"/>
                </a:solidFill>
                <a:cs typeface="Calibri" panose="020F0502020204030204"/>
              </a:rPr>
              <a:t>Having font size </a:t>
            </a:r>
            <a:r>
              <a:rPr lang="en-US" sz="4800" u="sng">
                <a:solidFill>
                  <a:srgbClr val="FFFF00"/>
                </a:solidFill>
                <a:cs typeface="Calibri" panose="020F0502020204030204"/>
              </a:rPr>
              <a:t>BIG </a:t>
            </a:r>
            <a:r>
              <a:rPr lang="en-US" sz="4800">
                <a:solidFill>
                  <a:srgbClr val="FFFF00"/>
                </a:solidFill>
                <a:cs typeface="Calibri" panose="020F0502020204030204"/>
              </a:rPr>
              <a:t>makes the audience want to read more and draws attention.</a:t>
            </a:r>
          </a:p>
        </p:txBody>
      </p:sp>
      <p:pic>
        <p:nvPicPr>
          <p:cNvPr id="6" name="Picture 6" descr="A person taking a selfie&#10;&#10;Description automatically generated">
            <a:extLst>
              <a:ext uri="{FF2B5EF4-FFF2-40B4-BE49-F238E27FC236}">
                <a16:creationId xmlns:a16="http://schemas.microsoft.com/office/drawing/2014/main" id="{54A00BFA-14B1-471F-8E90-C82C9A23AA50}"/>
              </a:ext>
            </a:extLst>
          </p:cNvPr>
          <p:cNvPicPr>
            <a:picLocks noChangeAspect="1"/>
          </p:cNvPicPr>
          <p:nvPr/>
        </p:nvPicPr>
        <p:blipFill>
          <a:blip r:embed="rId3"/>
          <a:stretch>
            <a:fillRect/>
          </a:stretch>
        </p:blipFill>
        <p:spPr>
          <a:xfrm>
            <a:off x="5814483" y="2054225"/>
            <a:ext cx="5325533" cy="2992966"/>
          </a:xfrm>
          <a:prstGeom prst="rect">
            <a:avLst/>
          </a:prstGeom>
        </p:spPr>
      </p:pic>
      <p:sp>
        <p:nvSpPr>
          <p:cNvPr id="7" name="TextBox 6">
            <a:extLst>
              <a:ext uri="{FF2B5EF4-FFF2-40B4-BE49-F238E27FC236}">
                <a16:creationId xmlns:a16="http://schemas.microsoft.com/office/drawing/2014/main" id="{41762635-9188-4390-8260-7298AA297A18}"/>
              </a:ext>
            </a:extLst>
          </p:cNvPr>
          <p:cNvSpPr txBox="1"/>
          <p:nvPr/>
        </p:nvSpPr>
        <p:spPr>
          <a:xfrm>
            <a:off x="9899650" y="6121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rPr>
              <a:t>jenny gilbert</a:t>
            </a:r>
            <a:endParaRPr lang="en-US" err="1">
              <a:solidFill>
                <a:srgbClr val="FFFF00"/>
              </a:solidFill>
              <a:cs typeface="Calibri"/>
            </a:endParaRPr>
          </a:p>
        </p:txBody>
      </p:sp>
    </p:spTree>
    <p:extLst>
      <p:ext uri="{BB962C8B-B14F-4D97-AF65-F5344CB8AC3E}">
        <p14:creationId xmlns:p14="http://schemas.microsoft.com/office/powerpoint/2010/main" val="427707960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2" ma:contentTypeDescription="Create a new document." ma:contentTypeScope="" ma:versionID="2724436aab5e41996059aaec5f9e704c">
  <xsd:schema xmlns:xsd="http://www.w3.org/2001/XMLSchema" xmlns:xs="http://www.w3.org/2001/XMLSchema" xmlns:p="http://schemas.microsoft.com/office/2006/metadata/properties" xmlns:ns3="be49ff73-cec0-4379-9da8-63ff3cc411bb" targetNamespace="http://schemas.microsoft.com/office/2006/metadata/properties" ma:root="true" ma:fieldsID="6d1f096ad7b906e5184570db5388fc6d" ns3:_="">
    <xsd:import namespace="be49ff73-cec0-4379-9da8-63ff3cc411bb"/>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F950A4-4C26-430D-8119-9248D99FDB88}">
  <ds:schemaRefs>
    <ds:schemaRef ds:uri="http://schemas.microsoft.com/sharepoint/v3/contenttype/forms"/>
  </ds:schemaRefs>
</ds:datastoreItem>
</file>

<file path=customXml/itemProps2.xml><?xml version="1.0" encoding="utf-8"?>
<ds:datastoreItem xmlns:ds="http://schemas.openxmlformats.org/officeDocument/2006/customXml" ds:itemID="{CB2818D5-CF85-4126-A0BF-561BC2358398}">
  <ds:schemaRefs>
    <ds:schemaRef ds:uri="http://purl.org/dc/terms/"/>
    <ds:schemaRef ds:uri="http://purl.org/dc/dcmitype/"/>
    <ds:schemaRef ds:uri="http://www.w3.org/XML/1998/namespace"/>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be49ff73-cec0-4379-9da8-63ff3cc411bb"/>
    <ds:schemaRef ds:uri="http://purl.org/dc/elements/1.1/"/>
  </ds:schemaRefs>
</ds:datastoreItem>
</file>

<file path=customXml/itemProps3.xml><?xml version="1.0" encoding="utf-8"?>
<ds:datastoreItem xmlns:ds="http://schemas.openxmlformats.org/officeDocument/2006/customXml" ds:itemID="{AA477677-AB93-4361-9628-831A420E4E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1004</Words>
  <Application>Microsoft Office PowerPoint</Application>
  <PresentationFormat>Widescreen</PresentationFormat>
  <Paragraphs>71</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INTRODUCTION TO DEATH BY POWERPOINT.</vt:lpstr>
      <vt:lpstr>Why it is important to use one message per slide?</vt:lpstr>
      <vt:lpstr>CONTRAST</vt:lpstr>
      <vt:lpstr>CONTRAST</vt:lpstr>
      <vt:lpstr>The use of power point</vt:lpstr>
      <vt:lpstr>Numbers Of Object 6</vt:lpstr>
      <vt:lpstr>Why size matters?</vt:lpstr>
      <vt:lpstr>                                 Why size matters?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BY POWERPOINT.</dc:title>
  <dc:creator>Chloe Louise Smith (2108965)</dc:creator>
  <cp:lastModifiedBy>Shantelle Mary</cp:lastModifiedBy>
  <cp:revision>3</cp:revision>
  <dcterms:created xsi:type="dcterms:W3CDTF">2021-10-12T14:16:25Z</dcterms:created>
  <dcterms:modified xsi:type="dcterms:W3CDTF">2021-10-12T16:47:25Z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