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73" r:id="rId4"/>
    <p:sldId id="274" r:id="rId5"/>
    <p:sldId id="275" r:id="rId6"/>
    <p:sldId id="276" r:id="rId7"/>
    <p:sldId id="277" r:id="rId8"/>
    <p:sldId id="278" r:id="rId9"/>
    <p:sldId id="279" r:id="rId10"/>
    <p:sldId id="280" r:id="rId11"/>
    <p:sldId id="281" r:id="rId12"/>
    <p:sldId id="282" r:id="rId13"/>
    <p:sldId id="283" r:id="rId14"/>
    <p:sldId id="284" r:id="rId15"/>
    <p:sldId id="285" r:id="rId16"/>
    <p:sldId id="286" r:id="rId17"/>
    <p:sldId id="287"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DF933E-FB79-4EB0-8DDB-62ACEBE2E5B3}" type="datetimeFigureOut">
              <a:rPr lang="en-US" smtClean="0"/>
              <a:t>8/25/2026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7672C2-407B-4863-B80F-8387502B6D5A}" type="slidenum">
              <a:rPr lang="en-US" smtClean="0"/>
              <a:t>‹#›</a:t>
            </a:fld>
            <a:endParaRPr lang="en-US"/>
          </a:p>
        </p:txBody>
      </p:sp>
    </p:spTree>
    <p:extLst>
      <p:ext uri="{BB962C8B-B14F-4D97-AF65-F5344CB8AC3E}">
        <p14:creationId xmlns:p14="http://schemas.microsoft.com/office/powerpoint/2010/main" val="403266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There is a strong clinical connection between diabetes and CKD, with diabetes being known to be one of the most important causes of kidney dysfunction and end-stage renal disease. Long-term hyperglycemia can cause damage to the blood vessels and structures of the kidney, leading to the slow deterioration in kidney function. A recent study has shown a continuing rise in the burden of diabetes-associated CKD in the world, highlighting the need for early recognition of at-risk patients, where irreversible complications can have already occurred.</a:t>
            </a:r>
            <a:endParaRPr lang="en-US" dirty="0"/>
          </a:p>
        </p:txBody>
      </p:sp>
      <p:sp>
        <p:nvSpPr>
          <p:cNvPr id="4" name="Slide Number Placeholder 3"/>
          <p:cNvSpPr>
            <a:spLocks noGrp="1"/>
          </p:cNvSpPr>
          <p:nvPr>
            <p:ph type="sldNum" sz="quarter" idx="5"/>
          </p:nvPr>
        </p:nvSpPr>
        <p:spPr/>
        <p:txBody>
          <a:bodyPr/>
          <a:lstStyle/>
          <a:p>
            <a:fld id="{277672C2-407B-4863-B80F-8387502B6D5A}" type="slidenum">
              <a:rPr lang="en-US" smtClean="0"/>
              <a:t>2</a:t>
            </a:fld>
            <a:endParaRPr lang="en-US"/>
          </a:p>
        </p:txBody>
      </p:sp>
    </p:spTree>
    <p:extLst>
      <p:ext uri="{BB962C8B-B14F-4D97-AF65-F5344CB8AC3E}">
        <p14:creationId xmlns:p14="http://schemas.microsoft.com/office/powerpoint/2010/main" val="36599991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Diabetes Mellitus (DM) and Chronic Kidney Disease (CKD) are becoming an eminent problem of the healthcare systems across the world. The lack of timely identification of those at risk for developing CKD can lead to the disease worsening, rising treatment costs, and poor health outcomes. This is a critical factor for early risk stratification, enabling preventive interventions and better outcomes for patients.</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277672C2-407B-4863-B80F-8387502B6D5A}" type="slidenum">
              <a:rPr lang="en-US" smtClean="0"/>
              <a:t>3</a:t>
            </a:fld>
            <a:endParaRPr lang="en-US"/>
          </a:p>
        </p:txBody>
      </p:sp>
    </p:spTree>
    <p:extLst>
      <p:ext uri="{BB962C8B-B14F-4D97-AF65-F5344CB8AC3E}">
        <p14:creationId xmlns:p14="http://schemas.microsoft.com/office/powerpoint/2010/main" val="4914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study is highly relevant to contemporary healthcare challenges since it involves the application of machine learning and XAI methods to predict DM and CKD early. The current study is valuable for increasing the knowledge base of intelligent healthcare analytics because it explores the connection between diabetes-related parameters and the risk of CKD (Deng et al. 2025). This study proposes a comprehensive CDSS system incorporating diabetes prediction, CKD prediction, risk stratification, and model explainability in one system. The proposed model goes further than the existing works in the literature that generally deal with single-disease prediction models.</a:t>
            </a:r>
            <a:endParaRPr lang="en-US" dirty="0"/>
          </a:p>
        </p:txBody>
      </p:sp>
      <p:sp>
        <p:nvSpPr>
          <p:cNvPr id="4" name="Slide Number Placeholder 3"/>
          <p:cNvSpPr>
            <a:spLocks noGrp="1"/>
          </p:cNvSpPr>
          <p:nvPr>
            <p:ph type="sldNum" sz="quarter" idx="5"/>
          </p:nvPr>
        </p:nvSpPr>
        <p:spPr/>
        <p:txBody>
          <a:bodyPr/>
          <a:lstStyle/>
          <a:p>
            <a:fld id="{277672C2-407B-4863-B80F-8387502B6D5A}" type="slidenum">
              <a:rPr lang="en-US" smtClean="0"/>
              <a:t>4</a:t>
            </a:fld>
            <a:endParaRPr lang="en-US"/>
          </a:p>
        </p:txBody>
      </p:sp>
    </p:spTree>
    <p:extLst>
      <p:ext uri="{BB962C8B-B14F-4D97-AF65-F5344CB8AC3E}">
        <p14:creationId xmlns:p14="http://schemas.microsoft.com/office/powerpoint/2010/main" val="3222915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Early prediction of Diabetes Mellitus has been extensively done using ML techniques models for the prediction of diabetes using AutoML and EAI techniques from the diabetes dataset with high predictive performance and enhanced model interpretability (</a:t>
            </a:r>
            <a:r>
              <a:rPr lang="en-US" sz="1200" b="0" i="0" u="none" strike="noStrike" kern="1200" dirty="0" err="1">
                <a:solidFill>
                  <a:schemeClr val="tx1"/>
                </a:solidFill>
                <a:effectLst/>
                <a:latin typeface="+mn-lt"/>
                <a:ea typeface="+mn-ea"/>
                <a:cs typeface="+mn-cs"/>
              </a:rPr>
              <a:t>Zhuhadar</a:t>
            </a:r>
            <a:r>
              <a:rPr lang="en-US" sz="1200" b="0" i="0" u="none" strike="noStrike" kern="1200" dirty="0">
                <a:solidFill>
                  <a:schemeClr val="tx1"/>
                </a:solidFill>
                <a:effectLst/>
                <a:latin typeface="+mn-lt"/>
                <a:ea typeface="+mn-ea"/>
                <a:cs typeface="+mn-cs"/>
              </a:rPr>
              <a:t> and Lytras, 2023). Study is mostly on prediction accuracy rather than integrated disease assessment, and explainability is not the main focus. Similarly, used an </a:t>
            </a:r>
            <a:r>
              <a:rPr lang="en-US" sz="1200" b="0" i="0" u="none" strike="noStrike" kern="1200" dirty="0" err="1">
                <a:solidFill>
                  <a:schemeClr val="tx1"/>
                </a:solidFill>
                <a:effectLst/>
                <a:latin typeface="+mn-lt"/>
                <a:ea typeface="+mn-ea"/>
                <a:cs typeface="+mn-cs"/>
              </a:rPr>
              <a:t>XGBoost</a:t>
            </a:r>
            <a:r>
              <a:rPr lang="en-US" sz="1200" b="0" i="0" u="none" strike="noStrike" kern="1200" dirty="0">
                <a:solidFill>
                  <a:schemeClr val="tx1"/>
                </a:solidFill>
                <a:effectLst/>
                <a:latin typeface="+mn-lt"/>
                <a:ea typeface="+mn-ea"/>
                <a:cs typeface="+mn-cs"/>
              </a:rPr>
              <a:t> and a Random Forest (RF) algorithm on the PIMA Indians Diabetes Dataset and showed that the </a:t>
            </a:r>
            <a:r>
              <a:rPr lang="en-US" sz="1200" b="0" i="0" u="none" strike="noStrike" kern="1200" dirty="0" err="1">
                <a:solidFill>
                  <a:schemeClr val="tx1"/>
                </a:solidFill>
                <a:effectLst/>
                <a:latin typeface="+mn-lt"/>
                <a:ea typeface="+mn-ea"/>
                <a:cs typeface="+mn-cs"/>
              </a:rPr>
              <a:t>XGBoost</a:t>
            </a:r>
            <a:r>
              <a:rPr lang="en-US" sz="1200" b="0" i="0" u="none" strike="noStrike" kern="1200" dirty="0">
                <a:solidFill>
                  <a:schemeClr val="tx1"/>
                </a:solidFill>
                <a:effectLst/>
                <a:latin typeface="+mn-lt"/>
                <a:ea typeface="+mn-ea"/>
                <a:cs typeface="+mn-cs"/>
              </a:rPr>
              <a:t> algorithm outperforms Random Forest in terms of classification performance (Almendras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2025).</a:t>
            </a:r>
            <a:endParaRPr lang="en-US" dirty="0"/>
          </a:p>
        </p:txBody>
      </p:sp>
      <p:sp>
        <p:nvSpPr>
          <p:cNvPr id="4" name="Slide Number Placeholder 3"/>
          <p:cNvSpPr>
            <a:spLocks noGrp="1"/>
          </p:cNvSpPr>
          <p:nvPr>
            <p:ph type="sldNum" sz="quarter" idx="5"/>
          </p:nvPr>
        </p:nvSpPr>
        <p:spPr/>
        <p:txBody>
          <a:bodyPr/>
          <a:lstStyle/>
          <a:p>
            <a:fld id="{277672C2-407B-4863-B80F-8387502B6D5A}" type="slidenum">
              <a:rPr lang="en-US" smtClean="0"/>
              <a:t>5</a:t>
            </a:fld>
            <a:endParaRPr lang="en-US"/>
          </a:p>
        </p:txBody>
      </p:sp>
    </p:spTree>
    <p:extLst>
      <p:ext uri="{BB962C8B-B14F-4D97-AF65-F5344CB8AC3E}">
        <p14:creationId xmlns:p14="http://schemas.microsoft.com/office/powerpoint/2010/main" val="20013480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chapter reviewed the literature relevant to “Diabetes Mellitus”, “Chronic Kidney Disease”, machine learning, “Explainable Artificial Intelligence”, and “Clinical Decision Support Systems”. The review mentioned the high level of diabetes and CKD in the community, its responsibility in the health care system and the need for early prediction of the disease for diabetes and CKD management. Current research showed that Logistic Regression, Random Forest and </a:t>
            </a:r>
            <a:r>
              <a:rPr lang="en-US" sz="1200" b="0" i="0" u="none" strike="noStrike" kern="1200" dirty="0" err="1">
                <a:solidFill>
                  <a:schemeClr val="tx1"/>
                </a:solidFill>
                <a:effectLst/>
                <a:latin typeface="+mn-lt"/>
                <a:ea typeface="+mn-ea"/>
                <a:cs typeface="+mn-cs"/>
              </a:rPr>
              <a:t>XGBoost</a:t>
            </a:r>
            <a:r>
              <a:rPr lang="en-US" sz="1200" b="0" i="0" u="none" strike="noStrike" kern="1200" dirty="0">
                <a:solidFill>
                  <a:schemeClr val="tx1"/>
                </a:solidFill>
                <a:effectLst/>
                <a:latin typeface="+mn-lt"/>
                <a:ea typeface="+mn-ea"/>
                <a:cs typeface="+mn-cs"/>
              </a:rPr>
              <a:t> are effective machine learning algorithms for the prediction of disease. Additionally, the literature revealed the explosive growth of the use of Explainable Artificial Intelligence (XAI) methods, including Interpretable Machine Learning (IML) models based on SHAP and LIME to enhance models' transparency and interpretability. </a:t>
            </a:r>
            <a:endParaRPr lang="en-US" dirty="0"/>
          </a:p>
        </p:txBody>
      </p:sp>
      <p:sp>
        <p:nvSpPr>
          <p:cNvPr id="4" name="Slide Number Placeholder 3"/>
          <p:cNvSpPr>
            <a:spLocks noGrp="1"/>
          </p:cNvSpPr>
          <p:nvPr>
            <p:ph type="sldNum" sz="quarter" idx="5"/>
          </p:nvPr>
        </p:nvSpPr>
        <p:spPr/>
        <p:txBody>
          <a:bodyPr/>
          <a:lstStyle/>
          <a:p>
            <a:fld id="{277672C2-407B-4863-B80F-8387502B6D5A}" type="slidenum">
              <a:rPr lang="en-US" smtClean="0"/>
              <a:t>6</a:t>
            </a:fld>
            <a:endParaRPr lang="en-US"/>
          </a:p>
        </p:txBody>
      </p:sp>
    </p:spTree>
    <p:extLst>
      <p:ext uri="{BB962C8B-B14F-4D97-AF65-F5344CB8AC3E}">
        <p14:creationId xmlns:p14="http://schemas.microsoft.com/office/powerpoint/2010/main" val="2936169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Positivism encourages gaining knowledge based on empirical evidence and rigorous analysis. The use of machine learning models such as “Logistic Regression”, “Random Forest”, and “</a:t>
            </a:r>
            <a:r>
              <a:rPr lang="en-US" sz="1200" b="0" i="0" u="none" strike="noStrike" kern="1200" dirty="0" err="1">
                <a:solidFill>
                  <a:schemeClr val="tx1"/>
                </a:solidFill>
                <a:effectLst/>
                <a:latin typeface="+mn-lt"/>
                <a:ea typeface="+mn-ea"/>
                <a:cs typeface="+mn-cs"/>
              </a:rPr>
              <a:t>XGBoost</a:t>
            </a:r>
            <a:r>
              <a:rPr lang="en-US" sz="1200" b="0" i="0" u="none" strike="noStrike" kern="1200" dirty="0">
                <a:solidFill>
                  <a:schemeClr val="tx1"/>
                </a:solidFill>
                <a:effectLst/>
                <a:latin typeface="+mn-lt"/>
                <a:ea typeface="+mn-ea"/>
                <a:cs typeface="+mn-cs"/>
              </a:rPr>
              <a:t>” requires numeric data and statistical measures such as “accuracy”, “precision”, “recall”, “F1-score”, and “ROC-AUC” for assessing results. Knowledge gained using these techniques can be evaluated by employing scientific approaches. The axiological perspective in positivism highlights the importance of the objectivity of the researcher and reduction of personal bias (Lim, 2023). Publicly accessible databases on health care, common data pre-processing methods, and object methods of model assessment facilitate achieving this goal.</a:t>
            </a:r>
            <a:endParaRPr lang="en-US" dirty="0"/>
          </a:p>
        </p:txBody>
      </p:sp>
      <p:sp>
        <p:nvSpPr>
          <p:cNvPr id="4" name="Slide Number Placeholder 3"/>
          <p:cNvSpPr>
            <a:spLocks noGrp="1"/>
          </p:cNvSpPr>
          <p:nvPr>
            <p:ph type="sldNum" sz="quarter" idx="5"/>
          </p:nvPr>
        </p:nvSpPr>
        <p:spPr/>
        <p:txBody>
          <a:bodyPr/>
          <a:lstStyle/>
          <a:p>
            <a:fld id="{277672C2-407B-4863-B80F-8387502B6D5A}" type="slidenum">
              <a:rPr lang="en-US" smtClean="0"/>
              <a:t>7</a:t>
            </a:fld>
            <a:endParaRPr lang="en-US"/>
          </a:p>
        </p:txBody>
      </p:sp>
    </p:spTree>
    <p:extLst>
      <p:ext uri="{BB962C8B-B14F-4D97-AF65-F5344CB8AC3E}">
        <p14:creationId xmlns:p14="http://schemas.microsoft.com/office/powerpoint/2010/main" val="9623896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“Machine learning” models evaluation and assessment of performance are essential to estimate the effectiveness of the machine learning models in predicting diabetes and chronic kidney disease. The developed models are evaluated for their predictive accuracy on the test sets, which include “Logistic Regression”, “Random Forest”, and “</a:t>
            </a:r>
            <a:r>
              <a:rPr lang="en-US" sz="1200" b="0" i="0" u="none" strike="noStrike" kern="1200" dirty="0" err="1">
                <a:solidFill>
                  <a:schemeClr val="tx1"/>
                </a:solidFill>
                <a:effectLst/>
                <a:latin typeface="+mn-lt"/>
                <a:ea typeface="+mn-ea"/>
                <a:cs typeface="+mn-cs"/>
              </a:rPr>
              <a:t>XGBoost</a:t>
            </a:r>
            <a:r>
              <a:rPr lang="en-US" sz="1200" b="0" i="0" u="none" strike="noStrike" kern="1200" dirty="0">
                <a:solidFill>
                  <a:schemeClr val="tx1"/>
                </a:solidFill>
                <a:effectLst/>
                <a:latin typeface="+mn-lt"/>
                <a:ea typeface="+mn-ea"/>
                <a:cs typeface="+mn-cs"/>
              </a:rPr>
              <a:t>”. The evaluation process is used to identify the model that can give more reliable predictions for early disease risk stratification in the proposed “Clinical Decision Support System (CDSS)”.</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277672C2-407B-4863-B80F-8387502B6D5A}" type="slidenum">
              <a:rPr lang="en-US" smtClean="0"/>
              <a:t>8</a:t>
            </a:fld>
            <a:endParaRPr lang="en-US"/>
          </a:p>
        </p:txBody>
      </p:sp>
    </p:spTree>
    <p:extLst>
      <p:ext uri="{BB962C8B-B14F-4D97-AF65-F5344CB8AC3E}">
        <p14:creationId xmlns:p14="http://schemas.microsoft.com/office/powerpoint/2010/main" val="2950827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data is cleaned to detect inconsistencies, duplicate records, and enhance data quality. Appropriate data imputation techniques are implemented in the “Chronic Kidney Disease” dataset to ensure that significant clinical information is not lost. Label encoding converts categorical variables like gender, smoking history, “diabetes mellitus (DM)” status, and “hypertension (HT)” status into numerical values that can be used by machine learning algorithms. The process of feature engineering selects suitable demographic, clinical, and laboratory information related to diabetes and “CKD” risk prediction (</a:t>
            </a:r>
            <a:r>
              <a:rPr lang="en-US" sz="1200" b="0" i="0" u="none" strike="noStrike" kern="1200" dirty="0" err="1">
                <a:solidFill>
                  <a:schemeClr val="tx1"/>
                </a:solidFill>
                <a:effectLst/>
                <a:latin typeface="+mn-lt"/>
                <a:ea typeface="+mn-ea"/>
                <a:cs typeface="+mn-cs"/>
              </a:rPr>
              <a:t>Sivathapandi</a:t>
            </a:r>
            <a:r>
              <a:rPr lang="en-US" sz="1200" b="0" i="0" u="none" strike="noStrike" kern="1200" dirty="0">
                <a:solidFill>
                  <a:schemeClr val="tx1"/>
                </a:solidFill>
                <a:effectLst/>
                <a:latin typeface="+mn-lt"/>
                <a:ea typeface="+mn-ea"/>
                <a:cs typeface="+mn-cs"/>
              </a:rPr>
              <a:t>, 2022).</a:t>
            </a:r>
            <a:endParaRPr lang="en-US" dirty="0"/>
          </a:p>
        </p:txBody>
      </p:sp>
      <p:sp>
        <p:nvSpPr>
          <p:cNvPr id="4" name="Slide Number Placeholder 3"/>
          <p:cNvSpPr>
            <a:spLocks noGrp="1"/>
          </p:cNvSpPr>
          <p:nvPr>
            <p:ph type="sldNum" sz="quarter" idx="5"/>
          </p:nvPr>
        </p:nvSpPr>
        <p:spPr/>
        <p:txBody>
          <a:bodyPr/>
          <a:lstStyle/>
          <a:p>
            <a:fld id="{277672C2-407B-4863-B80F-8387502B6D5A}" type="slidenum">
              <a:rPr lang="en-US" smtClean="0"/>
              <a:t>9</a:t>
            </a:fld>
            <a:endParaRPr lang="en-US"/>
          </a:p>
        </p:txBody>
      </p:sp>
    </p:spTree>
    <p:extLst>
      <p:ext uri="{BB962C8B-B14F-4D97-AF65-F5344CB8AC3E}">
        <p14:creationId xmlns:p14="http://schemas.microsoft.com/office/powerpoint/2010/main" val="26565124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Modeling is done using machine learning methods in the development of models that predict “Diabetes Mellitus (DM)” and “Chronic Kidney Disease (CKD)” using various clinical, demographic, and laboratory features. Three supervised machine learning algorithms are chosen: “Logistic Regression”, “Random Forest”, and “</a:t>
            </a:r>
            <a:r>
              <a:rPr lang="en-US" sz="1200" b="0" i="0" u="none" strike="noStrike" kern="1200" dirty="0" err="1">
                <a:solidFill>
                  <a:schemeClr val="tx1"/>
                </a:solidFill>
                <a:effectLst/>
                <a:latin typeface="+mn-lt"/>
                <a:ea typeface="+mn-ea"/>
                <a:cs typeface="+mn-cs"/>
              </a:rPr>
              <a:t>XGBoost</a:t>
            </a:r>
            <a:r>
              <a:rPr lang="en-US" sz="1200" b="0" i="0" u="none" strike="noStrike" kern="1200" dirty="0">
                <a:solidFill>
                  <a:schemeClr val="tx1"/>
                </a:solidFill>
                <a:effectLst/>
                <a:latin typeface="+mn-lt"/>
                <a:ea typeface="+mn-ea"/>
                <a:cs typeface="+mn-cs"/>
              </a:rPr>
              <a:t>”, which are known to be effective in classification problems within the healthcare domain and produce confident predictive results. “SHAP (</a:t>
            </a:r>
            <a:r>
              <a:rPr lang="en-US" sz="1200" b="0" i="0" u="none" strike="noStrike" kern="1200" dirty="0" err="1">
                <a:solidFill>
                  <a:schemeClr val="tx1"/>
                </a:solidFill>
                <a:effectLst/>
                <a:latin typeface="+mn-lt"/>
                <a:ea typeface="+mn-ea"/>
                <a:cs typeface="+mn-cs"/>
              </a:rPr>
              <a:t>SHapley</a:t>
            </a:r>
            <a:r>
              <a:rPr lang="en-US" sz="1200" b="0" i="0" u="none" strike="noStrike" kern="1200" dirty="0">
                <a:solidFill>
                  <a:schemeClr val="tx1"/>
                </a:solidFill>
                <a:effectLst/>
                <a:latin typeface="+mn-lt"/>
                <a:ea typeface="+mn-ea"/>
                <a:cs typeface="+mn-cs"/>
              </a:rPr>
              <a:t> Additive </a:t>
            </a:r>
            <a:r>
              <a:rPr lang="en-US" sz="1200" b="0" i="0" u="none" strike="noStrike" kern="1200" dirty="0" err="1">
                <a:solidFill>
                  <a:schemeClr val="tx1"/>
                </a:solidFill>
                <a:effectLst/>
                <a:latin typeface="+mn-lt"/>
                <a:ea typeface="+mn-ea"/>
                <a:cs typeface="+mn-cs"/>
              </a:rPr>
              <a:t>exPlanations</a:t>
            </a:r>
            <a:r>
              <a:rPr lang="en-US" sz="1200" b="0" i="0" u="none" strike="noStrike" kern="1200" dirty="0">
                <a:solidFill>
                  <a:schemeClr val="tx1"/>
                </a:solidFill>
                <a:effectLst/>
                <a:latin typeface="+mn-lt"/>
                <a:ea typeface="+mn-ea"/>
                <a:cs typeface="+mn-cs"/>
              </a:rPr>
              <a:t>)” and “LIME (Local Interpretable Model-Agnostic Explanations)” are used to derive proper model explanations and facilitate the adoption of trustworthy clinical decision-making.</a:t>
            </a:r>
            <a:endParaRPr lang="en-US" dirty="0"/>
          </a:p>
        </p:txBody>
      </p:sp>
      <p:sp>
        <p:nvSpPr>
          <p:cNvPr id="4" name="Slide Number Placeholder 3"/>
          <p:cNvSpPr>
            <a:spLocks noGrp="1"/>
          </p:cNvSpPr>
          <p:nvPr>
            <p:ph type="sldNum" sz="quarter" idx="5"/>
          </p:nvPr>
        </p:nvSpPr>
        <p:spPr/>
        <p:txBody>
          <a:bodyPr/>
          <a:lstStyle/>
          <a:p>
            <a:fld id="{277672C2-407B-4863-B80F-8387502B6D5A}" type="slidenum">
              <a:rPr lang="en-US" smtClean="0"/>
              <a:t>10</a:t>
            </a:fld>
            <a:endParaRPr lang="en-US"/>
          </a:p>
        </p:txBody>
      </p:sp>
    </p:spTree>
    <p:extLst>
      <p:ext uri="{BB962C8B-B14F-4D97-AF65-F5344CB8AC3E}">
        <p14:creationId xmlns:p14="http://schemas.microsoft.com/office/powerpoint/2010/main" val="30318218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 comparative evaluation shows the predictive power of all models implemented in terms of accuracy, precision, recall, F1-score and ROC-AUC parameters. The model with the highest accuracy is Random Forest with accuracy at 97.18%, which has the best ROC-AUC score of 0.978 is </a:t>
            </a:r>
            <a:r>
              <a:rPr lang="en-US" sz="1200" b="0" i="0" u="none" strike="noStrike" kern="1200" dirty="0" err="1">
                <a:solidFill>
                  <a:schemeClr val="tx1"/>
                </a:solidFill>
                <a:effectLst/>
                <a:latin typeface="+mn-lt"/>
                <a:ea typeface="+mn-ea"/>
                <a:cs typeface="+mn-cs"/>
              </a:rPr>
              <a:t>XGBoost</a:t>
            </a:r>
            <a:r>
              <a:rPr lang="en-US" sz="1200" b="0" i="0" u="none" strike="noStrike" kern="1200" dirty="0">
                <a:solidFill>
                  <a:schemeClr val="tx1"/>
                </a:solidFill>
                <a:effectLst/>
                <a:latin typeface="+mn-lt"/>
                <a:ea typeface="+mn-ea"/>
                <a:cs typeface="+mn-cs"/>
              </a:rPr>
              <a:t>. The SHAP global feature importance analysis determines the most important features impacting the Random Forest classification results. Results demonstrate that level of HbA1c (0.073), blood glucose level (0.060), and age and BMI follow. Clinical attributes tend to have more impact than demographic characteristics.</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277672C2-407B-4863-B80F-8387502B6D5A}" type="slidenum">
              <a:rPr lang="en-US" smtClean="0"/>
              <a:t>11</a:t>
            </a:fld>
            <a:endParaRPr lang="en-US"/>
          </a:p>
        </p:txBody>
      </p:sp>
    </p:spTree>
    <p:extLst>
      <p:ext uri="{BB962C8B-B14F-4D97-AF65-F5344CB8AC3E}">
        <p14:creationId xmlns:p14="http://schemas.microsoft.com/office/powerpoint/2010/main" val="28434720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CKD model comparison shows a good performance for all used machine learning classifiers. Random is Forest topper with 98.21% accuracy and 1.000 ROC AUC followed by Logistic Regression, </a:t>
            </a:r>
            <a:r>
              <a:rPr lang="en-US" sz="1200" b="0" i="0" u="none" strike="noStrike" kern="1200" dirty="0" err="1">
                <a:solidFill>
                  <a:schemeClr val="tx1"/>
                </a:solidFill>
                <a:effectLst/>
                <a:latin typeface="+mn-lt"/>
                <a:ea typeface="+mn-ea"/>
                <a:cs typeface="+mn-cs"/>
              </a:rPr>
              <a:t>XGBoost</a:t>
            </a:r>
            <a:r>
              <a:rPr lang="en-US" sz="1200" b="0" i="0" u="none" strike="noStrike" kern="1200" dirty="0">
                <a:solidFill>
                  <a:schemeClr val="tx1"/>
                </a:solidFill>
                <a:effectLst/>
                <a:latin typeface="+mn-lt"/>
                <a:ea typeface="+mn-ea"/>
                <a:cs typeface="+mn-cs"/>
              </a:rPr>
              <a:t>. The comparison shows that the outperformance of Random Forest is in terms of its balanced prediction capability with near equal precision and recall values as well as optimal F1 score. SHAP global feature importance analysis reveals the most significant clinical features impacting on CKD prediction. The highest contribution values are observed for characteristics like </a:t>
            </a:r>
            <a:r>
              <a:rPr lang="en-US" sz="1200" b="0" i="0" u="none" strike="noStrike" kern="1200" dirty="0" err="1">
                <a:solidFill>
                  <a:schemeClr val="tx1"/>
                </a:solidFill>
                <a:effectLst/>
                <a:latin typeface="+mn-lt"/>
                <a:ea typeface="+mn-ea"/>
                <a:cs typeface="+mn-cs"/>
              </a:rPr>
              <a:t>hemo</a:t>
            </a:r>
            <a:r>
              <a:rPr lang="en-US" sz="1200" b="0" i="0" u="none" strike="noStrike" kern="1200" dirty="0">
                <a:solidFill>
                  <a:schemeClr val="tx1"/>
                </a:solidFill>
                <a:effectLst/>
                <a:latin typeface="+mn-lt"/>
                <a:ea typeface="+mn-ea"/>
                <a:cs typeface="+mn-cs"/>
              </a:rPr>
              <a:t>, sg, </a:t>
            </a:r>
            <a:r>
              <a:rPr lang="en-US" sz="1200" b="0" i="0" u="none" strike="noStrike" kern="1200" dirty="0" err="1">
                <a:solidFill>
                  <a:schemeClr val="tx1"/>
                </a:solidFill>
                <a:effectLst/>
                <a:latin typeface="+mn-lt"/>
                <a:ea typeface="+mn-ea"/>
                <a:cs typeface="+mn-cs"/>
              </a:rPr>
              <a:t>sc</a:t>
            </a:r>
            <a:r>
              <a:rPr lang="en-US" sz="1200" b="0" i="0" u="none" strike="noStrike" kern="1200" dirty="0">
                <a:solidFill>
                  <a:schemeClr val="tx1"/>
                </a:solidFill>
                <a:effectLst/>
                <a:latin typeface="+mn-lt"/>
                <a:ea typeface="+mn-ea"/>
                <a:cs typeface="+mn-cs"/>
              </a:rPr>
              <a:t>, </a:t>
            </a:r>
            <a:r>
              <a:rPr lang="en-US" sz="1200" b="0" i="0" u="none" strike="noStrike" kern="1200" dirty="0" err="1">
                <a:solidFill>
                  <a:schemeClr val="tx1"/>
                </a:solidFill>
                <a:effectLst/>
                <a:latin typeface="+mn-lt"/>
                <a:ea typeface="+mn-ea"/>
                <a:cs typeface="+mn-cs"/>
              </a:rPr>
              <a:t>rc</a:t>
            </a:r>
            <a:r>
              <a:rPr lang="en-US" sz="1200" b="0" i="0" u="none" strike="noStrike" kern="1200" dirty="0">
                <a:solidFill>
                  <a:schemeClr val="tx1"/>
                </a:solidFill>
                <a:effectLst/>
                <a:latin typeface="+mn-lt"/>
                <a:ea typeface="+mn-ea"/>
                <a:cs typeface="+mn-cs"/>
              </a:rPr>
              <a:t> highlighting a large influence on the model's decision making.</a:t>
            </a:r>
            <a:endParaRPr lang="en-US" dirty="0"/>
          </a:p>
        </p:txBody>
      </p:sp>
      <p:sp>
        <p:nvSpPr>
          <p:cNvPr id="4" name="Slide Number Placeholder 3"/>
          <p:cNvSpPr>
            <a:spLocks noGrp="1"/>
          </p:cNvSpPr>
          <p:nvPr>
            <p:ph type="sldNum" sz="quarter" idx="5"/>
          </p:nvPr>
        </p:nvSpPr>
        <p:spPr/>
        <p:txBody>
          <a:bodyPr/>
          <a:lstStyle/>
          <a:p>
            <a:fld id="{277672C2-407B-4863-B80F-8387502B6D5A}" type="slidenum">
              <a:rPr lang="en-US" smtClean="0"/>
              <a:t>12</a:t>
            </a:fld>
            <a:endParaRPr lang="en-US"/>
          </a:p>
        </p:txBody>
      </p:sp>
    </p:spTree>
    <p:extLst>
      <p:ext uri="{BB962C8B-B14F-4D97-AF65-F5344CB8AC3E}">
        <p14:creationId xmlns:p14="http://schemas.microsoft.com/office/powerpoint/2010/main" val="27023887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accuracy of the RF model for diabetes prediction was 97.18% with an “ROC-AUC” of 0.973 and for “CKD” prediction was 98.21% with an “ROC-AUC” of 1.000 respectively. These are similar to recent explainable machine learning (XAIML) research. In the previous research, for instance, </a:t>
            </a:r>
            <a:r>
              <a:rPr lang="en-US" sz="1200" b="0" i="0" u="none" strike="noStrike" kern="1200" dirty="0" err="1">
                <a:solidFill>
                  <a:schemeClr val="tx1"/>
                </a:solidFill>
                <a:effectLst/>
                <a:latin typeface="+mn-lt"/>
                <a:ea typeface="+mn-ea"/>
                <a:cs typeface="+mn-cs"/>
              </a:rPr>
              <a:t>Netayawijit</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(2025) achieved an accuracy of 96.91% and an “AUC” of 0.998 for diabetes prediction by using “Random Forest” with “SMOTE” and “SHAP”, while Qiu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(2026) achieved an “AUC” of 0.906 for diabetic kidney disease prediction using “Random Forest” with “SHAP” and “LIME”. The “Logistic Regression” and “SHAP” are used to report an internal “AUC” of 0.948 and an external “AUC” of 0.898 (Zheng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2026).</a:t>
            </a:r>
            <a:endParaRPr lang="en-US" dirty="0"/>
          </a:p>
        </p:txBody>
      </p:sp>
      <p:sp>
        <p:nvSpPr>
          <p:cNvPr id="4" name="Slide Number Placeholder 3"/>
          <p:cNvSpPr>
            <a:spLocks noGrp="1"/>
          </p:cNvSpPr>
          <p:nvPr>
            <p:ph type="sldNum" sz="quarter" idx="5"/>
          </p:nvPr>
        </p:nvSpPr>
        <p:spPr/>
        <p:txBody>
          <a:bodyPr/>
          <a:lstStyle/>
          <a:p>
            <a:fld id="{277672C2-407B-4863-B80F-8387502B6D5A}" type="slidenum">
              <a:rPr lang="en-US" smtClean="0"/>
              <a:t>13</a:t>
            </a:fld>
            <a:endParaRPr lang="en-US"/>
          </a:p>
        </p:txBody>
      </p:sp>
    </p:spTree>
    <p:extLst>
      <p:ext uri="{BB962C8B-B14F-4D97-AF65-F5344CB8AC3E}">
        <p14:creationId xmlns:p14="http://schemas.microsoft.com/office/powerpoint/2010/main" val="23077971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Clinical Decision Support System, developed as a tool, has been shown to be successful in embedding the diabetes prediction, Chronic Kidney Disease prediction, risk stratification, and explainability features on a single platform. The proposed system is an extensive framework that can empower clinical evaluation for two related chronic diseases, unlike numerous current healthcare forecasting frameworks, which focus on working with a single disease. The integration allows healthcare practitioners to easily gain insight into the location where they are likely to be required and helps to create more informed decision-making.</a:t>
            </a:r>
            <a:endParaRPr lang="en-US" dirty="0"/>
          </a:p>
        </p:txBody>
      </p:sp>
      <p:sp>
        <p:nvSpPr>
          <p:cNvPr id="4" name="Slide Number Placeholder 3"/>
          <p:cNvSpPr>
            <a:spLocks noGrp="1"/>
          </p:cNvSpPr>
          <p:nvPr>
            <p:ph type="sldNum" sz="quarter" idx="5"/>
          </p:nvPr>
        </p:nvSpPr>
        <p:spPr/>
        <p:txBody>
          <a:bodyPr/>
          <a:lstStyle/>
          <a:p>
            <a:fld id="{277672C2-407B-4863-B80F-8387502B6D5A}" type="slidenum">
              <a:rPr lang="en-US" smtClean="0"/>
              <a:t>14</a:t>
            </a:fld>
            <a:endParaRPr lang="en-US"/>
          </a:p>
        </p:txBody>
      </p:sp>
    </p:spTree>
    <p:extLst>
      <p:ext uri="{BB962C8B-B14F-4D97-AF65-F5344CB8AC3E}">
        <p14:creationId xmlns:p14="http://schemas.microsoft.com/office/powerpoint/2010/main" val="15320022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More sophisticated A.I. methods like deep learning and hybrid machine learning tools may be explored in future studies. Random Forest is a good model in the study, but new approaches can explore more complex correlations in healthcare data, potentially resulting in even better predictive capabilities. Future applications in healthcare could be useful to consider comparative evaluations based on deep neural networks, transformer models, and a federated learning environment.</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277672C2-407B-4863-B80F-8387502B6D5A}" type="slidenum">
              <a:rPr lang="en-US" smtClean="0"/>
              <a:t>15</a:t>
            </a:fld>
            <a:endParaRPr lang="en-US"/>
          </a:p>
        </p:txBody>
      </p:sp>
    </p:spTree>
    <p:extLst>
      <p:ext uri="{BB962C8B-B14F-4D97-AF65-F5344CB8AC3E}">
        <p14:creationId xmlns:p14="http://schemas.microsoft.com/office/powerpoint/2010/main" val="34349006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330F9F-C3F6-E8DE-F349-7D0FA0E77C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895339-E2AC-ECD1-3014-2F64488AE2F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27DE9E6-9A9B-B82D-C343-F19620E11E32}"/>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other restriction is about the representativeness of the datasets. Patient data are included in these datasets from certain populations and might not be representative of the overall clinical, ethnic, and geographic diversity of healthcare (Francis et al. 2024). The performance of the model may be affected by a difference in the geographic context where the model is used; disease incidence or prevalence rates and patient characteristics may differ between different regions, populations, and countries. So generalizations of the findings should be taken with a pinch of salt.</a:t>
            </a:r>
            <a:endParaRPr lang="en-US" dirty="0"/>
          </a:p>
        </p:txBody>
      </p:sp>
      <p:sp>
        <p:nvSpPr>
          <p:cNvPr id="4" name="Slide Number Placeholder 3">
            <a:extLst>
              <a:ext uri="{FF2B5EF4-FFF2-40B4-BE49-F238E27FC236}">
                <a16:creationId xmlns:a16="http://schemas.microsoft.com/office/drawing/2014/main" id="{A9DDE5A5-560B-A138-215D-15F041E864D4}"/>
              </a:ext>
            </a:extLst>
          </p:cNvPr>
          <p:cNvSpPr>
            <a:spLocks noGrp="1"/>
          </p:cNvSpPr>
          <p:nvPr>
            <p:ph type="sldNum" sz="quarter" idx="5"/>
          </p:nvPr>
        </p:nvSpPr>
        <p:spPr/>
        <p:txBody>
          <a:bodyPr/>
          <a:lstStyle/>
          <a:p>
            <a:fld id="{277672C2-407B-4863-B80F-8387502B6D5A}" type="slidenum">
              <a:rPr lang="en-US" smtClean="0"/>
              <a:t>16</a:t>
            </a:fld>
            <a:endParaRPr lang="en-US"/>
          </a:p>
        </p:txBody>
      </p:sp>
    </p:spTree>
    <p:extLst>
      <p:ext uri="{BB962C8B-B14F-4D97-AF65-F5344CB8AC3E}">
        <p14:creationId xmlns:p14="http://schemas.microsoft.com/office/powerpoint/2010/main" val="24801394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975034-29CE-3098-2080-CD8663D553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714EA0-0645-94C2-ACA2-11E272BC6D4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07712A8-0DFB-2573-DC7D-BDD29609423E}"/>
              </a:ext>
            </a:extLst>
          </p:cNvPr>
          <p:cNvSpPr>
            <a:spLocks noGrp="1"/>
          </p:cNvSpPr>
          <p:nvPr>
            <p:ph type="body" idx="1"/>
          </p:nvPr>
        </p:nvSpPr>
        <p:spPr/>
        <p:txBody>
          <a:bodyPr/>
          <a:lstStyle/>
          <a:p>
            <a:pPr rtl="0"/>
            <a:endParaRPr lang="en-US" dirty="0"/>
          </a:p>
        </p:txBody>
      </p:sp>
      <p:sp>
        <p:nvSpPr>
          <p:cNvPr id="4" name="Slide Number Placeholder 3">
            <a:extLst>
              <a:ext uri="{FF2B5EF4-FFF2-40B4-BE49-F238E27FC236}">
                <a16:creationId xmlns:a16="http://schemas.microsoft.com/office/drawing/2014/main" id="{2E6C49DB-1BAF-1DEB-BD43-AE29C2655E1F}"/>
              </a:ext>
            </a:extLst>
          </p:cNvPr>
          <p:cNvSpPr>
            <a:spLocks noGrp="1"/>
          </p:cNvSpPr>
          <p:nvPr>
            <p:ph type="sldNum" sz="quarter" idx="5"/>
          </p:nvPr>
        </p:nvSpPr>
        <p:spPr/>
        <p:txBody>
          <a:bodyPr/>
          <a:lstStyle/>
          <a:p>
            <a:fld id="{277672C2-407B-4863-B80F-8387502B6D5A}" type="slidenum">
              <a:rPr lang="en-US" smtClean="0"/>
              <a:t>17</a:t>
            </a:fld>
            <a:endParaRPr lang="en-US"/>
          </a:p>
        </p:txBody>
      </p:sp>
    </p:spTree>
    <p:extLst>
      <p:ext uri="{BB962C8B-B14F-4D97-AF65-F5344CB8AC3E}">
        <p14:creationId xmlns:p14="http://schemas.microsoft.com/office/powerpoint/2010/main" val="566003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9BFCF-D737-D52A-E68F-BDFC7DA93A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03F6945-C3E1-C52E-DDDC-142046B894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D5F9DC3-A5BF-35E4-1A48-516B3D49A928}"/>
              </a:ext>
            </a:extLst>
          </p:cNvPr>
          <p:cNvSpPr>
            <a:spLocks noGrp="1"/>
          </p:cNvSpPr>
          <p:nvPr>
            <p:ph type="dt" sz="half" idx="10"/>
          </p:nvPr>
        </p:nvSpPr>
        <p:spPr/>
        <p:txBody>
          <a:bodyPr/>
          <a:lstStyle/>
          <a:p>
            <a:fld id="{B7052735-05C3-45B6-AF83-58F275149C32}" type="datetimeFigureOut">
              <a:rPr lang="en-US" smtClean="0"/>
              <a:t>8/25/2026</a:t>
            </a:fld>
            <a:endParaRPr lang="en-US"/>
          </a:p>
        </p:txBody>
      </p:sp>
      <p:sp>
        <p:nvSpPr>
          <p:cNvPr id="5" name="Footer Placeholder 4">
            <a:extLst>
              <a:ext uri="{FF2B5EF4-FFF2-40B4-BE49-F238E27FC236}">
                <a16:creationId xmlns:a16="http://schemas.microsoft.com/office/drawing/2014/main" id="{7CAE72E8-0743-2657-524C-39EE52A29E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C6064E-6D0B-F577-4E7A-0F19E90C729A}"/>
              </a:ext>
            </a:extLst>
          </p:cNvPr>
          <p:cNvSpPr>
            <a:spLocks noGrp="1"/>
          </p:cNvSpPr>
          <p:nvPr>
            <p:ph type="sldNum" sz="quarter" idx="12"/>
          </p:nvPr>
        </p:nvSpPr>
        <p:spPr/>
        <p:txBody>
          <a:bodyPr/>
          <a:lstStyle/>
          <a:p>
            <a:fld id="{1681016C-9B44-408C-AE8A-80D2711DA44E}" type="slidenum">
              <a:rPr lang="en-US" smtClean="0"/>
              <a:t>‹#›</a:t>
            </a:fld>
            <a:endParaRPr lang="en-US"/>
          </a:p>
        </p:txBody>
      </p:sp>
    </p:spTree>
    <p:extLst>
      <p:ext uri="{BB962C8B-B14F-4D97-AF65-F5344CB8AC3E}">
        <p14:creationId xmlns:p14="http://schemas.microsoft.com/office/powerpoint/2010/main" val="3868641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493A-0878-25C1-D09C-3BC69AEF0A0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C3B3AED-2523-DBCF-49D0-20067C2161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44BDFF-6406-F924-2898-2CCC0F48EAB4}"/>
              </a:ext>
            </a:extLst>
          </p:cNvPr>
          <p:cNvSpPr>
            <a:spLocks noGrp="1"/>
          </p:cNvSpPr>
          <p:nvPr>
            <p:ph type="dt" sz="half" idx="10"/>
          </p:nvPr>
        </p:nvSpPr>
        <p:spPr/>
        <p:txBody>
          <a:bodyPr/>
          <a:lstStyle/>
          <a:p>
            <a:fld id="{B7052735-05C3-45B6-AF83-58F275149C32}" type="datetimeFigureOut">
              <a:rPr lang="en-US" smtClean="0"/>
              <a:t>8/25/2026</a:t>
            </a:fld>
            <a:endParaRPr lang="en-US"/>
          </a:p>
        </p:txBody>
      </p:sp>
      <p:sp>
        <p:nvSpPr>
          <p:cNvPr id="5" name="Footer Placeholder 4">
            <a:extLst>
              <a:ext uri="{FF2B5EF4-FFF2-40B4-BE49-F238E27FC236}">
                <a16:creationId xmlns:a16="http://schemas.microsoft.com/office/drawing/2014/main" id="{0965E4A8-E6AD-9C63-BCCE-EEACF6A74F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99058D-28DB-3527-254D-EA2F1E0D9CB0}"/>
              </a:ext>
            </a:extLst>
          </p:cNvPr>
          <p:cNvSpPr>
            <a:spLocks noGrp="1"/>
          </p:cNvSpPr>
          <p:nvPr>
            <p:ph type="sldNum" sz="quarter" idx="12"/>
          </p:nvPr>
        </p:nvSpPr>
        <p:spPr/>
        <p:txBody>
          <a:bodyPr/>
          <a:lstStyle/>
          <a:p>
            <a:fld id="{1681016C-9B44-408C-AE8A-80D2711DA44E}" type="slidenum">
              <a:rPr lang="en-US" smtClean="0"/>
              <a:t>‹#›</a:t>
            </a:fld>
            <a:endParaRPr lang="en-US"/>
          </a:p>
        </p:txBody>
      </p:sp>
    </p:spTree>
    <p:extLst>
      <p:ext uri="{BB962C8B-B14F-4D97-AF65-F5344CB8AC3E}">
        <p14:creationId xmlns:p14="http://schemas.microsoft.com/office/powerpoint/2010/main" val="3436369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356D1-8723-3FD9-437A-3B5EAF4528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59B3966-D299-E1B2-4294-4FD093FCD9B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3AAC6A-DABD-9F5F-4889-2382EA810FB0}"/>
              </a:ext>
            </a:extLst>
          </p:cNvPr>
          <p:cNvSpPr>
            <a:spLocks noGrp="1"/>
          </p:cNvSpPr>
          <p:nvPr>
            <p:ph type="dt" sz="half" idx="10"/>
          </p:nvPr>
        </p:nvSpPr>
        <p:spPr/>
        <p:txBody>
          <a:bodyPr/>
          <a:lstStyle/>
          <a:p>
            <a:fld id="{B7052735-05C3-45B6-AF83-58F275149C32}" type="datetimeFigureOut">
              <a:rPr lang="en-US" smtClean="0"/>
              <a:t>8/25/2026</a:t>
            </a:fld>
            <a:endParaRPr lang="en-US"/>
          </a:p>
        </p:txBody>
      </p:sp>
      <p:sp>
        <p:nvSpPr>
          <p:cNvPr id="5" name="Footer Placeholder 4">
            <a:extLst>
              <a:ext uri="{FF2B5EF4-FFF2-40B4-BE49-F238E27FC236}">
                <a16:creationId xmlns:a16="http://schemas.microsoft.com/office/drawing/2014/main" id="{9AEB55AD-B1A6-FD37-06F2-CA6C128821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2B6B52-2F28-1AA2-43CE-E7E019FE72DF}"/>
              </a:ext>
            </a:extLst>
          </p:cNvPr>
          <p:cNvSpPr>
            <a:spLocks noGrp="1"/>
          </p:cNvSpPr>
          <p:nvPr>
            <p:ph type="sldNum" sz="quarter" idx="12"/>
          </p:nvPr>
        </p:nvSpPr>
        <p:spPr/>
        <p:txBody>
          <a:bodyPr/>
          <a:lstStyle/>
          <a:p>
            <a:fld id="{1681016C-9B44-408C-AE8A-80D2711DA44E}" type="slidenum">
              <a:rPr lang="en-US" smtClean="0"/>
              <a:t>‹#›</a:t>
            </a:fld>
            <a:endParaRPr lang="en-US"/>
          </a:p>
        </p:txBody>
      </p:sp>
    </p:spTree>
    <p:extLst>
      <p:ext uri="{BB962C8B-B14F-4D97-AF65-F5344CB8AC3E}">
        <p14:creationId xmlns:p14="http://schemas.microsoft.com/office/powerpoint/2010/main" val="2870521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2B48-2AB9-90B3-D0EE-1323C71C63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2351E9-3C6A-2F97-B67B-2B1DAC9674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4729E71-D545-50DD-7C55-C6D02A5125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206D73A-1C20-0371-9A1D-398B175F5579}"/>
              </a:ext>
            </a:extLst>
          </p:cNvPr>
          <p:cNvSpPr>
            <a:spLocks noGrp="1"/>
          </p:cNvSpPr>
          <p:nvPr>
            <p:ph type="dt" sz="half" idx="10"/>
          </p:nvPr>
        </p:nvSpPr>
        <p:spPr/>
        <p:txBody>
          <a:bodyPr/>
          <a:lstStyle/>
          <a:p>
            <a:fld id="{B7052735-05C3-45B6-AF83-58F275149C32}" type="datetimeFigureOut">
              <a:rPr lang="en-US" smtClean="0"/>
              <a:t>8/25/2026</a:t>
            </a:fld>
            <a:endParaRPr lang="en-US"/>
          </a:p>
        </p:txBody>
      </p:sp>
      <p:sp>
        <p:nvSpPr>
          <p:cNvPr id="6" name="Footer Placeholder 5">
            <a:extLst>
              <a:ext uri="{FF2B5EF4-FFF2-40B4-BE49-F238E27FC236}">
                <a16:creationId xmlns:a16="http://schemas.microsoft.com/office/drawing/2014/main" id="{3D63A3DD-5F95-C63C-82A6-AD029CA2BB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40E41BD-B0BD-0D80-FF6E-8BCC21396A4A}"/>
              </a:ext>
            </a:extLst>
          </p:cNvPr>
          <p:cNvSpPr>
            <a:spLocks noGrp="1"/>
          </p:cNvSpPr>
          <p:nvPr>
            <p:ph type="sldNum" sz="quarter" idx="12"/>
          </p:nvPr>
        </p:nvSpPr>
        <p:spPr/>
        <p:txBody>
          <a:bodyPr/>
          <a:lstStyle/>
          <a:p>
            <a:fld id="{1681016C-9B44-408C-AE8A-80D2711DA44E}" type="slidenum">
              <a:rPr lang="en-US" smtClean="0"/>
              <a:t>‹#›</a:t>
            </a:fld>
            <a:endParaRPr lang="en-US"/>
          </a:p>
        </p:txBody>
      </p:sp>
    </p:spTree>
    <p:extLst>
      <p:ext uri="{BB962C8B-B14F-4D97-AF65-F5344CB8AC3E}">
        <p14:creationId xmlns:p14="http://schemas.microsoft.com/office/powerpoint/2010/main" val="1493823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0BA1D-8783-C61E-1152-A6FC025A1C9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56D76AC-DC83-0E56-29CD-300051ABD8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AFEECF-7981-7E34-D0F5-65F0B37B624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C8B4F94-8401-44D4-8AE8-2C61B88B9B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664990-DEF3-7000-5A45-3794008D15D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9E7DEB0-88FC-2986-6CF0-B1A00FAC76BE}"/>
              </a:ext>
            </a:extLst>
          </p:cNvPr>
          <p:cNvSpPr>
            <a:spLocks noGrp="1"/>
          </p:cNvSpPr>
          <p:nvPr>
            <p:ph type="dt" sz="half" idx="10"/>
          </p:nvPr>
        </p:nvSpPr>
        <p:spPr/>
        <p:txBody>
          <a:bodyPr/>
          <a:lstStyle/>
          <a:p>
            <a:fld id="{B7052735-05C3-45B6-AF83-58F275149C32}" type="datetimeFigureOut">
              <a:rPr lang="en-US" smtClean="0"/>
              <a:t>8/25/2026</a:t>
            </a:fld>
            <a:endParaRPr lang="en-US"/>
          </a:p>
        </p:txBody>
      </p:sp>
      <p:sp>
        <p:nvSpPr>
          <p:cNvPr id="8" name="Footer Placeholder 7">
            <a:extLst>
              <a:ext uri="{FF2B5EF4-FFF2-40B4-BE49-F238E27FC236}">
                <a16:creationId xmlns:a16="http://schemas.microsoft.com/office/drawing/2014/main" id="{31428F31-5A42-201B-B07E-8AFD6FF4E4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BEA2F7-C191-A771-BFEF-AE19DDA823D5}"/>
              </a:ext>
            </a:extLst>
          </p:cNvPr>
          <p:cNvSpPr>
            <a:spLocks noGrp="1"/>
          </p:cNvSpPr>
          <p:nvPr>
            <p:ph type="sldNum" sz="quarter" idx="12"/>
          </p:nvPr>
        </p:nvSpPr>
        <p:spPr/>
        <p:txBody>
          <a:bodyPr/>
          <a:lstStyle/>
          <a:p>
            <a:fld id="{1681016C-9B44-408C-AE8A-80D2711DA44E}" type="slidenum">
              <a:rPr lang="en-US" smtClean="0"/>
              <a:t>‹#›</a:t>
            </a:fld>
            <a:endParaRPr lang="en-US"/>
          </a:p>
        </p:txBody>
      </p:sp>
    </p:spTree>
    <p:extLst>
      <p:ext uri="{BB962C8B-B14F-4D97-AF65-F5344CB8AC3E}">
        <p14:creationId xmlns:p14="http://schemas.microsoft.com/office/powerpoint/2010/main" val="791307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25620-CF33-BD40-8C4C-8CA6FFF8BAC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3BCCD4D-9F0A-7D60-B047-CF2822C2591A}"/>
              </a:ext>
            </a:extLst>
          </p:cNvPr>
          <p:cNvSpPr>
            <a:spLocks noGrp="1"/>
          </p:cNvSpPr>
          <p:nvPr>
            <p:ph type="dt" sz="half" idx="10"/>
          </p:nvPr>
        </p:nvSpPr>
        <p:spPr/>
        <p:txBody>
          <a:bodyPr/>
          <a:lstStyle/>
          <a:p>
            <a:fld id="{B7052735-05C3-45B6-AF83-58F275149C32}" type="datetimeFigureOut">
              <a:rPr lang="en-US" smtClean="0"/>
              <a:t>8/25/2026</a:t>
            </a:fld>
            <a:endParaRPr lang="en-US"/>
          </a:p>
        </p:txBody>
      </p:sp>
      <p:sp>
        <p:nvSpPr>
          <p:cNvPr id="4" name="Footer Placeholder 3">
            <a:extLst>
              <a:ext uri="{FF2B5EF4-FFF2-40B4-BE49-F238E27FC236}">
                <a16:creationId xmlns:a16="http://schemas.microsoft.com/office/drawing/2014/main" id="{17F2AC83-2AB3-A111-D8E4-FD609FD9C69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A647C4A-BA09-EBC1-ADA6-01E3C0A7A5AE}"/>
              </a:ext>
            </a:extLst>
          </p:cNvPr>
          <p:cNvSpPr>
            <a:spLocks noGrp="1"/>
          </p:cNvSpPr>
          <p:nvPr>
            <p:ph type="sldNum" sz="quarter" idx="12"/>
          </p:nvPr>
        </p:nvSpPr>
        <p:spPr/>
        <p:txBody>
          <a:bodyPr/>
          <a:lstStyle/>
          <a:p>
            <a:fld id="{1681016C-9B44-408C-AE8A-80D2711DA44E}" type="slidenum">
              <a:rPr lang="en-US" smtClean="0"/>
              <a:t>‹#›</a:t>
            </a:fld>
            <a:endParaRPr lang="en-US"/>
          </a:p>
        </p:txBody>
      </p:sp>
    </p:spTree>
    <p:extLst>
      <p:ext uri="{BB962C8B-B14F-4D97-AF65-F5344CB8AC3E}">
        <p14:creationId xmlns:p14="http://schemas.microsoft.com/office/powerpoint/2010/main" val="3263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C3A9F9-BE8A-F0F9-580E-8B44B45DA819}"/>
              </a:ext>
            </a:extLst>
          </p:cNvPr>
          <p:cNvSpPr>
            <a:spLocks noGrp="1"/>
          </p:cNvSpPr>
          <p:nvPr>
            <p:ph type="dt" sz="half" idx="10"/>
          </p:nvPr>
        </p:nvSpPr>
        <p:spPr/>
        <p:txBody>
          <a:bodyPr/>
          <a:lstStyle/>
          <a:p>
            <a:fld id="{B7052735-05C3-45B6-AF83-58F275149C32}" type="datetimeFigureOut">
              <a:rPr lang="en-US" smtClean="0"/>
              <a:t>8/25/2026</a:t>
            </a:fld>
            <a:endParaRPr lang="en-US"/>
          </a:p>
        </p:txBody>
      </p:sp>
      <p:sp>
        <p:nvSpPr>
          <p:cNvPr id="3" name="Footer Placeholder 2">
            <a:extLst>
              <a:ext uri="{FF2B5EF4-FFF2-40B4-BE49-F238E27FC236}">
                <a16:creationId xmlns:a16="http://schemas.microsoft.com/office/drawing/2014/main" id="{0FE16D56-F0B6-26EB-0EE5-DB7F23467A7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681D68B-D29C-6B0C-1DD1-7E68EDEEAD5B}"/>
              </a:ext>
            </a:extLst>
          </p:cNvPr>
          <p:cNvSpPr>
            <a:spLocks noGrp="1"/>
          </p:cNvSpPr>
          <p:nvPr>
            <p:ph type="sldNum" sz="quarter" idx="12"/>
          </p:nvPr>
        </p:nvSpPr>
        <p:spPr/>
        <p:txBody>
          <a:bodyPr/>
          <a:lstStyle/>
          <a:p>
            <a:fld id="{1681016C-9B44-408C-AE8A-80D2711DA44E}" type="slidenum">
              <a:rPr lang="en-US" smtClean="0"/>
              <a:t>‹#›</a:t>
            </a:fld>
            <a:endParaRPr lang="en-US"/>
          </a:p>
        </p:txBody>
      </p:sp>
    </p:spTree>
    <p:extLst>
      <p:ext uri="{BB962C8B-B14F-4D97-AF65-F5344CB8AC3E}">
        <p14:creationId xmlns:p14="http://schemas.microsoft.com/office/powerpoint/2010/main" val="3133439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11AA6-332B-E303-42A7-89161D390E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5641243-0C28-B38E-2A00-16148F0FEB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668F28C-A2EF-37B5-6C7C-81C537D3A2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4D542A-312F-35CA-C994-E77DC6257058}"/>
              </a:ext>
            </a:extLst>
          </p:cNvPr>
          <p:cNvSpPr>
            <a:spLocks noGrp="1"/>
          </p:cNvSpPr>
          <p:nvPr>
            <p:ph type="dt" sz="half" idx="10"/>
          </p:nvPr>
        </p:nvSpPr>
        <p:spPr/>
        <p:txBody>
          <a:bodyPr/>
          <a:lstStyle/>
          <a:p>
            <a:fld id="{B7052735-05C3-45B6-AF83-58F275149C32}" type="datetimeFigureOut">
              <a:rPr lang="en-US" smtClean="0"/>
              <a:t>8/25/2026</a:t>
            </a:fld>
            <a:endParaRPr lang="en-US"/>
          </a:p>
        </p:txBody>
      </p:sp>
      <p:sp>
        <p:nvSpPr>
          <p:cNvPr id="6" name="Footer Placeholder 5">
            <a:extLst>
              <a:ext uri="{FF2B5EF4-FFF2-40B4-BE49-F238E27FC236}">
                <a16:creationId xmlns:a16="http://schemas.microsoft.com/office/drawing/2014/main" id="{54B9F4FE-0F8B-04B2-2E94-0DA423800C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1426AF-CC08-3470-40BE-521EB882CA97}"/>
              </a:ext>
            </a:extLst>
          </p:cNvPr>
          <p:cNvSpPr>
            <a:spLocks noGrp="1"/>
          </p:cNvSpPr>
          <p:nvPr>
            <p:ph type="sldNum" sz="quarter" idx="12"/>
          </p:nvPr>
        </p:nvSpPr>
        <p:spPr/>
        <p:txBody>
          <a:bodyPr/>
          <a:lstStyle/>
          <a:p>
            <a:fld id="{1681016C-9B44-408C-AE8A-80D2711DA44E}" type="slidenum">
              <a:rPr lang="en-US" smtClean="0"/>
              <a:t>‹#›</a:t>
            </a:fld>
            <a:endParaRPr lang="en-US"/>
          </a:p>
        </p:txBody>
      </p:sp>
    </p:spTree>
    <p:extLst>
      <p:ext uri="{BB962C8B-B14F-4D97-AF65-F5344CB8AC3E}">
        <p14:creationId xmlns:p14="http://schemas.microsoft.com/office/powerpoint/2010/main" val="1400512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0DA84-4D01-7B3E-C644-6D99D30AE4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DEBB846-BA34-E51A-3761-4E05918F19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FBBEE7B-23C5-FA3C-649E-E7E068F20C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830516-802D-C5DC-4FCE-390A90A5CEB5}"/>
              </a:ext>
            </a:extLst>
          </p:cNvPr>
          <p:cNvSpPr>
            <a:spLocks noGrp="1"/>
          </p:cNvSpPr>
          <p:nvPr>
            <p:ph type="dt" sz="half" idx="10"/>
          </p:nvPr>
        </p:nvSpPr>
        <p:spPr/>
        <p:txBody>
          <a:bodyPr/>
          <a:lstStyle/>
          <a:p>
            <a:fld id="{B7052735-05C3-45B6-AF83-58F275149C32}" type="datetimeFigureOut">
              <a:rPr lang="en-US" smtClean="0"/>
              <a:t>8/25/2026</a:t>
            </a:fld>
            <a:endParaRPr lang="en-US"/>
          </a:p>
        </p:txBody>
      </p:sp>
      <p:sp>
        <p:nvSpPr>
          <p:cNvPr id="6" name="Footer Placeholder 5">
            <a:extLst>
              <a:ext uri="{FF2B5EF4-FFF2-40B4-BE49-F238E27FC236}">
                <a16:creationId xmlns:a16="http://schemas.microsoft.com/office/drawing/2014/main" id="{7E2A94BE-4116-EC70-BF98-4D4C89D296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99E66B8-E1BF-F1F2-7420-024C77D69D07}"/>
              </a:ext>
            </a:extLst>
          </p:cNvPr>
          <p:cNvSpPr>
            <a:spLocks noGrp="1"/>
          </p:cNvSpPr>
          <p:nvPr>
            <p:ph type="sldNum" sz="quarter" idx="12"/>
          </p:nvPr>
        </p:nvSpPr>
        <p:spPr/>
        <p:txBody>
          <a:bodyPr/>
          <a:lstStyle/>
          <a:p>
            <a:fld id="{1681016C-9B44-408C-AE8A-80D2711DA44E}" type="slidenum">
              <a:rPr lang="en-US" smtClean="0"/>
              <a:t>‹#›</a:t>
            </a:fld>
            <a:endParaRPr lang="en-US"/>
          </a:p>
        </p:txBody>
      </p:sp>
    </p:spTree>
    <p:extLst>
      <p:ext uri="{BB962C8B-B14F-4D97-AF65-F5344CB8AC3E}">
        <p14:creationId xmlns:p14="http://schemas.microsoft.com/office/powerpoint/2010/main" val="439348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B1560-41A9-6BF5-91BF-2CBE3E64DDD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3D57AEF-9F0F-7D59-C903-2D64B96B4A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2B78F74-E511-E473-DCC2-94C04902C3D7}"/>
              </a:ext>
            </a:extLst>
          </p:cNvPr>
          <p:cNvSpPr>
            <a:spLocks noGrp="1"/>
          </p:cNvSpPr>
          <p:nvPr>
            <p:ph type="dt" sz="half" idx="10"/>
          </p:nvPr>
        </p:nvSpPr>
        <p:spPr/>
        <p:txBody>
          <a:bodyPr/>
          <a:lstStyle/>
          <a:p>
            <a:fld id="{B7052735-05C3-45B6-AF83-58F275149C32}" type="datetimeFigureOut">
              <a:rPr lang="en-US" smtClean="0"/>
              <a:t>8/25/2026</a:t>
            </a:fld>
            <a:endParaRPr lang="en-US"/>
          </a:p>
        </p:txBody>
      </p:sp>
      <p:sp>
        <p:nvSpPr>
          <p:cNvPr id="5" name="Footer Placeholder 4">
            <a:extLst>
              <a:ext uri="{FF2B5EF4-FFF2-40B4-BE49-F238E27FC236}">
                <a16:creationId xmlns:a16="http://schemas.microsoft.com/office/drawing/2014/main" id="{954F2E25-09D3-E514-A9C2-890F5E6A0C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3F53BB-4820-8909-EB68-139B98C25211}"/>
              </a:ext>
            </a:extLst>
          </p:cNvPr>
          <p:cNvSpPr>
            <a:spLocks noGrp="1"/>
          </p:cNvSpPr>
          <p:nvPr>
            <p:ph type="sldNum" sz="quarter" idx="12"/>
          </p:nvPr>
        </p:nvSpPr>
        <p:spPr/>
        <p:txBody>
          <a:bodyPr/>
          <a:lstStyle/>
          <a:p>
            <a:fld id="{1681016C-9B44-408C-AE8A-80D2711DA44E}" type="slidenum">
              <a:rPr lang="en-US" smtClean="0"/>
              <a:t>‹#›</a:t>
            </a:fld>
            <a:endParaRPr lang="en-US"/>
          </a:p>
        </p:txBody>
      </p:sp>
    </p:spTree>
    <p:extLst>
      <p:ext uri="{BB962C8B-B14F-4D97-AF65-F5344CB8AC3E}">
        <p14:creationId xmlns:p14="http://schemas.microsoft.com/office/powerpoint/2010/main" val="166399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04BB0D-9A55-DF36-1371-B3D35FDA13D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B1EF095-4AEC-F557-E3DE-62083E58E37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C3E40B5-9F3B-7A63-0C2B-DE600EE05A68}"/>
              </a:ext>
            </a:extLst>
          </p:cNvPr>
          <p:cNvSpPr>
            <a:spLocks noGrp="1"/>
          </p:cNvSpPr>
          <p:nvPr>
            <p:ph type="dt" sz="half" idx="10"/>
          </p:nvPr>
        </p:nvSpPr>
        <p:spPr/>
        <p:txBody>
          <a:bodyPr/>
          <a:lstStyle/>
          <a:p>
            <a:fld id="{B7052735-05C3-45B6-AF83-58F275149C32}" type="datetimeFigureOut">
              <a:rPr lang="en-US" smtClean="0"/>
              <a:t>8/25/2026</a:t>
            </a:fld>
            <a:endParaRPr lang="en-US"/>
          </a:p>
        </p:txBody>
      </p:sp>
      <p:sp>
        <p:nvSpPr>
          <p:cNvPr id="5" name="Footer Placeholder 4">
            <a:extLst>
              <a:ext uri="{FF2B5EF4-FFF2-40B4-BE49-F238E27FC236}">
                <a16:creationId xmlns:a16="http://schemas.microsoft.com/office/drawing/2014/main" id="{DF552BDC-0282-02D2-1124-F99AC689FB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8ACC9E-0DE7-61DF-106E-60800E99664B}"/>
              </a:ext>
            </a:extLst>
          </p:cNvPr>
          <p:cNvSpPr>
            <a:spLocks noGrp="1"/>
          </p:cNvSpPr>
          <p:nvPr>
            <p:ph type="sldNum" sz="quarter" idx="12"/>
          </p:nvPr>
        </p:nvSpPr>
        <p:spPr/>
        <p:txBody>
          <a:bodyPr/>
          <a:lstStyle/>
          <a:p>
            <a:fld id="{1681016C-9B44-408C-AE8A-80D2711DA44E}" type="slidenum">
              <a:rPr lang="en-US" smtClean="0"/>
              <a:t>‹#›</a:t>
            </a:fld>
            <a:endParaRPr lang="en-US"/>
          </a:p>
        </p:txBody>
      </p:sp>
    </p:spTree>
    <p:extLst>
      <p:ext uri="{BB962C8B-B14F-4D97-AF65-F5344CB8AC3E}">
        <p14:creationId xmlns:p14="http://schemas.microsoft.com/office/powerpoint/2010/main" val="3680895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6EBC77-7FEC-856B-7E64-4DDA1A89BF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6A4E94C-E4F0-6853-1D9C-4372841B86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2EE6B2-33D7-C1E5-613A-C8CDECFAEC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052735-05C3-45B6-AF83-58F275149C32}" type="datetimeFigureOut">
              <a:rPr lang="en-US" smtClean="0"/>
              <a:t>8/25/2026</a:t>
            </a:fld>
            <a:endParaRPr lang="en-US"/>
          </a:p>
        </p:txBody>
      </p:sp>
      <p:sp>
        <p:nvSpPr>
          <p:cNvPr id="5" name="Footer Placeholder 4">
            <a:extLst>
              <a:ext uri="{FF2B5EF4-FFF2-40B4-BE49-F238E27FC236}">
                <a16:creationId xmlns:a16="http://schemas.microsoft.com/office/drawing/2014/main" id="{6251BC56-E61A-C7A1-6318-82B4A27473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A6EE4ED-07B3-7459-D2DD-6000573915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681016C-9B44-408C-AE8A-80D2711DA44E}" type="slidenum">
              <a:rPr lang="en-US" smtClean="0"/>
              <a:t>‹#›</a:t>
            </a:fld>
            <a:endParaRPr lang="en-US"/>
          </a:p>
        </p:txBody>
      </p:sp>
    </p:spTree>
    <p:extLst>
      <p:ext uri="{BB962C8B-B14F-4D97-AF65-F5344CB8AC3E}">
        <p14:creationId xmlns:p14="http://schemas.microsoft.com/office/powerpoint/2010/main" val="38788336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E3317-43DA-B2AE-A8B2-00F7C020C9D2}"/>
              </a:ext>
            </a:extLst>
          </p:cNvPr>
          <p:cNvSpPr>
            <a:spLocks noGrp="1"/>
          </p:cNvSpPr>
          <p:nvPr>
            <p:ph type="ctrTitle"/>
          </p:nvPr>
        </p:nvSpPr>
        <p:spPr>
          <a:xfrm>
            <a:off x="1088922" y="1991032"/>
            <a:ext cx="10014155" cy="2875935"/>
          </a:xfrm>
        </p:spPr>
        <p:txBody>
          <a:bodyPr>
            <a:normAutofit fontScale="90000"/>
          </a:bodyPr>
          <a:lstStyle/>
          <a:p>
            <a:pPr>
              <a:lnSpc>
                <a:spcPct val="150000"/>
              </a:lnSpc>
            </a:pPr>
            <a:r>
              <a:rPr lang="en-US" sz="3200" b="1" dirty="0">
                <a:latin typeface="Times New Roman" panose="02020603050405020304" pitchFamily="18" charset="0"/>
                <a:cs typeface="Times New Roman" panose="02020603050405020304" pitchFamily="18" charset="0"/>
              </a:rPr>
              <a:t>AN EXPLAINABLE CLINICAL DECISION SUPPORT SYSTEM FOR EARLY RISK STRATIFICATION OF DIABETES AND CHRONIC KIDNEY DISEASE USING MACHINE LEARNING</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4918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2342E6-F50F-7F61-251A-DF9011053137}"/>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C783E0A5-053E-ECE4-53B3-E82E5921E0CB}"/>
              </a:ext>
            </a:extLst>
          </p:cNvPr>
          <p:cNvSpPr/>
          <p:nvPr/>
        </p:nvSpPr>
        <p:spPr>
          <a:xfrm>
            <a:off x="388374" y="353961"/>
            <a:ext cx="11415251" cy="766917"/>
          </a:xfrm>
          <a:prstGeom prst="round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Introduction and Background</a:t>
            </a:r>
          </a:p>
        </p:txBody>
      </p:sp>
      <p:sp>
        <p:nvSpPr>
          <p:cNvPr id="5" name="Rectangle 4">
            <a:extLst>
              <a:ext uri="{FF2B5EF4-FFF2-40B4-BE49-F238E27FC236}">
                <a16:creationId xmlns:a16="http://schemas.microsoft.com/office/drawing/2014/main" id="{C0B7D23B-4D85-B145-E65B-53834FB62D4F}"/>
              </a:ext>
            </a:extLst>
          </p:cNvPr>
          <p:cNvSpPr/>
          <p:nvPr/>
        </p:nvSpPr>
        <p:spPr>
          <a:xfrm>
            <a:off x="240890" y="1253613"/>
            <a:ext cx="157316" cy="5397910"/>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6B5CCD5E-BE93-EC48-731E-AC005F511756}"/>
              </a:ext>
            </a:extLst>
          </p:cNvPr>
          <p:cNvSpPr>
            <a:spLocks noGrp="1"/>
          </p:cNvSpPr>
          <p:nvPr>
            <p:ph idx="1"/>
          </p:nvPr>
        </p:nvSpPr>
        <p:spPr>
          <a:xfrm>
            <a:off x="398205" y="1253613"/>
            <a:ext cx="11405419" cy="5397910"/>
          </a:xfrm>
        </p:spPr>
        <p:txBody>
          <a:bodyPr>
            <a:normAutofit fontScale="925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Diabetes Mellitus (DM) and Chronic Kidney Disease (CKD) are two major health issues in the world and are responsible for a considerable share of morbidity, mortality and health budget. </a:t>
            </a:r>
          </a:p>
          <a:p>
            <a:pPr algn="just">
              <a:lnSpc>
                <a:spcPct val="150000"/>
              </a:lnSpc>
            </a:pPr>
            <a:r>
              <a:rPr lang="en-US" dirty="0">
                <a:latin typeface="Times New Roman" panose="02020603050405020304" pitchFamily="18" charset="0"/>
                <a:cs typeface="Times New Roman" panose="02020603050405020304" pitchFamily="18" charset="0"/>
              </a:rPr>
              <a:t>Recent studies show a dramatic rise in the worldwide prevalence of diabetes in the last 30 years and over 800 million adults are living with diabetes. </a:t>
            </a:r>
          </a:p>
          <a:p>
            <a:pPr algn="just">
              <a:lnSpc>
                <a:spcPct val="150000"/>
              </a:lnSpc>
            </a:pPr>
            <a:r>
              <a:rPr lang="en-US" dirty="0">
                <a:latin typeface="Times New Roman" panose="02020603050405020304" pitchFamily="18" charset="0"/>
                <a:cs typeface="Times New Roman" panose="02020603050405020304" pitchFamily="18" charset="0"/>
              </a:rPr>
              <a:t>The prevalence of CKD is about 9-10% of the world population and is expected to be one of the largest causes of death by 2050 (Liu et al. 2025).</a:t>
            </a:r>
          </a:p>
          <a:p>
            <a:pPr algn="just">
              <a:lnSpc>
                <a:spcPct val="90000"/>
              </a:lnSpc>
            </a:pPr>
            <a:r>
              <a:rPr lang="en-US" dirty="0">
                <a:latin typeface="Times New Roman" panose="02020603050405020304" pitchFamily="18" charset="0"/>
                <a:cs typeface="Times New Roman" panose="02020603050405020304" pitchFamily="18" charset="0"/>
              </a:rPr>
              <a:t>The increasing occurrence of these two conditions has brought their health systems to a critical state and made effective early disease detection and prevention strategies critical.</a:t>
            </a:r>
            <a:r>
              <a:rPr lang="en-US" dirty="0"/>
              <a:t> </a:t>
            </a:r>
          </a:p>
        </p:txBody>
      </p:sp>
    </p:spTree>
    <p:extLst>
      <p:ext uri="{BB962C8B-B14F-4D97-AF65-F5344CB8AC3E}">
        <p14:creationId xmlns:p14="http://schemas.microsoft.com/office/powerpoint/2010/main" val="998578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A96C21-A899-441F-DF28-A8E56CF16E3A}"/>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A681A7C8-B331-2EF3-B7C2-BF9CAC948F51}"/>
              </a:ext>
            </a:extLst>
          </p:cNvPr>
          <p:cNvSpPr/>
          <p:nvPr/>
        </p:nvSpPr>
        <p:spPr>
          <a:xfrm>
            <a:off x="388374" y="353961"/>
            <a:ext cx="11415251" cy="766917"/>
          </a:xfrm>
          <a:prstGeom prst="round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Research Problem, Aim and Objectives</a:t>
            </a:r>
          </a:p>
        </p:txBody>
      </p:sp>
      <p:sp>
        <p:nvSpPr>
          <p:cNvPr id="5" name="Rectangle 4">
            <a:extLst>
              <a:ext uri="{FF2B5EF4-FFF2-40B4-BE49-F238E27FC236}">
                <a16:creationId xmlns:a16="http://schemas.microsoft.com/office/drawing/2014/main" id="{1AEE1D72-DF49-066F-1607-C80F799D5401}"/>
              </a:ext>
            </a:extLst>
          </p:cNvPr>
          <p:cNvSpPr/>
          <p:nvPr/>
        </p:nvSpPr>
        <p:spPr>
          <a:xfrm>
            <a:off x="240890" y="1253613"/>
            <a:ext cx="157316" cy="5397910"/>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CBC7D553-1675-19D5-2268-77C92EF1A125}"/>
              </a:ext>
            </a:extLst>
          </p:cNvPr>
          <p:cNvSpPr>
            <a:spLocks noGrp="1"/>
          </p:cNvSpPr>
          <p:nvPr>
            <p:ph idx="1"/>
          </p:nvPr>
        </p:nvSpPr>
        <p:spPr>
          <a:xfrm>
            <a:off x="398205" y="1740309"/>
            <a:ext cx="11405420" cy="1297859"/>
          </a:xfrm>
        </p:spPr>
        <p:txBody>
          <a:bodyPr>
            <a:normAutofit/>
          </a:bodyPr>
          <a:lstStyle/>
          <a:p>
            <a:pPr algn="just">
              <a:lnSpc>
                <a:spcPct val="150000"/>
              </a:lnSpc>
            </a:pPr>
            <a:r>
              <a:rPr lang="en-US" sz="1800" dirty="0">
                <a:latin typeface="Times New Roman" panose="02020603050405020304" pitchFamily="18" charset="0"/>
                <a:cs typeface="Times New Roman" panose="02020603050405020304" pitchFamily="18" charset="0"/>
              </a:rPr>
              <a:t>This study aims to develop an Explainable Clinical Decision Support System to predict the risk of Diabetes Mellitus and Chronic Kidney Disease using Machine Learning techniques. The study should contribute to early disease diagnosis and help healthcare providers make appropriate clinical decisions.</a:t>
            </a:r>
            <a:r>
              <a:rPr lang="en-US" sz="1800" dirty="0"/>
              <a:t> </a:t>
            </a:r>
          </a:p>
        </p:txBody>
      </p:sp>
      <p:sp>
        <p:nvSpPr>
          <p:cNvPr id="2" name="Content Placeholder 6">
            <a:extLst>
              <a:ext uri="{FF2B5EF4-FFF2-40B4-BE49-F238E27FC236}">
                <a16:creationId xmlns:a16="http://schemas.microsoft.com/office/drawing/2014/main" id="{C9F458E0-EA3A-BFD5-274E-792A1775E66B}"/>
              </a:ext>
            </a:extLst>
          </p:cNvPr>
          <p:cNvSpPr txBox="1">
            <a:spLocks/>
          </p:cNvSpPr>
          <p:nvPr/>
        </p:nvSpPr>
        <p:spPr>
          <a:xfrm>
            <a:off x="398204" y="3510117"/>
            <a:ext cx="11282519" cy="314140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US" sz="1600" dirty="0">
                <a:latin typeface="Times New Roman" panose="02020603050405020304" pitchFamily="18" charset="0"/>
                <a:cs typeface="Times New Roman" panose="02020603050405020304" pitchFamily="18" charset="0"/>
              </a:rPr>
              <a:t>To develop a machine learning model for the prediction of diabetes risk based on demographic and clinical characteristics.</a:t>
            </a:r>
          </a:p>
          <a:p>
            <a:pPr algn="just">
              <a:lnSpc>
                <a:spcPct val="150000"/>
              </a:lnSpc>
            </a:pPr>
            <a:r>
              <a:rPr lang="en-US" sz="1600" dirty="0">
                <a:latin typeface="Times New Roman" panose="02020603050405020304" pitchFamily="18" charset="0"/>
                <a:cs typeface="Times New Roman" panose="02020603050405020304" pitchFamily="18" charset="0"/>
              </a:rPr>
              <a:t>To develop a machine learning model for predicting Chronic Kidney Disease (CKD) with clinical laboratory measurements.</a:t>
            </a:r>
          </a:p>
          <a:p>
            <a:pPr algn="just">
              <a:lnSpc>
                <a:spcPct val="150000"/>
              </a:lnSpc>
            </a:pPr>
            <a:r>
              <a:rPr lang="en-US" sz="1600" dirty="0">
                <a:latin typeface="Times New Roman" panose="02020603050405020304" pitchFamily="18" charset="0"/>
                <a:cs typeface="Times New Roman" panose="02020603050405020304" pitchFamily="18" charset="0"/>
              </a:rPr>
              <a:t>To develop a combined diabetes and chronic kidney disease (CKD) risk stratification integrated Clinical Decision Support System (CDSS).</a:t>
            </a:r>
          </a:p>
          <a:p>
            <a:pPr algn="just">
              <a:lnSpc>
                <a:spcPct val="150000"/>
              </a:lnSpc>
            </a:pPr>
            <a:r>
              <a:rPr lang="en-US" sz="1600" dirty="0">
                <a:latin typeface="Times New Roman" panose="02020603050405020304" pitchFamily="18" charset="0"/>
                <a:cs typeface="Times New Roman" panose="02020603050405020304" pitchFamily="18" charset="0"/>
              </a:rPr>
              <a:t>To analyze how much each diabetes-related indicator contributes to the prediction of CKD.</a:t>
            </a:r>
          </a:p>
          <a:p>
            <a:pPr algn="just">
              <a:lnSpc>
                <a:spcPct val="150000"/>
              </a:lnSpc>
            </a:pPr>
            <a:r>
              <a:rPr lang="en-US" sz="1600" dirty="0">
                <a:latin typeface="Times New Roman" panose="02020603050405020304" pitchFamily="18" charset="0"/>
                <a:cs typeface="Times New Roman" panose="02020603050405020304" pitchFamily="18" charset="0"/>
              </a:rPr>
              <a:t>To enhance the transparency and interpretability of predictive models using Explainable Artificial Intelligence (XAI) techniques such as SHAP and LIME.</a:t>
            </a:r>
            <a:r>
              <a:rPr lang="en-US" sz="1600" dirty="0"/>
              <a:t> </a:t>
            </a:r>
          </a:p>
        </p:txBody>
      </p:sp>
      <p:sp>
        <p:nvSpPr>
          <p:cNvPr id="3" name="Rectangle: Rounded Corners 2">
            <a:extLst>
              <a:ext uri="{FF2B5EF4-FFF2-40B4-BE49-F238E27FC236}">
                <a16:creationId xmlns:a16="http://schemas.microsoft.com/office/drawing/2014/main" id="{16FAE6CD-DECA-4DBB-3466-E36BA5EEFC26}"/>
              </a:ext>
            </a:extLst>
          </p:cNvPr>
          <p:cNvSpPr/>
          <p:nvPr/>
        </p:nvSpPr>
        <p:spPr>
          <a:xfrm>
            <a:off x="707922" y="1253613"/>
            <a:ext cx="1769806" cy="427703"/>
          </a:xfrm>
          <a:prstGeom prst="round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latin typeface="Times New Roman" panose="02020603050405020304" pitchFamily="18" charset="0"/>
                <a:cs typeface="Times New Roman" panose="02020603050405020304" pitchFamily="18" charset="0"/>
              </a:rPr>
              <a:t>Aim</a:t>
            </a:r>
          </a:p>
        </p:txBody>
      </p:sp>
      <p:sp>
        <p:nvSpPr>
          <p:cNvPr id="8" name="Rectangle: Rounded Corners 7">
            <a:extLst>
              <a:ext uri="{FF2B5EF4-FFF2-40B4-BE49-F238E27FC236}">
                <a16:creationId xmlns:a16="http://schemas.microsoft.com/office/drawing/2014/main" id="{7FEEA4C9-B401-FCA8-23EF-034551945910}"/>
              </a:ext>
            </a:extLst>
          </p:cNvPr>
          <p:cNvSpPr/>
          <p:nvPr/>
        </p:nvSpPr>
        <p:spPr>
          <a:xfrm>
            <a:off x="707922" y="3082414"/>
            <a:ext cx="1769806" cy="427703"/>
          </a:xfrm>
          <a:prstGeom prst="round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latin typeface="Times New Roman" panose="02020603050405020304" pitchFamily="18" charset="0"/>
                <a:cs typeface="Times New Roman" panose="02020603050405020304" pitchFamily="18" charset="0"/>
              </a:rPr>
              <a:t>Objectives</a:t>
            </a:r>
          </a:p>
        </p:txBody>
      </p:sp>
    </p:spTree>
    <p:extLst>
      <p:ext uri="{BB962C8B-B14F-4D97-AF65-F5344CB8AC3E}">
        <p14:creationId xmlns:p14="http://schemas.microsoft.com/office/powerpoint/2010/main" val="59280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0DB530-B46A-3E74-3060-D1320C5DC2D0}"/>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D2B766B-60E3-1720-0469-D6B784D2A129}"/>
              </a:ext>
            </a:extLst>
          </p:cNvPr>
          <p:cNvSpPr/>
          <p:nvPr/>
        </p:nvSpPr>
        <p:spPr>
          <a:xfrm>
            <a:off x="388374" y="353961"/>
            <a:ext cx="11415251" cy="766917"/>
          </a:xfrm>
          <a:prstGeom prst="round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Research Questions and Significance</a:t>
            </a:r>
          </a:p>
        </p:txBody>
      </p:sp>
      <p:sp>
        <p:nvSpPr>
          <p:cNvPr id="5" name="Rectangle 4">
            <a:extLst>
              <a:ext uri="{FF2B5EF4-FFF2-40B4-BE49-F238E27FC236}">
                <a16:creationId xmlns:a16="http://schemas.microsoft.com/office/drawing/2014/main" id="{5EAF5E77-3919-EF53-3BF4-4EEBFC68D6BD}"/>
              </a:ext>
            </a:extLst>
          </p:cNvPr>
          <p:cNvSpPr/>
          <p:nvPr/>
        </p:nvSpPr>
        <p:spPr>
          <a:xfrm>
            <a:off x="240890" y="1253613"/>
            <a:ext cx="157316" cy="5397910"/>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119ABED2-2BBB-32B8-AB68-69283C06BA76}"/>
              </a:ext>
            </a:extLst>
          </p:cNvPr>
          <p:cNvSpPr>
            <a:spLocks noGrp="1"/>
          </p:cNvSpPr>
          <p:nvPr>
            <p:ph idx="1"/>
          </p:nvPr>
        </p:nvSpPr>
        <p:spPr>
          <a:xfrm>
            <a:off x="398205" y="1253613"/>
            <a:ext cx="11405419" cy="5397910"/>
          </a:xfrm>
        </p:spPr>
        <p:txBody>
          <a:bodyPr>
            <a:normAutofit fontScale="925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Q1: What is the effectiveness of machine learning models in predicting the risk of DM with demographic and clinical attributes?</a:t>
            </a:r>
          </a:p>
          <a:p>
            <a:pPr algn="just">
              <a:lnSpc>
                <a:spcPct val="150000"/>
              </a:lnSpc>
            </a:pPr>
            <a:r>
              <a:rPr lang="en-US" dirty="0">
                <a:latin typeface="Times New Roman" panose="02020603050405020304" pitchFamily="18" charset="0"/>
                <a:cs typeface="Times New Roman" panose="02020603050405020304" pitchFamily="18" charset="0"/>
              </a:rPr>
              <a:t>Q2: How well can machine learning models predict the risk of Chronic Kidney Disease based on clinical and laboratory measures?</a:t>
            </a:r>
          </a:p>
          <a:p>
            <a:pPr algn="just">
              <a:lnSpc>
                <a:spcPct val="150000"/>
              </a:lnSpc>
            </a:pPr>
            <a:r>
              <a:rPr lang="en-US" dirty="0">
                <a:latin typeface="Times New Roman" panose="02020603050405020304" pitchFamily="18" charset="0"/>
                <a:cs typeface="Times New Roman" panose="02020603050405020304" pitchFamily="18" charset="0"/>
              </a:rPr>
              <a:t>Q3: Do diabetes related markers play an important role in the prediction of CKD?</a:t>
            </a:r>
          </a:p>
          <a:p>
            <a:pPr algn="just">
              <a:lnSpc>
                <a:spcPct val="150000"/>
              </a:lnSpc>
            </a:pPr>
            <a:r>
              <a:rPr lang="en-US" dirty="0">
                <a:latin typeface="Times New Roman" panose="02020603050405020304" pitchFamily="18" charset="0"/>
                <a:cs typeface="Times New Roman" panose="02020603050405020304" pitchFamily="18" charset="0"/>
              </a:rPr>
              <a:t>Q4: How can Explainable Artificial Intelligence (XAI) techniques enhance the transparency and interpretability of predictive models?</a:t>
            </a:r>
          </a:p>
          <a:p>
            <a:pPr algn="just">
              <a:lnSpc>
                <a:spcPct val="150000"/>
              </a:lnSpc>
            </a:pPr>
            <a:r>
              <a:rPr lang="en-US" dirty="0">
                <a:latin typeface="Times New Roman" panose="02020603050405020304" pitchFamily="18" charset="0"/>
                <a:cs typeface="Times New Roman" panose="02020603050405020304" pitchFamily="18" charset="0"/>
              </a:rPr>
              <a:t>Q5: How effective is an integrated risk stratification system in the calibration of clinical decisions in diabetes and CKD management?</a:t>
            </a:r>
          </a:p>
        </p:txBody>
      </p:sp>
    </p:spTree>
    <p:extLst>
      <p:ext uri="{BB962C8B-B14F-4D97-AF65-F5344CB8AC3E}">
        <p14:creationId xmlns:p14="http://schemas.microsoft.com/office/powerpoint/2010/main" val="1075832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6D47C8-4A8C-78D5-EB3B-D544B5F4C6F0}"/>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5546D05-B059-950C-93F7-0309A08DB875}"/>
              </a:ext>
            </a:extLst>
          </p:cNvPr>
          <p:cNvSpPr/>
          <p:nvPr/>
        </p:nvSpPr>
        <p:spPr>
          <a:xfrm>
            <a:off x="388374" y="353961"/>
            <a:ext cx="11415251" cy="766917"/>
          </a:xfrm>
          <a:prstGeom prst="round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Times New Roman" panose="02020603050405020304" pitchFamily="18" charset="0"/>
                <a:cs typeface="Times New Roman" panose="02020603050405020304" pitchFamily="18" charset="0"/>
              </a:rPr>
              <a:t>Literature Review: Diabetes, CKD, and Clinical Decision Support Systems</a:t>
            </a:r>
          </a:p>
        </p:txBody>
      </p:sp>
      <p:sp>
        <p:nvSpPr>
          <p:cNvPr id="5" name="Rectangle 4">
            <a:extLst>
              <a:ext uri="{FF2B5EF4-FFF2-40B4-BE49-F238E27FC236}">
                <a16:creationId xmlns:a16="http://schemas.microsoft.com/office/drawing/2014/main" id="{ECFBD596-3CBD-7272-668B-2B66E0F2574D}"/>
              </a:ext>
            </a:extLst>
          </p:cNvPr>
          <p:cNvSpPr/>
          <p:nvPr/>
        </p:nvSpPr>
        <p:spPr>
          <a:xfrm>
            <a:off x="240890" y="1253613"/>
            <a:ext cx="157316" cy="5397910"/>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FF156F00-0FEB-A314-7983-5CE1CFB2114F}"/>
              </a:ext>
            </a:extLst>
          </p:cNvPr>
          <p:cNvSpPr>
            <a:spLocks noGrp="1"/>
          </p:cNvSpPr>
          <p:nvPr>
            <p:ph idx="1"/>
          </p:nvPr>
        </p:nvSpPr>
        <p:spPr>
          <a:xfrm>
            <a:off x="398206" y="1253613"/>
            <a:ext cx="6651523" cy="5397910"/>
          </a:xfrm>
        </p:spPr>
        <p:txBody>
          <a:bodyPr>
            <a:normAutofit lnSpcReduction="10000"/>
          </a:bodyPr>
          <a:lstStyle/>
          <a:p>
            <a:pPr algn="just">
              <a:lnSpc>
                <a:spcPct val="150000"/>
              </a:lnSpc>
            </a:pPr>
            <a:r>
              <a:rPr lang="en-US" sz="1600" dirty="0">
                <a:latin typeface="Times New Roman" panose="02020603050405020304" pitchFamily="18" charset="0"/>
                <a:cs typeface="Times New Roman" panose="02020603050405020304" pitchFamily="18" charset="0"/>
              </a:rPr>
              <a:t>The chronic metabolic condition known as “Diabetes Mellitus (DM)” is defined by having high blood glucose from not producing enough insulin or insulin not working properly, or a combination of these (</a:t>
            </a:r>
            <a:r>
              <a:rPr lang="en-US" sz="1600" dirty="0" err="1">
                <a:latin typeface="Times New Roman" panose="02020603050405020304" pitchFamily="18" charset="0"/>
                <a:cs typeface="Times New Roman" panose="02020603050405020304" pitchFamily="18" charset="0"/>
              </a:rPr>
              <a:t>Mohajan</a:t>
            </a:r>
            <a:r>
              <a:rPr lang="en-US" sz="1600" dirty="0">
                <a:latin typeface="Times New Roman" panose="02020603050405020304" pitchFamily="18" charset="0"/>
                <a:cs typeface="Times New Roman" panose="02020603050405020304" pitchFamily="18" charset="0"/>
              </a:rPr>
              <a:t> and </a:t>
            </a:r>
            <a:r>
              <a:rPr lang="en-US" sz="1600" dirty="0" err="1">
                <a:latin typeface="Times New Roman" panose="02020603050405020304" pitchFamily="18" charset="0"/>
                <a:cs typeface="Times New Roman" panose="02020603050405020304" pitchFamily="18" charset="0"/>
              </a:rPr>
              <a:t>Mohajan</a:t>
            </a:r>
            <a:r>
              <a:rPr lang="en-US" sz="1600" dirty="0">
                <a:latin typeface="Times New Roman" panose="02020603050405020304" pitchFamily="18" charset="0"/>
                <a:cs typeface="Times New Roman" panose="02020603050405020304" pitchFamily="18" charset="0"/>
              </a:rPr>
              <a:t>, 2023). </a:t>
            </a:r>
          </a:p>
          <a:p>
            <a:pPr algn="just">
              <a:lnSpc>
                <a:spcPct val="150000"/>
              </a:lnSpc>
            </a:pPr>
            <a:r>
              <a:rPr lang="en-US" sz="1600" dirty="0">
                <a:latin typeface="Times New Roman" panose="02020603050405020304" pitchFamily="18" charset="0"/>
                <a:cs typeface="Times New Roman" panose="02020603050405020304" pitchFamily="18" charset="0"/>
              </a:rPr>
              <a:t>The disease is usually divided into Type 1 Diabetes, Type 2 Diabetes and Gestational Diabetes Type 2 diabetes is the most prevalent and is responsible for most cases of diabetes all over the world. </a:t>
            </a:r>
          </a:p>
          <a:p>
            <a:pPr algn="just">
              <a:lnSpc>
                <a:spcPct val="150000"/>
              </a:lnSpc>
            </a:pPr>
            <a:r>
              <a:rPr lang="en-US" sz="1600" dirty="0">
                <a:latin typeface="Times New Roman" panose="02020603050405020304" pitchFamily="18" charset="0"/>
                <a:cs typeface="Times New Roman" panose="02020603050405020304" pitchFamily="18" charset="0"/>
              </a:rPr>
              <a:t>Diabetes has become a major public health problem and a growing issue in the past few decades. The disease is associated with several serious complications, including cardiovascular disease, nerve damage, vision impairment, and chronic kidney disease (Liu et al., 2022).</a:t>
            </a:r>
          </a:p>
          <a:p>
            <a:pPr algn="just">
              <a:lnSpc>
                <a:spcPct val="150000"/>
              </a:lnSpc>
            </a:pPr>
            <a:r>
              <a:rPr lang="en-US" sz="1600" dirty="0">
                <a:latin typeface="Times New Roman" panose="02020603050405020304" pitchFamily="18" charset="0"/>
                <a:cs typeface="Times New Roman" panose="02020603050405020304" pitchFamily="18" charset="0"/>
              </a:rPr>
              <a:t>It points out that obesity, along with insulin resistance and impaired insulin secretion, plus inflammation and other metabolic dysfunctions, sort of all work together.</a:t>
            </a:r>
          </a:p>
        </p:txBody>
      </p:sp>
      <p:pic>
        <p:nvPicPr>
          <p:cNvPr id="3" name="Picture 2">
            <a:extLst>
              <a:ext uri="{FF2B5EF4-FFF2-40B4-BE49-F238E27FC236}">
                <a16:creationId xmlns:a16="http://schemas.microsoft.com/office/drawing/2014/main" id="{E4BD440A-C18D-1831-F90E-F853B15ACAF1}"/>
              </a:ext>
            </a:extLst>
          </p:cNvPr>
          <p:cNvPicPr>
            <a:picLocks noChangeAspect="1"/>
          </p:cNvPicPr>
          <p:nvPr/>
        </p:nvPicPr>
        <p:blipFill>
          <a:blip r:embed="rId3"/>
          <a:stretch>
            <a:fillRect/>
          </a:stretch>
        </p:blipFill>
        <p:spPr>
          <a:xfrm>
            <a:off x="7049729" y="1275736"/>
            <a:ext cx="4744065" cy="5057369"/>
          </a:xfrm>
          <a:prstGeom prst="rect">
            <a:avLst/>
          </a:prstGeom>
          <a:ln w="28575">
            <a:solidFill>
              <a:schemeClr val="tx1"/>
            </a:solidFill>
          </a:ln>
        </p:spPr>
      </p:pic>
    </p:spTree>
    <p:extLst>
      <p:ext uri="{BB962C8B-B14F-4D97-AF65-F5344CB8AC3E}">
        <p14:creationId xmlns:p14="http://schemas.microsoft.com/office/powerpoint/2010/main" val="540416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173453-AC27-124C-FC55-5443BBF1BC63}"/>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79BC5DA-0BA7-3E50-238C-188E8557A4D7}"/>
              </a:ext>
            </a:extLst>
          </p:cNvPr>
          <p:cNvSpPr/>
          <p:nvPr/>
        </p:nvSpPr>
        <p:spPr>
          <a:xfrm>
            <a:off x="388374" y="353961"/>
            <a:ext cx="11415251" cy="766917"/>
          </a:xfrm>
          <a:prstGeom prst="round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Conceptual Framework of the Proposed Explainable CDSS</a:t>
            </a:r>
          </a:p>
        </p:txBody>
      </p:sp>
      <p:sp>
        <p:nvSpPr>
          <p:cNvPr id="5" name="Rectangle 4">
            <a:extLst>
              <a:ext uri="{FF2B5EF4-FFF2-40B4-BE49-F238E27FC236}">
                <a16:creationId xmlns:a16="http://schemas.microsoft.com/office/drawing/2014/main" id="{32C5EBBB-DFAC-3567-31D5-1E18C985DF9B}"/>
              </a:ext>
            </a:extLst>
          </p:cNvPr>
          <p:cNvSpPr/>
          <p:nvPr/>
        </p:nvSpPr>
        <p:spPr>
          <a:xfrm>
            <a:off x="240890" y="1253613"/>
            <a:ext cx="157316" cy="5397910"/>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AE6D4F47-FBB4-CAB8-DDCF-1F5950DE067E}"/>
              </a:ext>
            </a:extLst>
          </p:cNvPr>
          <p:cNvSpPr>
            <a:spLocks noGrp="1"/>
          </p:cNvSpPr>
          <p:nvPr>
            <p:ph idx="1"/>
          </p:nvPr>
        </p:nvSpPr>
        <p:spPr>
          <a:xfrm>
            <a:off x="398205" y="1253613"/>
            <a:ext cx="6813757" cy="5397910"/>
          </a:xfrm>
        </p:spPr>
        <p:txBody>
          <a:bodyPr>
            <a:normAutofit fontScale="92500" lnSpcReduction="10000"/>
          </a:bodyPr>
          <a:lstStyle/>
          <a:p>
            <a:pPr algn="just">
              <a:lnSpc>
                <a:spcPct val="150000"/>
              </a:lnSpc>
            </a:pPr>
            <a:r>
              <a:rPr lang="en-US" sz="1600" dirty="0">
                <a:latin typeface="Times New Roman" panose="02020603050405020304" pitchFamily="18" charset="0"/>
                <a:cs typeface="Times New Roman" panose="02020603050405020304" pitchFamily="18" charset="0"/>
              </a:rPr>
              <a:t>Disease occurs in about 10% of the global population and is identified as a significant public health problem around the world (Baral et al. 2024). Severe cardiovascular health-of-life issues and higher mortality rates have been found in people with CKD.</a:t>
            </a:r>
          </a:p>
          <a:p>
            <a:pPr algn="just">
              <a:lnSpc>
                <a:spcPct val="150000"/>
              </a:lnSpc>
            </a:pPr>
            <a:r>
              <a:rPr lang="en-US" sz="1600" dirty="0">
                <a:latin typeface="Times New Roman" panose="02020603050405020304" pitchFamily="18" charset="0"/>
                <a:cs typeface="Times New Roman" panose="02020603050405020304" pitchFamily="18" charset="0"/>
              </a:rPr>
              <a:t>Diabetes Mellitus and Chronic Kidney Disease through identifying the gaps in the studies. Framework incorporates machine-learning algorithms, explainable artificial intelligence approaches, and risk assessment mechanisms, all contributing to facilitating clinical decision-making.</a:t>
            </a:r>
          </a:p>
          <a:p>
            <a:pPr algn="just">
              <a:lnSpc>
                <a:spcPct val="150000"/>
              </a:lnSpc>
            </a:pPr>
            <a:r>
              <a:rPr lang="en-US" sz="1600" dirty="0">
                <a:latin typeface="Times New Roman" panose="02020603050405020304" pitchFamily="18" charset="0"/>
                <a:cs typeface="Times New Roman" panose="02020603050405020304" pitchFamily="18" charset="0"/>
              </a:rPr>
              <a:t>The figure shows the conceptual structure of this study the framework starts with the collection of data on diabetes and Chronic Kidney Disease (CKD), then between the data preprocessing and feature selection. Logistic Regression, Random Forest and </a:t>
            </a:r>
            <a:r>
              <a:rPr lang="en-US" sz="1600" dirty="0" err="1">
                <a:latin typeface="Times New Roman" panose="02020603050405020304" pitchFamily="18" charset="0"/>
                <a:cs typeface="Times New Roman" panose="02020603050405020304" pitchFamily="18" charset="0"/>
              </a:rPr>
              <a:t>XGBoost</a:t>
            </a:r>
            <a:r>
              <a:rPr lang="en-US" sz="1600" dirty="0">
                <a:latin typeface="Times New Roman" panose="02020603050405020304" pitchFamily="18" charset="0"/>
                <a:cs typeface="Times New Roman" panose="02020603050405020304" pitchFamily="18" charset="0"/>
              </a:rPr>
              <a:t> are used to generate prediction results with machine learning.</a:t>
            </a:r>
          </a:p>
          <a:p>
            <a:pPr algn="just">
              <a:lnSpc>
                <a:spcPct val="150000"/>
              </a:lnSpc>
            </a:pPr>
            <a:r>
              <a:rPr lang="en-US" sz="1600" dirty="0">
                <a:latin typeface="Times New Roman" panose="02020603050405020304" pitchFamily="18" charset="0"/>
                <a:cs typeface="Times New Roman" panose="02020603050405020304" pitchFamily="18" charset="0"/>
              </a:rPr>
              <a:t>Patients are then classified as low, medium or high-risk and model explanations are given using SHAP and LIME. Results are combined into an Explainable Clinical Decision Support System for clinical decision making.</a:t>
            </a:r>
          </a:p>
        </p:txBody>
      </p:sp>
      <p:pic>
        <p:nvPicPr>
          <p:cNvPr id="3" name="Picture 2">
            <a:extLst>
              <a:ext uri="{FF2B5EF4-FFF2-40B4-BE49-F238E27FC236}">
                <a16:creationId xmlns:a16="http://schemas.microsoft.com/office/drawing/2014/main" id="{32308094-8D8F-1AE7-4633-43BC0FAEAAC6}"/>
              </a:ext>
            </a:extLst>
          </p:cNvPr>
          <p:cNvPicPr>
            <a:picLocks noChangeAspect="1"/>
          </p:cNvPicPr>
          <p:nvPr/>
        </p:nvPicPr>
        <p:blipFill>
          <a:blip r:embed="rId3"/>
          <a:stretch>
            <a:fillRect/>
          </a:stretch>
        </p:blipFill>
        <p:spPr>
          <a:xfrm>
            <a:off x="7211962" y="1253613"/>
            <a:ext cx="4581834" cy="5250426"/>
          </a:xfrm>
          <a:prstGeom prst="rect">
            <a:avLst/>
          </a:prstGeom>
          <a:ln w="28575">
            <a:solidFill>
              <a:schemeClr val="tx1"/>
            </a:solidFill>
          </a:ln>
        </p:spPr>
      </p:pic>
    </p:spTree>
    <p:extLst>
      <p:ext uri="{BB962C8B-B14F-4D97-AF65-F5344CB8AC3E}">
        <p14:creationId xmlns:p14="http://schemas.microsoft.com/office/powerpoint/2010/main" val="3445695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616AB9-2569-8FA2-3D4C-8FBEFE673540}"/>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5298D0B4-9559-6610-5380-49AE808AD7D4}"/>
              </a:ext>
            </a:extLst>
          </p:cNvPr>
          <p:cNvSpPr/>
          <p:nvPr/>
        </p:nvSpPr>
        <p:spPr>
          <a:xfrm>
            <a:off x="388374" y="353961"/>
            <a:ext cx="11415251" cy="766917"/>
          </a:xfrm>
          <a:prstGeom prst="round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Research Methodology</a:t>
            </a:r>
          </a:p>
        </p:txBody>
      </p:sp>
      <p:sp>
        <p:nvSpPr>
          <p:cNvPr id="5" name="Rectangle 4">
            <a:extLst>
              <a:ext uri="{FF2B5EF4-FFF2-40B4-BE49-F238E27FC236}">
                <a16:creationId xmlns:a16="http://schemas.microsoft.com/office/drawing/2014/main" id="{EBA0B262-5E55-F57B-A529-8148ACFEE47D}"/>
              </a:ext>
            </a:extLst>
          </p:cNvPr>
          <p:cNvSpPr/>
          <p:nvPr/>
        </p:nvSpPr>
        <p:spPr>
          <a:xfrm>
            <a:off x="240890" y="1253613"/>
            <a:ext cx="157316" cy="5397910"/>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6B143746-74C8-3565-79E1-D20AB17435BF}"/>
              </a:ext>
            </a:extLst>
          </p:cNvPr>
          <p:cNvSpPr>
            <a:spLocks noGrp="1"/>
          </p:cNvSpPr>
          <p:nvPr>
            <p:ph idx="1"/>
          </p:nvPr>
        </p:nvSpPr>
        <p:spPr>
          <a:xfrm>
            <a:off x="398206" y="1253613"/>
            <a:ext cx="6577782" cy="5397910"/>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The positivist paradigm has been selected for use in this study. Positivism entails a philosophy which views reality as being independent of human perception and able to be studied objectively. </a:t>
            </a:r>
          </a:p>
          <a:p>
            <a:pPr algn="just">
              <a:lnSpc>
                <a:spcPct val="150000"/>
              </a:lnSpc>
            </a:pPr>
            <a:r>
              <a:rPr lang="en-US" sz="1600" dirty="0">
                <a:latin typeface="Times New Roman" panose="02020603050405020304" pitchFamily="18" charset="0"/>
                <a:cs typeface="Times New Roman" panose="02020603050405020304" pitchFamily="18" charset="0"/>
              </a:rPr>
              <a:t>The relevance of the philosophy in the study can be seen from the fact that it deals with quantifiable measures, statistics, and hypothesis testing.</a:t>
            </a:r>
          </a:p>
          <a:p>
            <a:pPr algn="just">
              <a:lnSpc>
                <a:spcPct val="150000"/>
              </a:lnSpc>
            </a:pPr>
            <a:r>
              <a:rPr lang="en-US" sz="1600" dirty="0">
                <a:latin typeface="Times New Roman" panose="02020603050405020304" pitchFamily="18" charset="0"/>
                <a:cs typeface="Times New Roman" panose="02020603050405020304" pitchFamily="18" charset="0"/>
              </a:rPr>
              <a:t>The context of the current research is based on the development of an Explainable Clinical Decision Support System aimed at predicting Diabetes Mellitus and Chronic Kidney Disease. </a:t>
            </a:r>
          </a:p>
          <a:p>
            <a:pPr algn="just">
              <a:lnSpc>
                <a:spcPct val="150000"/>
              </a:lnSpc>
            </a:pPr>
            <a:r>
              <a:rPr lang="en-US" sz="1600" dirty="0">
                <a:latin typeface="Times New Roman" panose="02020603050405020304" pitchFamily="18" charset="0"/>
                <a:cs typeface="Times New Roman" panose="02020603050405020304" pitchFamily="18" charset="0"/>
              </a:rPr>
              <a:t>The basis of the analysis comprises quantifiable variables related to clinical features, demographics, and laboratories; thus, the positivist approach can be regarded as relevant (Salzmann-Erikson, 2024). The objective analysis of risk factors in diseases requires objective rather than subjective evaluation.</a:t>
            </a:r>
          </a:p>
        </p:txBody>
      </p:sp>
      <p:pic>
        <p:nvPicPr>
          <p:cNvPr id="3" name="Picture 2">
            <a:extLst>
              <a:ext uri="{FF2B5EF4-FFF2-40B4-BE49-F238E27FC236}">
                <a16:creationId xmlns:a16="http://schemas.microsoft.com/office/drawing/2014/main" id="{9A6185FB-4C4F-085C-803E-C2386906B44F}"/>
              </a:ext>
            </a:extLst>
          </p:cNvPr>
          <p:cNvPicPr>
            <a:picLocks noChangeAspect="1"/>
          </p:cNvPicPr>
          <p:nvPr/>
        </p:nvPicPr>
        <p:blipFill>
          <a:blip r:embed="rId3"/>
          <a:stretch>
            <a:fillRect/>
          </a:stretch>
        </p:blipFill>
        <p:spPr>
          <a:xfrm>
            <a:off x="6975988" y="1650757"/>
            <a:ext cx="4813396" cy="4337088"/>
          </a:xfrm>
          <a:prstGeom prst="rect">
            <a:avLst/>
          </a:prstGeom>
          <a:ln w="28575">
            <a:solidFill>
              <a:schemeClr val="tx1"/>
            </a:solidFill>
          </a:ln>
        </p:spPr>
      </p:pic>
    </p:spTree>
    <p:extLst>
      <p:ext uri="{BB962C8B-B14F-4D97-AF65-F5344CB8AC3E}">
        <p14:creationId xmlns:p14="http://schemas.microsoft.com/office/powerpoint/2010/main" val="1686307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969B97-CA61-7AAA-AD06-911F4527A50F}"/>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594DC13F-B77E-79D4-4F0B-DA1B4B594F73}"/>
              </a:ext>
            </a:extLst>
          </p:cNvPr>
          <p:cNvSpPr/>
          <p:nvPr/>
        </p:nvSpPr>
        <p:spPr>
          <a:xfrm>
            <a:off x="388374" y="353961"/>
            <a:ext cx="11415251" cy="766917"/>
          </a:xfrm>
          <a:prstGeom prst="round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Methodology Comparison with Previous Studies</a:t>
            </a:r>
          </a:p>
        </p:txBody>
      </p:sp>
      <p:sp>
        <p:nvSpPr>
          <p:cNvPr id="5" name="Rectangle 4">
            <a:extLst>
              <a:ext uri="{FF2B5EF4-FFF2-40B4-BE49-F238E27FC236}">
                <a16:creationId xmlns:a16="http://schemas.microsoft.com/office/drawing/2014/main" id="{764B9081-C463-7873-6B2E-1BB67711B917}"/>
              </a:ext>
            </a:extLst>
          </p:cNvPr>
          <p:cNvSpPr/>
          <p:nvPr/>
        </p:nvSpPr>
        <p:spPr>
          <a:xfrm>
            <a:off x="240890" y="1253613"/>
            <a:ext cx="157316" cy="5397910"/>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able 8">
            <a:extLst>
              <a:ext uri="{FF2B5EF4-FFF2-40B4-BE49-F238E27FC236}">
                <a16:creationId xmlns:a16="http://schemas.microsoft.com/office/drawing/2014/main" id="{BBF8B564-9CF4-E4C7-3787-56EECD74EB49}"/>
              </a:ext>
            </a:extLst>
          </p:cNvPr>
          <p:cNvGraphicFramePr>
            <a:graphicFrameLocks noGrp="1"/>
          </p:cNvGraphicFramePr>
          <p:nvPr>
            <p:extLst>
              <p:ext uri="{D42A27DB-BD31-4B8C-83A1-F6EECF244321}">
                <p14:modId xmlns:p14="http://schemas.microsoft.com/office/powerpoint/2010/main" val="2358160765"/>
              </p:ext>
            </p:extLst>
          </p:nvPr>
        </p:nvGraphicFramePr>
        <p:xfrm>
          <a:off x="398207" y="1149383"/>
          <a:ext cx="11552903" cy="5606370"/>
        </p:xfrm>
        <a:graphic>
          <a:graphicData uri="http://schemas.openxmlformats.org/drawingml/2006/table">
            <a:tbl>
              <a:tblPr/>
              <a:tblGrid>
                <a:gridCol w="1462626">
                  <a:extLst>
                    <a:ext uri="{9D8B030D-6E8A-4147-A177-3AD203B41FA5}">
                      <a16:colId xmlns:a16="http://schemas.microsoft.com/office/drawing/2014/main" val="3481522530"/>
                    </a:ext>
                  </a:extLst>
                </a:gridCol>
                <a:gridCol w="1462626">
                  <a:extLst>
                    <a:ext uri="{9D8B030D-6E8A-4147-A177-3AD203B41FA5}">
                      <a16:colId xmlns:a16="http://schemas.microsoft.com/office/drawing/2014/main" val="3068444122"/>
                    </a:ext>
                  </a:extLst>
                </a:gridCol>
                <a:gridCol w="1296002">
                  <a:extLst>
                    <a:ext uri="{9D8B030D-6E8A-4147-A177-3AD203B41FA5}">
                      <a16:colId xmlns:a16="http://schemas.microsoft.com/office/drawing/2014/main" val="2128357933"/>
                    </a:ext>
                  </a:extLst>
                </a:gridCol>
                <a:gridCol w="1370058">
                  <a:extLst>
                    <a:ext uri="{9D8B030D-6E8A-4147-A177-3AD203B41FA5}">
                      <a16:colId xmlns:a16="http://schemas.microsoft.com/office/drawing/2014/main" val="2663804385"/>
                    </a:ext>
                  </a:extLst>
                </a:gridCol>
                <a:gridCol w="1703313">
                  <a:extLst>
                    <a:ext uri="{9D8B030D-6E8A-4147-A177-3AD203B41FA5}">
                      <a16:colId xmlns:a16="http://schemas.microsoft.com/office/drawing/2014/main" val="1456402003"/>
                    </a:ext>
                  </a:extLst>
                </a:gridCol>
                <a:gridCol w="1573712">
                  <a:extLst>
                    <a:ext uri="{9D8B030D-6E8A-4147-A177-3AD203B41FA5}">
                      <a16:colId xmlns:a16="http://schemas.microsoft.com/office/drawing/2014/main" val="682427812"/>
                    </a:ext>
                  </a:extLst>
                </a:gridCol>
                <a:gridCol w="1221940">
                  <a:extLst>
                    <a:ext uri="{9D8B030D-6E8A-4147-A177-3AD203B41FA5}">
                      <a16:colId xmlns:a16="http://schemas.microsoft.com/office/drawing/2014/main" val="3660472563"/>
                    </a:ext>
                  </a:extLst>
                </a:gridCol>
                <a:gridCol w="1462626">
                  <a:extLst>
                    <a:ext uri="{9D8B030D-6E8A-4147-A177-3AD203B41FA5}">
                      <a16:colId xmlns:a16="http://schemas.microsoft.com/office/drawing/2014/main" val="1651458963"/>
                    </a:ext>
                  </a:extLst>
                </a:gridCol>
              </a:tblGrid>
              <a:tr h="463302">
                <a:tc>
                  <a:txBody>
                    <a:bodyPr/>
                    <a:lstStyle/>
                    <a:p>
                      <a:pPr algn="ctr" rtl="0" fontAlgn="t">
                        <a:buNone/>
                      </a:pPr>
                      <a:r>
                        <a:rPr lang="en-US" sz="1400" b="1" i="0" u="none" strike="noStrike">
                          <a:solidFill>
                            <a:schemeClr val="tx1"/>
                          </a:solidFill>
                          <a:effectLst/>
                          <a:latin typeface="Times New Roman" panose="02020603050405020304" pitchFamily="18" charset="0"/>
                        </a:rPr>
                        <a:t>Study</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rtl="0" fontAlgn="t">
                        <a:buNone/>
                      </a:pPr>
                      <a:r>
                        <a:rPr lang="en-US" sz="1400" b="1" i="0" u="none" strike="noStrike">
                          <a:solidFill>
                            <a:schemeClr val="tx1"/>
                          </a:solidFill>
                          <a:effectLst/>
                          <a:latin typeface="Times New Roman" panose="02020603050405020304" pitchFamily="18" charset="0"/>
                        </a:rPr>
                        <a:t>Disease / Problem</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rtl="0" fontAlgn="t">
                        <a:buNone/>
                      </a:pPr>
                      <a:r>
                        <a:rPr lang="en-US" sz="1400" b="1" i="0" u="none" strike="noStrike">
                          <a:solidFill>
                            <a:schemeClr val="tx1"/>
                          </a:solidFill>
                          <a:effectLst/>
                          <a:latin typeface="Times New Roman" panose="02020603050405020304" pitchFamily="18" charset="0"/>
                        </a:rPr>
                        <a:t>Dataset / Data Source</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rtl="0" fontAlgn="t">
                        <a:buNone/>
                      </a:pPr>
                      <a:r>
                        <a:rPr lang="en-US" sz="1400" b="1" i="0" u="none" strike="noStrike">
                          <a:solidFill>
                            <a:schemeClr val="tx1"/>
                          </a:solidFill>
                          <a:effectLst/>
                          <a:latin typeface="Times New Roman" panose="02020603050405020304" pitchFamily="18" charset="0"/>
                        </a:rPr>
                        <a:t>ML Methods</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rtl="0" fontAlgn="t">
                        <a:buNone/>
                      </a:pPr>
                      <a:r>
                        <a:rPr lang="en-US" sz="1400" b="1" i="0" u="none" strike="noStrike">
                          <a:solidFill>
                            <a:schemeClr val="tx1"/>
                          </a:solidFill>
                          <a:effectLst/>
                          <a:latin typeface="Times New Roman" panose="02020603050405020304" pitchFamily="18" charset="0"/>
                        </a:rPr>
                        <a:t>XAI / Explainability</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rtl="0" fontAlgn="t">
                        <a:buNone/>
                      </a:pPr>
                      <a:r>
                        <a:rPr lang="en-US" sz="1400" b="1" i="0" u="none" strike="noStrike">
                          <a:solidFill>
                            <a:schemeClr val="tx1"/>
                          </a:solidFill>
                          <a:effectLst/>
                          <a:latin typeface="Times New Roman" panose="02020603050405020304" pitchFamily="18" charset="0"/>
                        </a:rPr>
                        <a:t>Evaluation Methods</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rtl="0" fontAlgn="t">
                        <a:buNone/>
                      </a:pPr>
                      <a:r>
                        <a:rPr lang="en-US" sz="1400" b="1" i="0" u="none" strike="noStrike">
                          <a:solidFill>
                            <a:schemeClr val="tx1"/>
                          </a:solidFill>
                          <a:effectLst/>
                          <a:latin typeface="Times New Roman" panose="02020603050405020304" pitchFamily="18" charset="0"/>
                        </a:rPr>
                        <a:t>Main Focus</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rtl="0" fontAlgn="t">
                        <a:buNone/>
                      </a:pPr>
                      <a:r>
                        <a:rPr lang="en-US" sz="1400" b="1" i="0" u="none" strike="noStrike">
                          <a:solidFill>
                            <a:schemeClr val="tx1"/>
                          </a:solidFill>
                          <a:effectLst/>
                          <a:latin typeface="Times New Roman" panose="02020603050405020304" pitchFamily="18" charset="0"/>
                        </a:rPr>
                        <a:t>Limitation / Gap </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extLst>
                  <a:ext uri="{0D108BD9-81ED-4DB2-BD59-A6C34878D82A}">
                    <a16:rowId xmlns:a16="http://schemas.microsoft.com/office/drawing/2014/main" val="4132050660"/>
                  </a:ext>
                </a:extLst>
              </a:tr>
              <a:tr h="1285009">
                <a:tc>
                  <a:txBody>
                    <a:bodyPr/>
                    <a:lstStyle/>
                    <a:p>
                      <a:pPr algn="ctr" rtl="0" fontAlgn="t">
                        <a:buNone/>
                      </a:pPr>
                      <a:r>
                        <a:rPr lang="en-US" sz="1400" b="0" i="0" u="none" strike="noStrike" dirty="0">
                          <a:solidFill>
                            <a:schemeClr val="tx1"/>
                          </a:solidFill>
                          <a:effectLst/>
                          <a:latin typeface="Times New Roman" panose="02020603050405020304" pitchFamily="18" charset="0"/>
                        </a:rPr>
                        <a:t>Dutta </a:t>
                      </a:r>
                      <a:r>
                        <a:rPr lang="en-US" sz="1400" b="0" i="1" u="none" strike="noStrike" dirty="0">
                          <a:solidFill>
                            <a:schemeClr val="tx1"/>
                          </a:solidFill>
                          <a:effectLst/>
                          <a:latin typeface="Times New Roman" panose="02020603050405020304" pitchFamily="18" charset="0"/>
                        </a:rPr>
                        <a:t>et al</a:t>
                      </a:r>
                      <a:r>
                        <a:rPr lang="en-US" sz="1400" b="0" i="0" u="none" strike="noStrike" dirty="0">
                          <a:solidFill>
                            <a:schemeClr val="tx1"/>
                          </a:solidFill>
                          <a:effectLst/>
                          <a:latin typeface="Times New Roman" panose="02020603050405020304" pitchFamily="18" charset="0"/>
                        </a:rPr>
                        <a:t>. (2022)</a:t>
                      </a:r>
                      <a:endParaRPr lang="en-US" sz="2000" dirty="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Diabetes prediction</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Diabetes dataset</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Ensemble ML models</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Limited explainability</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Classification performance metrics</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Early diabetes prediction</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Focuses primarily on diabetes prediction rather than an integrated diabetes–CKD CDSS</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28233434"/>
                  </a:ext>
                </a:extLst>
              </a:tr>
              <a:tr h="1079582">
                <a:tc>
                  <a:txBody>
                    <a:bodyPr/>
                    <a:lstStyle/>
                    <a:p>
                      <a:pPr algn="ctr" rtl="0" fontAlgn="t">
                        <a:buNone/>
                      </a:pPr>
                      <a:r>
                        <a:rPr lang="en-US" sz="1400" b="0" i="0" u="none" strike="noStrike" dirty="0">
                          <a:solidFill>
                            <a:schemeClr val="tx1"/>
                          </a:solidFill>
                          <a:effectLst/>
                          <a:latin typeface="Times New Roman" panose="02020603050405020304" pitchFamily="18" charset="0"/>
                        </a:rPr>
                        <a:t>Debal and </a:t>
                      </a:r>
                      <a:r>
                        <a:rPr lang="en-US" sz="1400" b="0" i="0" u="none" strike="noStrike" dirty="0" err="1">
                          <a:solidFill>
                            <a:schemeClr val="tx1"/>
                          </a:solidFill>
                          <a:effectLst/>
                          <a:latin typeface="Times New Roman" panose="02020603050405020304" pitchFamily="18" charset="0"/>
                        </a:rPr>
                        <a:t>Sitote</a:t>
                      </a:r>
                      <a:r>
                        <a:rPr lang="en-US" sz="1400" b="0" i="0" u="none" strike="noStrike" dirty="0">
                          <a:solidFill>
                            <a:schemeClr val="tx1"/>
                          </a:solidFill>
                          <a:effectLst/>
                          <a:latin typeface="Times New Roman" panose="02020603050405020304" pitchFamily="18" charset="0"/>
                        </a:rPr>
                        <a:t> (2022)</a:t>
                      </a:r>
                      <a:endParaRPr lang="en-US" sz="2000" dirty="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CKD prediction</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CKD dataset</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Machine learning classification techniques</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Limited XAI</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Accuracy and classification metrics</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CKD prediction</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Does not integrate diabetes prediction, XAI and clinical decision support into one framework</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464593"/>
                  </a:ext>
                </a:extLst>
              </a:tr>
              <a:tr h="1285009">
                <a:tc>
                  <a:txBody>
                    <a:bodyPr/>
                    <a:lstStyle/>
                    <a:p>
                      <a:pPr algn="ctr" rtl="0" fontAlgn="t">
                        <a:buNone/>
                      </a:pPr>
                      <a:r>
                        <a:rPr lang="en-US" sz="1400" b="0" i="0" u="none" strike="noStrike" dirty="0">
                          <a:solidFill>
                            <a:schemeClr val="tx1"/>
                          </a:solidFill>
                          <a:effectLst/>
                          <a:latin typeface="Times New Roman" panose="02020603050405020304" pitchFamily="18" charset="0"/>
                        </a:rPr>
                        <a:t>Amann </a:t>
                      </a:r>
                      <a:r>
                        <a:rPr lang="en-US" sz="1400" b="0" i="1" u="none" strike="noStrike" dirty="0">
                          <a:solidFill>
                            <a:schemeClr val="tx1"/>
                          </a:solidFill>
                          <a:effectLst/>
                          <a:latin typeface="Times New Roman" panose="02020603050405020304" pitchFamily="18" charset="0"/>
                        </a:rPr>
                        <a:t>et al.</a:t>
                      </a:r>
                      <a:r>
                        <a:rPr lang="en-US" sz="1400" b="0" i="0" u="none" strike="noStrike" dirty="0">
                          <a:solidFill>
                            <a:schemeClr val="tx1"/>
                          </a:solidFill>
                          <a:effectLst/>
                          <a:latin typeface="Times New Roman" panose="02020603050405020304" pitchFamily="18" charset="0"/>
                        </a:rPr>
                        <a:t> (2022)</a:t>
                      </a:r>
                      <a:endParaRPr lang="en-US" sz="2000" dirty="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Explainability in clinical decision support</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Healthcare/AI literature</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Review of AI-based CDSS</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dirty="0">
                          <a:solidFill>
                            <a:schemeClr val="tx1"/>
                          </a:solidFill>
                          <a:effectLst/>
                          <a:latin typeface="Times New Roman" panose="02020603050405020304" pitchFamily="18" charset="0"/>
                        </a:rPr>
                        <a:t>Explainability and transparency</a:t>
                      </a:r>
                      <a:endParaRPr lang="en-US" sz="2000" dirty="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Literature-based analysis</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Understanding explainability in CDSS</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Does not develop and evaluate an integrated ML prediction system for diabetes and CKD</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55078376"/>
                  </a:ext>
                </a:extLst>
              </a:tr>
              <a:tr h="1285009">
                <a:tc>
                  <a:txBody>
                    <a:bodyPr/>
                    <a:lstStyle/>
                    <a:p>
                      <a:pPr algn="ctr" rtl="0" fontAlgn="t">
                        <a:buNone/>
                      </a:pPr>
                      <a:r>
                        <a:rPr lang="en-US" sz="1400" b="0" i="0" u="none" strike="noStrike">
                          <a:solidFill>
                            <a:schemeClr val="tx1"/>
                          </a:solidFill>
                          <a:effectLst/>
                          <a:latin typeface="Times New Roman" panose="02020603050405020304" pitchFamily="18" charset="0"/>
                        </a:rPr>
                        <a:t>Proposed Study</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Diabetes and CKD risk stratification</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Diabetes Prediction Dataset + CKD Dataset</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Logistic Regression, Random Forest, XGBoost</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SHAP + LIME</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Accuracy, precision, recall, F1-score, confusion matrix, ROC-AUC</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a:solidFill>
                            <a:schemeClr val="tx1"/>
                          </a:solidFill>
                          <a:effectLst/>
                          <a:latin typeface="Times New Roman" panose="02020603050405020304" pitchFamily="18" charset="0"/>
                        </a:rPr>
                        <a:t>Integrated explainable CDSS and early risk stratification</a:t>
                      </a:r>
                      <a:endParaRPr lang="en-US" sz="200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400" b="0" i="0" u="none" strike="noStrike" dirty="0">
                          <a:solidFill>
                            <a:schemeClr val="tx1"/>
                          </a:solidFill>
                          <a:effectLst/>
                          <a:latin typeface="Times New Roman" panose="02020603050405020304" pitchFamily="18" charset="0"/>
                        </a:rPr>
                        <a:t>Combines two related diseases, ML prediction, risk stratification and XAI within one CDSS framework</a:t>
                      </a:r>
                      <a:endParaRPr lang="en-US" sz="2000" dirty="0">
                        <a:solidFill>
                          <a:schemeClr val="tx1"/>
                        </a:solidFill>
                        <a:effectLst/>
                      </a:endParaRPr>
                    </a:p>
                  </a:txBody>
                  <a:tcPr marL="27237" marR="27237" marT="27237" marB="2723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27763054"/>
                  </a:ext>
                </a:extLst>
              </a:tr>
            </a:tbl>
          </a:graphicData>
        </a:graphic>
      </p:graphicFrame>
    </p:spTree>
    <p:extLst>
      <p:ext uri="{BB962C8B-B14F-4D97-AF65-F5344CB8AC3E}">
        <p14:creationId xmlns:p14="http://schemas.microsoft.com/office/powerpoint/2010/main" val="718981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2AEF85-A917-AFF3-7B80-F67C51F19CCF}"/>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7D194D8-5651-A0B8-F376-01E1F2B61207}"/>
              </a:ext>
            </a:extLst>
          </p:cNvPr>
          <p:cNvSpPr/>
          <p:nvPr/>
        </p:nvSpPr>
        <p:spPr>
          <a:xfrm>
            <a:off x="388374" y="353961"/>
            <a:ext cx="11415251" cy="766917"/>
          </a:xfrm>
          <a:prstGeom prst="round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a:solidFill>
                  <a:schemeClr val="tx1"/>
                </a:solidFill>
                <a:latin typeface="Times New Roman" panose="02020603050405020304" pitchFamily="18" charset="0"/>
                <a:cs typeface="Times New Roman" panose="02020603050405020304" pitchFamily="18" charset="0"/>
              </a:rPr>
              <a:t>Datasets and Data Preprocessing</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4FD7A076-6F0A-0A25-90F2-D195AEA5D28E}"/>
              </a:ext>
            </a:extLst>
          </p:cNvPr>
          <p:cNvSpPr/>
          <p:nvPr/>
        </p:nvSpPr>
        <p:spPr>
          <a:xfrm>
            <a:off x="240890" y="1253613"/>
            <a:ext cx="157316" cy="5397910"/>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1965644C-2ED5-6D12-E19D-FBF66D19DF9E}"/>
              </a:ext>
            </a:extLst>
          </p:cNvPr>
          <p:cNvSpPr>
            <a:spLocks noGrp="1"/>
          </p:cNvSpPr>
          <p:nvPr>
            <p:ph idx="1"/>
          </p:nvPr>
        </p:nvSpPr>
        <p:spPr>
          <a:xfrm>
            <a:off x="398205" y="1253613"/>
            <a:ext cx="11405419" cy="5397910"/>
          </a:xfrm>
        </p:spPr>
        <p:txBody>
          <a:bodyPr>
            <a:normAutofit fontScale="700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This study uses two datasets: the Diabetes Prediction Dataset and the “Chronic Kidney Disease (CKD)” Dataset. Diabetes Prediction Dataset includes demographic and medical data about diabetes status. </a:t>
            </a:r>
          </a:p>
          <a:p>
            <a:pPr algn="just">
              <a:lnSpc>
                <a:spcPct val="150000"/>
              </a:lnSpc>
            </a:pPr>
            <a:r>
              <a:rPr lang="en-US" dirty="0">
                <a:latin typeface="Times New Roman" panose="02020603050405020304" pitchFamily="18" charset="0"/>
                <a:cs typeface="Times New Roman" panose="02020603050405020304" pitchFamily="18" charset="0"/>
              </a:rPr>
              <a:t>Data collected include “gender”, “age”, “hypertension status”, “heart disease”, “smoking history”, “body mass index” (BMI), “HbA1c” and “blood glucose levels”, and “diabetes” outcome. </a:t>
            </a:r>
          </a:p>
          <a:p>
            <a:pPr algn="just">
              <a:lnSpc>
                <a:spcPct val="150000"/>
              </a:lnSpc>
            </a:pPr>
            <a:r>
              <a:rPr lang="en-US" dirty="0">
                <a:latin typeface="Times New Roman" panose="02020603050405020304" pitchFamily="18" charset="0"/>
                <a:cs typeface="Times New Roman" panose="02020603050405020304" pitchFamily="18" charset="0"/>
              </a:rPr>
              <a:t>The second one is the “Chronic Kidney Disease” Dataset, recording clinical and laboratory parameters related to kidney function. The parameters/variables studied are blood pressure, specific gravity, albumin, sugar, blood glucose random, blood urea, </a:t>
            </a:r>
            <a:r>
              <a:rPr lang="en-US" dirty="0" err="1">
                <a:latin typeface="Times New Roman" panose="02020603050405020304" pitchFamily="18" charset="0"/>
                <a:cs typeface="Times New Roman" panose="02020603050405020304" pitchFamily="18" charset="0"/>
              </a:rPr>
              <a:t>haemoglobin</a:t>
            </a:r>
            <a:r>
              <a:rPr lang="en-US" dirty="0">
                <a:latin typeface="Times New Roman" panose="02020603050405020304" pitchFamily="18" charset="0"/>
                <a:cs typeface="Times New Roman" panose="02020603050405020304" pitchFamily="18" charset="0"/>
              </a:rPr>
              <a:t>, hypertension, diabetes mellitus, and classification as CKD.</a:t>
            </a:r>
          </a:p>
          <a:p>
            <a:pPr algn="just">
              <a:lnSpc>
                <a:spcPct val="150000"/>
              </a:lnSpc>
            </a:pPr>
            <a:r>
              <a:rPr lang="en-US" dirty="0">
                <a:latin typeface="Times New Roman" panose="02020603050405020304" pitchFamily="18" charset="0"/>
                <a:cs typeface="Times New Roman" panose="02020603050405020304" pitchFamily="18" charset="0"/>
              </a:rPr>
              <a:t>The data preprocessing and feature engineering are vital parts of building accurate machine learning models for diabetes &amp; CKD. The quality of the input data significantly impacts model performance and the reliability of the proposed Explainable Clinical Decision Support System (CDSS). Model training and evaluation, so the two datasets are carefully considered.</a:t>
            </a:r>
          </a:p>
        </p:txBody>
      </p:sp>
    </p:spTree>
    <p:extLst>
      <p:ext uri="{BB962C8B-B14F-4D97-AF65-F5344CB8AC3E}">
        <p14:creationId xmlns:p14="http://schemas.microsoft.com/office/powerpoint/2010/main" val="3273917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B8BA00-B961-EE5E-A3B5-B24793684978}"/>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CA555E6-112F-D8D0-24F6-6FC8C0DB5062}"/>
              </a:ext>
            </a:extLst>
          </p:cNvPr>
          <p:cNvSpPr/>
          <p:nvPr/>
        </p:nvSpPr>
        <p:spPr>
          <a:xfrm>
            <a:off x="388374" y="353961"/>
            <a:ext cx="11415251" cy="766917"/>
          </a:xfrm>
          <a:prstGeom prst="round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Machine Learning Models and Explainable AI Techniques</a:t>
            </a:r>
          </a:p>
        </p:txBody>
      </p:sp>
      <p:sp>
        <p:nvSpPr>
          <p:cNvPr id="5" name="Rectangle 4">
            <a:extLst>
              <a:ext uri="{FF2B5EF4-FFF2-40B4-BE49-F238E27FC236}">
                <a16:creationId xmlns:a16="http://schemas.microsoft.com/office/drawing/2014/main" id="{D33CBEB8-6935-2301-12EF-B74B91165230}"/>
              </a:ext>
            </a:extLst>
          </p:cNvPr>
          <p:cNvSpPr/>
          <p:nvPr/>
        </p:nvSpPr>
        <p:spPr>
          <a:xfrm>
            <a:off x="240890" y="1253613"/>
            <a:ext cx="157316" cy="5397910"/>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EEAA22E9-9726-DBFB-25C6-F7646797F831}"/>
              </a:ext>
            </a:extLst>
          </p:cNvPr>
          <p:cNvSpPr>
            <a:spLocks noGrp="1"/>
          </p:cNvSpPr>
          <p:nvPr>
            <p:ph idx="1"/>
          </p:nvPr>
        </p:nvSpPr>
        <p:spPr>
          <a:xfrm>
            <a:off x="398205" y="1253613"/>
            <a:ext cx="11405419" cy="5397910"/>
          </a:xfrm>
        </p:spPr>
        <p:txBody>
          <a:bodyPr>
            <a:normAutofit fontScale="850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“Logistic Regression” serves as a baseline classification model to estimate the probability of the occurrence of a disease. </a:t>
            </a:r>
          </a:p>
          <a:p>
            <a:pPr algn="just">
              <a:lnSpc>
                <a:spcPct val="150000"/>
              </a:lnSpc>
            </a:pPr>
            <a:r>
              <a:rPr lang="en-US" dirty="0">
                <a:latin typeface="Times New Roman" panose="02020603050405020304" pitchFamily="18" charset="0"/>
                <a:cs typeface="Times New Roman" panose="02020603050405020304" pitchFamily="18" charset="0"/>
              </a:rPr>
              <a:t>“Random Forest” is an ensemble learning method that combines multiple decision trees for prediction to achieve better accuracy and decrease the overfitting problem.</a:t>
            </a:r>
          </a:p>
          <a:p>
            <a:pPr algn="just">
              <a:lnSpc>
                <a:spcPct val="150000"/>
              </a:lnSpc>
            </a:pPr>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XGBoost</a:t>
            </a:r>
            <a:r>
              <a:rPr lang="en-US" dirty="0">
                <a:latin typeface="Times New Roman" panose="02020603050405020304" pitchFamily="18" charset="0"/>
                <a:cs typeface="Times New Roman" panose="02020603050405020304" pitchFamily="18" charset="0"/>
              </a:rPr>
              <a:t>” is also used due to its good prediction performance and high versatility in dealing with the complex relationship between variables (Kavitha et al. 2022).</a:t>
            </a:r>
          </a:p>
          <a:p>
            <a:pPr algn="just">
              <a:lnSpc>
                <a:spcPct val="150000"/>
              </a:lnSpc>
            </a:pPr>
            <a:r>
              <a:rPr lang="en-US" dirty="0">
                <a:latin typeface="Times New Roman" panose="02020603050405020304" pitchFamily="18" charset="0"/>
                <a:cs typeface="Times New Roman" panose="02020603050405020304" pitchFamily="18" charset="0"/>
              </a:rPr>
              <a:t>The study also introduces </a:t>
            </a:r>
            <a:r>
              <a:rPr lang="en-US" dirty="0" err="1">
                <a:latin typeface="Times New Roman" panose="02020603050405020304" pitchFamily="18" charset="0"/>
                <a:cs typeface="Times New Roman" panose="02020603050405020304" pitchFamily="18" charset="0"/>
              </a:rPr>
              <a:t>Explanable</a:t>
            </a:r>
            <a:r>
              <a:rPr lang="en-US" dirty="0">
                <a:latin typeface="Times New Roman" panose="02020603050405020304" pitchFamily="18" charset="0"/>
                <a:cs typeface="Times New Roman" panose="02020603050405020304" pitchFamily="18" charset="0"/>
              </a:rPr>
              <a:t> Artificial Intelligence (XAI) to enhance the interpretability and transparency of machine learning forecasts. The algorithms such as </a:t>
            </a:r>
            <a:r>
              <a:rPr lang="en-US" dirty="0" err="1">
                <a:latin typeface="Times New Roman" panose="02020603050405020304" pitchFamily="18" charset="0"/>
                <a:cs typeface="Times New Roman" panose="02020603050405020304" pitchFamily="18" charset="0"/>
              </a:rPr>
              <a:t>XGBoost</a:t>
            </a:r>
            <a:r>
              <a:rPr lang="en-US" dirty="0">
                <a:latin typeface="Times New Roman" panose="02020603050405020304" pitchFamily="18" charset="0"/>
                <a:cs typeface="Times New Roman" panose="02020603050405020304" pitchFamily="18" charset="0"/>
              </a:rPr>
              <a:t> or random forest can predict well, but the explanations of the algorithms are sometimes opaque.</a:t>
            </a:r>
          </a:p>
        </p:txBody>
      </p:sp>
    </p:spTree>
    <p:extLst>
      <p:ext uri="{BB962C8B-B14F-4D97-AF65-F5344CB8AC3E}">
        <p14:creationId xmlns:p14="http://schemas.microsoft.com/office/powerpoint/2010/main" val="2948419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41ED50-AAAA-12D6-6D74-B067F69B9AC2}"/>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748A0D31-57F9-20AB-ECC8-D6C3311F2AD9}"/>
              </a:ext>
            </a:extLst>
          </p:cNvPr>
          <p:cNvSpPr/>
          <p:nvPr/>
        </p:nvSpPr>
        <p:spPr>
          <a:xfrm>
            <a:off x="388374" y="353961"/>
            <a:ext cx="11415251" cy="766917"/>
          </a:xfrm>
          <a:prstGeom prst="round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Results: Diabetes Prediction Model Performance</a:t>
            </a:r>
          </a:p>
        </p:txBody>
      </p:sp>
      <p:sp>
        <p:nvSpPr>
          <p:cNvPr id="5" name="Rectangle 4">
            <a:extLst>
              <a:ext uri="{FF2B5EF4-FFF2-40B4-BE49-F238E27FC236}">
                <a16:creationId xmlns:a16="http://schemas.microsoft.com/office/drawing/2014/main" id="{DF6EF227-68A6-AB8A-47A6-129542B27070}"/>
              </a:ext>
            </a:extLst>
          </p:cNvPr>
          <p:cNvSpPr/>
          <p:nvPr/>
        </p:nvSpPr>
        <p:spPr>
          <a:xfrm>
            <a:off x="240890" y="1253613"/>
            <a:ext cx="157316" cy="5397910"/>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C0E86CA1-8FE2-ADEF-29BF-B66999377F57}"/>
              </a:ext>
            </a:extLst>
          </p:cNvPr>
          <p:cNvSpPr>
            <a:spLocks noGrp="1"/>
          </p:cNvSpPr>
          <p:nvPr>
            <p:ph idx="1"/>
          </p:nvPr>
        </p:nvSpPr>
        <p:spPr>
          <a:xfrm>
            <a:off x="398205" y="1253612"/>
            <a:ext cx="7079227" cy="5397911"/>
          </a:xfrm>
        </p:spPr>
        <p:txBody>
          <a:bodyPr>
            <a:normAutofit fontScale="92500" lnSpcReduction="10000"/>
          </a:bodyPr>
          <a:lstStyle/>
          <a:p>
            <a:pPr algn="just">
              <a:lnSpc>
                <a:spcPct val="150000"/>
              </a:lnSpc>
            </a:pPr>
            <a:r>
              <a:rPr lang="en-US" sz="1800" dirty="0">
                <a:latin typeface="Times New Roman" panose="02020603050405020304" pitchFamily="18" charset="0"/>
                <a:cs typeface="Times New Roman" panose="02020603050405020304" pitchFamily="18" charset="0"/>
              </a:rPr>
              <a:t>The </a:t>
            </a:r>
            <a:r>
              <a:rPr lang="en-US" sz="1800" dirty="0" err="1">
                <a:latin typeface="Times New Roman" panose="02020603050405020304" pitchFamily="18" charset="0"/>
                <a:cs typeface="Times New Roman" panose="02020603050405020304" pitchFamily="18" charset="0"/>
              </a:rPr>
              <a:t>XGBoost</a:t>
            </a:r>
            <a:r>
              <a:rPr lang="en-US" sz="1800" dirty="0">
                <a:latin typeface="Times New Roman" panose="02020603050405020304" pitchFamily="18" charset="0"/>
                <a:cs typeface="Times New Roman" panose="02020603050405020304" pitchFamily="18" charset="0"/>
              </a:rPr>
              <a:t> model shows high accuracy value (97.14%) and ROC-AUC value (0.978) in diabetes classification as it sequentially corrects the prediction error with its gradient boosting approach and effectively learns the complex relationships between various clinical features related to diabetes.</a:t>
            </a:r>
          </a:p>
          <a:p>
            <a:pPr algn="just">
              <a:lnSpc>
                <a:spcPct val="150000"/>
              </a:lnSpc>
            </a:pPr>
            <a:r>
              <a:rPr lang="en-US" sz="1800" dirty="0">
                <a:latin typeface="Times New Roman" panose="02020603050405020304" pitchFamily="18" charset="0"/>
                <a:cs typeface="Times New Roman" panose="02020603050405020304" pitchFamily="18" charset="0"/>
              </a:rPr>
              <a:t>Logistic Regression evaluation shows good predictive performance for Diabetes classification with an accuracy of 95.94% and ROC-AUC value of 0.959. The confusion matrix shows 17,368 true negatives while 1,082 is the number of true positives, with minimal misclassifications.</a:t>
            </a:r>
          </a:p>
          <a:p>
            <a:pPr algn="just">
              <a:lnSpc>
                <a:spcPct val="150000"/>
              </a:lnSpc>
            </a:pPr>
            <a:r>
              <a:rPr lang="en-US" sz="1800" dirty="0">
                <a:latin typeface="Times New Roman" panose="02020603050405020304" pitchFamily="18" charset="0"/>
                <a:cs typeface="Times New Roman" panose="02020603050405020304" pitchFamily="18" charset="0"/>
              </a:rPr>
              <a:t>The use of the Random Forest model demonstrated improved accuracy (97.18%) and ROC-AUC (0.973%) due to the characteristic of being an ensemble learning model that incorporated 300 decision trees, enabling the model to effectively capture the relationship between clinical features and hold off the phenomenon of overfitting, thereby increasing the reliability of the diabetes classification.</a:t>
            </a:r>
          </a:p>
        </p:txBody>
      </p:sp>
      <p:pic>
        <p:nvPicPr>
          <p:cNvPr id="3" name="Picture 2">
            <a:extLst>
              <a:ext uri="{FF2B5EF4-FFF2-40B4-BE49-F238E27FC236}">
                <a16:creationId xmlns:a16="http://schemas.microsoft.com/office/drawing/2014/main" id="{72B2C90C-4F0A-6420-B92C-40A1E18165AF}"/>
              </a:ext>
            </a:extLst>
          </p:cNvPr>
          <p:cNvPicPr>
            <a:picLocks noChangeAspect="1"/>
          </p:cNvPicPr>
          <p:nvPr/>
        </p:nvPicPr>
        <p:blipFill>
          <a:blip r:embed="rId3"/>
          <a:stretch>
            <a:fillRect/>
          </a:stretch>
        </p:blipFill>
        <p:spPr>
          <a:xfrm>
            <a:off x="7504610" y="3771186"/>
            <a:ext cx="4446500" cy="2585370"/>
          </a:xfrm>
          <a:prstGeom prst="rect">
            <a:avLst/>
          </a:prstGeom>
          <a:ln w="28575">
            <a:solidFill>
              <a:schemeClr val="tx1"/>
            </a:solidFill>
          </a:ln>
        </p:spPr>
      </p:pic>
      <p:pic>
        <p:nvPicPr>
          <p:cNvPr id="8" name="Picture 7">
            <a:extLst>
              <a:ext uri="{FF2B5EF4-FFF2-40B4-BE49-F238E27FC236}">
                <a16:creationId xmlns:a16="http://schemas.microsoft.com/office/drawing/2014/main" id="{5D2D42EA-3AFE-2B6E-501F-5496DE550BC4}"/>
              </a:ext>
            </a:extLst>
          </p:cNvPr>
          <p:cNvPicPr>
            <a:picLocks noChangeAspect="1"/>
          </p:cNvPicPr>
          <p:nvPr/>
        </p:nvPicPr>
        <p:blipFill>
          <a:blip r:embed="rId4"/>
          <a:stretch>
            <a:fillRect/>
          </a:stretch>
        </p:blipFill>
        <p:spPr>
          <a:xfrm>
            <a:off x="7504610" y="1378561"/>
            <a:ext cx="4477662" cy="2249541"/>
          </a:xfrm>
          <a:prstGeom prst="rect">
            <a:avLst/>
          </a:prstGeom>
          <a:ln w="28575">
            <a:solidFill>
              <a:schemeClr val="tx1"/>
            </a:solidFill>
          </a:ln>
        </p:spPr>
      </p:pic>
    </p:spTree>
    <p:extLst>
      <p:ext uri="{BB962C8B-B14F-4D97-AF65-F5344CB8AC3E}">
        <p14:creationId xmlns:p14="http://schemas.microsoft.com/office/powerpoint/2010/main" val="2263161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A283F-EDB4-8B93-EFD0-980B391484F8}"/>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D82F379-136F-6F8D-84EB-09CBA337CA35}"/>
              </a:ext>
            </a:extLst>
          </p:cNvPr>
          <p:cNvSpPr/>
          <p:nvPr/>
        </p:nvSpPr>
        <p:spPr>
          <a:xfrm>
            <a:off x="388374" y="353961"/>
            <a:ext cx="11415251" cy="766917"/>
          </a:xfrm>
          <a:prstGeom prst="round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Results: CKD Prediction Model Performance</a:t>
            </a:r>
          </a:p>
        </p:txBody>
      </p:sp>
      <p:sp>
        <p:nvSpPr>
          <p:cNvPr id="5" name="Rectangle 4">
            <a:extLst>
              <a:ext uri="{FF2B5EF4-FFF2-40B4-BE49-F238E27FC236}">
                <a16:creationId xmlns:a16="http://schemas.microsoft.com/office/drawing/2014/main" id="{059B230D-6E8E-16A3-7034-F49027AEEE8E}"/>
              </a:ext>
            </a:extLst>
          </p:cNvPr>
          <p:cNvSpPr/>
          <p:nvPr/>
        </p:nvSpPr>
        <p:spPr>
          <a:xfrm>
            <a:off x="240890" y="1253613"/>
            <a:ext cx="157316" cy="5397910"/>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E2DA27C1-73E3-295D-ADE7-C06FB5097E2E}"/>
              </a:ext>
            </a:extLst>
          </p:cNvPr>
          <p:cNvSpPr>
            <a:spLocks noGrp="1"/>
          </p:cNvSpPr>
          <p:nvPr>
            <p:ph idx="1"/>
          </p:nvPr>
        </p:nvSpPr>
        <p:spPr>
          <a:xfrm>
            <a:off x="398205" y="1253613"/>
            <a:ext cx="6622027" cy="5397910"/>
          </a:xfrm>
        </p:spPr>
        <p:txBody>
          <a:bodyPr>
            <a:normAutofit fontScale="700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The Logistic Regression model for CKD prediction demonstrates strong classification performance with an accuracy of 96.43%. </a:t>
            </a:r>
          </a:p>
          <a:p>
            <a:pPr algn="just">
              <a:lnSpc>
                <a:spcPct val="150000"/>
              </a:lnSpc>
            </a:pPr>
            <a:r>
              <a:rPr lang="en-US" dirty="0">
                <a:latin typeface="Times New Roman" panose="02020603050405020304" pitchFamily="18" charset="0"/>
                <a:cs typeface="Times New Roman" panose="02020603050405020304" pitchFamily="18" charset="0"/>
              </a:rPr>
              <a:t>The results of the predictive model for CKD using the algorithm Random Forest revealed high accuracy of classification - 98.21%.</a:t>
            </a:r>
          </a:p>
          <a:p>
            <a:pPr algn="just">
              <a:lnSpc>
                <a:spcPct val="150000"/>
              </a:lnSpc>
            </a:pPr>
            <a:r>
              <a:rPr lang="en-US" dirty="0">
                <a:latin typeface="Times New Roman" panose="02020603050405020304" pitchFamily="18" charset="0"/>
                <a:cs typeface="Times New Roman" panose="02020603050405020304" pitchFamily="18" charset="0"/>
              </a:rPr>
              <a:t>The area under curve (AUC) score for the </a:t>
            </a:r>
            <a:r>
              <a:rPr lang="en-US" dirty="0" err="1">
                <a:latin typeface="Times New Roman" panose="02020603050405020304" pitchFamily="18" charset="0"/>
                <a:cs typeface="Times New Roman" panose="02020603050405020304" pitchFamily="18" charset="0"/>
              </a:rPr>
              <a:t>XGBoost</a:t>
            </a:r>
            <a:r>
              <a:rPr lang="en-US" dirty="0">
                <a:latin typeface="Times New Roman" panose="02020603050405020304" pitchFamily="18" charset="0"/>
                <a:cs typeface="Times New Roman" panose="02020603050405020304" pitchFamily="18" charset="0"/>
              </a:rPr>
              <a:t> model to predict CKD is 94.64%. The confusion matrix is very good, 1 error, 33 true before and 20 after. This ROC curve achieves a good AUC of 0.997, which means that it is very effective at separating the CKD cases from the non-CKD cases.</a:t>
            </a:r>
          </a:p>
        </p:txBody>
      </p:sp>
      <p:pic>
        <p:nvPicPr>
          <p:cNvPr id="3" name="Picture 2">
            <a:extLst>
              <a:ext uri="{FF2B5EF4-FFF2-40B4-BE49-F238E27FC236}">
                <a16:creationId xmlns:a16="http://schemas.microsoft.com/office/drawing/2014/main" id="{9D24B5E5-EE6E-6BF9-AF72-81CED9431F5F}"/>
              </a:ext>
            </a:extLst>
          </p:cNvPr>
          <p:cNvPicPr>
            <a:picLocks noChangeAspect="1"/>
          </p:cNvPicPr>
          <p:nvPr/>
        </p:nvPicPr>
        <p:blipFill>
          <a:blip r:embed="rId3"/>
          <a:stretch>
            <a:fillRect/>
          </a:stretch>
        </p:blipFill>
        <p:spPr>
          <a:xfrm>
            <a:off x="7078700" y="1725563"/>
            <a:ext cx="4724925" cy="4173793"/>
          </a:xfrm>
          <a:prstGeom prst="rect">
            <a:avLst/>
          </a:prstGeom>
          <a:ln w="28575">
            <a:solidFill>
              <a:schemeClr val="tx1"/>
            </a:solidFill>
          </a:ln>
        </p:spPr>
      </p:pic>
    </p:spTree>
    <p:extLst>
      <p:ext uri="{BB962C8B-B14F-4D97-AF65-F5344CB8AC3E}">
        <p14:creationId xmlns:p14="http://schemas.microsoft.com/office/powerpoint/2010/main" val="2075970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2CBC37-7E15-7911-4F24-904E7D67F971}"/>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F5C4D069-6274-EF1F-058C-089DBB42CE74}"/>
              </a:ext>
            </a:extLst>
          </p:cNvPr>
          <p:cNvSpPr/>
          <p:nvPr/>
        </p:nvSpPr>
        <p:spPr>
          <a:xfrm>
            <a:off x="388374" y="353961"/>
            <a:ext cx="11415251" cy="766917"/>
          </a:xfrm>
          <a:prstGeom prst="round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Results Comparison with Previous Studies</a:t>
            </a:r>
          </a:p>
        </p:txBody>
      </p:sp>
      <p:sp>
        <p:nvSpPr>
          <p:cNvPr id="5" name="Rectangle 4">
            <a:extLst>
              <a:ext uri="{FF2B5EF4-FFF2-40B4-BE49-F238E27FC236}">
                <a16:creationId xmlns:a16="http://schemas.microsoft.com/office/drawing/2014/main" id="{E47B6D7C-48DF-7B5A-17BF-B28F57E4A038}"/>
              </a:ext>
            </a:extLst>
          </p:cNvPr>
          <p:cNvSpPr/>
          <p:nvPr/>
        </p:nvSpPr>
        <p:spPr>
          <a:xfrm>
            <a:off x="240890" y="1253613"/>
            <a:ext cx="157316" cy="5397910"/>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able 8">
            <a:extLst>
              <a:ext uri="{FF2B5EF4-FFF2-40B4-BE49-F238E27FC236}">
                <a16:creationId xmlns:a16="http://schemas.microsoft.com/office/drawing/2014/main" id="{7DC4B89A-CEB2-D981-9DB8-E640AAC54E59}"/>
              </a:ext>
            </a:extLst>
          </p:cNvPr>
          <p:cNvGraphicFramePr>
            <a:graphicFrameLocks noGrp="1"/>
          </p:cNvGraphicFramePr>
          <p:nvPr>
            <p:extLst>
              <p:ext uri="{D42A27DB-BD31-4B8C-83A1-F6EECF244321}">
                <p14:modId xmlns:p14="http://schemas.microsoft.com/office/powerpoint/2010/main" val="657416949"/>
              </p:ext>
            </p:extLst>
          </p:nvPr>
        </p:nvGraphicFramePr>
        <p:xfrm>
          <a:off x="398206" y="1253611"/>
          <a:ext cx="11415250" cy="5397910"/>
        </p:xfrm>
        <a:graphic>
          <a:graphicData uri="http://schemas.openxmlformats.org/drawingml/2006/table">
            <a:tbl>
              <a:tblPr/>
              <a:tblGrid>
                <a:gridCol w="1372026">
                  <a:extLst>
                    <a:ext uri="{9D8B030D-6E8A-4147-A177-3AD203B41FA5}">
                      <a16:colId xmlns:a16="http://schemas.microsoft.com/office/drawing/2014/main" val="4019188728"/>
                    </a:ext>
                  </a:extLst>
                </a:gridCol>
                <a:gridCol w="1847661">
                  <a:extLst>
                    <a:ext uri="{9D8B030D-6E8A-4147-A177-3AD203B41FA5}">
                      <a16:colId xmlns:a16="http://schemas.microsoft.com/office/drawing/2014/main" val="3953137960"/>
                    </a:ext>
                  </a:extLst>
                </a:gridCol>
                <a:gridCol w="1628137">
                  <a:extLst>
                    <a:ext uri="{9D8B030D-6E8A-4147-A177-3AD203B41FA5}">
                      <a16:colId xmlns:a16="http://schemas.microsoft.com/office/drawing/2014/main" val="10557510"/>
                    </a:ext>
                  </a:extLst>
                </a:gridCol>
                <a:gridCol w="951271">
                  <a:extLst>
                    <a:ext uri="{9D8B030D-6E8A-4147-A177-3AD203B41FA5}">
                      <a16:colId xmlns:a16="http://schemas.microsoft.com/office/drawing/2014/main" val="414456366"/>
                    </a:ext>
                  </a:extLst>
                </a:gridCol>
                <a:gridCol w="1298850">
                  <a:extLst>
                    <a:ext uri="{9D8B030D-6E8A-4147-A177-3AD203B41FA5}">
                      <a16:colId xmlns:a16="http://schemas.microsoft.com/office/drawing/2014/main" val="3956271573"/>
                    </a:ext>
                  </a:extLst>
                </a:gridCol>
                <a:gridCol w="1097620">
                  <a:extLst>
                    <a:ext uri="{9D8B030D-6E8A-4147-A177-3AD203B41FA5}">
                      <a16:colId xmlns:a16="http://schemas.microsoft.com/office/drawing/2014/main" val="2689831570"/>
                    </a:ext>
                  </a:extLst>
                </a:gridCol>
                <a:gridCol w="1042739">
                  <a:extLst>
                    <a:ext uri="{9D8B030D-6E8A-4147-A177-3AD203B41FA5}">
                      <a16:colId xmlns:a16="http://schemas.microsoft.com/office/drawing/2014/main" val="3490510753"/>
                    </a:ext>
                  </a:extLst>
                </a:gridCol>
                <a:gridCol w="841509">
                  <a:extLst>
                    <a:ext uri="{9D8B030D-6E8A-4147-A177-3AD203B41FA5}">
                      <a16:colId xmlns:a16="http://schemas.microsoft.com/office/drawing/2014/main" val="2730543329"/>
                    </a:ext>
                  </a:extLst>
                </a:gridCol>
                <a:gridCol w="1335437">
                  <a:extLst>
                    <a:ext uri="{9D8B030D-6E8A-4147-A177-3AD203B41FA5}">
                      <a16:colId xmlns:a16="http://schemas.microsoft.com/office/drawing/2014/main" val="2002840727"/>
                    </a:ext>
                  </a:extLst>
                </a:gridCol>
              </a:tblGrid>
              <a:tr h="817865">
                <a:tc>
                  <a:txBody>
                    <a:bodyPr/>
                    <a:lstStyle/>
                    <a:p>
                      <a:pPr algn="ctr" rtl="0" fontAlgn="t">
                        <a:buNone/>
                      </a:pPr>
                      <a:r>
                        <a:rPr lang="en-US" sz="1600" b="1" i="0" u="none" strike="noStrike">
                          <a:solidFill>
                            <a:srgbClr val="000000"/>
                          </a:solidFill>
                          <a:effectLst/>
                          <a:latin typeface="Times New Roman" panose="02020603050405020304" pitchFamily="18" charset="0"/>
                        </a:rPr>
                        <a:t>Study</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3C47D"/>
                    </a:solidFill>
                  </a:tcPr>
                </a:tc>
                <a:tc>
                  <a:txBody>
                    <a:bodyPr/>
                    <a:lstStyle/>
                    <a:p>
                      <a:pPr algn="ctr" rtl="0" fontAlgn="t">
                        <a:buNone/>
                      </a:pPr>
                      <a:r>
                        <a:rPr lang="en-US" sz="1600" b="1" i="0" u="none" strike="noStrike">
                          <a:solidFill>
                            <a:srgbClr val="000000"/>
                          </a:solidFill>
                          <a:effectLst/>
                          <a:latin typeface="Times New Roman" panose="02020603050405020304" pitchFamily="18" charset="0"/>
                        </a:rPr>
                        <a:t>Disease / Prediction Task</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3C47D"/>
                    </a:solidFill>
                  </a:tcPr>
                </a:tc>
                <a:tc>
                  <a:txBody>
                    <a:bodyPr/>
                    <a:lstStyle/>
                    <a:p>
                      <a:pPr algn="ctr" rtl="0" fontAlgn="t">
                        <a:buNone/>
                      </a:pPr>
                      <a:r>
                        <a:rPr lang="en-US" sz="1600" b="1" i="0" u="none" strike="noStrike">
                          <a:solidFill>
                            <a:srgbClr val="000000"/>
                          </a:solidFill>
                          <a:effectLst/>
                          <a:latin typeface="Times New Roman" panose="02020603050405020304" pitchFamily="18" charset="0"/>
                        </a:rPr>
                        <a:t>Best Model</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3C47D"/>
                    </a:solidFill>
                  </a:tcPr>
                </a:tc>
                <a:tc>
                  <a:txBody>
                    <a:bodyPr/>
                    <a:lstStyle/>
                    <a:p>
                      <a:pPr algn="ctr" rtl="0" fontAlgn="t">
                        <a:buNone/>
                      </a:pPr>
                      <a:r>
                        <a:rPr lang="en-US" sz="1600" b="1" i="0" u="none" strike="noStrike">
                          <a:solidFill>
                            <a:srgbClr val="000000"/>
                          </a:solidFill>
                          <a:effectLst/>
                          <a:latin typeface="Times New Roman" panose="02020603050405020304" pitchFamily="18" charset="0"/>
                        </a:rPr>
                        <a:t>Accuracy</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3C47D"/>
                    </a:solidFill>
                  </a:tcPr>
                </a:tc>
                <a:tc>
                  <a:txBody>
                    <a:bodyPr/>
                    <a:lstStyle/>
                    <a:p>
                      <a:pPr algn="ctr" rtl="0" fontAlgn="t">
                        <a:buNone/>
                      </a:pPr>
                      <a:r>
                        <a:rPr lang="en-US" sz="1600" b="1" i="0" u="none" strike="noStrike">
                          <a:solidFill>
                            <a:srgbClr val="000000"/>
                          </a:solidFill>
                          <a:effectLst/>
                          <a:latin typeface="Times New Roman" panose="02020603050405020304" pitchFamily="18" charset="0"/>
                        </a:rPr>
                        <a:t>AUC / ROC-AUC</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3C47D"/>
                    </a:solidFill>
                  </a:tcPr>
                </a:tc>
                <a:tc>
                  <a:txBody>
                    <a:bodyPr/>
                    <a:lstStyle/>
                    <a:p>
                      <a:pPr algn="ctr" rtl="0" fontAlgn="t">
                        <a:buNone/>
                      </a:pPr>
                      <a:r>
                        <a:rPr lang="en-US" sz="1600" b="1" i="0" u="none" strike="noStrike">
                          <a:solidFill>
                            <a:srgbClr val="000000"/>
                          </a:solidFill>
                          <a:effectLst/>
                          <a:latin typeface="Times New Roman" panose="02020603050405020304" pitchFamily="18" charset="0"/>
                        </a:rPr>
                        <a:t>Sensitivity / Recall</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3C47D"/>
                    </a:solidFill>
                  </a:tcPr>
                </a:tc>
                <a:tc>
                  <a:txBody>
                    <a:bodyPr/>
                    <a:lstStyle/>
                    <a:p>
                      <a:pPr algn="ctr" rtl="0" fontAlgn="t">
                        <a:buNone/>
                      </a:pPr>
                      <a:r>
                        <a:rPr lang="en-US" sz="1600" b="1" i="0" u="none" strike="noStrike">
                          <a:solidFill>
                            <a:srgbClr val="000000"/>
                          </a:solidFill>
                          <a:effectLst/>
                          <a:latin typeface="Times New Roman" panose="02020603050405020304" pitchFamily="18" charset="0"/>
                        </a:rPr>
                        <a:t>Precision</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3C47D"/>
                    </a:solidFill>
                  </a:tcPr>
                </a:tc>
                <a:tc>
                  <a:txBody>
                    <a:bodyPr/>
                    <a:lstStyle/>
                    <a:p>
                      <a:pPr algn="ctr" rtl="0" fontAlgn="t">
                        <a:buNone/>
                      </a:pPr>
                      <a:r>
                        <a:rPr lang="en-US" sz="1600" b="1" i="0" u="none" strike="noStrike">
                          <a:solidFill>
                            <a:srgbClr val="000000"/>
                          </a:solidFill>
                          <a:effectLst/>
                          <a:latin typeface="Times New Roman" panose="02020603050405020304" pitchFamily="18" charset="0"/>
                        </a:rPr>
                        <a:t>F1-score</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3C47D"/>
                    </a:solidFill>
                  </a:tcPr>
                </a:tc>
                <a:tc>
                  <a:txBody>
                    <a:bodyPr/>
                    <a:lstStyle/>
                    <a:p>
                      <a:pPr algn="ctr" rtl="0" fontAlgn="t">
                        <a:buNone/>
                      </a:pPr>
                      <a:r>
                        <a:rPr lang="en-US" sz="1600" b="1" i="0" u="none" strike="noStrike">
                          <a:solidFill>
                            <a:srgbClr val="000000"/>
                          </a:solidFill>
                          <a:effectLst/>
                          <a:latin typeface="Times New Roman" panose="02020603050405020304" pitchFamily="18" charset="0"/>
                        </a:rPr>
                        <a:t>Explainability</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3C47D"/>
                    </a:solidFill>
                  </a:tcPr>
                </a:tc>
                <a:extLst>
                  <a:ext uri="{0D108BD9-81ED-4DB2-BD59-A6C34878D82A}">
                    <a16:rowId xmlns:a16="http://schemas.microsoft.com/office/drawing/2014/main" val="981162142"/>
                  </a:ext>
                </a:extLst>
              </a:tr>
              <a:tr h="793329">
                <a:tc>
                  <a:txBody>
                    <a:bodyPr/>
                    <a:lstStyle/>
                    <a:p>
                      <a:pPr algn="ctr" rtl="0" fontAlgn="t">
                        <a:buNone/>
                      </a:pPr>
                      <a:r>
                        <a:rPr lang="en-US" sz="1600" b="0" i="0" u="none" strike="noStrike">
                          <a:solidFill>
                            <a:srgbClr val="000000"/>
                          </a:solidFill>
                          <a:effectLst/>
                          <a:latin typeface="Times New Roman" panose="02020603050405020304" pitchFamily="18" charset="0"/>
                        </a:rPr>
                        <a:t>Qiu </a:t>
                      </a:r>
                      <a:r>
                        <a:rPr lang="en-US" sz="1600" b="0" i="1" u="none" strike="noStrike">
                          <a:solidFill>
                            <a:srgbClr val="000000"/>
                          </a:solidFill>
                          <a:effectLst/>
                          <a:latin typeface="Times New Roman" panose="02020603050405020304" pitchFamily="18" charset="0"/>
                        </a:rPr>
                        <a:t>et al</a:t>
                      </a:r>
                      <a:r>
                        <a:rPr lang="en-US" sz="1600" b="0" i="0" u="none" strike="noStrike">
                          <a:solidFill>
                            <a:srgbClr val="000000"/>
                          </a:solidFill>
                          <a:effectLst/>
                          <a:latin typeface="Times New Roman" panose="02020603050405020304" pitchFamily="18" charset="0"/>
                        </a:rPr>
                        <a:t>. (2026)</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Diabetic kidney disease</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Random Forest</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83.00%</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0.906</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90.70%</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79.40%</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84.70%</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SHAP + LIME</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60986034"/>
                  </a:ext>
                </a:extLst>
              </a:tr>
              <a:tr h="1087761">
                <a:tc>
                  <a:txBody>
                    <a:bodyPr/>
                    <a:lstStyle/>
                    <a:p>
                      <a:pPr algn="ctr" rtl="0" fontAlgn="t">
                        <a:buNone/>
                      </a:pPr>
                      <a:r>
                        <a:rPr lang="en-US" sz="1600" b="0" i="0" u="none" strike="noStrike">
                          <a:solidFill>
                            <a:srgbClr val="000000"/>
                          </a:solidFill>
                          <a:effectLst/>
                          <a:latin typeface="Times New Roman" panose="02020603050405020304" pitchFamily="18" charset="0"/>
                        </a:rPr>
                        <a:t>Zheng </a:t>
                      </a:r>
                      <a:r>
                        <a:rPr lang="en-US" sz="1600" b="0" i="1" u="none" strike="noStrike">
                          <a:solidFill>
                            <a:srgbClr val="000000"/>
                          </a:solidFill>
                          <a:effectLst/>
                          <a:latin typeface="Times New Roman" panose="02020603050405020304" pitchFamily="18" charset="0"/>
                        </a:rPr>
                        <a:t>et al. </a:t>
                      </a:r>
                      <a:r>
                        <a:rPr lang="en-US" sz="1600" b="0" i="0" u="none" strike="noStrike">
                          <a:solidFill>
                            <a:srgbClr val="000000"/>
                          </a:solidFill>
                          <a:effectLst/>
                          <a:latin typeface="Times New Roman" panose="02020603050405020304" pitchFamily="18" charset="0"/>
                        </a:rPr>
                        <a:t>(2026)</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Advanced diabetic kidney disease</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Logistic Regression</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0.948 internal / 0.898 external</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SHAP</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26142346"/>
                  </a:ext>
                </a:extLst>
              </a:tr>
              <a:tr h="817865">
                <a:tc>
                  <a:txBody>
                    <a:bodyPr/>
                    <a:lstStyle/>
                    <a:p>
                      <a:pPr algn="ctr" rtl="0" fontAlgn="t">
                        <a:buNone/>
                      </a:pPr>
                      <a:r>
                        <a:rPr lang="en-US" sz="1600" b="0" i="0" u="none" strike="noStrike">
                          <a:solidFill>
                            <a:srgbClr val="000000"/>
                          </a:solidFill>
                          <a:effectLst/>
                          <a:latin typeface="Times New Roman" panose="02020603050405020304" pitchFamily="18" charset="0"/>
                        </a:rPr>
                        <a:t>Netayawijit </a:t>
                      </a:r>
                      <a:r>
                        <a:rPr lang="en-US" sz="1600" b="0" i="1" u="none" strike="noStrike">
                          <a:solidFill>
                            <a:srgbClr val="000000"/>
                          </a:solidFill>
                          <a:effectLst/>
                          <a:latin typeface="Times New Roman" panose="02020603050405020304" pitchFamily="18" charset="0"/>
                        </a:rPr>
                        <a:t>et al</a:t>
                      </a:r>
                      <a:r>
                        <a:rPr lang="en-US" sz="1600" b="0" i="0" u="none" strike="noStrike">
                          <a:solidFill>
                            <a:srgbClr val="000000"/>
                          </a:solidFill>
                          <a:effectLst/>
                          <a:latin typeface="Times New Roman" panose="02020603050405020304" pitchFamily="18" charset="0"/>
                        </a:rPr>
                        <a:t>. (2025)</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Diabetes prediction</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Random Forest + SMOTE</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96.91%</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0.998</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99.50%</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SHAP</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70218262"/>
                  </a:ext>
                </a:extLst>
              </a:tr>
              <a:tr h="1087761">
                <a:tc>
                  <a:txBody>
                    <a:bodyPr/>
                    <a:lstStyle/>
                    <a:p>
                      <a:pPr algn="ctr" rtl="0" fontAlgn="t">
                        <a:buNone/>
                      </a:pPr>
                      <a:r>
                        <a:rPr lang="en-US" sz="1600" b="0" i="0" u="none" strike="noStrike">
                          <a:solidFill>
                            <a:srgbClr val="000000"/>
                          </a:solidFill>
                          <a:effectLst/>
                          <a:latin typeface="Times New Roman" panose="02020603050405020304" pitchFamily="18" charset="0"/>
                        </a:rPr>
                        <a:t>Proposed study – Diabetes</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Diabetes risk prediction</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Random Forest</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97.18%</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0.973</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dirty="0">
                          <a:solidFill>
                            <a:srgbClr val="000000"/>
                          </a:solidFill>
                          <a:effectLst/>
                          <a:latin typeface="Times New Roman" panose="02020603050405020304" pitchFamily="18" charset="0"/>
                        </a:rPr>
                        <a:t>SHAP + LIME</a:t>
                      </a:r>
                      <a:endParaRPr lang="en-US" sz="24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03081400"/>
                  </a:ext>
                </a:extLst>
              </a:tr>
              <a:tr h="793329">
                <a:tc>
                  <a:txBody>
                    <a:bodyPr/>
                    <a:lstStyle/>
                    <a:p>
                      <a:pPr algn="ctr" rtl="0" fontAlgn="t">
                        <a:buNone/>
                      </a:pPr>
                      <a:r>
                        <a:rPr lang="en-US" sz="1600" b="0" i="0" u="none" strike="noStrike">
                          <a:solidFill>
                            <a:srgbClr val="000000"/>
                          </a:solidFill>
                          <a:effectLst/>
                          <a:latin typeface="Times New Roman" panose="02020603050405020304" pitchFamily="18" charset="0"/>
                        </a:rPr>
                        <a:t>Proposed study – CKD</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CKD prediction</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Random Forest</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98.21%</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1</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95.24%</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100%</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a:solidFill>
                            <a:srgbClr val="000000"/>
                          </a:solidFill>
                          <a:effectLst/>
                          <a:latin typeface="Times New Roman" panose="02020603050405020304" pitchFamily="18" charset="0"/>
                        </a:rPr>
                        <a:t>97.56%</a:t>
                      </a:r>
                      <a:endParaRPr lang="en-US" sz="24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600" b="0" i="0" u="none" strike="noStrike" dirty="0">
                          <a:solidFill>
                            <a:srgbClr val="000000"/>
                          </a:solidFill>
                          <a:effectLst/>
                          <a:latin typeface="Times New Roman" panose="02020603050405020304" pitchFamily="18" charset="0"/>
                        </a:rPr>
                        <a:t>SHAP + LIME</a:t>
                      </a:r>
                      <a:endParaRPr lang="en-US" sz="24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28954321"/>
                  </a:ext>
                </a:extLst>
              </a:tr>
            </a:tbl>
          </a:graphicData>
        </a:graphic>
      </p:graphicFrame>
    </p:spTree>
    <p:extLst>
      <p:ext uri="{BB962C8B-B14F-4D97-AF65-F5344CB8AC3E}">
        <p14:creationId xmlns:p14="http://schemas.microsoft.com/office/powerpoint/2010/main" val="1776878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96F5F7-1951-21CD-DDA7-EBEB274A000D}"/>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0AA17A3-10F6-EBB9-11AF-F5803043A0E7}"/>
              </a:ext>
            </a:extLst>
          </p:cNvPr>
          <p:cNvSpPr/>
          <p:nvPr/>
        </p:nvSpPr>
        <p:spPr>
          <a:xfrm>
            <a:off x="388374" y="353961"/>
            <a:ext cx="11415251" cy="766917"/>
          </a:xfrm>
          <a:prstGeom prst="round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Clinical Decision Support System Implementation and Dashboard</a:t>
            </a:r>
          </a:p>
        </p:txBody>
      </p:sp>
      <p:sp>
        <p:nvSpPr>
          <p:cNvPr id="5" name="Rectangle 4">
            <a:extLst>
              <a:ext uri="{FF2B5EF4-FFF2-40B4-BE49-F238E27FC236}">
                <a16:creationId xmlns:a16="http://schemas.microsoft.com/office/drawing/2014/main" id="{792B9CB2-99E7-BAD1-0E37-3149DAF5C409}"/>
              </a:ext>
            </a:extLst>
          </p:cNvPr>
          <p:cNvSpPr/>
          <p:nvPr/>
        </p:nvSpPr>
        <p:spPr>
          <a:xfrm>
            <a:off x="240890" y="1253613"/>
            <a:ext cx="157316" cy="5397910"/>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01DBB5A0-5ED7-C434-0CE8-1497A35183EE}"/>
              </a:ext>
            </a:extLst>
          </p:cNvPr>
          <p:cNvSpPr>
            <a:spLocks noGrp="1"/>
          </p:cNvSpPr>
          <p:nvPr>
            <p:ph idx="1"/>
          </p:nvPr>
        </p:nvSpPr>
        <p:spPr>
          <a:xfrm>
            <a:off x="398206" y="1253613"/>
            <a:ext cx="6769510" cy="5397910"/>
          </a:xfrm>
        </p:spPr>
        <p:txBody>
          <a:bodyPr>
            <a:normAutofit fontScale="92500" lnSpcReduction="10000"/>
          </a:bodyPr>
          <a:lstStyle/>
          <a:p>
            <a:pPr algn="just">
              <a:lnSpc>
                <a:spcPct val="150000"/>
              </a:lnSpc>
            </a:pPr>
            <a:r>
              <a:rPr lang="en-US" sz="1600" dirty="0">
                <a:latin typeface="Times New Roman" panose="02020603050405020304" pitchFamily="18" charset="0"/>
                <a:cs typeface="Times New Roman" panose="02020603050405020304" pitchFamily="18" charset="0"/>
              </a:rPr>
              <a:t>The login screen offers secure user access to the Clinical Decision Support System. It provides the on-line user name and password authentication process and account creation.</a:t>
            </a:r>
          </a:p>
          <a:p>
            <a:pPr algn="just">
              <a:lnSpc>
                <a:spcPct val="150000"/>
              </a:lnSpc>
            </a:pPr>
            <a:r>
              <a:rPr lang="en-US" sz="1600" dirty="0">
                <a:latin typeface="Times New Roman" panose="02020603050405020304" pitchFamily="18" charset="0"/>
                <a:cs typeface="Times New Roman" panose="02020603050405020304" pitchFamily="18" charset="0"/>
              </a:rPr>
              <a:t>The registration page allows new users to register, filling in details such as name, email, username and password information. </a:t>
            </a:r>
          </a:p>
          <a:p>
            <a:pPr algn="just">
              <a:lnSpc>
                <a:spcPct val="150000"/>
              </a:lnSpc>
            </a:pPr>
            <a:r>
              <a:rPr lang="en-US" sz="1600" dirty="0">
                <a:latin typeface="Times New Roman" panose="02020603050405020304" pitchFamily="18" charset="0"/>
                <a:cs typeface="Times New Roman" panose="02020603050405020304" pitchFamily="18" charset="0"/>
              </a:rPr>
              <a:t>The clinical dashboard is a single window for multiple system functionality. It offers diabetes prediction, </a:t>
            </a:r>
            <a:r>
              <a:rPr lang="en-US" sz="1600" dirty="0" err="1">
                <a:latin typeface="Times New Roman" panose="02020603050405020304" pitchFamily="18" charset="0"/>
                <a:cs typeface="Times New Roman" panose="02020603050405020304" pitchFamily="18" charset="0"/>
              </a:rPr>
              <a:t>ckd</a:t>
            </a:r>
            <a:r>
              <a:rPr lang="en-US" sz="1600" dirty="0">
                <a:latin typeface="Times New Roman" panose="02020603050405020304" pitchFamily="18" charset="0"/>
                <a:cs typeface="Times New Roman" panose="02020603050405020304" pitchFamily="18" charset="0"/>
              </a:rPr>
              <a:t> prediction, system information and session management. </a:t>
            </a:r>
          </a:p>
          <a:p>
            <a:pPr algn="just">
              <a:lnSpc>
                <a:spcPct val="150000"/>
              </a:lnSpc>
            </a:pPr>
            <a:r>
              <a:rPr lang="en-US" sz="1600" dirty="0">
                <a:latin typeface="Times New Roman" panose="02020603050405020304" pitchFamily="18" charset="0"/>
                <a:cs typeface="Times New Roman" panose="02020603050405020304" pitchFamily="18" charset="0"/>
              </a:rPr>
              <a:t>Patient clinical data like age, BMI, HbA1c level, blood glucose, hypertension and medical history are gathered on the diabetes prediction module. These variables serve as inputs to the machine learning creating model, which is able to assess patient states and supply specific diabetes threat estimates. </a:t>
            </a:r>
          </a:p>
          <a:p>
            <a:pPr algn="just">
              <a:lnSpc>
                <a:spcPct val="150000"/>
              </a:lnSpc>
            </a:pPr>
            <a:r>
              <a:rPr lang="en-US" sz="1600" dirty="0">
                <a:latin typeface="Times New Roman" panose="02020603050405020304" pitchFamily="18" charset="0"/>
                <a:cs typeface="Times New Roman" panose="02020603050405020304" pitchFamily="18" charset="0"/>
              </a:rPr>
              <a:t>The clinical decision support workflow is fully illustrated in the CKD prediction interface which takes clinical measurements, lab test results and clinical information about the patient as input.</a:t>
            </a:r>
          </a:p>
        </p:txBody>
      </p:sp>
      <p:pic>
        <p:nvPicPr>
          <p:cNvPr id="3" name="Picture 2">
            <a:extLst>
              <a:ext uri="{FF2B5EF4-FFF2-40B4-BE49-F238E27FC236}">
                <a16:creationId xmlns:a16="http://schemas.microsoft.com/office/drawing/2014/main" id="{ECBB89BF-5AC6-5EC9-FD49-4DCECC192B3D}"/>
              </a:ext>
            </a:extLst>
          </p:cNvPr>
          <p:cNvPicPr>
            <a:picLocks noChangeAspect="1"/>
          </p:cNvPicPr>
          <p:nvPr/>
        </p:nvPicPr>
        <p:blipFill>
          <a:blip r:embed="rId3"/>
          <a:stretch>
            <a:fillRect/>
          </a:stretch>
        </p:blipFill>
        <p:spPr>
          <a:xfrm>
            <a:off x="7335776" y="1253613"/>
            <a:ext cx="4467849" cy="2934929"/>
          </a:xfrm>
          <a:prstGeom prst="rect">
            <a:avLst/>
          </a:prstGeom>
          <a:ln w="28575">
            <a:solidFill>
              <a:schemeClr val="tx1"/>
            </a:solidFill>
          </a:ln>
        </p:spPr>
      </p:pic>
      <p:pic>
        <p:nvPicPr>
          <p:cNvPr id="8" name="Picture 7">
            <a:extLst>
              <a:ext uri="{FF2B5EF4-FFF2-40B4-BE49-F238E27FC236}">
                <a16:creationId xmlns:a16="http://schemas.microsoft.com/office/drawing/2014/main" id="{42F4F6CF-F5E3-0045-D385-E04DCF203855}"/>
              </a:ext>
            </a:extLst>
          </p:cNvPr>
          <p:cNvPicPr>
            <a:picLocks noChangeAspect="1"/>
          </p:cNvPicPr>
          <p:nvPr/>
        </p:nvPicPr>
        <p:blipFill>
          <a:blip r:embed="rId4"/>
          <a:stretch>
            <a:fillRect/>
          </a:stretch>
        </p:blipFill>
        <p:spPr>
          <a:xfrm>
            <a:off x="7325033" y="4309319"/>
            <a:ext cx="4468762" cy="2342204"/>
          </a:xfrm>
          <a:prstGeom prst="rect">
            <a:avLst/>
          </a:prstGeom>
          <a:ln w="28575">
            <a:solidFill>
              <a:schemeClr val="tx1"/>
            </a:solidFill>
          </a:ln>
        </p:spPr>
      </p:pic>
    </p:spTree>
    <p:extLst>
      <p:ext uri="{BB962C8B-B14F-4D97-AF65-F5344CB8AC3E}">
        <p14:creationId xmlns:p14="http://schemas.microsoft.com/office/powerpoint/2010/main" val="169820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552AF-4ABA-D0BC-B1FD-25DD349C7900}"/>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6C1E299-0D75-26B5-F6D6-8C0ECAFD1636}"/>
              </a:ext>
            </a:extLst>
          </p:cNvPr>
          <p:cNvSpPr/>
          <p:nvPr/>
        </p:nvSpPr>
        <p:spPr>
          <a:xfrm>
            <a:off x="388374" y="353961"/>
            <a:ext cx="11415251" cy="766917"/>
          </a:xfrm>
          <a:prstGeom prst="round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Recommendations and Future Work</a:t>
            </a:r>
          </a:p>
        </p:txBody>
      </p:sp>
      <p:sp>
        <p:nvSpPr>
          <p:cNvPr id="5" name="Rectangle 4">
            <a:extLst>
              <a:ext uri="{FF2B5EF4-FFF2-40B4-BE49-F238E27FC236}">
                <a16:creationId xmlns:a16="http://schemas.microsoft.com/office/drawing/2014/main" id="{7EF0FA32-C4CF-8F8E-A710-C574F93CC6E0}"/>
              </a:ext>
            </a:extLst>
          </p:cNvPr>
          <p:cNvSpPr/>
          <p:nvPr/>
        </p:nvSpPr>
        <p:spPr>
          <a:xfrm>
            <a:off x="240890" y="1253613"/>
            <a:ext cx="157316" cy="5397910"/>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6422BAAF-DBD1-2D5A-5E45-982E5C182AD2}"/>
              </a:ext>
            </a:extLst>
          </p:cNvPr>
          <p:cNvSpPr>
            <a:spLocks noGrp="1"/>
          </p:cNvSpPr>
          <p:nvPr>
            <p:ph idx="1"/>
          </p:nvPr>
        </p:nvSpPr>
        <p:spPr>
          <a:xfrm>
            <a:off x="398205" y="1253613"/>
            <a:ext cx="11405419" cy="5397910"/>
          </a:xfrm>
        </p:spPr>
        <p:txBody>
          <a:bodyPr>
            <a:normAutofit fontScale="775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Enhancing the robustness of the model and its </a:t>
            </a:r>
            <a:r>
              <a:rPr lang="en-US" dirty="0" err="1">
                <a:latin typeface="Times New Roman" panose="02020603050405020304" pitchFamily="18" charset="0"/>
                <a:cs typeface="Times New Roman" panose="02020603050405020304" pitchFamily="18" charset="0"/>
              </a:rPr>
              <a:t>generalisability</a:t>
            </a:r>
            <a:r>
              <a:rPr lang="en-US" dirty="0">
                <a:latin typeface="Times New Roman" panose="02020603050405020304" pitchFamily="18" charset="0"/>
                <a:cs typeface="Times New Roman" panose="02020603050405020304" pitchFamily="18" charset="0"/>
              </a:rPr>
              <a:t> with more and diverse patients would benefit the model (Du et al. 2022). </a:t>
            </a:r>
          </a:p>
          <a:p>
            <a:pPr algn="just">
              <a:lnSpc>
                <a:spcPct val="150000"/>
              </a:lnSpc>
            </a:pPr>
            <a:r>
              <a:rPr lang="en-US" dirty="0">
                <a:latin typeface="Times New Roman" panose="02020603050405020304" pitchFamily="18" charset="0"/>
                <a:cs typeface="Times New Roman" panose="02020603050405020304" pitchFamily="18" charset="0"/>
              </a:rPr>
              <a:t>Further data sets should include other data that would contribute to a more complete picture of disease risk, which includes family history, genetic data, lifestyle </a:t>
            </a:r>
            <a:r>
              <a:rPr lang="en-US"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socioeconomic data, dietary data, and medication information.</a:t>
            </a:r>
          </a:p>
          <a:p>
            <a:pPr algn="just">
              <a:lnSpc>
                <a:spcPct val="150000"/>
              </a:lnSpc>
            </a:pPr>
            <a:r>
              <a:rPr lang="en-US" dirty="0">
                <a:latin typeface="Times New Roman" panose="02020603050405020304" pitchFamily="18" charset="0"/>
                <a:cs typeface="Times New Roman" panose="02020603050405020304" pitchFamily="18" charset="0"/>
              </a:rPr>
              <a:t>In future studies, one should also take into account longitudinal information on healthcare. Access to patient records spanning long periods would allow for the study of the conditions over time as well as to measure the impact of risk factors on outcomes over time (Elhaddad and Hamam, 2024). </a:t>
            </a:r>
          </a:p>
          <a:p>
            <a:pPr algn="just">
              <a:lnSpc>
                <a:spcPct val="150000"/>
              </a:lnSpc>
            </a:pPr>
            <a:r>
              <a:rPr lang="en-US" dirty="0">
                <a:latin typeface="Times New Roman" panose="02020603050405020304" pitchFamily="18" charset="0"/>
                <a:cs typeface="Times New Roman" panose="02020603050405020304" pitchFamily="18" charset="0"/>
              </a:rPr>
              <a:t>This would enable predictive models to be more effective tools to aid early intervention and ongoing patient tracking.</a:t>
            </a:r>
          </a:p>
        </p:txBody>
      </p:sp>
    </p:spTree>
    <p:extLst>
      <p:ext uri="{BB962C8B-B14F-4D97-AF65-F5344CB8AC3E}">
        <p14:creationId xmlns:p14="http://schemas.microsoft.com/office/powerpoint/2010/main" val="298289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3DE6E7-1392-A294-0C2F-BF08759224D4}"/>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05C1FA7-03FC-CF1C-A3F0-637AE626CFA8}"/>
              </a:ext>
            </a:extLst>
          </p:cNvPr>
          <p:cNvSpPr/>
          <p:nvPr/>
        </p:nvSpPr>
        <p:spPr>
          <a:xfrm>
            <a:off x="388374" y="353961"/>
            <a:ext cx="11415251" cy="766917"/>
          </a:xfrm>
          <a:prstGeom prst="round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Limitations and Conclusion</a:t>
            </a:r>
          </a:p>
        </p:txBody>
      </p:sp>
      <p:sp>
        <p:nvSpPr>
          <p:cNvPr id="5" name="Rectangle 4">
            <a:extLst>
              <a:ext uri="{FF2B5EF4-FFF2-40B4-BE49-F238E27FC236}">
                <a16:creationId xmlns:a16="http://schemas.microsoft.com/office/drawing/2014/main" id="{06D8EDC0-850A-B7D7-11CD-3F3118D580FC}"/>
              </a:ext>
            </a:extLst>
          </p:cNvPr>
          <p:cNvSpPr/>
          <p:nvPr/>
        </p:nvSpPr>
        <p:spPr>
          <a:xfrm>
            <a:off x="240890" y="1253613"/>
            <a:ext cx="157316" cy="5397910"/>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F2BD20AB-3156-95DF-C326-027CE1E246FB}"/>
              </a:ext>
            </a:extLst>
          </p:cNvPr>
          <p:cNvSpPr>
            <a:spLocks noGrp="1"/>
          </p:cNvSpPr>
          <p:nvPr>
            <p:ph idx="1"/>
          </p:nvPr>
        </p:nvSpPr>
        <p:spPr>
          <a:xfrm>
            <a:off x="398205" y="1253613"/>
            <a:ext cx="11405419" cy="5397910"/>
          </a:xfrm>
        </p:spPr>
        <p:txBody>
          <a:bodyPr>
            <a:normAutofit fontScale="850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Several limitations should be noted in interpreting the findings, and the study was successful in accomplishing its goals. One restriction has to do with the use of public secondary data. </a:t>
            </a:r>
          </a:p>
          <a:p>
            <a:pPr algn="just">
              <a:lnSpc>
                <a:spcPct val="150000"/>
              </a:lnSpc>
            </a:pPr>
            <a:r>
              <a:rPr lang="en-US" dirty="0">
                <a:latin typeface="Times New Roman" panose="02020603050405020304" pitchFamily="18" charset="0"/>
                <a:cs typeface="Times New Roman" panose="02020603050405020304" pitchFamily="18" charset="0"/>
              </a:rPr>
              <a:t>This dataset of both Diabetes Prediction and Chronic Kidney Disease was originally obtained for other purposes. </a:t>
            </a:r>
          </a:p>
          <a:p>
            <a:pPr algn="just">
              <a:lnSpc>
                <a:spcPct val="150000"/>
              </a:lnSpc>
            </a:pPr>
            <a:r>
              <a:rPr lang="en-US" dirty="0">
                <a:latin typeface="Times New Roman" panose="02020603050405020304" pitchFamily="18" charset="0"/>
                <a:cs typeface="Times New Roman" panose="02020603050405020304" pitchFamily="18" charset="0"/>
              </a:rPr>
              <a:t>The variables available, the quality of the data, and the type of sampling were, therefore, not within the researcher's control. </a:t>
            </a:r>
          </a:p>
          <a:p>
            <a:pPr algn="just">
              <a:lnSpc>
                <a:spcPct val="150000"/>
              </a:lnSpc>
            </a:pPr>
            <a:r>
              <a:rPr lang="en-US" dirty="0">
                <a:latin typeface="Times New Roman" panose="02020603050405020304" pitchFamily="18" charset="0"/>
                <a:cs typeface="Times New Roman" panose="02020603050405020304" pitchFamily="18" charset="0"/>
              </a:rPr>
              <a:t>The data sets did not include clinical, genetic, socioeconomic, and lifestyle factors that might affect disease development, which could reduce the comprehensiveness of the prediction.</a:t>
            </a:r>
          </a:p>
        </p:txBody>
      </p:sp>
    </p:spTree>
    <p:extLst>
      <p:ext uri="{BB962C8B-B14F-4D97-AF65-F5344CB8AC3E}">
        <p14:creationId xmlns:p14="http://schemas.microsoft.com/office/powerpoint/2010/main" val="13704300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3AD59-FC77-8882-35EA-FB554E6C0F74}"/>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7DB79FAF-C3FF-0EA0-95F7-F53E5DDFFB05}"/>
              </a:ext>
            </a:extLst>
          </p:cNvPr>
          <p:cNvSpPr/>
          <p:nvPr/>
        </p:nvSpPr>
        <p:spPr>
          <a:xfrm>
            <a:off x="388374" y="353961"/>
            <a:ext cx="11415251" cy="766917"/>
          </a:xfrm>
          <a:prstGeom prst="round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a:solidFill>
                  <a:schemeClr val="tx1"/>
                </a:solidFill>
                <a:latin typeface="Times New Roman" panose="02020603050405020304" pitchFamily="18" charset="0"/>
                <a:cs typeface="Times New Roman" panose="02020603050405020304" pitchFamily="18" charset="0"/>
              </a:rPr>
              <a:t>References</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B830B4DB-2D11-4C20-5349-02C0E2927D10}"/>
              </a:ext>
            </a:extLst>
          </p:cNvPr>
          <p:cNvSpPr/>
          <p:nvPr/>
        </p:nvSpPr>
        <p:spPr>
          <a:xfrm>
            <a:off x="240889" y="1253613"/>
            <a:ext cx="157316" cy="5397910"/>
          </a:xfrm>
          <a:prstGeom prst="rect">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5AD9197F-B58A-3D41-8184-76132D689EBB}"/>
              </a:ext>
            </a:extLst>
          </p:cNvPr>
          <p:cNvSpPr>
            <a:spLocks noGrp="1"/>
          </p:cNvSpPr>
          <p:nvPr>
            <p:ph idx="1"/>
          </p:nvPr>
        </p:nvSpPr>
        <p:spPr>
          <a:xfrm>
            <a:off x="398205" y="1253613"/>
            <a:ext cx="11405419" cy="5397910"/>
          </a:xfrm>
        </p:spPr>
        <p:txBody>
          <a:bodyPr>
            <a:noAutofit/>
          </a:bodyPr>
          <a:lstStyle/>
          <a:p>
            <a:pPr algn="just">
              <a:lnSpc>
                <a:spcPct val="150000"/>
              </a:lnSpc>
            </a:pPr>
            <a:r>
              <a:rPr lang="en-US" sz="800" dirty="0">
                <a:latin typeface="Times New Roman" panose="02020603050405020304" pitchFamily="18" charset="0"/>
                <a:cs typeface="Times New Roman" panose="02020603050405020304" pitchFamily="18" charset="0"/>
              </a:rPr>
              <a:t>Liu, W.Y., Chen, W.Y., Zhang, J.H., </a:t>
            </a:r>
            <a:r>
              <a:rPr lang="en-US" sz="800" dirty="0" err="1">
                <a:latin typeface="Times New Roman" panose="02020603050405020304" pitchFamily="18" charset="0"/>
                <a:cs typeface="Times New Roman" panose="02020603050405020304" pitchFamily="18" charset="0"/>
              </a:rPr>
              <a:t>Targher</a:t>
            </a:r>
            <a:r>
              <a:rPr lang="en-US" sz="800" dirty="0">
                <a:latin typeface="Times New Roman" panose="02020603050405020304" pitchFamily="18" charset="0"/>
                <a:cs typeface="Times New Roman" panose="02020603050405020304" pitchFamily="18" charset="0"/>
              </a:rPr>
              <a:t>, G., Byrne, C.D., Misra, A., Lonardo, A., Zheng, M.H. and Sun, D.Q., 2025. The global burden of diabetes-related chronic kidney disease from 1990 to 2021, with projections to 2036. Metabolism and Target Organ Damage, 5(3), </a:t>
            </a:r>
            <a:r>
              <a:rPr lang="en-US" sz="800" dirty="0" err="1">
                <a:latin typeface="Times New Roman" panose="02020603050405020304" pitchFamily="18" charset="0"/>
                <a:cs typeface="Times New Roman" panose="02020603050405020304" pitchFamily="18" charset="0"/>
              </a:rPr>
              <a:t>pp.N</a:t>
            </a:r>
            <a:r>
              <a:rPr lang="en-US" sz="800" dirty="0">
                <a:latin typeface="Times New Roman" panose="02020603050405020304" pitchFamily="18" charset="0"/>
                <a:cs typeface="Times New Roman" panose="02020603050405020304" pitchFamily="18" charset="0"/>
              </a:rPr>
              <a:t>-A.</a:t>
            </a:r>
          </a:p>
          <a:p>
            <a:pPr algn="just">
              <a:lnSpc>
                <a:spcPct val="150000"/>
              </a:lnSpc>
            </a:pPr>
            <a:r>
              <a:rPr lang="en-US" sz="800" dirty="0">
                <a:latin typeface="Times New Roman" panose="02020603050405020304" pitchFamily="18" charset="0"/>
                <a:cs typeface="Times New Roman" panose="02020603050405020304" pitchFamily="18" charset="0"/>
              </a:rPr>
              <a:t>Deng, L., Guo, S., Liu, Y., Zhou, Y., Liu, Y., Zheng, X., Yu, X. and Shuai, P., 2025. Global, regional, and national burden of chronic kidney disease and its underlying etiologies from 1990 to 2021: a systematic analysis for the Global Burden of Disease Study 2021. BMC public health, 25(1), p.636.  </a:t>
            </a:r>
          </a:p>
          <a:p>
            <a:pPr algn="just">
              <a:lnSpc>
                <a:spcPct val="150000"/>
              </a:lnSpc>
            </a:pPr>
            <a:r>
              <a:rPr lang="en-US" sz="800" dirty="0" err="1">
                <a:latin typeface="Times New Roman" panose="02020603050405020304" pitchFamily="18" charset="0"/>
                <a:cs typeface="Times New Roman" panose="02020603050405020304" pitchFamily="18" charset="0"/>
              </a:rPr>
              <a:t>Mohajan</a:t>
            </a:r>
            <a:r>
              <a:rPr lang="en-US" sz="800" dirty="0">
                <a:latin typeface="Times New Roman" panose="02020603050405020304" pitchFamily="18" charset="0"/>
                <a:cs typeface="Times New Roman" panose="02020603050405020304" pitchFamily="18" charset="0"/>
              </a:rPr>
              <a:t>, D. and </a:t>
            </a:r>
            <a:r>
              <a:rPr lang="en-US" sz="800" dirty="0" err="1">
                <a:latin typeface="Times New Roman" panose="02020603050405020304" pitchFamily="18" charset="0"/>
                <a:cs typeface="Times New Roman" panose="02020603050405020304" pitchFamily="18" charset="0"/>
              </a:rPr>
              <a:t>Mohajan</a:t>
            </a:r>
            <a:r>
              <a:rPr lang="en-US" sz="800" dirty="0">
                <a:latin typeface="Times New Roman" panose="02020603050405020304" pitchFamily="18" charset="0"/>
                <a:cs typeface="Times New Roman" panose="02020603050405020304" pitchFamily="18" charset="0"/>
              </a:rPr>
              <a:t>, H.K., 2023. Basic concepts of diabetics mellitus for the welfare of general patients. Studies in Social Science &amp; Humanities, 2(6), pp.23-31.</a:t>
            </a:r>
          </a:p>
          <a:p>
            <a:pPr algn="just">
              <a:lnSpc>
                <a:spcPct val="150000"/>
              </a:lnSpc>
            </a:pPr>
            <a:r>
              <a:rPr lang="en-US" sz="800" dirty="0">
                <a:latin typeface="Times New Roman" panose="02020603050405020304" pitchFamily="18" charset="0"/>
                <a:cs typeface="Times New Roman" panose="02020603050405020304" pitchFamily="18" charset="0"/>
              </a:rPr>
              <a:t>Liu, R., Li, L., Shao, C., Cai, H. and Wang, Z., 2022. The impact of diabetes on vascular disease: progress from the perspective of epidemics and treatments. Journal of diabetes research, 2022(1), p.1531289. </a:t>
            </a:r>
          </a:p>
          <a:p>
            <a:pPr algn="just">
              <a:lnSpc>
                <a:spcPct val="150000"/>
              </a:lnSpc>
            </a:pPr>
            <a:r>
              <a:rPr lang="en-US" sz="800" dirty="0">
                <a:latin typeface="Times New Roman" panose="02020603050405020304" pitchFamily="18" charset="0"/>
                <a:cs typeface="Times New Roman" panose="02020603050405020304" pitchFamily="18" charset="0"/>
              </a:rPr>
              <a:t>Salzmann-Erikson, M., 2024. The intersection between logical empiricism and qualitative nursing research: a post-structuralist analysis. International Journal of Qualitative Studies on Health and Well-being, 19(1), p.2315636. </a:t>
            </a:r>
          </a:p>
          <a:p>
            <a:pPr algn="just">
              <a:lnSpc>
                <a:spcPct val="150000"/>
              </a:lnSpc>
            </a:pPr>
            <a:r>
              <a:rPr lang="en-US" sz="800" dirty="0">
                <a:latin typeface="Times New Roman" panose="02020603050405020304" pitchFamily="18" charset="0"/>
                <a:cs typeface="Times New Roman" panose="02020603050405020304" pitchFamily="18" charset="0"/>
              </a:rPr>
              <a:t>Lim, W.M., 2023. Philosophy of science and research paradigm for business research in the transformative age of automation, digitalization, hyperconnectivity, obligations, globalization and sustainability. Journal of Trade Science, 11(2-3), pp.3-30. </a:t>
            </a:r>
          </a:p>
          <a:p>
            <a:pPr algn="just">
              <a:lnSpc>
                <a:spcPct val="150000"/>
              </a:lnSpc>
            </a:pPr>
            <a:r>
              <a:rPr lang="en-US" sz="800" dirty="0">
                <a:latin typeface="Times New Roman" panose="02020603050405020304" pitchFamily="18" charset="0"/>
                <a:cs typeface="Times New Roman" panose="02020603050405020304" pitchFamily="18" charset="0"/>
              </a:rPr>
              <a:t>Almendras, M.B., </a:t>
            </a:r>
            <a:r>
              <a:rPr lang="en-US" sz="800" dirty="0" err="1">
                <a:latin typeface="Times New Roman" panose="02020603050405020304" pitchFamily="18" charset="0"/>
                <a:cs typeface="Times New Roman" panose="02020603050405020304" pitchFamily="18" charset="0"/>
              </a:rPr>
              <a:t>Jaillita</a:t>
            </a:r>
            <a:r>
              <a:rPr lang="en-US" sz="800" dirty="0">
                <a:latin typeface="Times New Roman" panose="02020603050405020304" pitchFamily="18" charset="0"/>
                <a:cs typeface="Times New Roman" panose="02020603050405020304" pitchFamily="18" charset="0"/>
              </a:rPr>
              <a:t>, M.L.N., Colque, J.A.I., Viles, E.C., Carrasco, O.C. and Ramallo, G.R., 2025, November. Evaluation of A Hybrid Approach Combining Random Forest and </a:t>
            </a:r>
            <a:r>
              <a:rPr lang="en-US" sz="800" dirty="0" err="1">
                <a:latin typeface="Times New Roman" panose="02020603050405020304" pitchFamily="18" charset="0"/>
                <a:cs typeface="Times New Roman" panose="02020603050405020304" pitchFamily="18" charset="0"/>
              </a:rPr>
              <a:t>XGBoost</a:t>
            </a:r>
            <a:r>
              <a:rPr lang="en-US" sz="800" dirty="0">
                <a:latin typeface="Times New Roman" panose="02020603050405020304" pitchFamily="18" charset="0"/>
                <a:cs typeface="Times New Roman" panose="02020603050405020304" pitchFamily="18" charset="0"/>
              </a:rPr>
              <a:t> for Type 2 Diabetes Prediction Using the PIMA Dataset. In 2025 IEEE Latin American Conference on Computational Intelligence (LA-CCI) (pp. 1-6). IEEE. Dutta, A., Hasan, M.K., Ahmad, M., Awal, M.A., Islam, M.A., Masud, M. and </a:t>
            </a:r>
            <a:r>
              <a:rPr lang="en-US" sz="800" dirty="0" err="1">
                <a:latin typeface="Times New Roman" panose="02020603050405020304" pitchFamily="18" charset="0"/>
                <a:cs typeface="Times New Roman" panose="02020603050405020304" pitchFamily="18" charset="0"/>
              </a:rPr>
              <a:t>Meshref</a:t>
            </a:r>
            <a:r>
              <a:rPr lang="en-US" sz="800" dirty="0">
                <a:latin typeface="Times New Roman" panose="02020603050405020304" pitchFamily="18" charset="0"/>
                <a:cs typeface="Times New Roman" panose="02020603050405020304" pitchFamily="18" charset="0"/>
              </a:rPr>
              <a:t>, H., 2022. Early prediction of diabetes using an ensemble of machine learning models. International Journal of Environmental Research and Public Health, 19(19), p.12378.  </a:t>
            </a:r>
          </a:p>
          <a:p>
            <a:pPr algn="just">
              <a:lnSpc>
                <a:spcPct val="150000"/>
              </a:lnSpc>
            </a:pPr>
            <a:r>
              <a:rPr lang="en-US" sz="800" dirty="0">
                <a:latin typeface="Times New Roman" panose="02020603050405020304" pitchFamily="18" charset="0"/>
                <a:cs typeface="Times New Roman" panose="02020603050405020304" pitchFamily="18" charset="0"/>
              </a:rPr>
              <a:t>Amann, J., Vetter, D., Blomberg, S.N., Christensen, H.C., Coffee, M., Gerke, S., Gilbert, T.K., </a:t>
            </a:r>
            <a:r>
              <a:rPr lang="en-US" sz="800" dirty="0" err="1">
                <a:latin typeface="Times New Roman" panose="02020603050405020304" pitchFamily="18" charset="0"/>
                <a:cs typeface="Times New Roman" panose="02020603050405020304" pitchFamily="18" charset="0"/>
              </a:rPr>
              <a:t>Hagendorff</a:t>
            </a:r>
            <a:r>
              <a:rPr lang="en-US" sz="800" dirty="0">
                <a:latin typeface="Times New Roman" panose="02020603050405020304" pitchFamily="18" charset="0"/>
                <a:cs typeface="Times New Roman" panose="02020603050405020304" pitchFamily="18" charset="0"/>
              </a:rPr>
              <a:t>, T., Holm, S., </a:t>
            </a:r>
            <a:r>
              <a:rPr lang="en-US" sz="800" dirty="0" err="1">
                <a:latin typeface="Times New Roman" panose="02020603050405020304" pitchFamily="18" charset="0"/>
                <a:cs typeface="Times New Roman" panose="02020603050405020304" pitchFamily="18" charset="0"/>
              </a:rPr>
              <a:t>Livne</a:t>
            </a:r>
            <a:r>
              <a:rPr lang="en-US" sz="800" dirty="0">
                <a:latin typeface="Times New Roman" panose="02020603050405020304" pitchFamily="18" charset="0"/>
                <a:cs typeface="Times New Roman" panose="02020603050405020304" pitchFamily="18" charset="0"/>
              </a:rPr>
              <a:t>, M. and </a:t>
            </a:r>
            <a:r>
              <a:rPr lang="en-US" sz="800" dirty="0" err="1">
                <a:latin typeface="Times New Roman" panose="02020603050405020304" pitchFamily="18" charset="0"/>
                <a:cs typeface="Times New Roman" panose="02020603050405020304" pitchFamily="18" charset="0"/>
              </a:rPr>
              <a:t>Spezzatti</a:t>
            </a:r>
            <a:r>
              <a:rPr lang="en-US" sz="800" dirty="0">
                <a:latin typeface="Times New Roman" panose="02020603050405020304" pitchFamily="18" charset="0"/>
                <a:cs typeface="Times New Roman" panose="02020603050405020304" pitchFamily="18" charset="0"/>
              </a:rPr>
              <a:t>, A., 2022. To explain or not to explain?—Artificial intelligence explainability in clinical decision support systems. PLOS Digital Health, 1(2), p.e0000016.    </a:t>
            </a:r>
          </a:p>
          <a:p>
            <a:pPr algn="just">
              <a:lnSpc>
                <a:spcPct val="150000"/>
              </a:lnSpc>
            </a:pPr>
            <a:r>
              <a:rPr lang="en-US" sz="800" dirty="0">
                <a:latin typeface="Times New Roman" panose="02020603050405020304" pitchFamily="18" charset="0"/>
                <a:cs typeface="Times New Roman" panose="02020603050405020304" pitchFamily="18" charset="0"/>
              </a:rPr>
              <a:t>Debal, D.A. and </a:t>
            </a:r>
            <a:r>
              <a:rPr lang="en-US" sz="800" dirty="0" err="1">
                <a:latin typeface="Times New Roman" panose="02020603050405020304" pitchFamily="18" charset="0"/>
                <a:cs typeface="Times New Roman" panose="02020603050405020304" pitchFamily="18" charset="0"/>
              </a:rPr>
              <a:t>Sitote</a:t>
            </a:r>
            <a:r>
              <a:rPr lang="en-US" sz="800" dirty="0">
                <a:latin typeface="Times New Roman" panose="02020603050405020304" pitchFamily="18" charset="0"/>
                <a:cs typeface="Times New Roman" panose="02020603050405020304" pitchFamily="18" charset="0"/>
              </a:rPr>
              <a:t>, T.M., 2022. Chronic kidney disease prediction using machine learning techniques. Journal of Big Data, 9(1), pp.1-19.</a:t>
            </a:r>
          </a:p>
          <a:p>
            <a:pPr algn="just">
              <a:lnSpc>
                <a:spcPct val="150000"/>
              </a:lnSpc>
            </a:pPr>
            <a:r>
              <a:rPr lang="en-US" sz="800" dirty="0">
                <a:latin typeface="Times New Roman" panose="02020603050405020304" pitchFamily="18" charset="0"/>
                <a:cs typeface="Times New Roman" panose="02020603050405020304" pitchFamily="18" charset="0"/>
              </a:rPr>
              <a:t>Kavitha, C., Mani, V., Srividhya, S.R., Khalaf, O.I. and Tavera Romero, C.A., 2022. Early-stage Alzheimer's disease prediction using machine learning models. Frontiers in public health, 10, p.853294.</a:t>
            </a:r>
          </a:p>
          <a:p>
            <a:pPr algn="just">
              <a:lnSpc>
                <a:spcPct val="150000"/>
              </a:lnSpc>
            </a:pPr>
            <a:r>
              <a:rPr lang="en-US" sz="800" dirty="0">
                <a:latin typeface="Times New Roman" panose="02020603050405020304" pitchFamily="18" charset="0"/>
                <a:cs typeface="Times New Roman" panose="02020603050405020304" pitchFamily="18" charset="0"/>
              </a:rPr>
              <a:t>Elhaddad, M. and Hamam, S., 2024. AI-driven clinical decision support systems: an ongoing pursuit of potential. </a:t>
            </a:r>
            <a:r>
              <a:rPr lang="en-US" sz="800" dirty="0" err="1">
                <a:latin typeface="Times New Roman" panose="02020603050405020304" pitchFamily="18" charset="0"/>
                <a:cs typeface="Times New Roman" panose="02020603050405020304" pitchFamily="18" charset="0"/>
              </a:rPr>
              <a:t>Cureus</a:t>
            </a:r>
            <a:r>
              <a:rPr lang="en-US" sz="800" dirty="0">
                <a:latin typeface="Times New Roman" panose="02020603050405020304" pitchFamily="18" charset="0"/>
                <a:cs typeface="Times New Roman" panose="02020603050405020304" pitchFamily="18" charset="0"/>
              </a:rPr>
              <a:t>, 16(4), p.e57728.</a:t>
            </a:r>
          </a:p>
          <a:p>
            <a:pPr algn="just">
              <a:lnSpc>
                <a:spcPct val="150000"/>
              </a:lnSpc>
            </a:pPr>
            <a:r>
              <a:rPr lang="en-US" sz="800" dirty="0">
                <a:latin typeface="Times New Roman" panose="02020603050405020304" pitchFamily="18" charset="0"/>
                <a:cs typeface="Times New Roman" panose="02020603050405020304" pitchFamily="18" charset="0"/>
              </a:rPr>
              <a:t>Zheng, K., Liu, L., You, J., Su, J., Li, L., Chen, J., Chen, L., Zeng, Y., Chen, J., Chen, G. and Wen, J., 2026. Development of an explainable machine learning model for predicting the occurrence of advanced diabetic kidney disease. Frontiers in Endocrinology, 17, p.1722013. </a:t>
            </a:r>
          </a:p>
          <a:p>
            <a:pPr algn="just">
              <a:lnSpc>
                <a:spcPct val="150000"/>
              </a:lnSpc>
            </a:pPr>
            <a:r>
              <a:rPr lang="en-US" sz="800" dirty="0">
                <a:latin typeface="Times New Roman" panose="02020603050405020304" pitchFamily="18" charset="0"/>
                <a:cs typeface="Times New Roman" panose="02020603050405020304" pitchFamily="18" charset="0"/>
              </a:rPr>
              <a:t>Qiu, T., Bai, Y., Zhao, H., Huang, M., Zhang, P., Zhang, Y., Wang, R. and An, L., 2026. Identifying Diabetic Kidney Disease in Type 2 Diabetes Patients Using Explainable Machine Learning: A Case‐Control Study. Journal of Diabetes Research, 2026(1), p.7196309. </a:t>
            </a:r>
          </a:p>
          <a:p>
            <a:pPr algn="just">
              <a:lnSpc>
                <a:spcPct val="150000"/>
              </a:lnSpc>
            </a:pPr>
            <a:r>
              <a:rPr lang="en-US" sz="800" dirty="0" err="1">
                <a:latin typeface="Times New Roman" panose="02020603050405020304" pitchFamily="18" charset="0"/>
                <a:cs typeface="Times New Roman" panose="02020603050405020304" pitchFamily="18" charset="0"/>
              </a:rPr>
              <a:t>Netayawijit</a:t>
            </a:r>
            <a:r>
              <a:rPr lang="en-US" sz="800" dirty="0">
                <a:latin typeface="Times New Roman" panose="02020603050405020304" pitchFamily="18" charset="0"/>
                <a:cs typeface="Times New Roman" panose="02020603050405020304" pitchFamily="18" charset="0"/>
              </a:rPr>
              <a:t>, P., </a:t>
            </a:r>
            <a:r>
              <a:rPr lang="en-US" sz="800" dirty="0" err="1">
                <a:latin typeface="Times New Roman" panose="02020603050405020304" pitchFamily="18" charset="0"/>
                <a:cs typeface="Times New Roman" panose="02020603050405020304" pitchFamily="18" charset="0"/>
              </a:rPr>
              <a:t>Chansanam</a:t>
            </a:r>
            <a:r>
              <a:rPr lang="en-US" sz="800" dirty="0">
                <a:latin typeface="Times New Roman" panose="02020603050405020304" pitchFamily="18" charset="0"/>
                <a:cs typeface="Times New Roman" panose="02020603050405020304" pitchFamily="18" charset="0"/>
              </a:rPr>
              <a:t>, W. and Sorn-In, K., 2025, October. Interpretable machine learning framework for diabetes prediction: integrating SMOTE balancing with SHAP explainability for clinical decision support. In Healthcare (Vol. 13, No. 20, p. 2588). MDPI.</a:t>
            </a:r>
          </a:p>
        </p:txBody>
      </p:sp>
    </p:spTree>
    <p:extLst>
      <p:ext uri="{BB962C8B-B14F-4D97-AF65-F5344CB8AC3E}">
        <p14:creationId xmlns:p14="http://schemas.microsoft.com/office/powerpoint/2010/main" val="7024216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2719EAC8-4415-AA17-23AD-254769D2E3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55C7BD-6CB5-2F38-CE6C-FAF527D3E8EE}"/>
              </a:ext>
            </a:extLst>
          </p:cNvPr>
          <p:cNvSpPr>
            <a:spLocks noGrp="1"/>
          </p:cNvSpPr>
          <p:nvPr>
            <p:ph type="ctrTitle"/>
          </p:nvPr>
        </p:nvSpPr>
        <p:spPr>
          <a:xfrm>
            <a:off x="1088922" y="2868561"/>
            <a:ext cx="10014155" cy="1120877"/>
          </a:xfrm>
        </p:spPr>
        <p:txBody>
          <a:bodyPr>
            <a:noAutofit/>
          </a:bodyPr>
          <a:lstStyle/>
          <a:p>
            <a:pPr>
              <a:lnSpc>
                <a:spcPct val="150000"/>
              </a:lnSpc>
            </a:pPr>
            <a:r>
              <a:rPr lang="en-US" sz="7200" b="1" dirty="0">
                <a:solidFill>
                  <a:srgbClr val="7030A0"/>
                </a:solidFill>
                <a:latin typeface="Times New Roman" panose="02020603050405020304" pitchFamily="18" charset="0"/>
                <a:cs typeface="Times New Roman" panose="02020603050405020304" pitchFamily="18" charset="0"/>
              </a:rPr>
              <a:t>Thank You</a:t>
            </a:r>
            <a:endParaRPr lang="en-US" sz="7200" dirty="0">
              <a:solidFill>
                <a:srgbClr val="7030A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601150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66</TotalTime>
  <Words>4657</Words>
  <Application>Microsoft Office PowerPoint</Application>
  <PresentationFormat>Widescreen</PresentationFormat>
  <Paragraphs>217</Paragraphs>
  <Slides>18</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Times New Roman</vt:lpstr>
      <vt:lpstr>Office Theme</vt:lpstr>
      <vt:lpstr>AN EXPLAINABLE CLINICAL DECISION SUPPORT SYSTEM FOR EARLY RISK STRATIFICATION OF DIABETES AND CHRONIC KIDNEY DISEASE USING MACHINE LEARNING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admin</dc:creator>
  <cp:lastModifiedBy>admin</cp:lastModifiedBy>
  <cp:revision>14</cp:revision>
  <dcterms:created xsi:type="dcterms:W3CDTF">2026-08-25T09:06:42Z</dcterms:created>
  <dcterms:modified xsi:type="dcterms:W3CDTF">2026-08-25T10:15:27Z</dcterms:modified>
</cp:coreProperties>
</file>