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837" r:id="rId4"/>
  </p:sldMasterIdLst>
  <p:notesMasterIdLst>
    <p:notesMasterId r:id="rId46"/>
  </p:notesMasterIdLst>
  <p:sldIdLst>
    <p:sldId id="256" r:id="rId5"/>
    <p:sldId id="291" r:id="rId6"/>
    <p:sldId id="258" r:id="rId7"/>
    <p:sldId id="261" r:id="rId8"/>
    <p:sldId id="262" r:id="rId9"/>
    <p:sldId id="263" r:id="rId10"/>
    <p:sldId id="264" r:id="rId11"/>
    <p:sldId id="265" r:id="rId12"/>
    <p:sldId id="266" r:id="rId13"/>
    <p:sldId id="267" r:id="rId14"/>
    <p:sldId id="269" r:id="rId15"/>
    <p:sldId id="309" r:id="rId16"/>
    <p:sldId id="259" r:id="rId17"/>
    <p:sldId id="272" r:id="rId18"/>
    <p:sldId id="310" r:id="rId19"/>
    <p:sldId id="273" r:id="rId20"/>
    <p:sldId id="274" r:id="rId21"/>
    <p:sldId id="275" r:id="rId22"/>
    <p:sldId id="260" r:id="rId23"/>
    <p:sldId id="277" r:id="rId24"/>
    <p:sldId id="278" r:id="rId25"/>
    <p:sldId id="280" r:id="rId26"/>
    <p:sldId id="311" r:id="rId27"/>
    <p:sldId id="299" r:id="rId28"/>
    <p:sldId id="286" r:id="rId29"/>
    <p:sldId id="287" r:id="rId30"/>
    <p:sldId id="288" r:id="rId31"/>
    <p:sldId id="289" r:id="rId32"/>
    <p:sldId id="282" r:id="rId33"/>
    <p:sldId id="284" r:id="rId34"/>
    <p:sldId id="300" r:id="rId35"/>
    <p:sldId id="301" r:id="rId36"/>
    <p:sldId id="304" r:id="rId37"/>
    <p:sldId id="305" r:id="rId38"/>
    <p:sldId id="302" r:id="rId39"/>
    <p:sldId id="303" r:id="rId40"/>
    <p:sldId id="306" r:id="rId41"/>
    <p:sldId id="307" r:id="rId42"/>
    <p:sldId id="308" r:id="rId43"/>
    <p:sldId id="294" r:id="rId44"/>
    <p:sldId id="268" r:id="rId45"/>
  </p:sldIdLst>
  <p:sldSz cx="12192000" cy="6858000"/>
  <p:notesSz cx="6858000" cy="9144000"/>
  <p:embeddedFontLst>
    <p:embeddedFont>
      <p:font typeface="Garamond" panose="02020404030301010803" pitchFamily="18" charset="0"/>
      <p:regular r:id="rId47"/>
      <p:bold r:id="rId48"/>
      <p:italic r:id="rId49"/>
    </p:embeddedFont>
    <p:embeddedFont>
      <p:font typeface="Gill Sans MT" panose="020B0502020104020203" pitchFamily="34" charset="0"/>
      <p:regular r:id="rId50"/>
      <p:bold r:id="rId51"/>
      <p:italic r:id="rId52"/>
      <p:boldItalic r:id="rId53"/>
    </p:embeddedFont>
  </p:embeddedFontLst>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93" autoAdjust="0"/>
    <p:restoredTop sz="94660"/>
  </p:normalViewPr>
  <p:slideViewPr>
    <p:cSldViewPr snapToGrid="0">
      <p:cViewPr varScale="1">
        <p:scale>
          <a:sx n="83" d="100"/>
          <a:sy n="83" d="100"/>
        </p:scale>
        <p:origin x="42" y="34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font" Target="fonts/font1.fntdata"/><Relationship Id="rId50" Type="http://schemas.openxmlformats.org/officeDocument/2006/relationships/font" Target="fonts/font4.fntdata"/><Relationship Id="rId55"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font" Target="fonts/font7.fntdata"/><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font" Target="fonts/font2.fntdata"/><Relationship Id="rId56"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font" Target="fonts/font5.fntdata"/><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font" Target="fonts/font3.fntdata"/><Relationship Id="rId57" Type="http://schemas.openxmlformats.org/officeDocument/2006/relationships/tableStyles" Target="tableStyle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font" Target="fonts/font6.fntdata"/></Relationships>
</file>

<file path=ppt/diagrams/colors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729E7E3-867E-421E-80ED-55FF5EDB5865}" type="doc">
      <dgm:prSet loTypeId="urn:microsoft.com/office/officeart/2005/8/layout/vList2" loCatId="list" qsTypeId="urn:microsoft.com/office/officeart/2005/8/quickstyle/simple1" qsCatId="simple" csTypeId="urn:microsoft.com/office/officeart/2005/8/colors/accent6_2" csCatId="accent6"/>
      <dgm:spPr/>
      <dgm:t>
        <a:bodyPr/>
        <a:lstStyle/>
        <a:p>
          <a:endParaRPr lang="en-US"/>
        </a:p>
      </dgm:t>
    </dgm:pt>
    <dgm:pt modelId="{5CD1A35A-BFBD-4078-B7AD-7B4EB321926F}">
      <dgm:prSet/>
      <dgm:spPr/>
      <dgm:t>
        <a:bodyPr/>
        <a:lstStyle/>
        <a:p>
          <a:r>
            <a:rPr lang="en-GB"/>
            <a:t>Being aware of the maturational process of each individual; which might be significantly younger than their chronological age.</a:t>
          </a:r>
          <a:endParaRPr lang="en-US"/>
        </a:p>
      </dgm:t>
    </dgm:pt>
    <dgm:pt modelId="{4E5A78E2-BDA9-42BB-A590-DFC37F36FCB7}" type="parTrans" cxnId="{29709274-E5BC-4035-AE6A-9DD3AA2CC507}">
      <dgm:prSet/>
      <dgm:spPr/>
      <dgm:t>
        <a:bodyPr/>
        <a:lstStyle/>
        <a:p>
          <a:endParaRPr lang="en-US"/>
        </a:p>
      </dgm:t>
    </dgm:pt>
    <dgm:pt modelId="{E3CACBA2-0415-41CF-A13A-DCD14C775525}" type="sibTrans" cxnId="{29709274-E5BC-4035-AE6A-9DD3AA2CC507}">
      <dgm:prSet/>
      <dgm:spPr/>
      <dgm:t>
        <a:bodyPr/>
        <a:lstStyle/>
        <a:p>
          <a:endParaRPr lang="en-US"/>
        </a:p>
      </dgm:t>
    </dgm:pt>
    <dgm:pt modelId="{0CAE1B2F-CA97-402F-AE87-DB7A0D914195}">
      <dgm:prSet/>
      <dgm:spPr/>
      <dgm:t>
        <a:bodyPr/>
        <a:lstStyle/>
        <a:p>
          <a:r>
            <a:rPr lang="en-GB"/>
            <a:t>Phenomenological noticing: a holistic view of the young person’s world and moment to moment experiencing</a:t>
          </a:r>
          <a:endParaRPr lang="en-US"/>
        </a:p>
      </dgm:t>
    </dgm:pt>
    <dgm:pt modelId="{83FEB855-9099-4C00-B7AB-03DD32590D00}" type="parTrans" cxnId="{73557445-390C-478F-9296-EB5CD4546D7E}">
      <dgm:prSet/>
      <dgm:spPr/>
      <dgm:t>
        <a:bodyPr/>
        <a:lstStyle/>
        <a:p>
          <a:endParaRPr lang="en-US"/>
        </a:p>
      </dgm:t>
    </dgm:pt>
    <dgm:pt modelId="{A25EA6FE-2018-4E8D-B829-D3A16AFD945B}" type="sibTrans" cxnId="{73557445-390C-478F-9296-EB5CD4546D7E}">
      <dgm:prSet/>
      <dgm:spPr/>
      <dgm:t>
        <a:bodyPr/>
        <a:lstStyle/>
        <a:p>
          <a:endParaRPr lang="en-US"/>
        </a:p>
      </dgm:t>
    </dgm:pt>
    <dgm:pt modelId="{C7D29570-31E8-4C02-BF71-6B67295001F8}" type="pres">
      <dgm:prSet presAssocID="{A729E7E3-867E-421E-80ED-55FF5EDB5865}" presName="linear" presStyleCnt="0">
        <dgm:presLayoutVars>
          <dgm:animLvl val="lvl"/>
          <dgm:resizeHandles val="exact"/>
        </dgm:presLayoutVars>
      </dgm:prSet>
      <dgm:spPr/>
    </dgm:pt>
    <dgm:pt modelId="{6C8DA1CD-9324-4698-A875-8752D9E9399C}" type="pres">
      <dgm:prSet presAssocID="{5CD1A35A-BFBD-4078-B7AD-7B4EB321926F}" presName="parentText" presStyleLbl="node1" presStyleIdx="0" presStyleCnt="2">
        <dgm:presLayoutVars>
          <dgm:chMax val="0"/>
          <dgm:bulletEnabled val="1"/>
        </dgm:presLayoutVars>
      </dgm:prSet>
      <dgm:spPr/>
    </dgm:pt>
    <dgm:pt modelId="{E7507D29-98DD-4C14-B34A-00826509EE3E}" type="pres">
      <dgm:prSet presAssocID="{E3CACBA2-0415-41CF-A13A-DCD14C775525}" presName="spacer" presStyleCnt="0"/>
      <dgm:spPr/>
    </dgm:pt>
    <dgm:pt modelId="{97E46B31-FD60-4B72-B090-AEFAC77CD132}" type="pres">
      <dgm:prSet presAssocID="{0CAE1B2F-CA97-402F-AE87-DB7A0D914195}" presName="parentText" presStyleLbl="node1" presStyleIdx="1" presStyleCnt="2">
        <dgm:presLayoutVars>
          <dgm:chMax val="0"/>
          <dgm:bulletEnabled val="1"/>
        </dgm:presLayoutVars>
      </dgm:prSet>
      <dgm:spPr/>
    </dgm:pt>
  </dgm:ptLst>
  <dgm:cxnLst>
    <dgm:cxn modelId="{73557445-390C-478F-9296-EB5CD4546D7E}" srcId="{A729E7E3-867E-421E-80ED-55FF5EDB5865}" destId="{0CAE1B2F-CA97-402F-AE87-DB7A0D914195}" srcOrd="1" destOrd="0" parTransId="{83FEB855-9099-4C00-B7AB-03DD32590D00}" sibTransId="{A25EA6FE-2018-4E8D-B829-D3A16AFD945B}"/>
    <dgm:cxn modelId="{B6F70C46-9740-4F42-9D28-324843AB12ED}" type="presOf" srcId="{A729E7E3-867E-421E-80ED-55FF5EDB5865}" destId="{C7D29570-31E8-4C02-BF71-6B67295001F8}" srcOrd="0" destOrd="0" presId="urn:microsoft.com/office/officeart/2005/8/layout/vList2"/>
    <dgm:cxn modelId="{29709274-E5BC-4035-AE6A-9DD3AA2CC507}" srcId="{A729E7E3-867E-421E-80ED-55FF5EDB5865}" destId="{5CD1A35A-BFBD-4078-B7AD-7B4EB321926F}" srcOrd="0" destOrd="0" parTransId="{4E5A78E2-BDA9-42BB-A590-DFC37F36FCB7}" sibTransId="{E3CACBA2-0415-41CF-A13A-DCD14C775525}"/>
    <dgm:cxn modelId="{1E0BC884-F040-4DE2-BAB0-000F4B7B5E2E}" type="presOf" srcId="{5CD1A35A-BFBD-4078-B7AD-7B4EB321926F}" destId="{6C8DA1CD-9324-4698-A875-8752D9E9399C}" srcOrd="0" destOrd="0" presId="urn:microsoft.com/office/officeart/2005/8/layout/vList2"/>
    <dgm:cxn modelId="{F3CB8FA8-9636-4E2D-B9F8-5FA172C9F6AA}" type="presOf" srcId="{0CAE1B2F-CA97-402F-AE87-DB7A0D914195}" destId="{97E46B31-FD60-4B72-B090-AEFAC77CD132}" srcOrd="0" destOrd="0" presId="urn:microsoft.com/office/officeart/2005/8/layout/vList2"/>
    <dgm:cxn modelId="{27E4F201-EA8E-402A-A244-1B9BA271E51F}" type="presParOf" srcId="{C7D29570-31E8-4C02-BF71-6B67295001F8}" destId="{6C8DA1CD-9324-4698-A875-8752D9E9399C}" srcOrd="0" destOrd="0" presId="urn:microsoft.com/office/officeart/2005/8/layout/vList2"/>
    <dgm:cxn modelId="{4F960134-CED3-4B8E-A501-24B65493CB34}" type="presParOf" srcId="{C7D29570-31E8-4C02-BF71-6B67295001F8}" destId="{E7507D29-98DD-4C14-B34A-00826509EE3E}" srcOrd="1" destOrd="0" presId="urn:microsoft.com/office/officeart/2005/8/layout/vList2"/>
    <dgm:cxn modelId="{85AF390B-A96A-4EFF-BBE6-C1DAEC06765D}" type="presParOf" srcId="{C7D29570-31E8-4C02-BF71-6B67295001F8}" destId="{97E46B31-FD60-4B72-B090-AEFAC77CD132}"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6C8C5E8-610F-4206-8624-D182D131A3DE}" type="doc">
      <dgm:prSet loTypeId="urn:microsoft.com/office/officeart/2005/8/layout/process4" loCatId="process" qsTypeId="urn:microsoft.com/office/officeart/2005/8/quickstyle/simple1" qsCatId="simple" csTypeId="urn:microsoft.com/office/officeart/2005/8/colors/colorful2" csCatId="colorful"/>
      <dgm:spPr/>
      <dgm:t>
        <a:bodyPr/>
        <a:lstStyle/>
        <a:p>
          <a:endParaRPr lang="en-US"/>
        </a:p>
      </dgm:t>
    </dgm:pt>
    <dgm:pt modelId="{0DAE6114-06F2-41DE-8A63-E5A6DB94CBB0}">
      <dgm:prSet/>
      <dgm:spPr/>
      <dgm:t>
        <a:bodyPr/>
        <a:lstStyle/>
        <a:p>
          <a:r>
            <a:rPr lang="en-GB"/>
            <a:t>Promoting Self Care.</a:t>
          </a:r>
          <a:endParaRPr lang="en-US"/>
        </a:p>
      </dgm:t>
    </dgm:pt>
    <dgm:pt modelId="{D404E8B6-F553-4284-9321-F6722B310B3B}" type="parTrans" cxnId="{F38FF6DB-A12C-4C51-B0CB-CCDF63F10F79}">
      <dgm:prSet/>
      <dgm:spPr/>
      <dgm:t>
        <a:bodyPr/>
        <a:lstStyle/>
        <a:p>
          <a:endParaRPr lang="en-US"/>
        </a:p>
      </dgm:t>
    </dgm:pt>
    <dgm:pt modelId="{BB5CF000-52BF-4B68-8CAA-9932AE2BBF92}" type="sibTrans" cxnId="{F38FF6DB-A12C-4C51-B0CB-CCDF63F10F79}">
      <dgm:prSet/>
      <dgm:spPr/>
      <dgm:t>
        <a:bodyPr/>
        <a:lstStyle/>
        <a:p>
          <a:endParaRPr lang="en-US"/>
        </a:p>
      </dgm:t>
    </dgm:pt>
    <dgm:pt modelId="{054E5ABC-E7AC-4962-AA49-879D508744B0}">
      <dgm:prSet/>
      <dgm:spPr/>
      <dgm:t>
        <a:bodyPr/>
        <a:lstStyle/>
        <a:p>
          <a:r>
            <a:rPr lang="en-GB"/>
            <a:t>For young people to be able to self- care they need to be able to:</a:t>
          </a:r>
          <a:endParaRPr lang="en-US"/>
        </a:p>
      </dgm:t>
    </dgm:pt>
    <dgm:pt modelId="{01F6513A-C8A9-4D4F-981B-2939F952EA50}" type="parTrans" cxnId="{ED3E0D4B-93FC-4F27-BCC8-FCE3B21B4D77}">
      <dgm:prSet/>
      <dgm:spPr/>
      <dgm:t>
        <a:bodyPr/>
        <a:lstStyle/>
        <a:p>
          <a:endParaRPr lang="en-US"/>
        </a:p>
      </dgm:t>
    </dgm:pt>
    <dgm:pt modelId="{9EC1AEBB-070E-42CD-8251-9F341906643B}" type="sibTrans" cxnId="{ED3E0D4B-93FC-4F27-BCC8-FCE3B21B4D77}">
      <dgm:prSet/>
      <dgm:spPr/>
      <dgm:t>
        <a:bodyPr/>
        <a:lstStyle/>
        <a:p>
          <a:endParaRPr lang="en-US"/>
        </a:p>
      </dgm:t>
    </dgm:pt>
    <dgm:pt modelId="{EF736826-7096-4D48-9DDB-181F53D20789}">
      <dgm:prSet/>
      <dgm:spPr/>
      <dgm:t>
        <a:bodyPr/>
        <a:lstStyle/>
        <a:p>
          <a:r>
            <a:rPr lang="en-GB"/>
            <a:t>Develop and maintain a social support system (family, peers, professionals)</a:t>
          </a:r>
          <a:endParaRPr lang="en-US"/>
        </a:p>
      </dgm:t>
    </dgm:pt>
    <dgm:pt modelId="{82E411F4-04B3-4362-B65E-8D04E5D3378B}" type="parTrans" cxnId="{D03FCB25-F241-48E8-928C-628FA64B2DF9}">
      <dgm:prSet/>
      <dgm:spPr/>
      <dgm:t>
        <a:bodyPr/>
        <a:lstStyle/>
        <a:p>
          <a:endParaRPr lang="en-US"/>
        </a:p>
      </dgm:t>
    </dgm:pt>
    <dgm:pt modelId="{76EACAF2-9263-4576-BD84-D9E73F2F70DF}" type="sibTrans" cxnId="{D03FCB25-F241-48E8-928C-628FA64B2DF9}">
      <dgm:prSet/>
      <dgm:spPr/>
      <dgm:t>
        <a:bodyPr/>
        <a:lstStyle/>
        <a:p>
          <a:endParaRPr lang="en-US"/>
        </a:p>
      </dgm:t>
    </dgm:pt>
    <dgm:pt modelId="{527944C0-D623-4982-8461-292F3F129429}">
      <dgm:prSet/>
      <dgm:spPr/>
      <dgm:t>
        <a:bodyPr/>
        <a:lstStyle/>
        <a:p>
          <a:r>
            <a:rPr lang="en-GB"/>
            <a:t>Learn how to take self-responsibility</a:t>
          </a:r>
          <a:endParaRPr lang="en-US"/>
        </a:p>
      </dgm:t>
    </dgm:pt>
    <dgm:pt modelId="{6C9C464E-CCB0-40A6-8181-740BEDD1F29A}" type="parTrans" cxnId="{DF12B3B0-E1D5-40FE-83B6-6719921A02F9}">
      <dgm:prSet/>
      <dgm:spPr/>
      <dgm:t>
        <a:bodyPr/>
        <a:lstStyle/>
        <a:p>
          <a:endParaRPr lang="en-US"/>
        </a:p>
      </dgm:t>
    </dgm:pt>
    <dgm:pt modelId="{9908BB9B-0940-45D8-9E60-6B8467AC6902}" type="sibTrans" cxnId="{DF12B3B0-E1D5-40FE-83B6-6719921A02F9}">
      <dgm:prSet/>
      <dgm:spPr/>
      <dgm:t>
        <a:bodyPr/>
        <a:lstStyle/>
        <a:p>
          <a:endParaRPr lang="en-US"/>
        </a:p>
      </dgm:t>
    </dgm:pt>
    <dgm:pt modelId="{9CA402F6-5FBF-401D-9256-9B6ADA49E858}">
      <dgm:prSet/>
      <dgm:spPr/>
      <dgm:t>
        <a:bodyPr/>
        <a:lstStyle/>
        <a:p>
          <a:r>
            <a:rPr lang="en-GB"/>
            <a:t>Manage and cope with stresses</a:t>
          </a:r>
          <a:endParaRPr lang="en-US"/>
        </a:p>
      </dgm:t>
    </dgm:pt>
    <dgm:pt modelId="{9A3B5E01-E7E8-48A4-B6F7-BA0043C7E1F2}" type="parTrans" cxnId="{FB63D99F-B281-4013-8F7B-6E3D6D1614CC}">
      <dgm:prSet/>
      <dgm:spPr/>
      <dgm:t>
        <a:bodyPr/>
        <a:lstStyle/>
        <a:p>
          <a:endParaRPr lang="en-US"/>
        </a:p>
      </dgm:t>
    </dgm:pt>
    <dgm:pt modelId="{BFEEED62-C97E-4E73-86B2-E2B54B177579}" type="sibTrans" cxnId="{FB63D99F-B281-4013-8F7B-6E3D6D1614CC}">
      <dgm:prSet/>
      <dgm:spPr/>
      <dgm:t>
        <a:bodyPr/>
        <a:lstStyle/>
        <a:p>
          <a:endParaRPr lang="en-US"/>
        </a:p>
      </dgm:t>
    </dgm:pt>
    <dgm:pt modelId="{0F7F966B-1A41-4E38-B2E4-664C15FA3DE9}">
      <dgm:prSet/>
      <dgm:spPr/>
      <dgm:t>
        <a:bodyPr/>
        <a:lstStyle/>
        <a:p>
          <a:r>
            <a:rPr lang="en-GB"/>
            <a:t>Care for their own well-being</a:t>
          </a:r>
          <a:endParaRPr lang="en-US"/>
        </a:p>
      </dgm:t>
    </dgm:pt>
    <dgm:pt modelId="{EBEA6960-C84A-4DE1-9324-340AA2CDC2EC}" type="parTrans" cxnId="{BB560441-EC06-4D7F-BC56-5972F656B0D9}">
      <dgm:prSet/>
      <dgm:spPr/>
      <dgm:t>
        <a:bodyPr/>
        <a:lstStyle/>
        <a:p>
          <a:endParaRPr lang="en-US"/>
        </a:p>
      </dgm:t>
    </dgm:pt>
    <dgm:pt modelId="{6BF916A5-F4F6-4B99-9DE9-AF071A68BE5B}" type="sibTrans" cxnId="{BB560441-EC06-4D7F-BC56-5972F656B0D9}">
      <dgm:prSet/>
      <dgm:spPr/>
      <dgm:t>
        <a:bodyPr/>
        <a:lstStyle/>
        <a:p>
          <a:endParaRPr lang="en-US"/>
        </a:p>
      </dgm:t>
    </dgm:pt>
    <dgm:pt modelId="{73C39A55-591C-4766-BFF0-0ECEB5E8D0F3}">
      <dgm:prSet/>
      <dgm:spPr/>
      <dgm:t>
        <a:bodyPr/>
        <a:lstStyle/>
        <a:p>
          <a:r>
            <a:rPr lang="en-GB"/>
            <a:t>Look after their own psychological health.</a:t>
          </a:r>
          <a:endParaRPr lang="en-US"/>
        </a:p>
      </dgm:t>
    </dgm:pt>
    <dgm:pt modelId="{30CFED34-0307-4E17-AC83-A1797046C438}" type="parTrans" cxnId="{80A0701D-06CB-4CE9-B65B-A40CF417972A}">
      <dgm:prSet/>
      <dgm:spPr/>
      <dgm:t>
        <a:bodyPr/>
        <a:lstStyle/>
        <a:p>
          <a:endParaRPr lang="en-US"/>
        </a:p>
      </dgm:t>
    </dgm:pt>
    <dgm:pt modelId="{F0BC8B72-E2A0-46A3-B908-B24320E55452}" type="sibTrans" cxnId="{80A0701D-06CB-4CE9-B65B-A40CF417972A}">
      <dgm:prSet/>
      <dgm:spPr/>
      <dgm:t>
        <a:bodyPr/>
        <a:lstStyle/>
        <a:p>
          <a:endParaRPr lang="en-US"/>
        </a:p>
      </dgm:t>
    </dgm:pt>
    <dgm:pt modelId="{0FA8275B-DDDF-4614-8680-9AD38202A2A3}" type="pres">
      <dgm:prSet presAssocID="{66C8C5E8-610F-4206-8624-D182D131A3DE}" presName="Name0" presStyleCnt="0">
        <dgm:presLayoutVars>
          <dgm:dir/>
          <dgm:animLvl val="lvl"/>
          <dgm:resizeHandles val="exact"/>
        </dgm:presLayoutVars>
      </dgm:prSet>
      <dgm:spPr/>
    </dgm:pt>
    <dgm:pt modelId="{C55DAB18-F1E6-406A-8530-7850327E86AC}" type="pres">
      <dgm:prSet presAssocID="{054E5ABC-E7AC-4962-AA49-879D508744B0}" presName="boxAndChildren" presStyleCnt="0"/>
      <dgm:spPr/>
    </dgm:pt>
    <dgm:pt modelId="{0EDB5C84-960E-48FE-BE34-337F72AEAFE9}" type="pres">
      <dgm:prSet presAssocID="{054E5ABC-E7AC-4962-AA49-879D508744B0}" presName="parentTextBox" presStyleLbl="node1" presStyleIdx="0" presStyleCnt="2"/>
      <dgm:spPr/>
    </dgm:pt>
    <dgm:pt modelId="{FB838749-37D6-4EBD-B5A9-6C9071B58423}" type="pres">
      <dgm:prSet presAssocID="{054E5ABC-E7AC-4962-AA49-879D508744B0}" presName="entireBox" presStyleLbl="node1" presStyleIdx="0" presStyleCnt="2"/>
      <dgm:spPr/>
    </dgm:pt>
    <dgm:pt modelId="{4DBE4E4B-CE97-4DCC-A7C2-9FA85FB200A8}" type="pres">
      <dgm:prSet presAssocID="{054E5ABC-E7AC-4962-AA49-879D508744B0}" presName="descendantBox" presStyleCnt="0"/>
      <dgm:spPr/>
    </dgm:pt>
    <dgm:pt modelId="{117DC8DA-F56B-4556-9250-0E8964CC60A4}" type="pres">
      <dgm:prSet presAssocID="{EF736826-7096-4D48-9DDB-181F53D20789}" presName="childTextBox" presStyleLbl="fgAccFollowNode1" presStyleIdx="0" presStyleCnt="5">
        <dgm:presLayoutVars>
          <dgm:bulletEnabled val="1"/>
        </dgm:presLayoutVars>
      </dgm:prSet>
      <dgm:spPr/>
    </dgm:pt>
    <dgm:pt modelId="{1CC3499D-5426-4869-A53E-9960C4A74247}" type="pres">
      <dgm:prSet presAssocID="{527944C0-D623-4982-8461-292F3F129429}" presName="childTextBox" presStyleLbl="fgAccFollowNode1" presStyleIdx="1" presStyleCnt="5">
        <dgm:presLayoutVars>
          <dgm:bulletEnabled val="1"/>
        </dgm:presLayoutVars>
      </dgm:prSet>
      <dgm:spPr/>
    </dgm:pt>
    <dgm:pt modelId="{DA1C07F6-AB2D-4ADD-8041-AB59F6025F31}" type="pres">
      <dgm:prSet presAssocID="{9CA402F6-5FBF-401D-9256-9B6ADA49E858}" presName="childTextBox" presStyleLbl="fgAccFollowNode1" presStyleIdx="2" presStyleCnt="5">
        <dgm:presLayoutVars>
          <dgm:bulletEnabled val="1"/>
        </dgm:presLayoutVars>
      </dgm:prSet>
      <dgm:spPr/>
    </dgm:pt>
    <dgm:pt modelId="{A8A19D22-77E6-4A1B-BF3E-784CE1915CA5}" type="pres">
      <dgm:prSet presAssocID="{0F7F966B-1A41-4E38-B2E4-664C15FA3DE9}" presName="childTextBox" presStyleLbl="fgAccFollowNode1" presStyleIdx="3" presStyleCnt="5">
        <dgm:presLayoutVars>
          <dgm:bulletEnabled val="1"/>
        </dgm:presLayoutVars>
      </dgm:prSet>
      <dgm:spPr/>
    </dgm:pt>
    <dgm:pt modelId="{54B6634C-0F4B-46DC-8D29-98B60CA14D7A}" type="pres">
      <dgm:prSet presAssocID="{73C39A55-591C-4766-BFF0-0ECEB5E8D0F3}" presName="childTextBox" presStyleLbl="fgAccFollowNode1" presStyleIdx="4" presStyleCnt="5">
        <dgm:presLayoutVars>
          <dgm:bulletEnabled val="1"/>
        </dgm:presLayoutVars>
      </dgm:prSet>
      <dgm:spPr/>
    </dgm:pt>
    <dgm:pt modelId="{1E39AF94-638F-4E63-BF3B-18E11B7CF980}" type="pres">
      <dgm:prSet presAssocID="{BB5CF000-52BF-4B68-8CAA-9932AE2BBF92}" presName="sp" presStyleCnt="0"/>
      <dgm:spPr/>
    </dgm:pt>
    <dgm:pt modelId="{683A1752-6512-4CC9-AEB1-FB262AF06E8D}" type="pres">
      <dgm:prSet presAssocID="{0DAE6114-06F2-41DE-8A63-E5A6DB94CBB0}" presName="arrowAndChildren" presStyleCnt="0"/>
      <dgm:spPr/>
    </dgm:pt>
    <dgm:pt modelId="{1A1C10C0-5C99-49CF-BFE7-02DAAEF2781E}" type="pres">
      <dgm:prSet presAssocID="{0DAE6114-06F2-41DE-8A63-E5A6DB94CBB0}" presName="parentTextArrow" presStyleLbl="node1" presStyleIdx="1" presStyleCnt="2"/>
      <dgm:spPr/>
    </dgm:pt>
  </dgm:ptLst>
  <dgm:cxnLst>
    <dgm:cxn modelId="{80A0701D-06CB-4CE9-B65B-A40CF417972A}" srcId="{054E5ABC-E7AC-4962-AA49-879D508744B0}" destId="{73C39A55-591C-4766-BFF0-0ECEB5E8D0F3}" srcOrd="4" destOrd="0" parTransId="{30CFED34-0307-4E17-AC83-A1797046C438}" sibTransId="{F0BC8B72-E2A0-46A3-B908-B24320E55452}"/>
    <dgm:cxn modelId="{F9638A1D-5C44-4425-AC72-E478D4AA6B5D}" type="presOf" srcId="{9CA402F6-5FBF-401D-9256-9B6ADA49E858}" destId="{DA1C07F6-AB2D-4ADD-8041-AB59F6025F31}" srcOrd="0" destOrd="0" presId="urn:microsoft.com/office/officeart/2005/8/layout/process4"/>
    <dgm:cxn modelId="{D03FCB25-F241-48E8-928C-628FA64B2DF9}" srcId="{054E5ABC-E7AC-4962-AA49-879D508744B0}" destId="{EF736826-7096-4D48-9DDB-181F53D20789}" srcOrd="0" destOrd="0" parTransId="{82E411F4-04B3-4362-B65E-8D04E5D3378B}" sibTransId="{76EACAF2-9263-4576-BD84-D9E73F2F70DF}"/>
    <dgm:cxn modelId="{CCC3F729-E8C4-4EC3-B27D-90EAF5B5D5E0}" type="presOf" srcId="{73C39A55-591C-4766-BFF0-0ECEB5E8D0F3}" destId="{54B6634C-0F4B-46DC-8D29-98B60CA14D7A}" srcOrd="0" destOrd="0" presId="urn:microsoft.com/office/officeart/2005/8/layout/process4"/>
    <dgm:cxn modelId="{29FD953A-A31C-49A5-B14D-2E8586ABA115}" type="presOf" srcId="{054E5ABC-E7AC-4962-AA49-879D508744B0}" destId="{FB838749-37D6-4EBD-B5A9-6C9071B58423}" srcOrd="1" destOrd="0" presId="urn:microsoft.com/office/officeart/2005/8/layout/process4"/>
    <dgm:cxn modelId="{912DA840-DEE3-436D-B16A-2E7C0BA90F20}" type="presOf" srcId="{054E5ABC-E7AC-4962-AA49-879D508744B0}" destId="{0EDB5C84-960E-48FE-BE34-337F72AEAFE9}" srcOrd="0" destOrd="0" presId="urn:microsoft.com/office/officeart/2005/8/layout/process4"/>
    <dgm:cxn modelId="{BB560441-EC06-4D7F-BC56-5972F656B0D9}" srcId="{054E5ABC-E7AC-4962-AA49-879D508744B0}" destId="{0F7F966B-1A41-4E38-B2E4-664C15FA3DE9}" srcOrd="3" destOrd="0" parTransId="{EBEA6960-C84A-4DE1-9324-340AA2CDC2EC}" sibTransId="{6BF916A5-F4F6-4B99-9DE9-AF071A68BE5B}"/>
    <dgm:cxn modelId="{89CD4862-C98E-4AED-9851-2326B84116CE}" type="presOf" srcId="{66C8C5E8-610F-4206-8624-D182D131A3DE}" destId="{0FA8275B-DDDF-4614-8680-9AD38202A2A3}" srcOrd="0" destOrd="0" presId="urn:microsoft.com/office/officeart/2005/8/layout/process4"/>
    <dgm:cxn modelId="{ED3E0D4B-93FC-4F27-BCC8-FCE3B21B4D77}" srcId="{66C8C5E8-610F-4206-8624-D182D131A3DE}" destId="{054E5ABC-E7AC-4962-AA49-879D508744B0}" srcOrd="1" destOrd="0" parTransId="{01F6513A-C8A9-4D4F-981B-2939F952EA50}" sibTransId="{9EC1AEBB-070E-42CD-8251-9F341906643B}"/>
    <dgm:cxn modelId="{1FA6DA54-7A0B-4EB1-A4F7-1778B52C70A6}" type="presOf" srcId="{EF736826-7096-4D48-9DDB-181F53D20789}" destId="{117DC8DA-F56B-4556-9250-0E8964CC60A4}" srcOrd="0" destOrd="0" presId="urn:microsoft.com/office/officeart/2005/8/layout/process4"/>
    <dgm:cxn modelId="{97EB8157-AECF-4ADF-A032-85ED68362BC2}" type="presOf" srcId="{0F7F966B-1A41-4E38-B2E4-664C15FA3DE9}" destId="{A8A19D22-77E6-4A1B-BF3E-784CE1915CA5}" srcOrd="0" destOrd="0" presId="urn:microsoft.com/office/officeart/2005/8/layout/process4"/>
    <dgm:cxn modelId="{FB63D99F-B281-4013-8F7B-6E3D6D1614CC}" srcId="{054E5ABC-E7AC-4962-AA49-879D508744B0}" destId="{9CA402F6-5FBF-401D-9256-9B6ADA49E858}" srcOrd="2" destOrd="0" parTransId="{9A3B5E01-E7E8-48A4-B6F7-BA0043C7E1F2}" sibTransId="{BFEEED62-C97E-4E73-86B2-E2B54B177579}"/>
    <dgm:cxn modelId="{7FF1AAA4-1760-4620-81AD-2B4F186D3013}" type="presOf" srcId="{527944C0-D623-4982-8461-292F3F129429}" destId="{1CC3499D-5426-4869-A53E-9960C4A74247}" srcOrd="0" destOrd="0" presId="urn:microsoft.com/office/officeart/2005/8/layout/process4"/>
    <dgm:cxn modelId="{DF12B3B0-E1D5-40FE-83B6-6719921A02F9}" srcId="{054E5ABC-E7AC-4962-AA49-879D508744B0}" destId="{527944C0-D623-4982-8461-292F3F129429}" srcOrd="1" destOrd="0" parTransId="{6C9C464E-CCB0-40A6-8181-740BEDD1F29A}" sibTransId="{9908BB9B-0940-45D8-9E60-6B8467AC6902}"/>
    <dgm:cxn modelId="{F38FF6DB-A12C-4C51-B0CB-CCDF63F10F79}" srcId="{66C8C5E8-610F-4206-8624-D182D131A3DE}" destId="{0DAE6114-06F2-41DE-8A63-E5A6DB94CBB0}" srcOrd="0" destOrd="0" parTransId="{D404E8B6-F553-4284-9321-F6722B310B3B}" sibTransId="{BB5CF000-52BF-4B68-8CAA-9932AE2BBF92}"/>
    <dgm:cxn modelId="{D7576DDD-848C-4C0C-B86C-BF122010D70F}" type="presOf" srcId="{0DAE6114-06F2-41DE-8A63-E5A6DB94CBB0}" destId="{1A1C10C0-5C99-49CF-BFE7-02DAAEF2781E}" srcOrd="0" destOrd="0" presId="urn:microsoft.com/office/officeart/2005/8/layout/process4"/>
    <dgm:cxn modelId="{73571F48-F826-4DF9-AC6A-CCAC5A81CA37}" type="presParOf" srcId="{0FA8275B-DDDF-4614-8680-9AD38202A2A3}" destId="{C55DAB18-F1E6-406A-8530-7850327E86AC}" srcOrd="0" destOrd="0" presId="urn:microsoft.com/office/officeart/2005/8/layout/process4"/>
    <dgm:cxn modelId="{D477AA13-50BC-4BF5-B6DD-CD89D1101858}" type="presParOf" srcId="{C55DAB18-F1E6-406A-8530-7850327E86AC}" destId="{0EDB5C84-960E-48FE-BE34-337F72AEAFE9}" srcOrd="0" destOrd="0" presId="urn:microsoft.com/office/officeart/2005/8/layout/process4"/>
    <dgm:cxn modelId="{21AFEE74-B725-465A-BDF7-BE6CFCA2E110}" type="presParOf" srcId="{C55DAB18-F1E6-406A-8530-7850327E86AC}" destId="{FB838749-37D6-4EBD-B5A9-6C9071B58423}" srcOrd="1" destOrd="0" presId="urn:microsoft.com/office/officeart/2005/8/layout/process4"/>
    <dgm:cxn modelId="{0CD1F808-ABF3-4ECD-A354-E0EBDE8B4B68}" type="presParOf" srcId="{C55DAB18-F1E6-406A-8530-7850327E86AC}" destId="{4DBE4E4B-CE97-4DCC-A7C2-9FA85FB200A8}" srcOrd="2" destOrd="0" presId="urn:microsoft.com/office/officeart/2005/8/layout/process4"/>
    <dgm:cxn modelId="{FB1B2221-732C-4121-9797-FE41BF7044D2}" type="presParOf" srcId="{4DBE4E4B-CE97-4DCC-A7C2-9FA85FB200A8}" destId="{117DC8DA-F56B-4556-9250-0E8964CC60A4}" srcOrd="0" destOrd="0" presId="urn:microsoft.com/office/officeart/2005/8/layout/process4"/>
    <dgm:cxn modelId="{039C4632-5298-45DE-8CC5-D44456899CBE}" type="presParOf" srcId="{4DBE4E4B-CE97-4DCC-A7C2-9FA85FB200A8}" destId="{1CC3499D-5426-4869-A53E-9960C4A74247}" srcOrd="1" destOrd="0" presId="urn:microsoft.com/office/officeart/2005/8/layout/process4"/>
    <dgm:cxn modelId="{13622E68-7EB8-438D-9E49-C1D75D0ECB44}" type="presParOf" srcId="{4DBE4E4B-CE97-4DCC-A7C2-9FA85FB200A8}" destId="{DA1C07F6-AB2D-4ADD-8041-AB59F6025F31}" srcOrd="2" destOrd="0" presId="urn:microsoft.com/office/officeart/2005/8/layout/process4"/>
    <dgm:cxn modelId="{0F550401-60CD-4FBA-8172-FE3A989E6820}" type="presParOf" srcId="{4DBE4E4B-CE97-4DCC-A7C2-9FA85FB200A8}" destId="{A8A19D22-77E6-4A1B-BF3E-784CE1915CA5}" srcOrd="3" destOrd="0" presId="urn:microsoft.com/office/officeart/2005/8/layout/process4"/>
    <dgm:cxn modelId="{950D7F83-0502-4C7E-8C31-6BBA464B5CD0}" type="presParOf" srcId="{4DBE4E4B-CE97-4DCC-A7C2-9FA85FB200A8}" destId="{54B6634C-0F4B-46DC-8D29-98B60CA14D7A}" srcOrd="4" destOrd="0" presId="urn:microsoft.com/office/officeart/2005/8/layout/process4"/>
    <dgm:cxn modelId="{89B80E79-4172-49DB-9F51-68723EB1D17D}" type="presParOf" srcId="{0FA8275B-DDDF-4614-8680-9AD38202A2A3}" destId="{1E39AF94-638F-4E63-BF3B-18E11B7CF980}" srcOrd="1" destOrd="0" presId="urn:microsoft.com/office/officeart/2005/8/layout/process4"/>
    <dgm:cxn modelId="{1C2855C5-6A4B-4646-9576-4240C4179470}" type="presParOf" srcId="{0FA8275B-DDDF-4614-8680-9AD38202A2A3}" destId="{683A1752-6512-4CC9-AEB1-FB262AF06E8D}" srcOrd="2" destOrd="0" presId="urn:microsoft.com/office/officeart/2005/8/layout/process4"/>
    <dgm:cxn modelId="{728DB42F-8589-49E2-AD62-432CC600967F}" type="presParOf" srcId="{683A1752-6512-4CC9-AEB1-FB262AF06E8D}" destId="{1A1C10C0-5C99-49CF-BFE7-02DAAEF2781E}"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8DA1CD-9324-4698-A875-8752D9E9399C}">
      <dsp:nvSpPr>
        <dsp:cNvPr id="0" name=""/>
        <dsp:cNvSpPr/>
      </dsp:nvSpPr>
      <dsp:spPr>
        <a:xfrm>
          <a:off x="0" y="302760"/>
          <a:ext cx="4472922" cy="1628639"/>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Being aware of the maturational process of each individual; which might be significantly younger than their chronological age.</a:t>
          </a:r>
          <a:endParaRPr lang="en-US" sz="2400" kern="1200"/>
        </a:p>
      </dsp:txBody>
      <dsp:txXfrm>
        <a:off x="79504" y="382264"/>
        <a:ext cx="4313914" cy="1469631"/>
      </dsp:txXfrm>
    </dsp:sp>
    <dsp:sp modelId="{97E46B31-FD60-4B72-B090-AEFAC77CD132}">
      <dsp:nvSpPr>
        <dsp:cNvPr id="0" name=""/>
        <dsp:cNvSpPr/>
      </dsp:nvSpPr>
      <dsp:spPr>
        <a:xfrm>
          <a:off x="0" y="2000520"/>
          <a:ext cx="4472922" cy="1628639"/>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Phenomenological noticing: a holistic view of the young person’s world and moment to moment experiencing</a:t>
          </a:r>
          <a:endParaRPr lang="en-US" sz="2400" kern="1200"/>
        </a:p>
      </dsp:txBody>
      <dsp:txXfrm>
        <a:off x="79504" y="2080024"/>
        <a:ext cx="4313914" cy="146963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838749-37D6-4EBD-B5A9-6C9071B58423}">
      <dsp:nvSpPr>
        <dsp:cNvPr id="0" name=""/>
        <dsp:cNvSpPr/>
      </dsp:nvSpPr>
      <dsp:spPr>
        <a:xfrm>
          <a:off x="0" y="2585703"/>
          <a:ext cx="5668310" cy="169650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kern="1200"/>
            <a:t>For young people to be able to self- care they need to be able to:</a:t>
          </a:r>
          <a:endParaRPr lang="en-US" sz="2200" kern="1200"/>
        </a:p>
      </dsp:txBody>
      <dsp:txXfrm>
        <a:off x="0" y="2585703"/>
        <a:ext cx="5668310" cy="916110"/>
      </dsp:txXfrm>
    </dsp:sp>
    <dsp:sp modelId="{117DC8DA-F56B-4556-9250-0E8964CC60A4}">
      <dsp:nvSpPr>
        <dsp:cNvPr id="0" name=""/>
        <dsp:cNvSpPr/>
      </dsp:nvSpPr>
      <dsp:spPr>
        <a:xfrm>
          <a:off x="691" y="3467883"/>
          <a:ext cx="1133385" cy="780390"/>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8232" tIns="13970" rIns="78232" bIns="13970" numCol="1" spcCol="1270" anchor="ctr" anchorCtr="0">
          <a:noAutofit/>
        </a:bodyPr>
        <a:lstStyle/>
        <a:p>
          <a:pPr marL="0" lvl="0" indent="0" algn="ctr" defTabSz="488950">
            <a:lnSpc>
              <a:spcPct val="90000"/>
            </a:lnSpc>
            <a:spcBef>
              <a:spcPct val="0"/>
            </a:spcBef>
            <a:spcAft>
              <a:spcPct val="35000"/>
            </a:spcAft>
            <a:buNone/>
          </a:pPr>
          <a:r>
            <a:rPr lang="en-GB" sz="1100" kern="1200"/>
            <a:t>Develop and maintain a social support system (family, peers, professionals)</a:t>
          </a:r>
          <a:endParaRPr lang="en-US" sz="1100" kern="1200"/>
        </a:p>
      </dsp:txBody>
      <dsp:txXfrm>
        <a:off x="691" y="3467883"/>
        <a:ext cx="1133385" cy="780390"/>
      </dsp:txXfrm>
    </dsp:sp>
    <dsp:sp modelId="{1CC3499D-5426-4869-A53E-9960C4A74247}">
      <dsp:nvSpPr>
        <dsp:cNvPr id="0" name=""/>
        <dsp:cNvSpPr/>
      </dsp:nvSpPr>
      <dsp:spPr>
        <a:xfrm>
          <a:off x="1134077" y="3467883"/>
          <a:ext cx="1133385" cy="780390"/>
        </a:xfrm>
        <a:prstGeom prst="rect">
          <a:avLst/>
        </a:prstGeom>
        <a:solidFill>
          <a:schemeClr val="accent2">
            <a:tint val="40000"/>
            <a:alpha val="90000"/>
            <a:hueOff val="390994"/>
            <a:satOff val="-7348"/>
            <a:lumOff val="-220"/>
            <a:alphaOff val="0"/>
          </a:schemeClr>
        </a:solidFill>
        <a:ln w="12700" cap="flat" cmpd="sng" algn="ctr">
          <a:solidFill>
            <a:schemeClr val="accent2">
              <a:tint val="40000"/>
              <a:alpha val="90000"/>
              <a:hueOff val="390994"/>
              <a:satOff val="-7348"/>
              <a:lumOff val="-22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8232" tIns="13970" rIns="78232" bIns="13970" numCol="1" spcCol="1270" anchor="ctr" anchorCtr="0">
          <a:noAutofit/>
        </a:bodyPr>
        <a:lstStyle/>
        <a:p>
          <a:pPr marL="0" lvl="0" indent="0" algn="ctr" defTabSz="488950">
            <a:lnSpc>
              <a:spcPct val="90000"/>
            </a:lnSpc>
            <a:spcBef>
              <a:spcPct val="0"/>
            </a:spcBef>
            <a:spcAft>
              <a:spcPct val="35000"/>
            </a:spcAft>
            <a:buNone/>
          </a:pPr>
          <a:r>
            <a:rPr lang="en-GB" sz="1100" kern="1200"/>
            <a:t>Learn how to take self-responsibility</a:t>
          </a:r>
          <a:endParaRPr lang="en-US" sz="1100" kern="1200"/>
        </a:p>
      </dsp:txBody>
      <dsp:txXfrm>
        <a:off x="1134077" y="3467883"/>
        <a:ext cx="1133385" cy="780390"/>
      </dsp:txXfrm>
    </dsp:sp>
    <dsp:sp modelId="{DA1C07F6-AB2D-4ADD-8041-AB59F6025F31}">
      <dsp:nvSpPr>
        <dsp:cNvPr id="0" name=""/>
        <dsp:cNvSpPr/>
      </dsp:nvSpPr>
      <dsp:spPr>
        <a:xfrm>
          <a:off x="2267462" y="3467883"/>
          <a:ext cx="1133385" cy="780390"/>
        </a:xfrm>
        <a:prstGeom prst="rect">
          <a:avLst/>
        </a:prstGeom>
        <a:solidFill>
          <a:schemeClr val="accent2">
            <a:tint val="40000"/>
            <a:alpha val="90000"/>
            <a:hueOff val="781989"/>
            <a:satOff val="-14696"/>
            <a:lumOff val="-439"/>
            <a:alphaOff val="0"/>
          </a:schemeClr>
        </a:solidFill>
        <a:ln w="12700" cap="flat" cmpd="sng" algn="ctr">
          <a:solidFill>
            <a:schemeClr val="accent2">
              <a:tint val="40000"/>
              <a:alpha val="90000"/>
              <a:hueOff val="781989"/>
              <a:satOff val="-14696"/>
              <a:lumOff val="-43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8232" tIns="13970" rIns="78232" bIns="13970" numCol="1" spcCol="1270" anchor="ctr" anchorCtr="0">
          <a:noAutofit/>
        </a:bodyPr>
        <a:lstStyle/>
        <a:p>
          <a:pPr marL="0" lvl="0" indent="0" algn="ctr" defTabSz="488950">
            <a:lnSpc>
              <a:spcPct val="90000"/>
            </a:lnSpc>
            <a:spcBef>
              <a:spcPct val="0"/>
            </a:spcBef>
            <a:spcAft>
              <a:spcPct val="35000"/>
            </a:spcAft>
            <a:buNone/>
          </a:pPr>
          <a:r>
            <a:rPr lang="en-GB" sz="1100" kern="1200"/>
            <a:t>Manage and cope with stresses</a:t>
          </a:r>
          <a:endParaRPr lang="en-US" sz="1100" kern="1200"/>
        </a:p>
      </dsp:txBody>
      <dsp:txXfrm>
        <a:off x="2267462" y="3467883"/>
        <a:ext cx="1133385" cy="780390"/>
      </dsp:txXfrm>
    </dsp:sp>
    <dsp:sp modelId="{A8A19D22-77E6-4A1B-BF3E-784CE1915CA5}">
      <dsp:nvSpPr>
        <dsp:cNvPr id="0" name=""/>
        <dsp:cNvSpPr/>
      </dsp:nvSpPr>
      <dsp:spPr>
        <a:xfrm>
          <a:off x="3400847" y="3467883"/>
          <a:ext cx="1133385" cy="780390"/>
        </a:xfrm>
        <a:prstGeom prst="rect">
          <a:avLst/>
        </a:prstGeom>
        <a:solidFill>
          <a:schemeClr val="accent2">
            <a:tint val="40000"/>
            <a:alpha val="90000"/>
            <a:hueOff val="1172983"/>
            <a:satOff val="-22045"/>
            <a:lumOff val="-659"/>
            <a:alphaOff val="0"/>
          </a:schemeClr>
        </a:solidFill>
        <a:ln w="12700" cap="flat" cmpd="sng" algn="ctr">
          <a:solidFill>
            <a:schemeClr val="accent2">
              <a:tint val="40000"/>
              <a:alpha val="90000"/>
              <a:hueOff val="1172983"/>
              <a:satOff val="-22045"/>
              <a:lumOff val="-65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8232" tIns="13970" rIns="78232" bIns="13970" numCol="1" spcCol="1270" anchor="ctr" anchorCtr="0">
          <a:noAutofit/>
        </a:bodyPr>
        <a:lstStyle/>
        <a:p>
          <a:pPr marL="0" lvl="0" indent="0" algn="ctr" defTabSz="488950">
            <a:lnSpc>
              <a:spcPct val="90000"/>
            </a:lnSpc>
            <a:spcBef>
              <a:spcPct val="0"/>
            </a:spcBef>
            <a:spcAft>
              <a:spcPct val="35000"/>
            </a:spcAft>
            <a:buNone/>
          </a:pPr>
          <a:r>
            <a:rPr lang="en-GB" sz="1100" kern="1200"/>
            <a:t>Care for their own well-being</a:t>
          </a:r>
          <a:endParaRPr lang="en-US" sz="1100" kern="1200"/>
        </a:p>
      </dsp:txBody>
      <dsp:txXfrm>
        <a:off x="3400847" y="3467883"/>
        <a:ext cx="1133385" cy="780390"/>
      </dsp:txXfrm>
    </dsp:sp>
    <dsp:sp modelId="{54B6634C-0F4B-46DC-8D29-98B60CA14D7A}">
      <dsp:nvSpPr>
        <dsp:cNvPr id="0" name=""/>
        <dsp:cNvSpPr/>
      </dsp:nvSpPr>
      <dsp:spPr>
        <a:xfrm>
          <a:off x="4534232" y="3467883"/>
          <a:ext cx="1133385" cy="780390"/>
        </a:xfrm>
        <a:prstGeom prst="rect">
          <a:avLst/>
        </a:prstGeom>
        <a:solidFill>
          <a:schemeClr val="accent2">
            <a:tint val="40000"/>
            <a:alpha val="90000"/>
            <a:hueOff val="1563978"/>
            <a:satOff val="-29393"/>
            <a:lumOff val="-878"/>
            <a:alphaOff val="0"/>
          </a:schemeClr>
        </a:solidFill>
        <a:ln w="12700" cap="flat" cmpd="sng" algn="ctr">
          <a:solidFill>
            <a:schemeClr val="accent2">
              <a:tint val="40000"/>
              <a:alpha val="90000"/>
              <a:hueOff val="1563978"/>
              <a:satOff val="-29393"/>
              <a:lumOff val="-87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8232" tIns="13970" rIns="78232" bIns="13970" numCol="1" spcCol="1270" anchor="ctr" anchorCtr="0">
          <a:noAutofit/>
        </a:bodyPr>
        <a:lstStyle/>
        <a:p>
          <a:pPr marL="0" lvl="0" indent="0" algn="ctr" defTabSz="488950">
            <a:lnSpc>
              <a:spcPct val="90000"/>
            </a:lnSpc>
            <a:spcBef>
              <a:spcPct val="0"/>
            </a:spcBef>
            <a:spcAft>
              <a:spcPct val="35000"/>
            </a:spcAft>
            <a:buNone/>
          </a:pPr>
          <a:r>
            <a:rPr lang="en-GB" sz="1100" kern="1200"/>
            <a:t>Look after their own psychological health.</a:t>
          </a:r>
          <a:endParaRPr lang="en-US" sz="1100" kern="1200"/>
        </a:p>
      </dsp:txBody>
      <dsp:txXfrm>
        <a:off x="4534232" y="3467883"/>
        <a:ext cx="1133385" cy="780390"/>
      </dsp:txXfrm>
    </dsp:sp>
    <dsp:sp modelId="{1A1C10C0-5C99-49CF-BFE7-02DAAEF2781E}">
      <dsp:nvSpPr>
        <dsp:cNvPr id="0" name=""/>
        <dsp:cNvSpPr/>
      </dsp:nvSpPr>
      <dsp:spPr>
        <a:xfrm rot="10800000">
          <a:off x="0" y="1931"/>
          <a:ext cx="5668310" cy="2609218"/>
        </a:xfrm>
        <a:prstGeom prst="upArrowCallout">
          <a:avLst/>
        </a:prstGeom>
        <a:solidFill>
          <a:schemeClr val="accent2">
            <a:hueOff val="1121191"/>
            <a:satOff val="-50365"/>
            <a:lumOff val="6667"/>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kern="1200"/>
            <a:t>Promoting Self Care.</a:t>
          </a:r>
          <a:endParaRPr lang="en-US" sz="2200" kern="1200"/>
        </a:p>
      </dsp:txBody>
      <dsp:txXfrm rot="10800000">
        <a:off x="0" y="1931"/>
        <a:ext cx="5668310" cy="169539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60AD99-EDCD-4602-AFE8-7BD40ACD627E}" type="datetimeFigureOut">
              <a:rPr lang="en-GB"/>
              <a:t>23/04/2024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DDAF2D7-A4BB-43B7-81E4-975608D35C18}" type="slidenum">
              <a:rPr lang="en-GB"/>
              <a:t>‹#›</a:t>
            </a:fld>
            <a:endParaRPr lang="en-GB"/>
          </a:p>
        </p:txBody>
      </p:sp>
    </p:spTree>
    <p:extLst>
      <p:ext uri="{BB962C8B-B14F-4D97-AF65-F5344CB8AC3E}">
        <p14:creationId xmlns:p14="http://schemas.microsoft.com/office/powerpoint/2010/main" val="1254643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8" Type="http://schemas.openxmlformats.org/officeDocument/2006/relationships/hyperlink" Target="https://link-springer-com.ezproxy.uwtsd.ac.uk/article/10.1007/s10447-013-9198-4#ref-CR38" TargetMode="External"/><Relationship Id="rId13" Type="http://schemas.openxmlformats.org/officeDocument/2006/relationships/hyperlink" Target="https://link-springer-com.ezproxy.uwtsd.ac.uk/article/10.1007/s10447-013-9198-4#ref-CR9" TargetMode="External"/><Relationship Id="rId3" Type="http://schemas.openxmlformats.org/officeDocument/2006/relationships/hyperlink" Target="https://link-springer-com.ezproxy.uwtsd.ac.uk/article/10.1007/s10447-013-9198-4#ref-CR28" TargetMode="External"/><Relationship Id="rId7" Type="http://schemas.openxmlformats.org/officeDocument/2006/relationships/hyperlink" Target="https://link-springer-com.ezproxy.uwtsd.ac.uk/article/10.1007/s10447-013-9198-4#ref-CR34" TargetMode="External"/><Relationship Id="rId12" Type="http://schemas.openxmlformats.org/officeDocument/2006/relationships/hyperlink" Target="https://link-springer-com.ezproxy.uwtsd.ac.uk/article/10.1007/s10447-013-9198-4#ref-CR46" TargetMode="External"/><Relationship Id="rId2" Type="http://schemas.openxmlformats.org/officeDocument/2006/relationships/slide" Target="../slides/slide32.xml"/><Relationship Id="rId16" Type="http://schemas.openxmlformats.org/officeDocument/2006/relationships/hyperlink" Target="https://link-springer-com.ezproxy.uwtsd.ac.uk/article/10.1007/s10447-013-9198-4#ref-CR77" TargetMode="External"/><Relationship Id="rId1" Type="http://schemas.openxmlformats.org/officeDocument/2006/relationships/notesMaster" Target="../notesMasters/notesMaster1.xml"/><Relationship Id="rId6" Type="http://schemas.openxmlformats.org/officeDocument/2006/relationships/hyperlink" Target="https://link-springer-com.ezproxy.uwtsd.ac.uk/article/10.1007/s10447-013-9198-4#ref-CR4" TargetMode="External"/><Relationship Id="rId11" Type="http://schemas.openxmlformats.org/officeDocument/2006/relationships/hyperlink" Target="https://link-springer-com.ezproxy.uwtsd.ac.uk/article/10.1007/s10447-013-9198-4#ref-CR69" TargetMode="External"/><Relationship Id="rId5" Type="http://schemas.openxmlformats.org/officeDocument/2006/relationships/hyperlink" Target="https://link-springer-com.ezproxy.uwtsd.ac.uk/article/10.1007/s10447-013-9198-4#ref-CR5" TargetMode="External"/><Relationship Id="rId15" Type="http://schemas.openxmlformats.org/officeDocument/2006/relationships/hyperlink" Target="https://link-springer-com.ezproxy.uwtsd.ac.uk/article/10.1007/s10447-013-9198-4#ref-CR61" TargetMode="External"/><Relationship Id="rId10" Type="http://schemas.openxmlformats.org/officeDocument/2006/relationships/hyperlink" Target="https://link-springer-com.ezproxy.uwtsd.ac.uk/article/10.1007/s10447-013-9198-4#ref-CR20" TargetMode="External"/><Relationship Id="rId4" Type="http://schemas.openxmlformats.org/officeDocument/2006/relationships/hyperlink" Target="https://link-springer-com.ezproxy.uwtsd.ac.uk/article/10.1007/s10447-013-9198-4#ref-CR27" TargetMode="External"/><Relationship Id="rId9" Type="http://schemas.openxmlformats.org/officeDocument/2006/relationships/hyperlink" Target="https://link-springer-com.ezproxy.uwtsd.ac.uk/article/10.1007/s10447-013-9198-4#ref-CR72" TargetMode="External"/><Relationship Id="rId14" Type="http://schemas.openxmlformats.org/officeDocument/2006/relationships/hyperlink" Target="https://link-springer-com.ezproxy.uwtsd.ac.uk/article/10.1007/s10447-013-9198-4#ref-CR42" TargetMode="Externa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link-springer-com.ezproxy.uwtsd.ac.uk/article/10.1007/s10447-013-9198-4#ref-CR2" TargetMode="External"/><Relationship Id="rId2" Type="http://schemas.openxmlformats.org/officeDocument/2006/relationships/slide" Target="../slides/slide33.xml"/><Relationship Id="rId1" Type="http://schemas.openxmlformats.org/officeDocument/2006/relationships/notesMaster" Target="../notesMasters/notesMaster1.xml"/><Relationship Id="rId5" Type="http://schemas.openxmlformats.org/officeDocument/2006/relationships/hyperlink" Target="https://link-springer-com.ezproxy.uwtsd.ac.uk/article/10.1007/s10447-013-9198-4#ref-CR60" TargetMode="External"/><Relationship Id="rId4" Type="http://schemas.openxmlformats.org/officeDocument/2006/relationships/hyperlink" Target="https://link-springer-com.ezproxy.uwtsd.ac.uk/article/10.1007/s10447-013-9198-4#ref-CR59"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DDAF2D7-A4BB-43B7-81E4-975608D35C18}" type="slidenum">
              <a:rPr lang="en-GB" smtClean="0"/>
              <a:t>12</a:t>
            </a:fld>
            <a:endParaRPr lang="en-GB"/>
          </a:p>
        </p:txBody>
      </p:sp>
    </p:spTree>
    <p:extLst>
      <p:ext uri="{BB962C8B-B14F-4D97-AF65-F5344CB8AC3E}">
        <p14:creationId xmlns:p14="http://schemas.microsoft.com/office/powerpoint/2010/main" val="38255383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Tier 1: GPs, Youth justisce workers, voluntary agencies</a:t>
            </a:r>
          </a:p>
          <a:p>
            <a:r>
              <a:rPr lang="en-US">
                <a:cs typeface="Calibri"/>
              </a:rPr>
              <a:t>Tier 2: Community Mental Health Nurses – this is for children and young people with more severe or complex health needs</a:t>
            </a:r>
          </a:p>
          <a:p>
            <a:r>
              <a:rPr lang="en-US">
                <a:cs typeface="Calibri"/>
              </a:rPr>
              <a:t>Tier 3: Severe, complex and persistant mental health needs such as OCD, Bipolar disorder. There will be a team working together to support the individual: including psychologists and psychiatrists and occupational therapists</a:t>
            </a:r>
          </a:p>
          <a:p>
            <a:r>
              <a:rPr lang="en-US">
                <a:cs typeface="Calibri"/>
              </a:rPr>
              <a:t>Tier 4: This is for the children and young people with the most severe problems, such as life-threatening eating disorders, or a history of physical or sexual abuse. These services are usually in specialist units.</a:t>
            </a:r>
          </a:p>
        </p:txBody>
      </p:sp>
      <p:sp>
        <p:nvSpPr>
          <p:cNvPr id="4" name="Slide Number Placeholder 3"/>
          <p:cNvSpPr>
            <a:spLocks noGrp="1"/>
          </p:cNvSpPr>
          <p:nvPr>
            <p:ph type="sldNum" sz="quarter" idx="5"/>
          </p:nvPr>
        </p:nvSpPr>
        <p:spPr/>
        <p:txBody>
          <a:bodyPr/>
          <a:lstStyle/>
          <a:p>
            <a:fld id="{DDDAF2D7-A4BB-43B7-81E4-975608D35C18}" type="slidenum">
              <a:rPr lang="en-GB"/>
              <a:t>26</a:t>
            </a:fld>
            <a:endParaRPr lang="en-GB"/>
          </a:p>
        </p:txBody>
      </p:sp>
    </p:spTree>
    <p:extLst>
      <p:ext uri="{BB962C8B-B14F-4D97-AF65-F5344CB8AC3E}">
        <p14:creationId xmlns:p14="http://schemas.microsoft.com/office/powerpoint/2010/main" val="12250303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addition to these common anecdotal experiences, research exploring the relationship between nature and mental health suggests that exposure to nature reduces stress (Kaplan </a:t>
            </a:r>
            <a:r>
              <a:rPr lang="en-US" u="sng" dirty="0">
                <a:hlinkClick r:id="rId3"/>
              </a:rPr>
              <a:t>1995</a:t>
            </a:r>
            <a:r>
              <a:rPr lang="en-US" dirty="0"/>
              <a:t>; Hull and Michael </a:t>
            </a:r>
            <a:r>
              <a:rPr lang="en-US" u="sng" dirty="0">
                <a:hlinkClick r:id="rId4"/>
              </a:rPr>
              <a:t>1994</a:t>
            </a:r>
            <a:r>
              <a:rPr lang="en-US" dirty="0"/>
              <a:t>), improves attentional capacity and cognitive functioning (Kaplan </a:t>
            </a:r>
            <a:r>
              <a:rPr lang="en-US" u="sng" dirty="0">
                <a:hlinkClick r:id="rId3"/>
              </a:rPr>
              <a:t>1995</a:t>
            </a:r>
            <a:r>
              <a:rPr lang="en-US" dirty="0"/>
              <a:t>; Berto </a:t>
            </a:r>
            <a:r>
              <a:rPr lang="en-US" u="sng" dirty="0">
                <a:hlinkClick r:id="rId5"/>
              </a:rPr>
              <a:t>2005</a:t>
            </a:r>
            <a:r>
              <a:rPr lang="en-US" dirty="0"/>
              <a:t>; Berman et al. </a:t>
            </a:r>
            <a:r>
              <a:rPr lang="en-US" u="sng" dirty="0">
                <a:hlinkClick r:id="rId6"/>
              </a:rPr>
              <a:t>2008</a:t>
            </a:r>
            <a:r>
              <a:rPr lang="en-US" dirty="0"/>
              <a:t>), increases concentration and impulse control in children and adults with attention deficit hyperactivity disorder (ADHD) (Kuo and Taylor </a:t>
            </a:r>
            <a:r>
              <a:rPr lang="en-US" u="sng" dirty="0">
                <a:hlinkClick r:id="rId7"/>
              </a:rPr>
              <a:t>2004</a:t>
            </a:r>
            <a:r>
              <a:rPr lang="en-US" dirty="0"/>
              <a:t>), reduces physical pain and speeds up healing (</a:t>
            </a:r>
            <a:r>
              <a:rPr lang="en-US" dirty="0" err="1"/>
              <a:t>Lechtzin</a:t>
            </a:r>
            <a:r>
              <a:rPr lang="en-US" dirty="0"/>
              <a:t> et al. </a:t>
            </a:r>
            <a:r>
              <a:rPr lang="en-US" u="sng" dirty="0">
                <a:hlinkClick r:id="rId8"/>
              </a:rPr>
              <a:t>2010</a:t>
            </a:r>
            <a:r>
              <a:rPr lang="en-US" dirty="0"/>
              <a:t>; Ulrich </a:t>
            </a:r>
            <a:r>
              <a:rPr lang="en-US" u="sng" dirty="0">
                <a:hlinkClick r:id="rId9"/>
              </a:rPr>
              <a:t>1984</a:t>
            </a:r>
            <a:r>
              <a:rPr lang="en-US" dirty="0"/>
              <a:t>), improves job satisfaction and productivity (</a:t>
            </a:r>
            <a:r>
              <a:rPr lang="en-US" dirty="0" err="1"/>
              <a:t>Dravigne</a:t>
            </a:r>
            <a:r>
              <a:rPr lang="en-US" dirty="0"/>
              <a:t> et al. </a:t>
            </a:r>
            <a:r>
              <a:rPr lang="en-US" u="sng" dirty="0">
                <a:hlinkClick r:id="rId10"/>
              </a:rPr>
              <a:t>2008</a:t>
            </a:r>
            <a:r>
              <a:rPr lang="en-US" dirty="0"/>
              <a:t>; Taylor et al. </a:t>
            </a:r>
            <a:r>
              <a:rPr lang="en-US" u="sng" dirty="0">
                <a:hlinkClick r:id="rId11"/>
              </a:rPr>
              <a:t>2001</a:t>
            </a:r>
            <a:r>
              <a:rPr lang="en-US" dirty="0"/>
              <a:t>), lifts mood (Hull and Michael </a:t>
            </a:r>
            <a:r>
              <a:rPr lang="en-US" u="sng" dirty="0">
                <a:hlinkClick r:id="rId4"/>
              </a:rPr>
              <a:t>1994</a:t>
            </a:r>
            <a:r>
              <a:rPr lang="en-US" dirty="0"/>
              <a:t>), and reduces risk of morbidity (Maas et al. </a:t>
            </a:r>
            <a:r>
              <a:rPr lang="en-US" u="sng" dirty="0">
                <a:hlinkClick r:id="rId12"/>
              </a:rPr>
              <a:t>2009b</a:t>
            </a:r>
            <a:r>
              <a:rPr lang="en-US" dirty="0"/>
              <a:t>). Growing research in this area supports a significant link between spending time in a natural environment and high levels of psychological, emotional, physical and spiritual well-being (Burls </a:t>
            </a:r>
            <a:r>
              <a:rPr lang="en-US" u="sng" dirty="0">
                <a:hlinkClick r:id="rId13"/>
              </a:rPr>
              <a:t>2007</a:t>
            </a:r>
            <a:r>
              <a:rPr lang="en-US" dirty="0"/>
              <a:t>; Louv </a:t>
            </a:r>
            <a:r>
              <a:rPr lang="en-US" u="sng" dirty="0">
                <a:hlinkClick r:id="rId14"/>
              </a:rPr>
              <a:t>2008</a:t>
            </a:r>
            <a:r>
              <a:rPr lang="en-US" dirty="0"/>
              <a:t>; Pryor et al. </a:t>
            </a:r>
            <a:r>
              <a:rPr lang="en-US" u="sng" dirty="0">
                <a:hlinkClick r:id="rId15"/>
              </a:rPr>
              <a:t>2006</a:t>
            </a:r>
            <a:r>
              <a:rPr lang="en-US" dirty="0"/>
              <a:t>; Wilson </a:t>
            </a:r>
            <a:r>
              <a:rPr lang="en-US" u="sng" dirty="0">
                <a:hlinkClick r:id="rId16"/>
              </a:rPr>
              <a:t>1984</a:t>
            </a:r>
            <a:r>
              <a:rPr lang="en-US" dirty="0"/>
              <a:t>).</a:t>
            </a:r>
          </a:p>
        </p:txBody>
      </p:sp>
      <p:sp>
        <p:nvSpPr>
          <p:cNvPr id="4" name="Slide Number Placeholder 3"/>
          <p:cNvSpPr>
            <a:spLocks noGrp="1"/>
          </p:cNvSpPr>
          <p:nvPr>
            <p:ph type="sldNum" sz="quarter" idx="5"/>
          </p:nvPr>
        </p:nvSpPr>
        <p:spPr/>
        <p:txBody>
          <a:bodyPr/>
          <a:lstStyle/>
          <a:p>
            <a:fld id="{DDDAF2D7-A4BB-43B7-81E4-975608D35C18}" type="slidenum">
              <a:rPr lang="en-GB"/>
              <a:t>32</a:t>
            </a:fld>
            <a:endParaRPr lang="en-GB"/>
          </a:p>
        </p:txBody>
      </p:sp>
    </p:spTree>
    <p:extLst>
      <p:ext uri="{BB962C8B-B14F-4D97-AF65-F5344CB8AC3E}">
        <p14:creationId xmlns:p14="http://schemas.microsoft.com/office/powerpoint/2010/main" val="28656337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a meta-analysis of 10 studies involving 1,252 participants, Barton and Pretty (</a:t>
            </a:r>
            <a:r>
              <a:rPr lang="en-US" u="sng" dirty="0">
                <a:hlinkClick r:id="rId3"/>
              </a:rPr>
              <a:t>2010</a:t>
            </a:r>
            <a:r>
              <a:rPr lang="en-US" dirty="0"/>
              <a:t>) found that green exercise improved self-esteem and mood significantly more than non-green exercise. In fact, every type of green activity analyzed (i.e., walking, gardening, cycling, fishing, boating, horseback-riding, and farming) improved self-esteem and mood. In another study, Pretty et al. (</a:t>
            </a:r>
            <a:r>
              <a:rPr lang="en-US" u="sng" dirty="0">
                <a:hlinkClick r:id="rId4"/>
              </a:rPr>
              <a:t>2006</a:t>
            </a:r>
            <a:r>
              <a:rPr lang="en-US" dirty="0"/>
              <a:t>) found that 90 % of the participants had increased self-esteem after walking in a natural setting, while 44 % of those who walked inside a shopping center experienced reduced levels of self-esteem. In a study exploring the influence of nature on depression, Pretty et al. (</a:t>
            </a:r>
            <a:r>
              <a:rPr lang="en-US" u="sng" dirty="0">
                <a:hlinkClick r:id="rId5"/>
              </a:rPr>
              <a:t>2007</a:t>
            </a:r>
            <a:r>
              <a:rPr lang="en-US" dirty="0"/>
              <a:t>) observed that 71 % of those who participated in a daily walk around a public park containing woodlands, grasslands, and lakes experienced significantly less depression than those who walked inside a shopping center. The same authors suggest that a daily dose of walking outside could be as effective as taking antidepressant drugs for treating mild to moderate depression.</a:t>
            </a:r>
          </a:p>
        </p:txBody>
      </p:sp>
      <p:sp>
        <p:nvSpPr>
          <p:cNvPr id="4" name="Slide Number Placeholder 3"/>
          <p:cNvSpPr>
            <a:spLocks noGrp="1"/>
          </p:cNvSpPr>
          <p:nvPr>
            <p:ph type="sldNum" sz="quarter" idx="5"/>
          </p:nvPr>
        </p:nvSpPr>
        <p:spPr/>
        <p:txBody>
          <a:bodyPr/>
          <a:lstStyle/>
          <a:p>
            <a:fld id="{DDDAF2D7-A4BB-43B7-81E4-975608D35C18}" type="slidenum">
              <a:rPr lang="en-GB"/>
              <a:t>33</a:t>
            </a:fld>
            <a:endParaRPr lang="en-GB"/>
          </a:p>
        </p:txBody>
      </p:sp>
    </p:spTree>
    <p:extLst>
      <p:ext uri="{BB962C8B-B14F-4D97-AF65-F5344CB8AC3E}">
        <p14:creationId xmlns:p14="http://schemas.microsoft.com/office/powerpoint/2010/main" val="27055419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4/23/2024</a:t>
            </a:fld>
            <a:endParaRPr lang="en-US"/>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3242838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332B432-ACDA-4023-A761-2BAB76577B62}" type="datetime1">
              <a:rPr lang="en-US" smtClean="0"/>
              <a:t>4/23/2024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7118583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4/23/2024</a:t>
            </a:fld>
            <a:endParaRPr lang="en-US"/>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15977583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69186D26-FA5F-4637-B602-B7C2DC34CFD4}" type="datetime1">
              <a:rPr lang="en-US" smtClean="0"/>
              <a:t>4/23/2024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018586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A7F15D8-96D1-4781-BC50-CA8A088B2FE4}" type="datetime1">
              <a:rPr lang="en-US" smtClean="0"/>
              <a:t>4/23/2024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8131366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9A96C99-B8F8-4528-BD05-0E16E943DC09}" type="datetime1">
              <a:rPr lang="en-US" smtClean="0"/>
              <a:t>4/23/2024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4495853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4/23/2024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4490787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4/23/2024</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6834497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4/23/2024</a:t>
            </a:fld>
            <a:endParaRPr lang="en-US"/>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13514252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34F40B7-36AB-4376-BE14-EF7004D79BB9}" type="datetime1">
              <a:rPr lang="en-US" smtClean="0"/>
              <a:t>4/23/2024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3124816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F87CAB8-DCAE-46A5-AADA-B3FAD11A54E0}" type="datetime1">
              <a:rPr lang="en-US" smtClean="0"/>
              <a:t>4/23/2024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2593533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F6FA2B21-3FCD-4721-B95C-427943F61125}" type="datetime1">
              <a:rPr lang="en-US" smtClean="0"/>
              <a:t>4/23/2024</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1000">
                <a:solidFill>
                  <a:schemeClr val="tx1">
                    <a:lumMod val="85000"/>
                    <a:lumOff val="15000"/>
                  </a:schemeClr>
                </a:solidFill>
              </a:defRPr>
            </a:lvl1pPr>
          </a:lstStyle>
          <a:p>
            <a:endParaRPr lang="en-US"/>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816954564"/>
      </p:ext>
    </p:extLst>
  </p:cSld>
  <p:clrMap bg1="lt1" tx1="dk1" bg2="lt2" tx2="dk2" accent1="accent1" accent2="accent2" accent3="accent3" accent4="accent4" accent5="accent5" accent6="accent6" hlink="hlink" folHlink="folHlink"/>
  <p:sldLayoutIdLst>
    <p:sldLayoutId id="2147483833" r:id="rId1"/>
    <p:sldLayoutId id="2147483834" r:id="rId2"/>
    <p:sldLayoutId id="2147483835" r:id="rId3"/>
    <p:sldLayoutId id="2147483836" r:id="rId4"/>
    <p:sldLayoutId id="2147483831" r:id="rId5"/>
    <p:sldLayoutId id="2147483826" r:id="rId6"/>
    <p:sldLayoutId id="2147483827" r:id="rId7"/>
    <p:sldLayoutId id="2147483828" r:id="rId8"/>
    <p:sldLayoutId id="2147483829" r:id="rId9"/>
    <p:sldLayoutId id="2147483830" r:id="rId10"/>
    <p:sldLayoutId id="2147483832" r:id="rId11"/>
  </p:sldLayoutIdLst>
  <p:hf sldNum="0" hdr="0" ftr="0" dt="0"/>
  <p:txStyles>
    <p:titleStyle>
      <a:lvl1pPr algn="l" defTabSz="914400" rtl="0" eaLnBrk="1" latinLnBrk="0" hangingPunct="1">
        <a:lnSpc>
          <a:spcPct val="90000"/>
        </a:lnSpc>
        <a:spcBef>
          <a:spcPct val="0"/>
        </a:spcBef>
        <a:buNone/>
        <a:defRPr lang="en-US" sz="44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7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5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7.png"/><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0.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5">
            <a:extLst>
              <a:ext uri="{FF2B5EF4-FFF2-40B4-BE49-F238E27FC236}">
                <a16:creationId xmlns:a16="http://schemas.microsoft.com/office/drawing/2014/main" id="{6F40FBDA-CEB1-40F0-9AB9-BD9C402D70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644CD9EC-C37F-45A3-9A2B-902ABBA09B23}"/>
              </a:ext>
            </a:extLst>
          </p:cNvPr>
          <p:cNvPicPr>
            <a:picLocks noChangeAspect="1"/>
          </p:cNvPicPr>
          <p:nvPr/>
        </p:nvPicPr>
        <p:blipFill rotWithShape="1">
          <a:blip r:embed="rId2">
            <a:alphaModFix amt="45000"/>
          </a:blip>
          <a:srcRect t="11371" b="4360"/>
          <a:stretch/>
        </p:blipFill>
        <p:spPr>
          <a:xfrm>
            <a:off x="20" y="10"/>
            <a:ext cx="12191980" cy="6857990"/>
          </a:xfrm>
          <a:prstGeom prst="rect">
            <a:avLst/>
          </a:prstGeom>
        </p:spPr>
      </p:pic>
      <p:sp>
        <p:nvSpPr>
          <p:cNvPr id="28" name="Rectangle 27">
            <a:extLst>
              <a:ext uri="{FF2B5EF4-FFF2-40B4-BE49-F238E27FC236}">
                <a16:creationId xmlns:a16="http://schemas.microsoft.com/office/drawing/2014/main" id="{0344D4FE-ABEF-4230-9E4E-AD5782FC7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noFill/>
          <a:ln w="9525" cap="sq" cmpd="sng" algn="ctr">
            <a:solidFill>
              <a:schemeClr val="tx1">
                <a:lumMod val="75000"/>
                <a:lumOff val="25000"/>
              </a:schemeClr>
            </a:solidFill>
            <a:prstDash val="solid"/>
            <a:miter lim="800000"/>
          </a:ln>
          <a:effectLst>
            <a:softEdge rad="0"/>
          </a:effectLst>
        </p:spPr>
        <p:txBody>
          <a:bodyPr/>
          <a:lstStyle/>
          <a:p>
            <a:endParaRPr lang="en-GB"/>
          </a:p>
        </p:txBody>
      </p:sp>
      <p:sp>
        <p:nvSpPr>
          <p:cNvPr id="2" name="Title 1"/>
          <p:cNvSpPr>
            <a:spLocks noGrp="1"/>
          </p:cNvSpPr>
          <p:nvPr>
            <p:ph type="ctrTitle"/>
          </p:nvPr>
        </p:nvSpPr>
        <p:spPr>
          <a:xfrm>
            <a:off x="1769532" y="2091263"/>
            <a:ext cx="8652938" cy="2461504"/>
          </a:xfrm>
        </p:spPr>
        <p:txBody>
          <a:bodyPr>
            <a:normAutofit/>
          </a:bodyPr>
          <a:lstStyle/>
          <a:p>
            <a:r>
              <a:rPr lang="en-GB" sz="4800">
                <a:cs typeface="Calibri Light"/>
              </a:rPr>
              <a:t>Working therapeutically with young people</a:t>
            </a:r>
          </a:p>
        </p:txBody>
      </p:sp>
      <p:sp>
        <p:nvSpPr>
          <p:cNvPr id="3" name="Subtitle 2"/>
          <p:cNvSpPr>
            <a:spLocks noGrp="1"/>
          </p:cNvSpPr>
          <p:nvPr>
            <p:ph type="subTitle" idx="1"/>
          </p:nvPr>
        </p:nvSpPr>
        <p:spPr>
          <a:xfrm>
            <a:off x="1769532" y="4623127"/>
            <a:ext cx="8655200" cy="457201"/>
          </a:xfrm>
        </p:spPr>
        <p:txBody>
          <a:bodyPr>
            <a:normAutofit/>
          </a:bodyPr>
          <a:lstStyle/>
          <a:p>
            <a:endParaRPr lang="en-GB">
              <a:solidFill>
                <a:schemeClr val="tx1"/>
              </a:solidFill>
            </a:endParaRPr>
          </a:p>
        </p:txBody>
      </p:sp>
      <p:sp>
        <p:nvSpPr>
          <p:cNvPr id="30" name="Rectangle 29">
            <a:extLst>
              <a:ext uri="{FF2B5EF4-FFF2-40B4-BE49-F238E27FC236}">
                <a16:creationId xmlns:a16="http://schemas.microsoft.com/office/drawing/2014/main" id="{9325F979-D3F9-4926-81B7-7ACCB31A50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9525" cap="sq" cmpd="sng" algn="ctr">
            <a:solidFill>
              <a:schemeClr val="tx1">
                <a:lumMod val="75000"/>
                <a:lumOff val="25000"/>
                <a:alpha val="80000"/>
              </a:schemeClr>
            </a:solidFill>
            <a:prstDash val="solid"/>
            <a:miter lim="800000"/>
          </a:ln>
          <a:effectLst/>
        </p:spPr>
        <p:txBody>
          <a:bodyPr/>
          <a:lstStyle/>
          <a:p>
            <a:endParaRPr lang="en-GB"/>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2" name="Rectangle 11">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accent1"/>
          </a:solidFill>
          <a:ln w="9525" cap="sq" cmpd="sng" algn="ctr">
            <a:no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0FAEBC98-E123-4DE9-AEA5-47AAB1BE059D}"/>
              </a:ext>
            </a:extLst>
          </p:cNvPr>
          <p:cNvSpPr>
            <a:spLocks noGrp="1"/>
          </p:cNvSpPr>
          <p:nvPr>
            <p:ph type="title"/>
          </p:nvPr>
        </p:nvSpPr>
        <p:spPr>
          <a:xfrm>
            <a:off x="983887" y="1185059"/>
            <a:ext cx="3491832" cy="4487882"/>
          </a:xfrm>
        </p:spPr>
        <p:txBody>
          <a:bodyPr>
            <a:normAutofit/>
          </a:bodyPr>
          <a:lstStyle/>
          <a:p>
            <a:pPr algn="ctr"/>
            <a:r>
              <a:rPr lang="en-GB">
                <a:solidFill>
                  <a:srgbClr val="FFFFFF"/>
                </a:solidFill>
              </a:rPr>
              <a:t>AIMS</a:t>
            </a:r>
          </a:p>
        </p:txBody>
      </p:sp>
      <p:sp>
        <p:nvSpPr>
          <p:cNvPr id="14" name="Rectangle 13">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3494" y="276008"/>
            <a:ext cx="6463060" cy="6305984"/>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08842" y="438912"/>
            <a:ext cx="6132365" cy="598017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3" name="Content Placeholder 2">
            <a:extLst>
              <a:ext uri="{FF2B5EF4-FFF2-40B4-BE49-F238E27FC236}">
                <a16:creationId xmlns:a16="http://schemas.microsoft.com/office/drawing/2014/main" id="{5F280572-4191-4433-BA12-83A49DA5E95E}"/>
              </a:ext>
            </a:extLst>
          </p:cNvPr>
          <p:cNvSpPr>
            <a:spLocks noGrp="1"/>
          </p:cNvSpPr>
          <p:nvPr>
            <p:ph idx="1"/>
          </p:nvPr>
        </p:nvSpPr>
        <p:spPr>
          <a:xfrm>
            <a:off x="6096000" y="936416"/>
            <a:ext cx="5178168" cy="4985169"/>
          </a:xfrm>
        </p:spPr>
        <p:txBody>
          <a:bodyPr vert="horz" lIns="91440" tIns="45720" rIns="91440" bIns="45720" rtlCol="0" anchor="ctr">
            <a:normAutofit/>
          </a:bodyPr>
          <a:lstStyle/>
          <a:p>
            <a:r>
              <a:rPr lang="en-GB" sz="3200" dirty="0"/>
              <a:t>Explore therapeutic approaches to working with adolescents. </a:t>
            </a:r>
          </a:p>
          <a:p>
            <a:r>
              <a:rPr lang="en-GB" sz="3200" dirty="0"/>
              <a:t>A brief introduction to the referral system and CAMHS.</a:t>
            </a:r>
          </a:p>
          <a:p>
            <a:r>
              <a:rPr lang="en-GB" sz="3200" dirty="0"/>
              <a:t>Supporting adolescents: self-care and healthy relationships.</a:t>
            </a:r>
          </a:p>
        </p:txBody>
      </p:sp>
    </p:spTree>
    <p:extLst>
      <p:ext uri="{BB962C8B-B14F-4D97-AF65-F5344CB8AC3E}">
        <p14:creationId xmlns:p14="http://schemas.microsoft.com/office/powerpoint/2010/main" val="38797072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78632963-757B-40C2-BB84-FC6107A54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EE0D13DB-D099-4541-888D-DE0186F1C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0519" y="253548"/>
            <a:ext cx="5851795" cy="6384816"/>
          </a:xfrm>
          <a:prstGeom prst="rect">
            <a:avLst/>
          </a:prstGeom>
          <a:solidFill>
            <a:srgbClr val="FFFFFF"/>
          </a:solidFill>
          <a:ln w="6350" cap="sq" cmpd="sng" algn="ctr">
            <a:solidFill>
              <a:srgbClr val="404040"/>
            </a:solidFill>
            <a:prstDash val="solid"/>
            <a:miter lim="800000"/>
          </a:ln>
          <a:effectLst/>
        </p:spPr>
        <p:txBody>
          <a:bodyPr/>
          <a:lstStyle/>
          <a:p>
            <a:endParaRPr lang="en-GB"/>
          </a:p>
        </p:txBody>
      </p:sp>
      <p:pic>
        <p:nvPicPr>
          <p:cNvPr id="4" name="Picture 4" descr="A close up of a flower&#10;&#10;Description automatically generated">
            <a:extLst>
              <a:ext uri="{FF2B5EF4-FFF2-40B4-BE49-F238E27FC236}">
                <a16:creationId xmlns:a16="http://schemas.microsoft.com/office/drawing/2014/main" id="{CEDFADF4-329D-4A56-8822-57A307EB3144}"/>
              </a:ext>
            </a:extLst>
          </p:cNvPr>
          <p:cNvPicPr>
            <a:picLocks noChangeAspect="1"/>
          </p:cNvPicPr>
          <p:nvPr/>
        </p:nvPicPr>
        <p:blipFill rotWithShape="1">
          <a:blip r:embed="rId2"/>
          <a:srcRect l="39098" r="2" b="2"/>
          <a:stretch/>
        </p:blipFill>
        <p:spPr>
          <a:xfrm>
            <a:off x="424928" y="419292"/>
            <a:ext cx="5522976" cy="6053328"/>
          </a:xfrm>
          <a:prstGeom prst="rect">
            <a:avLst/>
          </a:prstGeom>
        </p:spPr>
      </p:pic>
      <p:sp>
        <p:nvSpPr>
          <p:cNvPr id="27" name="Rectangle 26">
            <a:extLst>
              <a:ext uri="{FF2B5EF4-FFF2-40B4-BE49-F238E27FC236}">
                <a16:creationId xmlns:a16="http://schemas.microsoft.com/office/drawing/2014/main" id="{2853AE55-7E35-44B0-89F1-3F52B262AF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39709" y="253548"/>
            <a:ext cx="561219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DBC4BE4D-4B50-4F51-9F85-4B5D60B02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7542" y="407588"/>
            <a:ext cx="5299768" cy="602287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F07A98-CA9F-4D61-99D7-EC1CD73F111E}"/>
              </a:ext>
            </a:extLst>
          </p:cNvPr>
          <p:cNvSpPr>
            <a:spLocks noGrp="1"/>
          </p:cNvSpPr>
          <p:nvPr>
            <p:ph type="title"/>
          </p:nvPr>
        </p:nvSpPr>
        <p:spPr>
          <a:xfrm>
            <a:off x="6846137" y="727626"/>
            <a:ext cx="4602152" cy="1718225"/>
          </a:xfrm>
        </p:spPr>
        <p:txBody>
          <a:bodyPr>
            <a:normAutofit/>
          </a:bodyPr>
          <a:lstStyle/>
          <a:p>
            <a:r>
              <a:rPr lang="en-GB"/>
              <a:t>Person-Centred Approach</a:t>
            </a:r>
          </a:p>
        </p:txBody>
      </p:sp>
      <p:sp>
        <p:nvSpPr>
          <p:cNvPr id="3" name="Content Placeholder 2">
            <a:extLst>
              <a:ext uri="{FF2B5EF4-FFF2-40B4-BE49-F238E27FC236}">
                <a16:creationId xmlns:a16="http://schemas.microsoft.com/office/drawing/2014/main" id="{9FA50BDA-44FD-42A9-83BC-6CBE4E32A315}"/>
              </a:ext>
            </a:extLst>
          </p:cNvPr>
          <p:cNvSpPr>
            <a:spLocks noGrp="1"/>
          </p:cNvSpPr>
          <p:nvPr>
            <p:ph idx="1"/>
          </p:nvPr>
        </p:nvSpPr>
        <p:spPr>
          <a:xfrm>
            <a:off x="6846137" y="2538919"/>
            <a:ext cx="4602152" cy="3557805"/>
          </a:xfrm>
        </p:spPr>
        <p:txBody>
          <a:bodyPr vert="horz" lIns="91440" tIns="45720" rIns="91440" bIns="45720" rtlCol="0">
            <a:noAutofit/>
          </a:bodyPr>
          <a:lstStyle/>
          <a:p>
            <a:r>
              <a:rPr lang="en-GB" sz="2000" dirty="0"/>
              <a:t>Carl Rogers' Person-Centred Approach.</a:t>
            </a:r>
            <a:endParaRPr lang="en-US" sz="2000" dirty="0"/>
          </a:p>
          <a:p>
            <a:r>
              <a:rPr lang="en-GB" sz="2000" dirty="0"/>
              <a:t>This is a non-directive approach to therapy: facilitating autonomy and self-direction.</a:t>
            </a:r>
          </a:p>
          <a:p>
            <a:r>
              <a:rPr lang="en-GB" sz="2000" dirty="0"/>
              <a:t>The person-centred approach recognises that the individual has an intrinsic understanding of what they need for self-healing and growth.</a:t>
            </a:r>
          </a:p>
          <a:p>
            <a:r>
              <a:rPr lang="en-GB" sz="2000" dirty="0"/>
              <a:t>Self and the Self-concept: subjective concepts, understood in a subjective phenomenological world view. </a:t>
            </a:r>
          </a:p>
        </p:txBody>
      </p:sp>
    </p:spTree>
    <p:extLst>
      <p:ext uri="{BB962C8B-B14F-4D97-AF65-F5344CB8AC3E}">
        <p14:creationId xmlns:p14="http://schemas.microsoft.com/office/powerpoint/2010/main" val="30949591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890DB48-571F-4555-8C4A-ADE03C0A6B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1232E1-1881-48E8-B248-DE5AE360B05C}"/>
              </a:ext>
            </a:extLst>
          </p:cNvPr>
          <p:cNvSpPr>
            <a:spLocks noGrp="1"/>
          </p:cNvSpPr>
          <p:nvPr>
            <p:ph type="title"/>
          </p:nvPr>
        </p:nvSpPr>
        <p:spPr>
          <a:xfrm>
            <a:off x="644884" y="1168400"/>
            <a:ext cx="3270624" cy="4521200"/>
          </a:xfrm>
        </p:spPr>
        <p:txBody>
          <a:bodyPr>
            <a:normAutofit/>
          </a:bodyPr>
          <a:lstStyle/>
          <a:p>
            <a:r>
              <a:rPr lang="en-GB" sz="4000">
                <a:solidFill>
                  <a:schemeClr val="tx1"/>
                </a:solidFill>
              </a:rPr>
              <a:t>The Core Conditions</a:t>
            </a:r>
            <a:endParaRPr lang="en-US" sz="4000">
              <a:solidFill>
                <a:schemeClr val="tx1"/>
              </a:solidFill>
            </a:endParaRPr>
          </a:p>
        </p:txBody>
      </p:sp>
      <p:sp>
        <p:nvSpPr>
          <p:cNvPr id="10" name="Rectangle 9">
            <a:extLst>
              <a:ext uri="{FF2B5EF4-FFF2-40B4-BE49-F238E27FC236}">
                <a16:creationId xmlns:a16="http://schemas.microsoft.com/office/drawing/2014/main" id="{C0A3D0E9-F0EC-4889-8704-20D62BD713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5568" y="0"/>
            <a:ext cx="7966432" cy="6858000"/>
          </a:xfrm>
          <a:prstGeom prst="rect">
            <a:avLst/>
          </a:prstGeom>
          <a:solidFill>
            <a:schemeClr val="accent1"/>
          </a:solidFill>
          <a:ln w="6350" cap="sq" cmpd="sng" algn="ctr">
            <a:noFill/>
            <a:prstDash val="solid"/>
            <a:miter lim="800000"/>
          </a:ln>
          <a:effectLst/>
        </p:spPr>
        <p:style>
          <a:lnRef idx="0">
            <a:scrgbClr r="0" g="0" b="0"/>
          </a:lnRef>
          <a:fillRef idx="1002">
            <a:schemeClr val="lt1"/>
          </a:fillRef>
          <a:effectRef idx="0">
            <a:scrgbClr r="0" g="0" b="0"/>
          </a:effectRef>
          <a:fontRef idx="major"/>
        </p:style>
        <p:txBody>
          <a:bodyPr/>
          <a:lstStyle/>
          <a:p>
            <a:endParaRPr lang="en-GB"/>
          </a:p>
        </p:txBody>
      </p:sp>
      <p:sp>
        <p:nvSpPr>
          <p:cNvPr id="12" name="Rectangle 11">
            <a:extLst>
              <a:ext uri="{FF2B5EF4-FFF2-40B4-BE49-F238E27FC236}">
                <a16:creationId xmlns:a16="http://schemas.microsoft.com/office/drawing/2014/main" id="{F736D679-B037-43B8-A67C-D8D491F7AA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70451" y="643468"/>
            <a:ext cx="6676665" cy="5571064"/>
          </a:xfrm>
          <a:prstGeom prst="rect">
            <a:avLst/>
          </a:prstGeom>
          <a:solidFill>
            <a:srgbClr val="FFFFFF"/>
          </a:solidFill>
          <a:ln cap="sq">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45DD412-4B8E-4F4E-8164-15667C4EA2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53520" y="726948"/>
            <a:ext cx="6510528" cy="5404104"/>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32C0D6D-23EA-4CBB-B382-172FA593E09B}"/>
              </a:ext>
            </a:extLst>
          </p:cNvPr>
          <p:cNvSpPr>
            <a:spLocks noGrp="1"/>
          </p:cNvSpPr>
          <p:nvPr>
            <p:ph idx="1"/>
          </p:nvPr>
        </p:nvSpPr>
        <p:spPr>
          <a:xfrm>
            <a:off x="4953520" y="726948"/>
            <a:ext cx="6510528" cy="5404104"/>
          </a:xfrm>
        </p:spPr>
        <p:txBody>
          <a:bodyPr vert="horz" lIns="91440" tIns="45720" rIns="91440" bIns="45720" rtlCol="0" anchor="ctr">
            <a:normAutofit/>
          </a:bodyPr>
          <a:lstStyle/>
          <a:p>
            <a:pPr>
              <a:lnSpc>
                <a:spcPct val="90000"/>
              </a:lnSpc>
            </a:pPr>
            <a:r>
              <a:rPr lang="en-GB" sz="2400" dirty="0">
                <a:solidFill>
                  <a:schemeClr val="tx1">
                    <a:lumMod val="85000"/>
                    <a:lumOff val="15000"/>
                  </a:schemeClr>
                </a:solidFill>
              </a:rPr>
              <a:t>Six 'necessary and sufficient' conditions required for therapeutic change:</a:t>
            </a:r>
            <a:endParaRPr lang="en-US" sz="2400" dirty="0">
              <a:solidFill>
                <a:schemeClr val="tx1">
                  <a:lumMod val="85000"/>
                  <a:lumOff val="15000"/>
                </a:schemeClr>
              </a:solidFill>
            </a:endParaRPr>
          </a:p>
          <a:p>
            <a:pPr marL="274320" lvl="1" indent="0">
              <a:lnSpc>
                <a:spcPct val="90000"/>
              </a:lnSpc>
              <a:buNone/>
            </a:pPr>
            <a:r>
              <a:rPr lang="en-GB" sz="2400" dirty="0">
                <a:solidFill>
                  <a:schemeClr val="tx1">
                    <a:lumMod val="85000"/>
                    <a:lumOff val="15000"/>
                  </a:schemeClr>
                </a:solidFill>
              </a:rPr>
              <a:t>1. Two people in </a:t>
            </a:r>
            <a:r>
              <a:rPr lang="en-GB" sz="2400" i="1" dirty="0">
                <a:solidFill>
                  <a:schemeClr val="tx1">
                    <a:lumMod val="85000"/>
                    <a:lumOff val="15000"/>
                  </a:schemeClr>
                </a:solidFill>
              </a:rPr>
              <a:t>psychological contact</a:t>
            </a:r>
          </a:p>
          <a:p>
            <a:pPr marL="274320" lvl="1" indent="0">
              <a:lnSpc>
                <a:spcPct val="90000"/>
              </a:lnSpc>
              <a:buNone/>
            </a:pPr>
            <a:r>
              <a:rPr lang="en-GB" sz="2400" dirty="0">
                <a:solidFill>
                  <a:schemeClr val="tx1">
                    <a:lumMod val="85000"/>
                    <a:lumOff val="15000"/>
                  </a:schemeClr>
                </a:solidFill>
              </a:rPr>
              <a:t>2. The client is in a state of </a:t>
            </a:r>
            <a:r>
              <a:rPr lang="en-GB" sz="2400" i="1" dirty="0">
                <a:solidFill>
                  <a:schemeClr val="tx1">
                    <a:lumMod val="85000"/>
                    <a:lumOff val="15000"/>
                  </a:schemeClr>
                </a:solidFill>
              </a:rPr>
              <a:t>incongruence</a:t>
            </a:r>
          </a:p>
          <a:p>
            <a:pPr marL="274320" lvl="1" indent="0">
              <a:lnSpc>
                <a:spcPct val="90000"/>
              </a:lnSpc>
              <a:buNone/>
            </a:pPr>
            <a:r>
              <a:rPr lang="en-GB" sz="2400" dirty="0">
                <a:solidFill>
                  <a:srgbClr val="00B0F0"/>
                </a:solidFill>
              </a:rPr>
              <a:t>3. The therapist is </a:t>
            </a:r>
            <a:r>
              <a:rPr lang="en-GB" sz="2400" i="1" dirty="0">
                <a:solidFill>
                  <a:srgbClr val="00B0F0"/>
                </a:solidFill>
              </a:rPr>
              <a:t>congruent</a:t>
            </a:r>
            <a:r>
              <a:rPr lang="en-GB" sz="2400" dirty="0">
                <a:solidFill>
                  <a:srgbClr val="00B0F0"/>
                </a:solidFill>
              </a:rPr>
              <a:t> or </a:t>
            </a:r>
            <a:r>
              <a:rPr lang="en-GB" sz="2400" i="1" dirty="0">
                <a:solidFill>
                  <a:srgbClr val="00B0F0"/>
                </a:solidFill>
              </a:rPr>
              <a:t>integrated</a:t>
            </a:r>
          </a:p>
          <a:p>
            <a:pPr marL="274320" lvl="1" indent="0">
              <a:lnSpc>
                <a:spcPct val="90000"/>
              </a:lnSpc>
              <a:buNone/>
            </a:pPr>
            <a:r>
              <a:rPr lang="en-GB" sz="2400" dirty="0">
                <a:solidFill>
                  <a:srgbClr val="00B0F0"/>
                </a:solidFill>
              </a:rPr>
              <a:t>4. The therapist experiences </a:t>
            </a:r>
            <a:r>
              <a:rPr lang="en-GB" sz="2400" i="1" dirty="0">
                <a:solidFill>
                  <a:srgbClr val="00B0F0"/>
                </a:solidFill>
              </a:rPr>
              <a:t>unconditional positive regard</a:t>
            </a:r>
            <a:r>
              <a:rPr lang="en-GB" sz="2400" dirty="0">
                <a:solidFill>
                  <a:srgbClr val="00B0F0"/>
                </a:solidFill>
              </a:rPr>
              <a:t> for the client</a:t>
            </a:r>
          </a:p>
          <a:p>
            <a:pPr marL="274320" lvl="1" indent="0">
              <a:lnSpc>
                <a:spcPct val="90000"/>
              </a:lnSpc>
              <a:buNone/>
            </a:pPr>
            <a:r>
              <a:rPr lang="en-GB" sz="2400" dirty="0">
                <a:solidFill>
                  <a:srgbClr val="00B0F0"/>
                </a:solidFill>
              </a:rPr>
              <a:t>5. The therapist experiences </a:t>
            </a:r>
            <a:r>
              <a:rPr lang="en-GB" sz="2400" i="1" dirty="0">
                <a:solidFill>
                  <a:srgbClr val="00B0F0"/>
                </a:solidFill>
              </a:rPr>
              <a:t>empathic understanding</a:t>
            </a:r>
            <a:r>
              <a:rPr lang="en-GB" sz="2400" dirty="0">
                <a:solidFill>
                  <a:srgbClr val="00B0F0"/>
                </a:solidFill>
              </a:rPr>
              <a:t> of the client's internal frame of reference</a:t>
            </a:r>
          </a:p>
          <a:p>
            <a:pPr marL="274320" lvl="1" indent="0">
              <a:lnSpc>
                <a:spcPct val="90000"/>
              </a:lnSpc>
              <a:buNone/>
            </a:pPr>
            <a:r>
              <a:rPr lang="en-GB" sz="2400" dirty="0">
                <a:solidFill>
                  <a:schemeClr val="tx1">
                    <a:lumMod val="85000"/>
                    <a:lumOff val="15000"/>
                  </a:schemeClr>
                </a:solidFill>
              </a:rPr>
              <a:t>6. Communication of Empathy and UPR is to a minimal degree communicated</a:t>
            </a:r>
            <a:r>
              <a:rPr lang="en-GB" sz="2000" dirty="0">
                <a:solidFill>
                  <a:schemeClr val="tx1">
                    <a:lumMod val="85000"/>
                    <a:lumOff val="15000"/>
                  </a:schemeClr>
                </a:solidFill>
              </a:rPr>
              <a:t>.</a:t>
            </a:r>
          </a:p>
        </p:txBody>
      </p:sp>
    </p:spTree>
    <p:extLst>
      <p:ext uri="{BB962C8B-B14F-4D97-AF65-F5344CB8AC3E}">
        <p14:creationId xmlns:p14="http://schemas.microsoft.com/office/powerpoint/2010/main" val="9450391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18">
            <a:extLst>
              <a:ext uri="{FF2B5EF4-FFF2-40B4-BE49-F238E27FC236}">
                <a16:creationId xmlns:a16="http://schemas.microsoft.com/office/drawing/2014/main" id="{4E9EDDFA-8F05-462B-8D3E-5B9C4FBC73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erson standing in front of a window&#10;&#10;Description automatically generated">
            <a:extLst>
              <a:ext uri="{FF2B5EF4-FFF2-40B4-BE49-F238E27FC236}">
                <a16:creationId xmlns:a16="http://schemas.microsoft.com/office/drawing/2014/main" id="{9F61952B-62D0-4BEE-92C8-4DC5FC7937C7}"/>
              </a:ext>
            </a:extLst>
          </p:cNvPr>
          <p:cNvPicPr>
            <a:picLocks noChangeAspect="1"/>
          </p:cNvPicPr>
          <p:nvPr/>
        </p:nvPicPr>
        <p:blipFill>
          <a:blip r:embed="rId2"/>
          <a:stretch>
            <a:fillRect/>
          </a:stretch>
        </p:blipFill>
        <p:spPr>
          <a:xfrm>
            <a:off x="727654" y="1644113"/>
            <a:ext cx="5367165" cy="3582582"/>
          </a:xfrm>
          <a:prstGeom prst="rect">
            <a:avLst/>
          </a:prstGeom>
        </p:spPr>
      </p:pic>
      <p:sp>
        <p:nvSpPr>
          <p:cNvPr id="25" name="Rectangle 20">
            <a:extLst>
              <a:ext uri="{FF2B5EF4-FFF2-40B4-BE49-F238E27FC236}">
                <a16:creationId xmlns:a16="http://schemas.microsoft.com/office/drawing/2014/main" id="{143F9A23-3237-4ED6-A1E9-C0E6530E05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1267" y="255102"/>
            <a:ext cx="5342133" cy="6361598"/>
          </a:xfrm>
          <a:prstGeom prst="rect">
            <a:avLst/>
          </a:prstGeom>
          <a:solidFill>
            <a:schemeClr val="bg1">
              <a:lumMod val="75000"/>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2">
            <a:extLst>
              <a:ext uri="{FF2B5EF4-FFF2-40B4-BE49-F238E27FC236}">
                <a16:creationId xmlns:a16="http://schemas.microsoft.com/office/drawing/2014/main" id="{C63CD46D-4335-4BA4-842A-BF835A99CB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9100" y="393365"/>
            <a:ext cx="5018211" cy="6035547"/>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0323E6-BEC5-4D74-9382-C29B89A8A60E}"/>
              </a:ext>
            </a:extLst>
          </p:cNvPr>
          <p:cNvSpPr>
            <a:spLocks noGrp="1"/>
          </p:cNvSpPr>
          <p:nvPr>
            <p:ph type="title"/>
          </p:nvPr>
        </p:nvSpPr>
        <p:spPr>
          <a:xfrm>
            <a:off x="7064082" y="642594"/>
            <a:ext cx="4472921" cy="1371600"/>
          </a:xfrm>
        </p:spPr>
        <p:txBody>
          <a:bodyPr>
            <a:normAutofit/>
          </a:bodyPr>
          <a:lstStyle/>
          <a:p>
            <a:r>
              <a:rPr lang="en-GB" dirty="0"/>
              <a:t>Congruence </a:t>
            </a:r>
            <a:endParaRPr lang="en-US" dirty="0"/>
          </a:p>
        </p:txBody>
      </p:sp>
      <p:sp>
        <p:nvSpPr>
          <p:cNvPr id="3" name="Content Placeholder 2">
            <a:extLst>
              <a:ext uri="{FF2B5EF4-FFF2-40B4-BE49-F238E27FC236}">
                <a16:creationId xmlns:a16="http://schemas.microsoft.com/office/drawing/2014/main" id="{7113A174-0A42-4376-B14B-5EBF4E4513BD}"/>
              </a:ext>
            </a:extLst>
          </p:cNvPr>
          <p:cNvSpPr>
            <a:spLocks noGrp="1"/>
          </p:cNvSpPr>
          <p:nvPr>
            <p:ph idx="1"/>
          </p:nvPr>
        </p:nvSpPr>
        <p:spPr>
          <a:xfrm>
            <a:off x="7064082" y="2103120"/>
            <a:ext cx="4472922" cy="3931920"/>
          </a:xfrm>
        </p:spPr>
        <p:txBody>
          <a:bodyPr vert="horz" lIns="91440" tIns="45720" rIns="91440" bIns="45720" rtlCol="0" anchor="t">
            <a:normAutofit/>
          </a:bodyPr>
          <a:lstStyle/>
          <a:p>
            <a:pPr>
              <a:lnSpc>
                <a:spcPct val="90000"/>
              </a:lnSpc>
            </a:pPr>
            <a:r>
              <a:rPr lang="en-GB" sz="2000" dirty="0"/>
              <a:t>When working with Young People the most important element of the work is the relationship. Young People will not open up if there is no trust.</a:t>
            </a:r>
          </a:p>
          <a:p>
            <a:pPr>
              <a:lnSpc>
                <a:spcPct val="90000"/>
              </a:lnSpc>
            </a:pPr>
            <a:r>
              <a:rPr lang="en-GB" sz="2000" dirty="0"/>
              <a:t>They might need to explore places that feel unsafe, traumatic, painful and challenging and they will only go to these places if they feel safe.</a:t>
            </a:r>
          </a:p>
          <a:p>
            <a:pPr>
              <a:lnSpc>
                <a:spcPct val="90000"/>
              </a:lnSpc>
            </a:pPr>
            <a:r>
              <a:rPr lang="en-GB" sz="2000" dirty="0"/>
              <a:t>Young people can sense if someone is not being genuine.</a:t>
            </a:r>
          </a:p>
          <a:p>
            <a:pPr>
              <a:lnSpc>
                <a:spcPct val="90000"/>
              </a:lnSpc>
            </a:pPr>
            <a:r>
              <a:rPr lang="en-GB" sz="2000" dirty="0"/>
              <a:t>Congruence, therefore, is central to work that we do with young people.</a:t>
            </a:r>
          </a:p>
        </p:txBody>
      </p:sp>
    </p:spTree>
    <p:extLst>
      <p:ext uri="{BB962C8B-B14F-4D97-AF65-F5344CB8AC3E}">
        <p14:creationId xmlns:p14="http://schemas.microsoft.com/office/powerpoint/2010/main" val="3511517305"/>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62E3493C-9EE5-40C5-9902-4A0416374C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C93C2DD8-0EC6-4B41-91E6-4A8E336AF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4" name="Picture 4" descr="A person posing for the camera&#10;&#10;Description automatically generated">
            <a:extLst>
              <a:ext uri="{FF2B5EF4-FFF2-40B4-BE49-F238E27FC236}">
                <a16:creationId xmlns:a16="http://schemas.microsoft.com/office/drawing/2014/main" id="{4298C080-B4CC-4F24-A449-C247723E3854}"/>
              </a:ext>
            </a:extLst>
          </p:cNvPr>
          <p:cNvPicPr>
            <a:picLocks noChangeAspect="1"/>
          </p:cNvPicPr>
          <p:nvPr/>
        </p:nvPicPr>
        <p:blipFill rotWithShape="1">
          <a:blip r:embed="rId2"/>
          <a:srcRect l="1977" r="4222" b="-2"/>
          <a:stretch/>
        </p:blipFill>
        <p:spPr>
          <a:xfrm>
            <a:off x="234696" y="237744"/>
            <a:ext cx="3996183" cy="6382512"/>
          </a:xfrm>
          <a:prstGeom prst="rect">
            <a:avLst/>
          </a:prstGeom>
        </p:spPr>
      </p:pic>
      <p:sp>
        <p:nvSpPr>
          <p:cNvPr id="37" name="Rectangle 36">
            <a:extLst>
              <a:ext uri="{FF2B5EF4-FFF2-40B4-BE49-F238E27FC236}">
                <a16:creationId xmlns:a16="http://schemas.microsoft.com/office/drawing/2014/main" id="{D5E3F933-FC69-4374-A35F-CF40365370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9494" y="374904"/>
            <a:ext cx="7440649" cy="6108192"/>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1D849170-7B06-4156-8BC0-CB4540D2F0B3}"/>
              </a:ext>
            </a:extLst>
          </p:cNvPr>
          <p:cNvSpPr>
            <a:spLocks noGrp="1"/>
          </p:cNvSpPr>
          <p:nvPr>
            <p:ph type="title"/>
          </p:nvPr>
        </p:nvSpPr>
        <p:spPr>
          <a:xfrm>
            <a:off x="4965192" y="642593"/>
            <a:ext cx="6280826" cy="1746504"/>
          </a:xfrm>
        </p:spPr>
        <p:txBody>
          <a:bodyPr>
            <a:normAutofit/>
          </a:bodyPr>
          <a:lstStyle/>
          <a:p>
            <a:r>
              <a:rPr lang="en-GB"/>
              <a:t>Unconditional Positive Regard</a:t>
            </a:r>
          </a:p>
        </p:txBody>
      </p:sp>
      <p:sp>
        <p:nvSpPr>
          <p:cNvPr id="3" name="Content Placeholder 2">
            <a:extLst>
              <a:ext uri="{FF2B5EF4-FFF2-40B4-BE49-F238E27FC236}">
                <a16:creationId xmlns:a16="http://schemas.microsoft.com/office/drawing/2014/main" id="{3A528B05-0329-4844-AF3A-D75232E05D3A}"/>
              </a:ext>
            </a:extLst>
          </p:cNvPr>
          <p:cNvSpPr>
            <a:spLocks noGrp="1"/>
          </p:cNvSpPr>
          <p:nvPr>
            <p:ph idx="1"/>
          </p:nvPr>
        </p:nvSpPr>
        <p:spPr>
          <a:xfrm>
            <a:off x="4965192" y="2386584"/>
            <a:ext cx="6280826" cy="3648456"/>
          </a:xfrm>
        </p:spPr>
        <p:txBody>
          <a:bodyPr vert="horz" lIns="91440" tIns="45720" rIns="91440" bIns="45720" rtlCol="0" anchor="t">
            <a:normAutofit/>
          </a:bodyPr>
          <a:lstStyle/>
          <a:p>
            <a:pPr>
              <a:lnSpc>
                <a:spcPct val="90000"/>
              </a:lnSpc>
            </a:pPr>
            <a:r>
              <a:rPr lang="en-GB" sz="2000" dirty="0"/>
              <a:t>Adolescents are often unfairly judged.</a:t>
            </a:r>
            <a:endParaRPr lang="en-US" sz="2000" dirty="0"/>
          </a:p>
          <a:p>
            <a:pPr>
              <a:lnSpc>
                <a:spcPct val="90000"/>
              </a:lnSpc>
            </a:pPr>
            <a:r>
              <a:rPr lang="en-GB" sz="2000" dirty="0"/>
              <a:t>Consider the impact of the COVID19 pandemic</a:t>
            </a:r>
          </a:p>
          <a:p>
            <a:pPr>
              <a:lnSpc>
                <a:spcPct val="90000"/>
              </a:lnSpc>
            </a:pPr>
            <a:r>
              <a:rPr lang="en-GB" sz="2000" dirty="0"/>
              <a:t>Young people are developing a self-identity - working out their own values, beliefs, moral compass and world view.</a:t>
            </a:r>
          </a:p>
          <a:p>
            <a:pPr>
              <a:lnSpc>
                <a:spcPct val="90000"/>
              </a:lnSpc>
            </a:pPr>
            <a:r>
              <a:rPr lang="en-GB" sz="2000" dirty="0"/>
              <a:t>Often these ideas are at odds with their environment.  </a:t>
            </a:r>
          </a:p>
          <a:p>
            <a:pPr>
              <a:lnSpc>
                <a:spcPct val="90000"/>
              </a:lnSpc>
            </a:pPr>
            <a:r>
              <a:rPr lang="en-GB" sz="2000" dirty="0"/>
              <a:t>Conditions of worth</a:t>
            </a:r>
          </a:p>
          <a:p>
            <a:pPr>
              <a:lnSpc>
                <a:spcPct val="90000"/>
              </a:lnSpc>
            </a:pPr>
            <a:r>
              <a:rPr lang="en-GB" sz="2000" dirty="0"/>
              <a:t>It is important for young people to feel heard and understood., to have their ideas thoughts and feelings validated. </a:t>
            </a:r>
          </a:p>
          <a:p>
            <a:pPr>
              <a:lnSpc>
                <a:spcPct val="90000"/>
              </a:lnSpc>
            </a:pPr>
            <a:r>
              <a:rPr lang="en-GB" sz="2000" dirty="0"/>
              <a:t>Unconditional Positive Regard (UPR) =Non Judgmental</a:t>
            </a:r>
          </a:p>
        </p:txBody>
      </p:sp>
    </p:spTree>
    <p:extLst>
      <p:ext uri="{BB962C8B-B14F-4D97-AF65-F5344CB8AC3E}">
        <p14:creationId xmlns:p14="http://schemas.microsoft.com/office/powerpoint/2010/main" val="16360242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60EB4-F310-490D-87F1-CD64606C0F19}"/>
              </a:ext>
            </a:extLst>
          </p:cNvPr>
          <p:cNvSpPr>
            <a:spLocks noGrp="1"/>
          </p:cNvSpPr>
          <p:nvPr>
            <p:ph type="title"/>
          </p:nvPr>
        </p:nvSpPr>
        <p:spPr>
          <a:xfrm>
            <a:off x="6579450" y="727627"/>
            <a:ext cx="4957553" cy="1645920"/>
          </a:xfrm>
        </p:spPr>
        <p:txBody>
          <a:bodyPr>
            <a:normAutofit/>
          </a:bodyPr>
          <a:lstStyle/>
          <a:p>
            <a:r>
              <a:rPr lang="en-GB"/>
              <a:t>Empathy</a:t>
            </a:r>
          </a:p>
        </p:txBody>
      </p:sp>
      <p:sp>
        <p:nvSpPr>
          <p:cNvPr id="26" name="Rectangle 25">
            <a:extLst>
              <a:ext uri="{FF2B5EF4-FFF2-40B4-BE49-F238E27FC236}">
                <a16:creationId xmlns:a16="http://schemas.microsoft.com/office/drawing/2014/main" id="{0BBB6B01-5B73-410C-B70E-8CF2FA470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8836" y="721224"/>
            <a:ext cx="5367164" cy="5415552"/>
          </a:xfrm>
          <a:prstGeom prst="rect">
            <a:avLst/>
          </a:prstGeom>
          <a:solidFill>
            <a:srgbClr val="FFFFFF"/>
          </a:solidFill>
          <a:ln w="6350" cap="flat" cmpd="sng" algn="ctr">
            <a:noFill/>
            <a:prstDash val="solid"/>
          </a:ln>
          <a:effectLst>
            <a:softEdge rad="0"/>
          </a:effectLst>
        </p:spPr>
        <p:txBody>
          <a:bodyPr/>
          <a:lstStyle/>
          <a:p>
            <a:endParaRPr lang="en-GB"/>
          </a:p>
        </p:txBody>
      </p:sp>
      <p:sp>
        <p:nvSpPr>
          <p:cNvPr id="28" name="Rectangle 27">
            <a:extLst>
              <a:ext uri="{FF2B5EF4-FFF2-40B4-BE49-F238E27FC236}">
                <a16:creationId xmlns:a16="http://schemas.microsoft.com/office/drawing/2014/main" id="{8712F587-12D0-435C-8E3F-F44C36EE7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noFill/>
          <a:ln w="6350" cap="sq" cmpd="sng" algn="ctr">
            <a:solidFill>
              <a:srgbClr val="404040"/>
            </a:solidFill>
            <a:prstDash val="solid"/>
            <a:miter lim="800000"/>
          </a:ln>
          <a:effectLst/>
        </p:spPr>
        <p:txBody>
          <a:bodyPr/>
          <a:lstStyle/>
          <a:p>
            <a:endParaRPr lang="en-GB"/>
          </a:p>
        </p:txBody>
      </p:sp>
      <p:pic>
        <p:nvPicPr>
          <p:cNvPr id="4" name="Picture 4" descr="Text&#10;&#10;Description automatically generated">
            <a:extLst>
              <a:ext uri="{FF2B5EF4-FFF2-40B4-BE49-F238E27FC236}">
                <a16:creationId xmlns:a16="http://schemas.microsoft.com/office/drawing/2014/main" id="{269D4A41-6038-4F98-A431-0AE3FE26FCF0}"/>
              </a:ext>
            </a:extLst>
          </p:cNvPr>
          <p:cNvPicPr>
            <a:picLocks noChangeAspect="1"/>
          </p:cNvPicPr>
          <p:nvPr/>
        </p:nvPicPr>
        <p:blipFill>
          <a:blip r:embed="rId2"/>
          <a:stretch>
            <a:fillRect/>
          </a:stretch>
        </p:blipFill>
        <p:spPr>
          <a:xfrm>
            <a:off x="1205256" y="1733006"/>
            <a:ext cx="4414438" cy="3410153"/>
          </a:xfrm>
          <a:prstGeom prst="rect">
            <a:avLst/>
          </a:prstGeom>
        </p:spPr>
      </p:pic>
      <p:sp>
        <p:nvSpPr>
          <p:cNvPr id="3" name="Content Placeholder 2">
            <a:extLst>
              <a:ext uri="{FF2B5EF4-FFF2-40B4-BE49-F238E27FC236}">
                <a16:creationId xmlns:a16="http://schemas.microsoft.com/office/drawing/2014/main" id="{5A0A7766-8644-4180-A575-E1A518AE7DFA}"/>
              </a:ext>
            </a:extLst>
          </p:cNvPr>
          <p:cNvSpPr>
            <a:spLocks noGrp="1"/>
          </p:cNvSpPr>
          <p:nvPr>
            <p:ph idx="1"/>
          </p:nvPr>
        </p:nvSpPr>
        <p:spPr>
          <a:xfrm>
            <a:off x="6579450" y="2538919"/>
            <a:ext cx="4957554" cy="3496120"/>
          </a:xfrm>
        </p:spPr>
        <p:txBody>
          <a:bodyPr vert="horz" lIns="91440" tIns="45720" rIns="91440" bIns="45720" rtlCol="0" anchor="t">
            <a:noAutofit/>
          </a:bodyPr>
          <a:lstStyle/>
          <a:p>
            <a:r>
              <a:rPr lang="en-GB" sz="2400" dirty="0"/>
              <a:t>Person-Centred Approach</a:t>
            </a:r>
          </a:p>
          <a:p>
            <a:r>
              <a:rPr lang="en-GB" sz="2400" dirty="0"/>
              <a:t>Being present in the ‘Here and</a:t>
            </a:r>
          </a:p>
          <a:p>
            <a:r>
              <a:rPr lang="en-GB" sz="2400" dirty="0"/>
              <a:t>Young people often jump from one experience to another.</a:t>
            </a:r>
          </a:p>
          <a:p>
            <a:r>
              <a:rPr lang="en-GB" sz="2400" dirty="0"/>
              <a:t>Compassion</a:t>
            </a:r>
          </a:p>
          <a:p>
            <a:r>
              <a:rPr lang="en-GB" sz="2400" dirty="0"/>
              <a:t>Empathic </a:t>
            </a:r>
            <a:r>
              <a:rPr lang="en-GB" sz="2400" dirty="0" err="1"/>
              <a:t>Attunement</a:t>
            </a:r>
            <a:endParaRPr lang="en-GB" sz="2400" dirty="0"/>
          </a:p>
          <a:p>
            <a:r>
              <a:rPr lang="en-GB" sz="2400" dirty="0"/>
              <a:t>Moment-to-Moment Noticing</a:t>
            </a:r>
          </a:p>
          <a:p>
            <a:r>
              <a:rPr lang="en-GB" sz="2400" dirty="0"/>
              <a:t>.</a:t>
            </a:r>
          </a:p>
        </p:txBody>
      </p:sp>
    </p:spTree>
    <p:extLst>
      <p:ext uri="{BB962C8B-B14F-4D97-AF65-F5344CB8AC3E}">
        <p14:creationId xmlns:p14="http://schemas.microsoft.com/office/powerpoint/2010/main" val="4299372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FB65ABA3-820C-4D75-9437-9EFA1ADFE1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txBody>
          <a:bodyPr/>
          <a:lstStyle/>
          <a:p>
            <a:endParaRPr lang="en-GB"/>
          </a:p>
        </p:txBody>
      </p:sp>
      <p:sp>
        <p:nvSpPr>
          <p:cNvPr id="24" name="Rectangle 23">
            <a:extLst>
              <a:ext uri="{FF2B5EF4-FFF2-40B4-BE49-F238E27FC236}">
                <a16:creationId xmlns:a16="http://schemas.microsoft.com/office/drawing/2014/main" id="{036BF2FB-90D8-48DB-BD34-D040CDCFF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txBody>
          <a:bodyPr/>
          <a:lstStyle/>
          <a:p>
            <a:endParaRPr lang="en-GB"/>
          </a:p>
        </p:txBody>
      </p:sp>
      <p:sp>
        <p:nvSpPr>
          <p:cNvPr id="25" name="Rectangle 24">
            <a:extLst>
              <a:ext uri="{FF2B5EF4-FFF2-40B4-BE49-F238E27FC236}">
                <a16:creationId xmlns:a16="http://schemas.microsoft.com/office/drawing/2014/main" id="{B6EE7E08-B389-43E5-B019-1B0A8ACBB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F839CD2D-DBCE-626A-180F-5784BE4A1D1F}"/>
              </a:ext>
            </a:extLst>
          </p:cNvPr>
          <p:cNvPicPr>
            <a:picLocks noGrp="1" noChangeAspect="1"/>
          </p:cNvPicPr>
          <p:nvPr>
            <p:ph sz="half" idx="2"/>
          </p:nvPr>
        </p:nvPicPr>
        <p:blipFill rotWithShape="1">
          <a:blip r:embed="rId2"/>
          <a:srcRect l="21783" r="25783"/>
          <a:stretch/>
        </p:blipFill>
        <p:spPr>
          <a:xfrm>
            <a:off x="20" y="10"/>
            <a:ext cx="6392647" cy="6857990"/>
          </a:xfrm>
          <a:prstGeom prst="rect">
            <a:avLst/>
          </a:prstGeom>
        </p:spPr>
      </p:pic>
      <p:sp>
        <p:nvSpPr>
          <p:cNvPr id="26" name="Rectangle 25">
            <a:extLst>
              <a:ext uri="{FF2B5EF4-FFF2-40B4-BE49-F238E27FC236}">
                <a16:creationId xmlns:a16="http://schemas.microsoft.com/office/drawing/2014/main" id="{E60D94A5-8A09-4BAB-8F7C-69BC34C54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1267" y="255102"/>
            <a:ext cx="534213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7A1AE32B-3A6E-4C5E-8FEB-73861B9A2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9100" y="393365"/>
            <a:ext cx="5018211" cy="6035547"/>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81A81A-8EF1-458B-85DC-466D5B7DD563}"/>
              </a:ext>
            </a:extLst>
          </p:cNvPr>
          <p:cNvSpPr>
            <a:spLocks noGrp="1"/>
          </p:cNvSpPr>
          <p:nvPr>
            <p:ph type="title"/>
          </p:nvPr>
        </p:nvSpPr>
        <p:spPr>
          <a:xfrm>
            <a:off x="7064082" y="642594"/>
            <a:ext cx="4472921" cy="1371600"/>
          </a:xfrm>
        </p:spPr>
        <p:txBody>
          <a:bodyPr vert="horz" lIns="91440" tIns="45720" rIns="91440" bIns="45720" rtlCol="0" anchor="ctr">
            <a:normAutofit/>
          </a:bodyPr>
          <a:lstStyle/>
          <a:p>
            <a:r>
              <a:rPr lang="en-US" sz="4000" dirty="0"/>
              <a:t>Person-</a:t>
            </a:r>
            <a:r>
              <a:rPr lang="en-US" sz="4000" dirty="0" err="1"/>
              <a:t>Centred</a:t>
            </a:r>
            <a:r>
              <a:rPr lang="en-US" sz="4000" dirty="0"/>
              <a:t> Therapy </a:t>
            </a:r>
          </a:p>
        </p:txBody>
      </p:sp>
      <p:graphicFrame>
        <p:nvGraphicFramePr>
          <p:cNvPr id="6" name="Content Placeholder 2">
            <a:extLst>
              <a:ext uri="{FF2B5EF4-FFF2-40B4-BE49-F238E27FC236}">
                <a16:creationId xmlns:a16="http://schemas.microsoft.com/office/drawing/2014/main" id="{0AB0C866-90A5-B7D5-6253-F38647676CBC}"/>
              </a:ext>
            </a:extLst>
          </p:cNvPr>
          <p:cNvGraphicFramePr>
            <a:graphicFrameLocks noGrp="1"/>
          </p:cNvGraphicFramePr>
          <p:nvPr>
            <p:ph sz="half" idx="1"/>
            <p:extLst>
              <p:ext uri="{D42A27DB-BD31-4B8C-83A1-F6EECF244321}">
                <p14:modId xmlns:p14="http://schemas.microsoft.com/office/powerpoint/2010/main" val="19521108"/>
              </p:ext>
            </p:extLst>
          </p:nvPr>
        </p:nvGraphicFramePr>
        <p:xfrm>
          <a:off x="7064082" y="2103120"/>
          <a:ext cx="4472922" cy="3931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876352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C6549C-F430-4DAC-A5C5-A1FEFB81D215}"/>
              </a:ext>
            </a:extLst>
          </p:cNvPr>
          <p:cNvSpPr>
            <a:spLocks noGrp="1"/>
          </p:cNvSpPr>
          <p:nvPr>
            <p:ph type="title"/>
          </p:nvPr>
        </p:nvSpPr>
        <p:spPr/>
        <p:txBody>
          <a:bodyPr/>
          <a:lstStyle/>
          <a:p>
            <a:r>
              <a:rPr lang="en-GB" dirty="0"/>
              <a:t>Internal Frame of Reference</a:t>
            </a:r>
          </a:p>
        </p:txBody>
      </p:sp>
      <p:sp>
        <p:nvSpPr>
          <p:cNvPr id="3" name="Content Placeholder 2">
            <a:extLst>
              <a:ext uri="{FF2B5EF4-FFF2-40B4-BE49-F238E27FC236}">
                <a16:creationId xmlns:a16="http://schemas.microsoft.com/office/drawing/2014/main" id="{2973B59C-86DD-45A1-8BA6-E1D3977BD29B}"/>
              </a:ext>
            </a:extLst>
          </p:cNvPr>
          <p:cNvSpPr>
            <a:spLocks noGrp="1"/>
          </p:cNvSpPr>
          <p:nvPr>
            <p:ph idx="1"/>
          </p:nvPr>
        </p:nvSpPr>
        <p:spPr/>
        <p:txBody>
          <a:bodyPr vert="horz" lIns="91440" tIns="45720" rIns="91440" bIns="45720" rtlCol="0" anchor="t">
            <a:normAutofit/>
          </a:bodyPr>
          <a:lstStyle/>
          <a:p>
            <a:r>
              <a:rPr lang="en-GB"/>
              <a:t>Sensations and Perceptions</a:t>
            </a:r>
          </a:p>
        </p:txBody>
      </p:sp>
      <p:sp>
        <p:nvSpPr>
          <p:cNvPr id="16" name="TextBox 15">
            <a:extLst>
              <a:ext uri="{FF2B5EF4-FFF2-40B4-BE49-F238E27FC236}">
                <a16:creationId xmlns:a16="http://schemas.microsoft.com/office/drawing/2014/main" id="{9CD583FB-EAA2-475C-A03E-9691ABF7E495}"/>
              </a:ext>
            </a:extLst>
          </p:cNvPr>
          <p:cNvSpPr txBox="1"/>
          <p:nvPr/>
        </p:nvSpPr>
        <p:spPr>
          <a:xfrm>
            <a:off x="4406283" y="3844031"/>
            <a:ext cx="337943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b="1"/>
              <a:t>Adolescent’s internal world includes: </a:t>
            </a:r>
            <a:endParaRPr lang="en-US"/>
          </a:p>
        </p:txBody>
      </p:sp>
      <p:sp>
        <p:nvSpPr>
          <p:cNvPr id="17" name="TextBox 16">
            <a:extLst>
              <a:ext uri="{FF2B5EF4-FFF2-40B4-BE49-F238E27FC236}">
                <a16:creationId xmlns:a16="http://schemas.microsoft.com/office/drawing/2014/main" id="{E704D799-91A5-41A8-99FD-62B9779D437B}"/>
              </a:ext>
            </a:extLst>
          </p:cNvPr>
          <p:cNvSpPr txBox="1"/>
          <p:nvPr/>
        </p:nvSpPr>
        <p:spPr>
          <a:xfrm>
            <a:off x="1064673" y="3062149"/>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Cultural Influences</a:t>
            </a:r>
          </a:p>
        </p:txBody>
      </p:sp>
      <p:sp>
        <p:nvSpPr>
          <p:cNvPr id="18" name="TextBox 17">
            <a:extLst>
              <a:ext uri="{FF2B5EF4-FFF2-40B4-BE49-F238E27FC236}">
                <a16:creationId xmlns:a16="http://schemas.microsoft.com/office/drawing/2014/main" id="{8AA7112D-DE63-4068-90D1-1D8DB15DA107}"/>
              </a:ext>
            </a:extLst>
          </p:cNvPr>
          <p:cNvSpPr txBox="1"/>
          <p:nvPr/>
        </p:nvSpPr>
        <p:spPr>
          <a:xfrm>
            <a:off x="1555257" y="4307334"/>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Meanings</a:t>
            </a:r>
          </a:p>
        </p:txBody>
      </p:sp>
      <p:sp>
        <p:nvSpPr>
          <p:cNvPr id="19" name="TextBox 18">
            <a:extLst>
              <a:ext uri="{FF2B5EF4-FFF2-40B4-BE49-F238E27FC236}">
                <a16:creationId xmlns:a16="http://schemas.microsoft.com/office/drawing/2014/main" id="{6E5B634D-0C3E-437A-84F5-9465F1DA4183}"/>
              </a:ext>
            </a:extLst>
          </p:cNvPr>
          <p:cNvSpPr txBox="1"/>
          <p:nvPr/>
        </p:nvSpPr>
        <p:spPr>
          <a:xfrm>
            <a:off x="4827510" y="2482325"/>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Beliefs and Values</a:t>
            </a:r>
          </a:p>
        </p:txBody>
      </p:sp>
      <p:sp>
        <p:nvSpPr>
          <p:cNvPr id="20" name="TextBox 19">
            <a:extLst>
              <a:ext uri="{FF2B5EF4-FFF2-40B4-BE49-F238E27FC236}">
                <a16:creationId xmlns:a16="http://schemas.microsoft.com/office/drawing/2014/main" id="{924228F4-6E94-4D91-B1F4-89DE8FA383DF}"/>
              </a:ext>
            </a:extLst>
          </p:cNvPr>
          <p:cNvSpPr txBox="1"/>
          <p:nvPr/>
        </p:nvSpPr>
        <p:spPr>
          <a:xfrm>
            <a:off x="8528852" y="2099939"/>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Memories</a:t>
            </a:r>
          </a:p>
        </p:txBody>
      </p:sp>
      <p:sp>
        <p:nvSpPr>
          <p:cNvPr id="21" name="TextBox 20">
            <a:extLst>
              <a:ext uri="{FF2B5EF4-FFF2-40B4-BE49-F238E27FC236}">
                <a16:creationId xmlns:a16="http://schemas.microsoft.com/office/drawing/2014/main" id="{A8A29DAB-FA7A-492A-94D3-CD6C139E97B3}"/>
              </a:ext>
            </a:extLst>
          </p:cNvPr>
          <p:cNvSpPr txBox="1"/>
          <p:nvPr/>
        </p:nvSpPr>
        <p:spPr>
          <a:xfrm>
            <a:off x="8656930" y="3655842"/>
            <a:ext cx="274319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Feelings, thoughts, emotions</a:t>
            </a:r>
          </a:p>
        </p:txBody>
      </p:sp>
      <p:sp>
        <p:nvSpPr>
          <p:cNvPr id="22" name="TextBox 21">
            <a:extLst>
              <a:ext uri="{FF2B5EF4-FFF2-40B4-BE49-F238E27FC236}">
                <a16:creationId xmlns:a16="http://schemas.microsoft.com/office/drawing/2014/main" id="{64024A2C-D631-4320-9C5A-0614E7BD99D9}"/>
              </a:ext>
            </a:extLst>
          </p:cNvPr>
          <p:cNvSpPr txBox="1"/>
          <p:nvPr/>
        </p:nvSpPr>
        <p:spPr>
          <a:xfrm>
            <a:off x="8111786" y="5300524"/>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Behaviours</a:t>
            </a:r>
          </a:p>
        </p:txBody>
      </p:sp>
      <p:sp>
        <p:nvSpPr>
          <p:cNvPr id="23" name="TextBox 22">
            <a:extLst>
              <a:ext uri="{FF2B5EF4-FFF2-40B4-BE49-F238E27FC236}">
                <a16:creationId xmlns:a16="http://schemas.microsoft.com/office/drawing/2014/main" id="{510BEE3A-7175-4655-B49C-7B300C3D1B8B}"/>
              </a:ext>
            </a:extLst>
          </p:cNvPr>
          <p:cNvSpPr txBox="1"/>
          <p:nvPr/>
        </p:nvSpPr>
        <p:spPr>
          <a:xfrm>
            <a:off x="8380428" y="360933"/>
            <a:ext cx="274319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(After Sutton and Stewart, 1997)</a:t>
            </a:r>
          </a:p>
        </p:txBody>
      </p:sp>
      <p:sp>
        <p:nvSpPr>
          <p:cNvPr id="24" name="TextBox 23">
            <a:extLst>
              <a:ext uri="{FF2B5EF4-FFF2-40B4-BE49-F238E27FC236}">
                <a16:creationId xmlns:a16="http://schemas.microsoft.com/office/drawing/2014/main" id="{940745FA-531A-456D-869D-5D25E6223ED1}"/>
              </a:ext>
            </a:extLst>
          </p:cNvPr>
          <p:cNvSpPr txBox="1"/>
          <p:nvPr/>
        </p:nvSpPr>
        <p:spPr>
          <a:xfrm>
            <a:off x="3847730" y="5186779"/>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Experiences</a:t>
            </a:r>
          </a:p>
        </p:txBody>
      </p:sp>
      <p:cxnSp>
        <p:nvCxnSpPr>
          <p:cNvPr id="28" name="Straight Arrow Connector 27">
            <a:extLst>
              <a:ext uri="{FF2B5EF4-FFF2-40B4-BE49-F238E27FC236}">
                <a16:creationId xmlns:a16="http://schemas.microsoft.com/office/drawing/2014/main" id="{C6A4E1DB-4A4E-4A1C-B518-6E05F7E2CC65}"/>
              </a:ext>
            </a:extLst>
          </p:cNvPr>
          <p:cNvCxnSpPr/>
          <p:nvPr/>
        </p:nvCxnSpPr>
        <p:spPr>
          <a:xfrm>
            <a:off x="7104540" y="4267385"/>
            <a:ext cx="1010573" cy="929195"/>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98261024-05B6-43E0-9A41-9AB15C8C9D82}"/>
              </a:ext>
            </a:extLst>
          </p:cNvPr>
          <p:cNvCxnSpPr>
            <a:cxnSpLocks/>
          </p:cNvCxnSpPr>
          <p:nvPr/>
        </p:nvCxnSpPr>
        <p:spPr>
          <a:xfrm flipH="1">
            <a:off x="4704609" y="4504123"/>
            <a:ext cx="757562" cy="611079"/>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97C2BF03-1702-46B8-B44D-5C99153EADD8}"/>
              </a:ext>
            </a:extLst>
          </p:cNvPr>
          <p:cNvCxnSpPr>
            <a:cxnSpLocks/>
          </p:cNvCxnSpPr>
          <p:nvPr/>
        </p:nvCxnSpPr>
        <p:spPr>
          <a:xfrm flipH="1">
            <a:off x="2825502" y="4222995"/>
            <a:ext cx="1911659" cy="196789"/>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0AE49A8F-1B75-4427-9FDE-A9126AA85098}"/>
              </a:ext>
            </a:extLst>
          </p:cNvPr>
          <p:cNvCxnSpPr>
            <a:cxnSpLocks/>
          </p:cNvCxnSpPr>
          <p:nvPr/>
        </p:nvCxnSpPr>
        <p:spPr>
          <a:xfrm>
            <a:off x="3131783" y="3327831"/>
            <a:ext cx="1668999" cy="596284"/>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9F6EBD4C-3AF4-4FA6-BFDB-1776B2A2CE12}"/>
              </a:ext>
            </a:extLst>
          </p:cNvPr>
          <p:cNvCxnSpPr>
            <a:cxnSpLocks/>
          </p:cNvCxnSpPr>
          <p:nvPr/>
        </p:nvCxnSpPr>
        <p:spPr>
          <a:xfrm>
            <a:off x="3568268" y="2484452"/>
            <a:ext cx="1447058" cy="1158536"/>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33" name="Straight Arrow Connector 32">
            <a:extLst>
              <a:ext uri="{FF2B5EF4-FFF2-40B4-BE49-F238E27FC236}">
                <a16:creationId xmlns:a16="http://schemas.microsoft.com/office/drawing/2014/main" id="{4F12F78E-F069-4BF0-A730-2499FCA04E71}"/>
              </a:ext>
            </a:extLst>
          </p:cNvPr>
          <p:cNvCxnSpPr>
            <a:cxnSpLocks/>
          </p:cNvCxnSpPr>
          <p:nvPr/>
        </p:nvCxnSpPr>
        <p:spPr>
          <a:xfrm>
            <a:off x="5861666" y="2846957"/>
            <a:ext cx="34029" cy="810826"/>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34" name="Straight Arrow Connector 33">
            <a:extLst>
              <a:ext uri="{FF2B5EF4-FFF2-40B4-BE49-F238E27FC236}">
                <a16:creationId xmlns:a16="http://schemas.microsoft.com/office/drawing/2014/main" id="{2D327967-FDFC-4427-A864-6727A7EF2910}"/>
              </a:ext>
            </a:extLst>
          </p:cNvPr>
          <p:cNvCxnSpPr>
            <a:cxnSpLocks/>
          </p:cNvCxnSpPr>
          <p:nvPr/>
        </p:nvCxnSpPr>
        <p:spPr>
          <a:xfrm flipH="1">
            <a:off x="7353113" y="2543637"/>
            <a:ext cx="1282825" cy="1195524"/>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35" name="Straight Arrow Connector 34">
            <a:extLst>
              <a:ext uri="{FF2B5EF4-FFF2-40B4-BE49-F238E27FC236}">
                <a16:creationId xmlns:a16="http://schemas.microsoft.com/office/drawing/2014/main" id="{017E77BF-AF3F-4330-9E7F-27B5B877F469}"/>
              </a:ext>
            </a:extLst>
          </p:cNvPr>
          <p:cNvCxnSpPr>
            <a:cxnSpLocks/>
          </p:cNvCxnSpPr>
          <p:nvPr/>
        </p:nvCxnSpPr>
        <p:spPr>
          <a:xfrm flipH="1">
            <a:off x="7523268" y="3964064"/>
            <a:ext cx="801951" cy="41429"/>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971883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2" name="Rectangle 41">
            <a:extLst>
              <a:ext uri="{FF2B5EF4-FFF2-40B4-BE49-F238E27FC236}">
                <a16:creationId xmlns:a16="http://schemas.microsoft.com/office/drawing/2014/main" id="{B6EE7E08-B389-43E5-B019-1B0A8ACBB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18EEC838-62DA-A54C-09C5-145CAFC0D51A}"/>
              </a:ext>
            </a:extLst>
          </p:cNvPr>
          <p:cNvPicPr>
            <a:picLocks noChangeAspect="1"/>
          </p:cNvPicPr>
          <p:nvPr/>
        </p:nvPicPr>
        <p:blipFill rotWithShape="1">
          <a:blip r:embed="rId2"/>
          <a:srcRect l="39933" r="11129"/>
          <a:stretch/>
        </p:blipFill>
        <p:spPr>
          <a:xfrm>
            <a:off x="20" y="10"/>
            <a:ext cx="6392647" cy="6857990"/>
          </a:xfrm>
          <a:prstGeom prst="rect">
            <a:avLst/>
          </a:prstGeom>
        </p:spPr>
      </p:pic>
      <p:sp>
        <p:nvSpPr>
          <p:cNvPr id="44" name="Rectangle 43">
            <a:extLst>
              <a:ext uri="{FF2B5EF4-FFF2-40B4-BE49-F238E27FC236}">
                <a16:creationId xmlns:a16="http://schemas.microsoft.com/office/drawing/2014/main" id="{E60D94A5-8A09-4BAB-8F7C-69BC34C54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1267" y="255102"/>
            <a:ext cx="534213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7A1AE32B-3A6E-4C5E-8FEB-73861B9A2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9100" y="393365"/>
            <a:ext cx="5018211" cy="6035547"/>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41BF4F-66B7-435E-86A8-EC73E51EBEDE}"/>
              </a:ext>
            </a:extLst>
          </p:cNvPr>
          <p:cNvSpPr>
            <a:spLocks noGrp="1"/>
          </p:cNvSpPr>
          <p:nvPr>
            <p:ph type="title"/>
          </p:nvPr>
        </p:nvSpPr>
        <p:spPr>
          <a:xfrm>
            <a:off x="7064082" y="642594"/>
            <a:ext cx="4472921" cy="1371600"/>
          </a:xfrm>
        </p:spPr>
        <p:txBody>
          <a:bodyPr>
            <a:normAutofit/>
          </a:bodyPr>
          <a:lstStyle/>
          <a:p>
            <a:r>
              <a:rPr lang="en-GB" sz="4000" dirty="0"/>
              <a:t>Young Person at the Centre</a:t>
            </a:r>
          </a:p>
        </p:txBody>
      </p:sp>
      <p:sp>
        <p:nvSpPr>
          <p:cNvPr id="3" name="Content Placeholder 2">
            <a:extLst>
              <a:ext uri="{FF2B5EF4-FFF2-40B4-BE49-F238E27FC236}">
                <a16:creationId xmlns:a16="http://schemas.microsoft.com/office/drawing/2014/main" id="{CF907367-7615-4815-B780-02F23EE86063}"/>
              </a:ext>
            </a:extLst>
          </p:cNvPr>
          <p:cNvSpPr>
            <a:spLocks noGrp="1"/>
          </p:cNvSpPr>
          <p:nvPr>
            <p:ph idx="1"/>
          </p:nvPr>
        </p:nvSpPr>
        <p:spPr>
          <a:xfrm>
            <a:off x="7064082" y="2103120"/>
            <a:ext cx="4472922" cy="3931920"/>
          </a:xfrm>
        </p:spPr>
        <p:txBody>
          <a:bodyPr vert="horz" lIns="91440" tIns="45720" rIns="91440" bIns="45720" rtlCol="0">
            <a:normAutofit lnSpcReduction="10000"/>
          </a:bodyPr>
          <a:lstStyle/>
          <a:p>
            <a:r>
              <a:rPr lang="en-GB" dirty="0"/>
              <a:t>Holistic approach:  Developmental stages. </a:t>
            </a:r>
          </a:p>
          <a:p>
            <a:r>
              <a:rPr lang="en-GB" dirty="0"/>
              <a:t>Language appropriate.</a:t>
            </a:r>
          </a:p>
          <a:p>
            <a:r>
              <a:rPr lang="en-GB" dirty="0"/>
              <a:t>Creative Therapy: exploring new and different ways to work with individuals.</a:t>
            </a:r>
          </a:p>
          <a:p>
            <a:r>
              <a:rPr lang="en-GB" dirty="0"/>
              <a:t>Arts and crafts</a:t>
            </a:r>
          </a:p>
          <a:p>
            <a:r>
              <a:rPr lang="en-GB" dirty="0"/>
              <a:t>Games</a:t>
            </a:r>
          </a:p>
          <a:p>
            <a:r>
              <a:rPr lang="en-GB" dirty="0"/>
              <a:t>Outdoor activities</a:t>
            </a:r>
          </a:p>
          <a:p>
            <a:r>
              <a:rPr lang="en-GB" dirty="0"/>
              <a:t>Using different ways to communicate and enabling a young person to verbalise, or communicate their feelings, emotions and behaviours in a non-directive manner.</a:t>
            </a:r>
          </a:p>
          <a:p>
            <a:r>
              <a:rPr lang="en-GB" dirty="0"/>
              <a:t>Play therapy is as relevant to young people as it is to children.</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662373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picture containing close, standing, hair, wearing&#10;&#10;Description automatically generated">
            <a:extLst>
              <a:ext uri="{FF2B5EF4-FFF2-40B4-BE49-F238E27FC236}">
                <a16:creationId xmlns:a16="http://schemas.microsoft.com/office/drawing/2014/main" id="{881027BF-0F16-4D2F-96AF-C4FD18DE150B}"/>
              </a:ext>
            </a:extLst>
          </p:cNvPr>
          <p:cNvPicPr>
            <a:picLocks noChangeAspect="1"/>
          </p:cNvPicPr>
          <p:nvPr/>
        </p:nvPicPr>
        <p:blipFill rotWithShape="1">
          <a:blip r:embed="rId2"/>
          <a:srcRect l="7527" t="9091" r="1587"/>
          <a:stretch/>
        </p:blipFill>
        <p:spPr>
          <a:xfrm>
            <a:off x="20" y="10"/>
            <a:ext cx="12188932" cy="6857990"/>
          </a:xfrm>
          <a:prstGeom prst="rect">
            <a:avLst/>
          </a:prstGeom>
        </p:spPr>
      </p:pic>
      <p:sp>
        <p:nvSpPr>
          <p:cNvPr id="32" name="Rectangle 31">
            <a:extLst>
              <a:ext uri="{FF2B5EF4-FFF2-40B4-BE49-F238E27FC236}">
                <a16:creationId xmlns:a16="http://schemas.microsoft.com/office/drawing/2014/main" id="{CD64F326-929E-45E2-B54D-DC7E172077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7329" y="941695"/>
            <a:ext cx="5452527" cy="4974610"/>
          </a:xfrm>
          <a:prstGeom prst="rect">
            <a:avLst/>
          </a:prstGeom>
          <a:solidFill>
            <a:schemeClr val="bg1">
              <a:lumMod val="75000"/>
              <a:lumOff val="25000"/>
            </a:schemeClr>
          </a:solidFill>
          <a:ln w="6350" cap="sq" cmpd="sng" algn="ctr">
            <a:noFill/>
            <a:prstDash val="solid"/>
            <a:miter lim="800000"/>
          </a:ln>
          <a:effectLst/>
        </p:spPr>
        <p:txBody>
          <a:bodyPr/>
          <a:lstStyle/>
          <a:p>
            <a:endParaRPr lang="en-GB"/>
          </a:p>
        </p:txBody>
      </p:sp>
      <p:sp>
        <p:nvSpPr>
          <p:cNvPr id="34" name="Rectangle 33">
            <a:extLst>
              <a:ext uri="{FF2B5EF4-FFF2-40B4-BE49-F238E27FC236}">
                <a16:creationId xmlns:a16="http://schemas.microsoft.com/office/drawing/2014/main" id="{7BFCDFD7-7B3B-4ED9-B533-34D0B3724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3272" y="1106424"/>
            <a:ext cx="5120640" cy="4645152"/>
          </a:xfrm>
          <a:prstGeom prst="rect">
            <a:avLst/>
          </a:prstGeom>
          <a:noFill/>
          <a:ln w="6350" cap="sq" cmpd="sng" algn="ctr">
            <a:solidFill>
              <a:schemeClr val="tx1"/>
            </a:solidFill>
            <a:prstDash val="solid"/>
            <a:miter lim="800000"/>
          </a:ln>
          <a:effectLst>
            <a:softEdge rad="0"/>
          </a:effectLst>
        </p:spPr>
        <p:txBody>
          <a:bodyPr/>
          <a:lstStyle/>
          <a:p>
            <a:endParaRPr lang="en-GB"/>
          </a:p>
        </p:txBody>
      </p:sp>
      <p:sp>
        <p:nvSpPr>
          <p:cNvPr id="2" name="Title 1">
            <a:extLst>
              <a:ext uri="{FF2B5EF4-FFF2-40B4-BE49-F238E27FC236}">
                <a16:creationId xmlns:a16="http://schemas.microsoft.com/office/drawing/2014/main" id="{E0044274-4B38-45AD-B2CA-DACE59A46172}"/>
              </a:ext>
            </a:extLst>
          </p:cNvPr>
          <p:cNvSpPr>
            <a:spLocks noGrp="1"/>
          </p:cNvSpPr>
          <p:nvPr>
            <p:ph type="title"/>
          </p:nvPr>
        </p:nvSpPr>
        <p:spPr>
          <a:xfrm>
            <a:off x="1357951" y="1352277"/>
            <a:ext cx="4633416" cy="1371600"/>
          </a:xfrm>
        </p:spPr>
        <p:txBody>
          <a:bodyPr>
            <a:normAutofit/>
          </a:bodyPr>
          <a:lstStyle/>
          <a:p>
            <a:r>
              <a:rPr lang="en-GB" sz="3100"/>
              <a:t>Person- Centred Therapy: Working with Adolescents</a:t>
            </a:r>
          </a:p>
        </p:txBody>
      </p:sp>
      <p:sp>
        <p:nvSpPr>
          <p:cNvPr id="3" name="Content Placeholder 2">
            <a:extLst>
              <a:ext uri="{FF2B5EF4-FFF2-40B4-BE49-F238E27FC236}">
                <a16:creationId xmlns:a16="http://schemas.microsoft.com/office/drawing/2014/main" id="{0D8116A8-F967-4CE0-A645-07D2D47535AC}"/>
              </a:ext>
            </a:extLst>
          </p:cNvPr>
          <p:cNvSpPr>
            <a:spLocks noGrp="1"/>
          </p:cNvSpPr>
          <p:nvPr>
            <p:ph idx="1"/>
          </p:nvPr>
        </p:nvSpPr>
        <p:spPr>
          <a:xfrm>
            <a:off x="1357950" y="2852792"/>
            <a:ext cx="4633415" cy="2572193"/>
          </a:xfrm>
        </p:spPr>
        <p:txBody>
          <a:bodyPr vert="horz" lIns="91440" tIns="45720" rIns="91440" bIns="45720" rtlCol="0">
            <a:normAutofit/>
          </a:bodyPr>
          <a:lstStyle/>
          <a:p>
            <a:r>
              <a:rPr lang="en-GB" dirty="0"/>
              <a:t>Adolescence is a period of significant change</a:t>
            </a:r>
          </a:p>
          <a:p>
            <a:pPr lvl="1"/>
            <a:r>
              <a:rPr lang="en-GB" dirty="0"/>
              <a:t>Emotional,</a:t>
            </a:r>
          </a:p>
          <a:p>
            <a:pPr lvl="1"/>
            <a:r>
              <a:rPr lang="en-GB" dirty="0"/>
              <a:t>Psychological,</a:t>
            </a:r>
          </a:p>
          <a:p>
            <a:pPr lvl="1"/>
            <a:r>
              <a:rPr lang="en-GB" dirty="0"/>
              <a:t>Physical</a:t>
            </a:r>
          </a:p>
          <a:p>
            <a:pPr lvl="1"/>
            <a:r>
              <a:rPr lang="en-GB" dirty="0"/>
              <a:t>Sexual</a:t>
            </a:r>
          </a:p>
          <a:p>
            <a:pPr lvl="1"/>
            <a:r>
              <a:rPr lang="en-GB" dirty="0"/>
              <a:t>Family and relationships</a:t>
            </a:r>
          </a:p>
          <a:p>
            <a:pPr lvl="1"/>
            <a:r>
              <a:rPr lang="en-GB" dirty="0"/>
              <a:t>Education</a:t>
            </a:r>
          </a:p>
          <a:p>
            <a:pPr marL="274320" lvl="1" indent="0">
              <a:buNone/>
            </a:pPr>
            <a:endParaRPr lang="en-GB" dirty="0"/>
          </a:p>
          <a:p>
            <a:pPr marL="274320" lvl="1" indent="0">
              <a:buNone/>
            </a:pPr>
            <a:endParaRPr lang="en-GB" dirty="0"/>
          </a:p>
        </p:txBody>
      </p:sp>
    </p:spTree>
    <p:extLst>
      <p:ext uri="{BB962C8B-B14F-4D97-AF65-F5344CB8AC3E}">
        <p14:creationId xmlns:p14="http://schemas.microsoft.com/office/powerpoint/2010/main" val="3233337367"/>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5" name="Rectangle 54">
            <a:extLst>
              <a:ext uri="{FF2B5EF4-FFF2-40B4-BE49-F238E27FC236}">
                <a16:creationId xmlns:a16="http://schemas.microsoft.com/office/drawing/2014/main" id="{B6EE7E08-B389-43E5-B019-1B0A8ACBB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close, standing, hair, wearing&#10;&#10;Description automatically generated">
            <a:extLst>
              <a:ext uri="{FF2B5EF4-FFF2-40B4-BE49-F238E27FC236}">
                <a16:creationId xmlns:a16="http://schemas.microsoft.com/office/drawing/2014/main" id="{881027BF-0F16-4D2F-96AF-C4FD18DE150B}"/>
              </a:ext>
            </a:extLst>
          </p:cNvPr>
          <p:cNvPicPr>
            <a:picLocks noChangeAspect="1"/>
          </p:cNvPicPr>
          <p:nvPr/>
        </p:nvPicPr>
        <p:blipFill rotWithShape="1">
          <a:blip r:embed="rId3"/>
          <a:srcRect l="47567"/>
          <a:stretch/>
        </p:blipFill>
        <p:spPr>
          <a:xfrm>
            <a:off x="20" y="10"/>
            <a:ext cx="6392647" cy="6857990"/>
          </a:xfrm>
          <a:prstGeom prst="rect">
            <a:avLst/>
          </a:prstGeom>
        </p:spPr>
      </p:pic>
      <p:sp>
        <p:nvSpPr>
          <p:cNvPr id="57" name="Rectangle 56">
            <a:extLst>
              <a:ext uri="{FF2B5EF4-FFF2-40B4-BE49-F238E27FC236}">
                <a16:creationId xmlns:a16="http://schemas.microsoft.com/office/drawing/2014/main" id="{E60D94A5-8A09-4BAB-8F7C-69BC34C54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1267" y="255102"/>
            <a:ext cx="534213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58">
            <a:extLst>
              <a:ext uri="{FF2B5EF4-FFF2-40B4-BE49-F238E27FC236}">
                <a16:creationId xmlns:a16="http://schemas.microsoft.com/office/drawing/2014/main" id="{7A1AE32B-3A6E-4C5E-8FEB-73861B9A2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9100" y="393365"/>
            <a:ext cx="5018211" cy="6035547"/>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D8116A8-F967-4CE0-A645-07D2D47535AC}"/>
              </a:ext>
            </a:extLst>
          </p:cNvPr>
          <p:cNvSpPr>
            <a:spLocks noGrp="1"/>
          </p:cNvSpPr>
          <p:nvPr>
            <p:ph idx="1"/>
          </p:nvPr>
        </p:nvSpPr>
        <p:spPr>
          <a:xfrm>
            <a:off x="6769099" y="429088"/>
            <a:ext cx="5018211" cy="5999824"/>
          </a:xfrm>
        </p:spPr>
        <p:txBody>
          <a:bodyPr vert="horz" lIns="91440" tIns="45720" rIns="91440" bIns="45720" rtlCol="0">
            <a:normAutofit/>
          </a:bodyPr>
          <a:lstStyle/>
          <a:p>
            <a:pPr marL="274320" lvl="1" indent="0">
              <a:lnSpc>
                <a:spcPct val="90000"/>
              </a:lnSpc>
              <a:buNone/>
            </a:pPr>
            <a:r>
              <a:rPr lang="en-GB" sz="1600" dirty="0"/>
              <a:t>Working with young people can be rewarding, but can also be challenging and difficult to navigate</a:t>
            </a:r>
          </a:p>
          <a:p>
            <a:pPr lvl="1">
              <a:lnSpc>
                <a:spcPct val="90000"/>
              </a:lnSpc>
              <a:buFont typeface="Wingdings" panose="05000000000000000000" pitchFamily="2" charset="2"/>
              <a:buChar char="Ø"/>
            </a:pPr>
            <a:endParaRPr lang="en-GB" sz="1600" dirty="0"/>
          </a:p>
          <a:p>
            <a:pPr lvl="1">
              <a:lnSpc>
                <a:spcPct val="90000"/>
              </a:lnSpc>
              <a:buFont typeface="Wingdings" panose="05000000000000000000" pitchFamily="2" charset="2"/>
              <a:buChar char="Ø"/>
            </a:pPr>
            <a:r>
              <a:rPr lang="en-GB" sz="1600" dirty="0"/>
              <a:t>Meet the young person where they are:  Acceptance</a:t>
            </a:r>
          </a:p>
          <a:p>
            <a:pPr marL="274320" lvl="1" indent="0">
              <a:lnSpc>
                <a:spcPct val="90000"/>
              </a:lnSpc>
              <a:buNone/>
            </a:pPr>
            <a:endParaRPr lang="en-GB" sz="1600" dirty="0"/>
          </a:p>
          <a:p>
            <a:pPr lvl="1">
              <a:lnSpc>
                <a:spcPct val="90000"/>
              </a:lnSpc>
              <a:buFont typeface="Wingdings" panose="05000000000000000000" pitchFamily="2" charset="2"/>
              <a:buChar char="Ø"/>
            </a:pPr>
            <a:r>
              <a:rPr lang="en-GB" sz="1600" dirty="0"/>
              <a:t>Be guided by the individual</a:t>
            </a:r>
          </a:p>
          <a:p>
            <a:pPr lvl="1">
              <a:lnSpc>
                <a:spcPct val="90000"/>
              </a:lnSpc>
              <a:buFont typeface="Wingdings" panose="05000000000000000000" pitchFamily="2" charset="2"/>
              <a:buChar char="Ø"/>
            </a:pPr>
            <a:endParaRPr lang="en-GB" sz="1600" dirty="0"/>
          </a:p>
          <a:p>
            <a:pPr lvl="1">
              <a:lnSpc>
                <a:spcPct val="90000"/>
              </a:lnSpc>
              <a:buFont typeface="Wingdings" panose="05000000000000000000" pitchFamily="2" charset="2"/>
              <a:buChar char="Ø"/>
            </a:pPr>
            <a:r>
              <a:rPr lang="en-GB" sz="1600" dirty="0"/>
              <a:t>Unconditional Positive Regard</a:t>
            </a:r>
          </a:p>
          <a:p>
            <a:pPr lvl="1">
              <a:lnSpc>
                <a:spcPct val="90000"/>
              </a:lnSpc>
              <a:buFont typeface="Wingdings" panose="05000000000000000000" pitchFamily="2" charset="2"/>
              <a:buChar char="Ø"/>
            </a:pPr>
            <a:r>
              <a:rPr lang="en-GB" sz="1600" dirty="0"/>
              <a:t>Congruence</a:t>
            </a:r>
          </a:p>
          <a:p>
            <a:pPr lvl="1">
              <a:lnSpc>
                <a:spcPct val="90000"/>
              </a:lnSpc>
              <a:buFont typeface="Wingdings" panose="05000000000000000000" pitchFamily="2" charset="2"/>
              <a:buChar char="Ø"/>
            </a:pPr>
            <a:r>
              <a:rPr lang="en-GB" sz="1600" dirty="0"/>
              <a:t>Empathy</a:t>
            </a:r>
          </a:p>
          <a:p>
            <a:pPr lvl="1">
              <a:lnSpc>
                <a:spcPct val="90000"/>
              </a:lnSpc>
              <a:buFont typeface="Wingdings" panose="05000000000000000000" pitchFamily="2" charset="2"/>
              <a:buChar char="Ø"/>
            </a:pPr>
            <a:endParaRPr lang="en-GB" sz="1600" dirty="0"/>
          </a:p>
          <a:p>
            <a:pPr lvl="1">
              <a:lnSpc>
                <a:spcPct val="90000"/>
              </a:lnSpc>
              <a:buFont typeface="Wingdings" panose="05000000000000000000" pitchFamily="2" charset="2"/>
              <a:buChar char="Ø"/>
            </a:pPr>
            <a:r>
              <a:rPr lang="en-GB" sz="1600" dirty="0"/>
              <a:t>Be curious, inquisitive, and non-judgmental</a:t>
            </a:r>
          </a:p>
          <a:p>
            <a:pPr lvl="1">
              <a:lnSpc>
                <a:spcPct val="90000"/>
              </a:lnSpc>
              <a:buFont typeface="Wingdings" panose="05000000000000000000" pitchFamily="2" charset="2"/>
              <a:buChar char="Ø"/>
            </a:pPr>
            <a:endParaRPr lang="en-GB" sz="1600" dirty="0"/>
          </a:p>
          <a:p>
            <a:pPr lvl="1">
              <a:lnSpc>
                <a:spcPct val="90000"/>
              </a:lnSpc>
              <a:buFont typeface="Wingdings" panose="05000000000000000000" pitchFamily="2" charset="2"/>
              <a:buChar char="Ø"/>
            </a:pPr>
            <a:r>
              <a:rPr lang="en-GB" sz="1600" dirty="0"/>
              <a:t>Be able to enter their world in a non-judgmental accepting way and understand their internal frame of reference</a:t>
            </a:r>
          </a:p>
          <a:p>
            <a:pPr lvl="1">
              <a:lnSpc>
                <a:spcPct val="90000"/>
              </a:lnSpc>
              <a:buFont typeface="Wingdings" panose="05000000000000000000" pitchFamily="2" charset="2"/>
              <a:buChar char="Ø"/>
            </a:pPr>
            <a:endParaRPr lang="en-GB" sz="1600" dirty="0"/>
          </a:p>
          <a:p>
            <a:pPr lvl="1">
              <a:lnSpc>
                <a:spcPct val="90000"/>
              </a:lnSpc>
              <a:buFont typeface="Wingdings" panose="05000000000000000000" pitchFamily="2" charset="2"/>
              <a:buChar char="Ø"/>
            </a:pPr>
            <a:r>
              <a:rPr lang="en-GB" sz="1600" dirty="0"/>
              <a:t>Reflection: parallel the communication process</a:t>
            </a:r>
          </a:p>
          <a:p>
            <a:pPr lvl="1">
              <a:lnSpc>
                <a:spcPct val="90000"/>
              </a:lnSpc>
              <a:buFont typeface="Wingdings" panose="05000000000000000000" pitchFamily="2" charset="2"/>
              <a:buChar char="Ø"/>
            </a:pPr>
            <a:endParaRPr lang="en-GB" sz="1600" dirty="0"/>
          </a:p>
          <a:p>
            <a:pPr lvl="1">
              <a:lnSpc>
                <a:spcPct val="90000"/>
              </a:lnSpc>
              <a:buFont typeface="Wingdings" panose="05000000000000000000" pitchFamily="2" charset="2"/>
              <a:buChar char="Ø"/>
            </a:pPr>
            <a:r>
              <a:rPr lang="en-GB" sz="1600" dirty="0"/>
              <a:t>Phenomenological Noticing</a:t>
            </a:r>
          </a:p>
          <a:p>
            <a:pPr marL="274320" lvl="1" indent="0">
              <a:lnSpc>
                <a:spcPct val="90000"/>
              </a:lnSpc>
              <a:buNone/>
            </a:pPr>
            <a:endParaRPr lang="en-GB" sz="900" dirty="0"/>
          </a:p>
        </p:txBody>
      </p:sp>
    </p:spTree>
    <p:extLst>
      <p:ext uri="{BB962C8B-B14F-4D97-AF65-F5344CB8AC3E}">
        <p14:creationId xmlns:p14="http://schemas.microsoft.com/office/powerpoint/2010/main" val="36206566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picture containing person, indoor, table, small&#10;&#10;Description automatically generated">
            <a:extLst>
              <a:ext uri="{FF2B5EF4-FFF2-40B4-BE49-F238E27FC236}">
                <a16:creationId xmlns:a16="http://schemas.microsoft.com/office/drawing/2014/main" id="{4A76BC53-67B4-49AB-8420-19CEFB2D0190}"/>
              </a:ext>
            </a:extLst>
          </p:cNvPr>
          <p:cNvPicPr>
            <a:picLocks noChangeAspect="1"/>
          </p:cNvPicPr>
          <p:nvPr/>
        </p:nvPicPr>
        <p:blipFill rotWithShape="1">
          <a:blip r:embed="rId2"/>
          <a:srcRect t="133" r="-1" b="15575"/>
          <a:stretch/>
        </p:blipFill>
        <p:spPr>
          <a:xfrm>
            <a:off x="129446" y="0"/>
            <a:ext cx="12188932" cy="6857990"/>
          </a:xfrm>
          <a:prstGeom prst="rect">
            <a:avLst/>
          </a:prstGeom>
        </p:spPr>
      </p:pic>
      <p:sp>
        <p:nvSpPr>
          <p:cNvPr id="22" name="Rectangle 21">
            <a:extLst>
              <a:ext uri="{FF2B5EF4-FFF2-40B4-BE49-F238E27FC236}">
                <a16:creationId xmlns:a16="http://schemas.microsoft.com/office/drawing/2014/main" id="{CD64F326-929E-45E2-B54D-DC7E172077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7329" y="941695"/>
            <a:ext cx="5452527" cy="4974610"/>
          </a:xfrm>
          <a:prstGeom prst="rect">
            <a:avLst/>
          </a:prstGeom>
          <a:solidFill>
            <a:schemeClr val="bg1">
              <a:lumMod val="75000"/>
              <a:lumOff val="25000"/>
            </a:schemeClr>
          </a:solidFill>
          <a:ln w="6350" cap="sq" cmpd="sng" algn="ctr">
            <a:noFill/>
            <a:prstDash val="solid"/>
            <a:miter lim="800000"/>
          </a:ln>
          <a:effectLst/>
        </p:spPr>
        <p:txBody>
          <a:bodyPr/>
          <a:lstStyle/>
          <a:p>
            <a:endParaRPr lang="en-GB"/>
          </a:p>
        </p:txBody>
      </p:sp>
      <p:sp>
        <p:nvSpPr>
          <p:cNvPr id="24" name="Rectangle 23">
            <a:extLst>
              <a:ext uri="{FF2B5EF4-FFF2-40B4-BE49-F238E27FC236}">
                <a16:creationId xmlns:a16="http://schemas.microsoft.com/office/drawing/2014/main" id="{7BFCDFD7-7B3B-4ED9-B533-34D0B3724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3272" y="1106424"/>
            <a:ext cx="5120640" cy="4645152"/>
          </a:xfrm>
          <a:prstGeom prst="rect">
            <a:avLst/>
          </a:prstGeom>
          <a:noFill/>
          <a:ln w="6350" cap="sq" cmpd="sng" algn="ctr">
            <a:solidFill>
              <a:schemeClr val="tx1"/>
            </a:solidFill>
            <a:prstDash val="solid"/>
            <a:miter lim="800000"/>
          </a:ln>
          <a:effectLst>
            <a:softEdge rad="0"/>
          </a:effectLst>
        </p:spPr>
        <p:txBody>
          <a:bodyPr/>
          <a:lstStyle/>
          <a:p>
            <a:endParaRPr lang="en-GB"/>
          </a:p>
        </p:txBody>
      </p:sp>
      <p:sp>
        <p:nvSpPr>
          <p:cNvPr id="2" name="Title 1">
            <a:extLst>
              <a:ext uri="{FF2B5EF4-FFF2-40B4-BE49-F238E27FC236}">
                <a16:creationId xmlns:a16="http://schemas.microsoft.com/office/drawing/2014/main" id="{90061654-265E-4F3B-A08B-A16534769C04}"/>
              </a:ext>
            </a:extLst>
          </p:cNvPr>
          <p:cNvSpPr>
            <a:spLocks noGrp="1"/>
          </p:cNvSpPr>
          <p:nvPr>
            <p:ph type="title"/>
          </p:nvPr>
        </p:nvSpPr>
        <p:spPr>
          <a:xfrm>
            <a:off x="1357951" y="1025013"/>
            <a:ext cx="4633416" cy="678426"/>
          </a:xfrm>
        </p:spPr>
        <p:txBody>
          <a:bodyPr>
            <a:normAutofit/>
          </a:bodyPr>
          <a:lstStyle/>
          <a:p>
            <a:r>
              <a:rPr lang="en-GB" sz="4000" dirty="0"/>
              <a:t>Creative Therapy</a:t>
            </a:r>
          </a:p>
        </p:txBody>
      </p:sp>
      <p:sp>
        <p:nvSpPr>
          <p:cNvPr id="3" name="Content Placeholder 2">
            <a:extLst>
              <a:ext uri="{FF2B5EF4-FFF2-40B4-BE49-F238E27FC236}">
                <a16:creationId xmlns:a16="http://schemas.microsoft.com/office/drawing/2014/main" id="{A1FDBECD-5472-40AF-9150-AC3F37164869}"/>
              </a:ext>
            </a:extLst>
          </p:cNvPr>
          <p:cNvSpPr>
            <a:spLocks noGrp="1"/>
          </p:cNvSpPr>
          <p:nvPr>
            <p:ph idx="1"/>
          </p:nvPr>
        </p:nvSpPr>
        <p:spPr>
          <a:xfrm>
            <a:off x="1157748" y="1784850"/>
            <a:ext cx="5066164" cy="3841660"/>
          </a:xfrm>
        </p:spPr>
        <p:txBody>
          <a:bodyPr vert="horz" lIns="91440" tIns="45720" rIns="91440" bIns="45720" rtlCol="0">
            <a:noAutofit/>
          </a:bodyPr>
          <a:lstStyle/>
          <a:p>
            <a:pPr>
              <a:lnSpc>
                <a:spcPct val="90000"/>
              </a:lnSpc>
            </a:pPr>
            <a:r>
              <a:rPr lang="en-GB" sz="1600" dirty="0"/>
              <a:t>Play is a natural, instinctive form of expression for young people and enables them to make sense of their world, communicate their ideas. </a:t>
            </a:r>
          </a:p>
          <a:p>
            <a:pPr>
              <a:lnSpc>
                <a:spcPct val="90000"/>
              </a:lnSpc>
            </a:pPr>
            <a:r>
              <a:rPr lang="en-GB" sz="1600" dirty="0"/>
              <a:t>It supports cognitive, social, emotional, physical and identity development.</a:t>
            </a:r>
          </a:p>
          <a:p>
            <a:pPr>
              <a:lnSpc>
                <a:spcPct val="90000"/>
              </a:lnSpc>
            </a:pPr>
            <a:r>
              <a:rPr lang="en-GB" sz="1600" dirty="0"/>
              <a:t>Sitting in the classical therapeutic space is difficult for some young people who may struggle to identify and talk about their feelings.</a:t>
            </a:r>
          </a:p>
          <a:p>
            <a:pPr>
              <a:lnSpc>
                <a:spcPct val="90000"/>
              </a:lnSpc>
            </a:pPr>
            <a:r>
              <a:rPr lang="en-GB" sz="1600" dirty="0"/>
              <a:t>Creative play and art techniques enable children and young people to communicate at their level and at their pace.</a:t>
            </a:r>
          </a:p>
          <a:p>
            <a:pPr>
              <a:lnSpc>
                <a:spcPct val="90000"/>
              </a:lnSpc>
            </a:pPr>
            <a:r>
              <a:rPr lang="en-GB" sz="1600" dirty="0"/>
              <a:t>Puddle-jumping</a:t>
            </a:r>
          </a:p>
          <a:p>
            <a:pPr>
              <a:lnSpc>
                <a:spcPct val="90000"/>
              </a:lnSpc>
            </a:pPr>
            <a:r>
              <a:rPr lang="en-GB" sz="1600" dirty="0"/>
              <a:t>Therapeutic relationship is key.</a:t>
            </a:r>
          </a:p>
        </p:txBody>
      </p:sp>
    </p:spTree>
    <p:extLst>
      <p:ext uri="{BB962C8B-B14F-4D97-AF65-F5344CB8AC3E}">
        <p14:creationId xmlns:p14="http://schemas.microsoft.com/office/powerpoint/2010/main" val="2506118762"/>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6EE7E08-B389-43E5-B019-1B0A8ACBB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indoor, toy, table, little&#10;&#10;Description automatically generated">
            <a:extLst>
              <a:ext uri="{FF2B5EF4-FFF2-40B4-BE49-F238E27FC236}">
                <a16:creationId xmlns:a16="http://schemas.microsoft.com/office/drawing/2014/main" id="{6591C900-84D3-49C7-BA24-DFD7BBC39BCE}"/>
              </a:ext>
            </a:extLst>
          </p:cNvPr>
          <p:cNvPicPr>
            <a:picLocks noChangeAspect="1"/>
          </p:cNvPicPr>
          <p:nvPr/>
        </p:nvPicPr>
        <p:blipFill rotWithShape="1">
          <a:blip r:embed="rId2"/>
          <a:srcRect l="24798" r="12980" b="-1"/>
          <a:stretch/>
        </p:blipFill>
        <p:spPr>
          <a:xfrm>
            <a:off x="20" y="10"/>
            <a:ext cx="6392647" cy="6857990"/>
          </a:xfrm>
          <a:prstGeom prst="rect">
            <a:avLst/>
          </a:prstGeom>
        </p:spPr>
      </p:pic>
      <p:sp>
        <p:nvSpPr>
          <p:cNvPr id="11" name="Rectangle 10">
            <a:extLst>
              <a:ext uri="{FF2B5EF4-FFF2-40B4-BE49-F238E27FC236}">
                <a16:creationId xmlns:a16="http://schemas.microsoft.com/office/drawing/2014/main" id="{E60D94A5-8A09-4BAB-8F7C-69BC34C54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1267" y="255102"/>
            <a:ext cx="534213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A1AE32B-3A6E-4C5E-8FEB-73861B9A2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9100" y="393365"/>
            <a:ext cx="5018211" cy="6035547"/>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F45E14-3BB2-43BF-8B34-00B94D462143}"/>
              </a:ext>
            </a:extLst>
          </p:cNvPr>
          <p:cNvSpPr>
            <a:spLocks noGrp="1"/>
          </p:cNvSpPr>
          <p:nvPr>
            <p:ph type="title"/>
          </p:nvPr>
        </p:nvSpPr>
        <p:spPr>
          <a:xfrm>
            <a:off x="7064082" y="642594"/>
            <a:ext cx="4472921" cy="1371600"/>
          </a:xfrm>
        </p:spPr>
        <p:txBody>
          <a:bodyPr>
            <a:normAutofit/>
          </a:bodyPr>
          <a:lstStyle/>
          <a:p>
            <a:r>
              <a:rPr lang="en-GB" sz="4000"/>
              <a:t>Metaphors</a:t>
            </a:r>
          </a:p>
        </p:txBody>
      </p:sp>
      <p:sp>
        <p:nvSpPr>
          <p:cNvPr id="3" name="Content Placeholder 2">
            <a:extLst>
              <a:ext uri="{FF2B5EF4-FFF2-40B4-BE49-F238E27FC236}">
                <a16:creationId xmlns:a16="http://schemas.microsoft.com/office/drawing/2014/main" id="{FC2D18CA-7407-4581-9E54-04119C9134DD}"/>
              </a:ext>
            </a:extLst>
          </p:cNvPr>
          <p:cNvSpPr>
            <a:spLocks noGrp="1"/>
          </p:cNvSpPr>
          <p:nvPr>
            <p:ph idx="1"/>
          </p:nvPr>
        </p:nvSpPr>
        <p:spPr>
          <a:xfrm>
            <a:off x="6769101" y="1666568"/>
            <a:ext cx="4996502" cy="4675238"/>
          </a:xfrm>
        </p:spPr>
        <p:txBody>
          <a:bodyPr vert="horz" lIns="91440" tIns="45720" rIns="91440" bIns="45720" rtlCol="0" anchor="t">
            <a:normAutofit/>
          </a:bodyPr>
          <a:lstStyle/>
          <a:p>
            <a:r>
              <a:rPr lang="en-GB" dirty="0"/>
              <a:t>Metaphors are symbolic interpretations of a young person’s inner world. </a:t>
            </a:r>
          </a:p>
          <a:p>
            <a:r>
              <a:rPr lang="en-GB" dirty="0"/>
              <a:t>Working with symbolism allows the youth worker to understand the teenager's narrative whilst allowing a safe distance between the traumatic experience and the young person’s current experiencing.</a:t>
            </a:r>
          </a:p>
          <a:p>
            <a:r>
              <a:rPr lang="en-GB" dirty="0"/>
              <a:t>Play/creative techniques are a dynamic source to explore and understand the young person’s moment to moment experiences </a:t>
            </a:r>
          </a:p>
          <a:p>
            <a:r>
              <a:rPr lang="en-GB" dirty="0"/>
              <a:t>What is key:</a:t>
            </a:r>
          </a:p>
          <a:p>
            <a:r>
              <a:rPr lang="en-GB" dirty="0"/>
              <a:t>Enabling</a:t>
            </a:r>
          </a:p>
          <a:p>
            <a:r>
              <a:rPr lang="en-GB" dirty="0"/>
              <a:t>Empowering</a:t>
            </a:r>
          </a:p>
          <a:p>
            <a:r>
              <a:rPr lang="en-GB" dirty="0"/>
              <a:t>Allowing what is happening in the moment.</a:t>
            </a:r>
          </a:p>
        </p:txBody>
      </p:sp>
    </p:spTree>
    <p:extLst>
      <p:ext uri="{BB962C8B-B14F-4D97-AF65-F5344CB8AC3E}">
        <p14:creationId xmlns:p14="http://schemas.microsoft.com/office/powerpoint/2010/main" val="38491604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6EE7E08-B389-43E5-B019-1B0A8ACBB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indoor, toy, table, little&#10;&#10;Description automatically generated">
            <a:extLst>
              <a:ext uri="{FF2B5EF4-FFF2-40B4-BE49-F238E27FC236}">
                <a16:creationId xmlns:a16="http://schemas.microsoft.com/office/drawing/2014/main" id="{6591C900-84D3-49C7-BA24-DFD7BBC39BCE}"/>
              </a:ext>
            </a:extLst>
          </p:cNvPr>
          <p:cNvPicPr>
            <a:picLocks noChangeAspect="1"/>
          </p:cNvPicPr>
          <p:nvPr/>
        </p:nvPicPr>
        <p:blipFill rotWithShape="1">
          <a:blip r:embed="rId2"/>
          <a:srcRect l="24798" r="12980" b="-1"/>
          <a:stretch/>
        </p:blipFill>
        <p:spPr>
          <a:xfrm>
            <a:off x="20" y="10"/>
            <a:ext cx="6392647" cy="6857990"/>
          </a:xfrm>
          <a:prstGeom prst="rect">
            <a:avLst/>
          </a:prstGeom>
        </p:spPr>
      </p:pic>
      <p:sp>
        <p:nvSpPr>
          <p:cNvPr id="11" name="Rectangle 10">
            <a:extLst>
              <a:ext uri="{FF2B5EF4-FFF2-40B4-BE49-F238E27FC236}">
                <a16:creationId xmlns:a16="http://schemas.microsoft.com/office/drawing/2014/main" id="{E60D94A5-8A09-4BAB-8F7C-69BC34C54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1267" y="255102"/>
            <a:ext cx="534213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A1AE32B-3A6E-4C5E-8FEB-73861B9A2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9100" y="393365"/>
            <a:ext cx="5018211" cy="6035547"/>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F45E14-3BB2-43BF-8B34-00B94D462143}"/>
              </a:ext>
            </a:extLst>
          </p:cNvPr>
          <p:cNvSpPr>
            <a:spLocks noGrp="1"/>
          </p:cNvSpPr>
          <p:nvPr>
            <p:ph type="title"/>
          </p:nvPr>
        </p:nvSpPr>
        <p:spPr>
          <a:xfrm>
            <a:off x="7064082" y="642594"/>
            <a:ext cx="4472921" cy="1371600"/>
          </a:xfrm>
        </p:spPr>
        <p:txBody>
          <a:bodyPr>
            <a:normAutofit/>
          </a:bodyPr>
          <a:lstStyle/>
          <a:p>
            <a:r>
              <a:rPr lang="en-GB" sz="4000" dirty="0"/>
              <a:t>Metaphor</a:t>
            </a:r>
            <a:br>
              <a:rPr lang="en-GB" sz="4000" dirty="0"/>
            </a:br>
            <a:endParaRPr lang="en-GB" sz="4000" dirty="0"/>
          </a:p>
        </p:txBody>
      </p:sp>
      <p:sp>
        <p:nvSpPr>
          <p:cNvPr id="3" name="Content Placeholder 2">
            <a:extLst>
              <a:ext uri="{FF2B5EF4-FFF2-40B4-BE49-F238E27FC236}">
                <a16:creationId xmlns:a16="http://schemas.microsoft.com/office/drawing/2014/main" id="{FC2D18CA-7407-4581-9E54-04119C9134DD}"/>
              </a:ext>
            </a:extLst>
          </p:cNvPr>
          <p:cNvSpPr>
            <a:spLocks noGrp="1"/>
          </p:cNvSpPr>
          <p:nvPr>
            <p:ph idx="1"/>
          </p:nvPr>
        </p:nvSpPr>
        <p:spPr>
          <a:xfrm>
            <a:off x="6769101" y="1666568"/>
            <a:ext cx="4996502" cy="4675238"/>
          </a:xfrm>
        </p:spPr>
        <p:txBody>
          <a:bodyPr vert="horz" lIns="91440" tIns="45720" rIns="91440" bIns="45720" rtlCol="0" anchor="t">
            <a:normAutofit/>
          </a:bodyPr>
          <a:lstStyle/>
          <a:p>
            <a:r>
              <a:rPr lang="en-GB" sz="3600" dirty="0"/>
              <a:t>Take a few moments to reflect on how you are feeling at the moment</a:t>
            </a:r>
          </a:p>
          <a:p>
            <a:r>
              <a:rPr lang="en-GB" sz="3600" dirty="0"/>
              <a:t>What metaphor will you choose to communicate how you are feeling?</a:t>
            </a:r>
          </a:p>
        </p:txBody>
      </p:sp>
    </p:spTree>
    <p:extLst>
      <p:ext uri="{BB962C8B-B14F-4D97-AF65-F5344CB8AC3E}">
        <p14:creationId xmlns:p14="http://schemas.microsoft.com/office/powerpoint/2010/main" val="30346949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04BED5A-E98E-4DA0-BAA5-4F6AB2492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B64B94A-E40E-48CE-BD7B-C1A30AE57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982" y="488542"/>
            <a:ext cx="11244036" cy="5880916"/>
          </a:xfrm>
          <a:prstGeom prst="rect">
            <a:avLst/>
          </a:prstGeom>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49EC5CA6-6479-49D5-B4B5-5643D26B83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84442" y="2057401"/>
            <a:ext cx="0" cy="27432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D1B26337-5AA4-470D-9687-5907CB53B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685800"/>
            <a:ext cx="10853928" cy="5486400"/>
          </a:xfrm>
          <a:prstGeom prst="rect">
            <a:avLst/>
          </a:prstGeom>
          <a:noFill/>
          <a:ln w="6350" cap="sq" cmpd="sng" algn="ctr">
            <a:solidFill>
              <a:srgbClr val="FFFFFF"/>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8331AD7C-55C0-4A35-B9DE-24D0A83B2C07}"/>
              </a:ext>
            </a:extLst>
          </p:cNvPr>
          <p:cNvSpPr>
            <a:spLocks noGrp="1"/>
          </p:cNvSpPr>
          <p:nvPr>
            <p:ph type="title"/>
          </p:nvPr>
        </p:nvSpPr>
        <p:spPr>
          <a:xfrm>
            <a:off x="866440" y="1000370"/>
            <a:ext cx="3462079" cy="4857262"/>
          </a:xfrm>
        </p:spPr>
        <p:txBody>
          <a:bodyPr>
            <a:normAutofit/>
          </a:bodyPr>
          <a:lstStyle/>
          <a:p>
            <a:pPr algn="r"/>
            <a:r>
              <a:rPr lang="en-GB" sz="4100">
                <a:solidFill>
                  <a:srgbClr val="FFFFFF"/>
                </a:solidFill>
              </a:rPr>
              <a:t>Jennings (introduction to developmental playtherapy)</a:t>
            </a:r>
          </a:p>
        </p:txBody>
      </p:sp>
      <p:sp>
        <p:nvSpPr>
          <p:cNvPr id="3" name="Content Placeholder 2">
            <a:extLst>
              <a:ext uri="{FF2B5EF4-FFF2-40B4-BE49-F238E27FC236}">
                <a16:creationId xmlns:a16="http://schemas.microsoft.com/office/drawing/2014/main" id="{47B84A45-6BB8-4B56-B073-BA29B7F5273A}"/>
              </a:ext>
            </a:extLst>
          </p:cNvPr>
          <p:cNvSpPr>
            <a:spLocks noGrp="1"/>
          </p:cNvSpPr>
          <p:nvPr>
            <p:ph idx="1"/>
          </p:nvPr>
        </p:nvSpPr>
        <p:spPr>
          <a:xfrm>
            <a:off x="4963691" y="1000370"/>
            <a:ext cx="6212310" cy="4857262"/>
          </a:xfrm>
        </p:spPr>
        <p:txBody>
          <a:bodyPr vert="horz" lIns="91440" tIns="45720" rIns="91440" bIns="45720" rtlCol="0" anchor="ctr">
            <a:normAutofit/>
          </a:bodyPr>
          <a:lstStyle/>
          <a:p>
            <a:r>
              <a:rPr lang="en-GB" sz="2000" dirty="0">
                <a:solidFill>
                  <a:srgbClr val="FFFFFF"/>
                </a:solidFill>
              </a:rPr>
              <a:t>Sensory or Embodiment play</a:t>
            </a:r>
            <a:endParaRPr lang="en-US" sz="2000" dirty="0">
              <a:solidFill>
                <a:srgbClr val="FFFFFF"/>
              </a:solidFill>
            </a:endParaRPr>
          </a:p>
          <a:p>
            <a:pPr lvl="1"/>
            <a:r>
              <a:rPr lang="en-GB" sz="2000" dirty="0">
                <a:solidFill>
                  <a:srgbClr val="FFFFFF"/>
                </a:solidFill>
              </a:rPr>
              <a:t>Taps into the pre-communication experiences.</a:t>
            </a:r>
          </a:p>
          <a:p>
            <a:pPr lvl="1"/>
            <a:r>
              <a:rPr lang="en-GB" sz="2000" dirty="0">
                <a:solidFill>
                  <a:srgbClr val="FFFFFF"/>
                </a:solidFill>
              </a:rPr>
              <a:t>Allows for regressive play</a:t>
            </a:r>
          </a:p>
          <a:p>
            <a:pPr lvl="1"/>
            <a:r>
              <a:rPr lang="en-GB" sz="2000" dirty="0">
                <a:solidFill>
                  <a:srgbClr val="FFFFFF"/>
                </a:solidFill>
              </a:rPr>
              <a:t>Materials might include: Clay, Sand, slime, fart putty etc</a:t>
            </a:r>
          </a:p>
          <a:p>
            <a:pPr marL="274320" lvl="1" indent="0">
              <a:buNone/>
            </a:pPr>
            <a:endParaRPr lang="en-GB" sz="2000" dirty="0">
              <a:solidFill>
                <a:srgbClr val="FFFFFF"/>
              </a:solidFill>
            </a:endParaRPr>
          </a:p>
          <a:p>
            <a:pPr>
              <a:buFont typeface="Arial" pitchFamily="18" charset="0"/>
              <a:buChar char="•"/>
            </a:pPr>
            <a:r>
              <a:rPr lang="en-GB" sz="2200" dirty="0">
                <a:solidFill>
                  <a:srgbClr val="FFFFFF"/>
                </a:solidFill>
              </a:rPr>
              <a:t>Projective Play</a:t>
            </a:r>
          </a:p>
          <a:p>
            <a:pPr lvl="1">
              <a:buFont typeface="Arial" pitchFamily="18" charset="0"/>
              <a:buChar char="•"/>
            </a:pPr>
            <a:r>
              <a:rPr lang="en-GB" sz="2200" dirty="0">
                <a:solidFill>
                  <a:srgbClr val="FFFFFF"/>
                </a:solidFill>
              </a:rPr>
              <a:t>Objects and images take on metaphorical significance:</a:t>
            </a:r>
          </a:p>
          <a:p>
            <a:pPr lvl="1">
              <a:buFont typeface="Arial" pitchFamily="18" charset="0"/>
              <a:buChar char="•"/>
            </a:pPr>
            <a:r>
              <a:rPr lang="en-GB" sz="2200" dirty="0">
                <a:solidFill>
                  <a:srgbClr val="FFFFFF"/>
                </a:solidFill>
              </a:rPr>
              <a:t>Stick can become a sword or a wand and a perfect tool for venting anger safely</a:t>
            </a:r>
            <a:endParaRPr lang="en-GB" sz="2000" dirty="0">
              <a:solidFill>
                <a:srgbClr val="FFFFFF"/>
              </a:solidFill>
            </a:endParaRPr>
          </a:p>
          <a:p>
            <a:pPr lvl="1">
              <a:buFont typeface="Arial" pitchFamily="18" charset="0"/>
              <a:buChar char="•"/>
            </a:pPr>
            <a:r>
              <a:rPr lang="en-GB" sz="2200" dirty="0">
                <a:solidFill>
                  <a:srgbClr val="FFFFFF"/>
                </a:solidFill>
              </a:rPr>
              <a:t>Role and Dramatic Play:</a:t>
            </a:r>
            <a:r>
              <a:rPr lang="en-GB" sz="2000" dirty="0">
                <a:solidFill>
                  <a:srgbClr val="FFFFFF"/>
                </a:solidFill>
              </a:rPr>
              <a:t> </a:t>
            </a:r>
            <a:r>
              <a:rPr lang="en-GB" sz="2000" dirty="0" err="1">
                <a:solidFill>
                  <a:srgbClr val="FFFFFF"/>
                </a:solidFill>
              </a:rPr>
              <a:t>dramatisation</a:t>
            </a:r>
            <a:r>
              <a:rPr lang="en-GB" sz="2000" dirty="0">
                <a:solidFill>
                  <a:srgbClr val="FFFFFF"/>
                </a:solidFill>
              </a:rPr>
              <a:t> of the narrative. </a:t>
            </a:r>
          </a:p>
        </p:txBody>
      </p:sp>
    </p:spTree>
    <p:extLst>
      <p:ext uri="{BB962C8B-B14F-4D97-AF65-F5344CB8AC3E}">
        <p14:creationId xmlns:p14="http://schemas.microsoft.com/office/powerpoint/2010/main" val="35613220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B6EE7E08-B389-43E5-B019-1B0A8ACBB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7E2CD4D3-EB80-6CC6-39B8-43FAE615BC34}"/>
              </a:ext>
            </a:extLst>
          </p:cNvPr>
          <p:cNvPicPr>
            <a:picLocks noChangeAspect="1"/>
          </p:cNvPicPr>
          <p:nvPr/>
        </p:nvPicPr>
        <p:blipFill rotWithShape="1">
          <a:blip r:embed="rId2"/>
          <a:srcRect l="17047" r="7217" b="2"/>
          <a:stretch/>
        </p:blipFill>
        <p:spPr>
          <a:xfrm>
            <a:off x="20" y="10"/>
            <a:ext cx="6392647" cy="6857990"/>
          </a:xfrm>
          <a:prstGeom prst="rect">
            <a:avLst/>
          </a:prstGeom>
        </p:spPr>
      </p:pic>
      <p:sp>
        <p:nvSpPr>
          <p:cNvPr id="34" name="Rectangle 33">
            <a:extLst>
              <a:ext uri="{FF2B5EF4-FFF2-40B4-BE49-F238E27FC236}">
                <a16:creationId xmlns:a16="http://schemas.microsoft.com/office/drawing/2014/main" id="{E60D94A5-8A09-4BAB-8F7C-69BC34C54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1267" y="255102"/>
            <a:ext cx="534213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7A1AE32B-3A6E-4C5E-8FEB-73861B9A2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9100" y="393365"/>
            <a:ext cx="5018211" cy="6035547"/>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E26662-4713-49A0-A7F7-C4997F80180D}"/>
              </a:ext>
            </a:extLst>
          </p:cNvPr>
          <p:cNvSpPr>
            <a:spLocks noGrp="1"/>
          </p:cNvSpPr>
          <p:nvPr>
            <p:ph type="title"/>
          </p:nvPr>
        </p:nvSpPr>
        <p:spPr>
          <a:xfrm>
            <a:off x="7064082" y="642594"/>
            <a:ext cx="4472921" cy="1371600"/>
          </a:xfrm>
        </p:spPr>
        <p:txBody>
          <a:bodyPr>
            <a:normAutofit/>
          </a:bodyPr>
          <a:lstStyle/>
          <a:p>
            <a:r>
              <a:rPr lang="en-GB" sz="4000"/>
              <a:t>Play and  Art Therapy:</a:t>
            </a:r>
          </a:p>
        </p:txBody>
      </p:sp>
      <p:sp>
        <p:nvSpPr>
          <p:cNvPr id="3" name="Content Placeholder 2">
            <a:extLst>
              <a:ext uri="{FF2B5EF4-FFF2-40B4-BE49-F238E27FC236}">
                <a16:creationId xmlns:a16="http://schemas.microsoft.com/office/drawing/2014/main" id="{B3C3366F-B50A-4885-9991-F2EC8FAE5010}"/>
              </a:ext>
            </a:extLst>
          </p:cNvPr>
          <p:cNvSpPr>
            <a:spLocks noGrp="1"/>
          </p:cNvSpPr>
          <p:nvPr>
            <p:ph idx="1"/>
          </p:nvPr>
        </p:nvSpPr>
        <p:spPr>
          <a:xfrm>
            <a:off x="7064082" y="2103120"/>
            <a:ext cx="4472922" cy="3931920"/>
          </a:xfrm>
        </p:spPr>
        <p:txBody>
          <a:bodyPr vert="horz" lIns="91440" tIns="45720" rIns="91440" bIns="45720" rtlCol="0">
            <a:normAutofit/>
          </a:bodyPr>
          <a:lstStyle/>
          <a:p>
            <a:r>
              <a:rPr lang="en-GB" sz="2000" dirty="0"/>
              <a:t>Play and  Art Therapy Useful for young people experiencing:</a:t>
            </a:r>
            <a:endParaRPr lang="en-US" sz="2000" dirty="0"/>
          </a:p>
          <a:p>
            <a:pPr lvl="1"/>
            <a:r>
              <a:rPr lang="en-GB" sz="2000" dirty="0"/>
              <a:t>Abuse</a:t>
            </a:r>
          </a:p>
          <a:p>
            <a:pPr lvl="1"/>
            <a:r>
              <a:rPr lang="en-GB" sz="2000" dirty="0"/>
              <a:t>Loss and bereavement</a:t>
            </a:r>
          </a:p>
          <a:p>
            <a:pPr lvl="1"/>
            <a:r>
              <a:rPr lang="en-GB" sz="2000" dirty="0"/>
              <a:t>Terminal illness or disability</a:t>
            </a:r>
          </a:p>
          <a:p>
            <a:pPr lvl="1"/>
            <a:r>
              <a:rPr lang="en-GB" sz="2000" dirty="0"/>
              <a:t>Violence and conflict</a:t>
            </a:r>
          </a:p>
          <a:p>
            <a:pPr lvl="1"/>
            <a:r>
              <a:rPr lang="en-GB" sz="2000" dirty="0"/>
              <a:t>Displaying inappropriate behaviours</a:t>
            </a:r>
          </a:p>
          <a:p>
            <a:pPr lvl="1"/>
            <a:r>
              <a:rPr lang="en-GB" sz="2000" dirty="0"/>
              <a:t>Antisocial or aggressive</a:t>
            </a:r>
          </a:p>
          <a:p>
            <a:pPr lvl="1"/>
            <a:r>
              <a:rPr lang="en-GB" sz="2000" dirty="0"/>
              <a:t>Withdrawn and social isolation</a:t>
            </a:r>
          </a:p>
        </p:txBody>
      </p:sp>
    </p:spTree>
    <p:extLst>
      <p:ext uri="{BB962C8B-B14F-4D97-AF65-F5344CB8AC3E}">
        <p14:creationId xmlns:p14="http://schemas.microsoft.com/office/powerpoint/2010/main" val="29441273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7">
            <a:extLst>
              <a:ext uri="{FF2B5EF4-FFF2-40B4-BE49-F238E27FC236}">
                <a16:creationId xmlns:a16="http://schemas.microsoft.com/office/drawing/2014/main" id="{11657BF2-BFFB-4FF0-9FE2-4D7F7A7C9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9">
            <a:extLst>
              <a:ext uri="{FF2B5EF4-FFF2-40B4-BE49-F238E27FC236}">
                <a16:creationId xmlns:a16="http://schemas.microsoft.com/office/drawing/2014/main" id="{25397171-E233-4F26-9A8C-29C436537D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7" name="Rectangle 21">
            <a:extLst>
              <a:ext uri="{FF2B5EF4-FFF2-40B4-BE49-F238E27FC236}">
                <a16:creationId xmlns:a16="http://schemas.microsoft.com/office/drawing/2014/main" id="{EA830B9C-C9EB-4D80-9552-AE9DE3075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53" y="374904"/>
            <a:ext cx="734015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B71680F7-9CA8-4135-8244-89F88B521241}"/>
              </a:ext>
            </a:extLst>
          </p:cNvPr>
          <p:cNvSpPr>
            <a:spLocks noGrp="1"/>
          </p:cNvSpPr>
          <p:nvPr>
            <p:ph type="title"/>
          </p:nvPr>
        </p:nvSpPr>
        <p:spPr>
          <a:xfrm>
            <a:off x="868680" y="642593"/>
            <a:ext cx="6281928" cy="1744183"/>
          </a:xfrm>
        </p:spPr>
        <p:txBody>
          <a:bodyPr>
            <a:normAutofit/>
          </a:bodyPr>
          <a:lstStyle/>
          <a:p>
            <a:r>
              <a:rPr lang="en-GB"/>
              <a:t>Play Therapy in Practice</a:t>
            </a:r>
          </a:p>
        </p:txBody>
      </p:sp>
      <p:sp>
        <p:nvSpPr>
          <p:cNvPr id="3" name="Content Placeholder 2">
            <a:extLst>
              <a:ext uri="{FF2B5EF4-FFF2-40B4-BE49-F238E27FC236}">
                <a16:creationId xmlns:a16="http://schemas.microsoft.com/office/drawing/2014/main" id="{7C6C7065-3F5F-4326-975E-9661B23DB246}"/>
              </a:ext>
            </a:extLst>
          </p:cNvPr>
          <p:cNvSpPr>
            <a:spLocks noGrp="1"/>
          </p:cNvSpPr>
          <p:nvPr>
            <p:ph idx="1"/>
          </p:nvPr>
        </p:nvSpPr>
        <p:spPr>
          <a:xfrm>
            <a:off x="267002" y="1895168"/>
            <a:ext cx="7340156" cy="4587928"/>
          </a:xfrm>
        </p:spPr>
        <p:txBody>
          <a:bodyPr vert="horz" lIns="91440" tIns="45720" rIns="91440" bIns="45720" rtlCol="0">
            <a:noAutofit/>
          </a:bodyPr>
          <a:lstStyle/>
          <a:p>
            <a:pPr>
              <a:lnSpc>
                <a:spcPct val="90000"/>
              </a:lnSpc>
            </a:pPr>
            <a:r>
              <a:rPr lang="en-GB" sz="2000" dirty="0"/>
              <a:t>Non-directive play is based on Humanistic principles. It follows the young person's lead and allows the freedom of autonomy.</a:t>
            </a:r>
          </a:p>
          <a:p>
            <a:pPr>
              <a:lnSpc>
                <a:spcPct val="90000"/>
              </a:lnSpc>
            </a:pPr>
            <a:r>
              <a:rPr lang="en-GB" sz="2000" dirty="0"/>
              <a:t>Based on the foundation of the core conditions</a:t>
            </a:r>
          </a:p>
          <a:p>
            <a:pPr>
              <a:lnSpc>
                <a:spcPct val="90000"/>
              </a:lnSpc>
            </a:pPr>
            <a:endParaRPr lang="en-GB" sz="2000" dirty="0"/>
          </a:p>
          <a:p>
            <a:pPr>
              <a:lnSpc>
                <a:spcPct val="90000"/>
              </a:lnSpc>
            </a:pPr>
            <a:r>
              <a:rPr lang="en-GB" sz="2000" dirty="0"/>
              <a:t>More directive approaches includes Cognitive behavioural play therapy</a:t>
            </a:r>
          </a:p>
          <a:p>
            <a:pPr>
              <a:lnSpc>
                <a:spcPct val="90000"/>
              </a:lnSpc>
            </a:pPr>
            <a:endParaRPr lang="en-GB" sz="2000" dirty="0"/>
          </a:p>
          <a:p>
            <a:pPr>
              <a:lnSpc>
                <a:spcPct val="90000"/>
              </a:lnSpc>
            </a:pPr>
            <a:r>
              <a:rPr lang="en-GB" sz="2000" dirty="0"/>
              <a:t>In the middle of the two approaches are those that work eclectically, they will use both non-directive and more directive approaches when necessary.</a:t>
            </a:r>
          </a:p>
          <a:p>
            <a:pPr>
              <a:lnSpc>
                <a:spcPct val="90000"/>
              </a:lnSpc>
            </a:pPr>
            <a:endParaRPr lang="en-GB" sz="2000" dirty="0"/>
          </a:p>
          <a:p>
            <a:pPr>
              <a:lnSpc>
                <a:spcPct val="90000"/>
              </a:lnSpc>
            </a:pPr>
            <a:r>
              <a:rPr lang="en-GB" sz="2000" dirty="0"/>
              <a:t>Therapeutic relationship is key and will consider the context of the young person's environment.</a:t>
            </a:r>
          </a:p>
        </p:txBody>
      </p:sp>
      <p:pic>
        <p:nvPicPr>
          <p:cNvPr id="5" name="Picture 5" descr="A picture containing person, holding, hand&#10;&#10;Description automatically generated">
            <a:extLst>
              <a:ext uri="{FF2B5EF4-FFF2-40B4-BE49-F238E27FC236}">
                <a16:creationId xmlns:a16="http://schemas.microsoft.com/office/drawing/2014/main" id="{D5D377BB-41E3-46DE-9DF9-3D7D49314F29}"/>
              </a:ext>
            </a:extLst>
          </p:cNvPr>
          <p:cNvPicPr>
            <a:picLocks noChangeAspect="1"/>
          </p:cNvPicPr>
          <p:nvPr/>
        </p:nvPicPr>
        <p:blipFill rotWithShape="1">
          <a:blip r:embed="rId2"/>
          <a:srcRect l="31334" r="25693" b="-2"/>
          <a:stretch/>
        </p:blipFill>
        <p:spPr>
          <a:xfrm>
            <a:off x="7837371" y="237744"/>
            <a:ext cx="4124416" cy="6382512"/>
          </a:xfrm>
          <a:prstGeom prst="rect">
            <a:avLst/>
          </a:prstGeom>
        </p:spPr>
      </p:pic>
    </p:spTree>
    <p:extLst>
      <p:ext uri="{BB962C8B-B14F-4D97-AF65-F5344CB8AC3E}">
        <p14:creationId xmlns:p14="http://schemas.microsoft.com/office/powerpoint/2010/main" val="13682365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78632963-757B-40C2-BB84-FC6107A54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a:extLst>
              <a:ext uri="{FF2B5EF4-FFF2-40B4-BE49-F238E27FC236}">
                <a16:creationId xmlns:a16="http://schemas.microsoft.com/office/drawing/2014/main" id="{CC9374BA-40B8-4D52-BEF5-0AEF7917011D}"/>
              </a:ext>
            </a:extLst>
          </p:cNvPr>
          <p:cNvPicPr>
            <a:picLocks noChangeAspect="1"/>
          </p:cNvPicPr>
          <p:nvPr/>
        </p:nvPicPr>
        <p:blipFill rotWithShape="1">
          <a:blip r:embed="rId2"/>
          <a:srcRect t="12753" b="2977"/>
          <a:stretch/>
        </p:blipFill>
        <p:spPr>
          <a:xfrm>
            <a:off x="20" y="-1"/>
            <a:ext cx="12191980" cy="6857999"/>
          </a:xfrm>
          <a:prstGeom prst="rect">
            <a:avLst/>
          </a:prstGeom>
        </p:spPr>
      </p:pic>
      <p:sp>
        <p:nvSpPr>
          <p:cNvPr id="31" name="Rectangle 30">
            <a:extLst>
              <a:ext uri="{FF2B5EF4-FFF2-40B4-BE49-F238E27FC236}">
                <a16:creationId xmlns:a16="http://schemas.microsoft.com/office/drawing/2014/main" id="{2853AE55-7E35-44B0-89F1-3F52B262AF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39709" y="253548"/>
            <a:ext cx="5612193" cy="6361598"/>
          </a:xfrm>
          <a:prstGeom prst="rect">
            <a:avLst/>
          </a:prstGeom>
          <a:solidFill>
            <a:schemeClr val="bg1">
              <a:alpha val="9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DBC4BE4D-4B50-4F51-9F85-4B5D60B02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7542" y="407588"/>
            <a:ext cx="5299768" cy="602287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A138A7-4D1A-4331-BC86-E66A6F3FC6F3}"/>
              </a:ext>
            </a:extLst>
          </p:cNvPr>
          <p:cNvSpPr>
            <a:spLocks noGrp="1"/>
          </p:cNvSpPr>
          <p:nvPr>
            <p:ph type="title"/>
          </p:nvPr>
        </p:nvSpPr>
        <p:spPr>
          <a:xfrm>
            <a:off x="6846137" y="727626"/>
            <a:ext cx="4602152" cy="997935"/>
          </a:xfrm>
        </p:spPr>
        <p:txBody>
          <a:bodyPr>
            <a:normAutofit/>
          </a:bodyPr>
          <a:lstStyle/>
          <a:p>
            <a:r>
              <a:rPr lang="en-GB" dirty="0"/>
              <a:t>Creative Therapy</a:t>
            </a:r>
            <a:endParaRPr lang="en-US" dirty="0"/>
          </a:p>
        </p:txBody>
      </p:sp>
      <p:sp>
        <p:nvSpPr>
          <p:cNvPr id="3" name="Content Placeholder 2">
            <a:extLst>
              <a:ext uri="{FF2B5EF4-FFF2-40B4-BE49-F238E27FC236}">
                <a16:creationId xmlns:a16="http://schemas.microsoft.com/office/drawing/2014/main" id="{8B40784E-FB92-4768-AC10-C5684D6026E8}"/>
              </a:ext>
            </a:extLst>
          </p:cNvPr>
          <p:cNvSpPr>
            <a:spLocks noGrp="1"/>
          </p:cNvSpPr>
          <p:nvPr>
            <p:ph idx="1"/>
          </p:nvPr>
        </p:nvSpPr>
        <p:spPr>
          <a:xfrm>
            <a:off x="6846137" y="1541207"/>
            <a:ext cx="4687102" cy="4909206"/>
          </a:xfrm>
        </p:spPr>
        <p:txBody>
          <a:bodyPr vert="horz" lIns="91440" tIns="45720" rIns="91440" bIns="45720" rtlCol="0">
            <a:normAutofit lnSpcReduction="10000"/>
          </a:bodyPr>
          <a:lstStyle/>
          <a:p>
            <a:pPr marL="0" indent="0">
              <a:lnSpc>
                <a:spcPct val="90000"/>
              </a:lnSpc>
              <a:buNone/>
            </a:pPr>
            <a:endParaRPr lang="en-GB" sz="1500" dirty="0"/>
          </a:p>
          <a:p>
            <a:pPr>
              <a:lnSpc>
                <a:spcPct val="90000"/>
              </a:lnSpc>
            </a:pPr>
            <a:r>
              <a:rPr lang="en-GB" sz="1800" dirty="0"/>
              <a:t>Art has been used as a therapeutic medium throughout the centuries, the Greeks used music and drama for healing, as did the earliest Islamic hospitals.</a:t>
            </a:r>
          </a:p>
          <a:p>
            <a:pPr>
              <a:lnSpc>
                <a:spcPct val="90000"/>
              </a:lnSpc>
            </a:pPr>
            <a:r>
              <a:rPr lang="en-GB" sz="1800" dirty="0"/>
              <a:t>The use of creative therapies is increasingly being recognised and the NICE guidelines and Art Therapy is being used to support schizophrenia with increasing researched evidence of success.</a:t>
            </a:r>
          </a:p>
          <a:p>
            <a:pPr>
              <a:lnSpc>
                <a:spcPct val="90000"/>
              </a:lnSpc>
            </a:pPr>
            <a:endParaRPr lang="en-GB" sz="1800" dirty="0"/>
          </a:p>
          <a:p>
            <a:pPr>
              <a:lnSpc>
                <a:spcPct val="90000"/>
              </a:lnSpc>
            </a:pPr>
            <a:r>
              <a:rPr lang="en-GB" sz="1800" dirty="0"/>
              <a:t>Some of the creative techniques being used today include:</a:t>
            </a:r>
          </a:p>
          <a:p>
            <a:pPr lvl="1">
              <a:lnSpc>
                <a:spcPct val="90000"/>
              </a:lnSpc>
            </a:pPr>
            <a:r>
              <a:rPr lang="en-GB" sz="1800" dirty="0"/>
              <a:t>Drama therapy</a:t>
            </a:r>
          </a:p>
          <a:p>
            <a:pPr lvl="1">
              <a:lnSpc>
                <a:spcPct val="90000"/>
              </a:lnSpc>
            </a:pPr>
            <a:r>
              <a:rPr lang="en-GB" sz="1800" dirty="0"/>
              <a:t>Play therapy</a:t>
            </a:r>
          </a:p>
          <a:p>
            <a:pPr lvl="1">
              <a:lnSpc>
                <a:spcPct val="90000"/>
              </a:lnSpc>
            </a:pPr>
            <a:r>
              <a:rPr lang="en-GB" sz="1800" dirty="0" err="1"/>
              <a:t>Sandtray</a:t>
            </a:r>
            <a:r>
              <a:rPr lang="en-GB" sz="1800" dirty="0"/>
              <a:t> work</a:t>
            </a:r>
          </a:p>
          <a:p>
            <a:pPr lvl="1">
              <a:lnSpc>
                <a:spcPct val="90000"/>
              </a:lnSpc>
            </a:pPr>
            <a:r>
              <a:rPr lang="en-GB" sz="1800" dirty="0"/>
              <a:t>Narrative storytelling and poetry writing</a:t>
            </a:r>
          </a:p>
          <a:p>
            <a:pPr marL="274320" lvl="1" indent="0">
              <a:lnSpc>
                <a:spcPct val="90000"/>
              </a:lnSpc>
              <a:buNone/>
            </a:pPr>
            <a:endParaRPr lang="en-GB" dirty="0"/>
          </a:p>
        </p:txBody>
      </p:sp>
    </p:spTree>
    <p:extLst>
      <p:ext uri="{BB962C8B-B14F-4D97-AF65-F5344CB8AC3E}">
        <p14:creationId xmlns:p14="http://schemas.microsoft.com/office/powerpoint/2010/main" val="31707988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78632963-757B-40C2-BB84-FC6107A54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EE0D13DB-D099-4541-888D-DE0186F1C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0519" y="253548"/>
            <a:ext cx="5851795" cy="6384816"/>
          </a:xfrm>
          <a:prstGeom prst="rect">
            <a:avLst/>
          </a:prstGeom>
          <a:solidFill>
            <a:srgbClr val="FFFFFF"/>
          </a:solidFill>
          <a:ln w="6350" cap="sq" cmpd="sng" algn="ctr">
            <a:solidFill>
              <a:srgbClr val="404040"/>
            </a:solidFill>
            <a:prstDash val="solid"/>
            <a:miter lim="800000"/>
          </a:ln>
          <a:effectLst/>
        </p:spPr>
        <p:txBody>
          <a:bodyPr/>
          <a:lstStyle/>
          <a:p>
            <a:endParaRPr lang="en-GB"/>
          </a:p>
        </p:txBody>
      </p:sp>
      <p:pic>
        <p:nvPicPr>
          <p:cNvPr id="4" name="Picture 4" descr="A picture containing indoor, colorful, food, many&#10;&#10;Description automatically generated">
            <a:extLst>
              <a:ext uri="{FF2B5EF4-FFF2-40B4-BE49-F238E27FC236}">
                <a16:creationId xmlns:a16="http://schemas.microsoft.com/office/drawing/2014/main" id="{A8957CD8-5059-428E-A1AB-18FBDDCE2C75}"/>
              </a:ext>
            </a:extLst>
          </p:cNvPr>
          <p:cNvPicPr>
            <a:picLocks noChangeAspect="1"/>
          </p:cNvPicPr>
          <p:nvPr/>
        </p:nvPicPr>
        <p:blipFill rotWithShape="1">
          <a:blip r:embed="rId2"/>
          <a:srcRect l="10397" r="13646" b="-1"/>
          <a:stretch/>
        </p:blipFill>
        <p:spPr>
          <a:xfrm>
            <a:off x="424928" y="419292"/>
            <a:ext cx="5522976" cy="6053328"/>
          </a:xfrm>
          <a:prstGeom prst="rect">
            <a:avLst/>
          </a:prstGeom>
        </p:spPr>
      </p:pic>
      <p:sp>
        <p:nvSpPr>
          <p:cNvPr id="22" name="Rectangle 21">
            <a:extLst>
              <a:ext uri="{FF2B5EF4-FFF2-40B4-BE49-F238E27FC236}">
                <a16:creationId xmlns:a16="http://schemas.microsoft.com/office/drawing/2014/main" id="{2853AE55-7E35-44B0-89F1-3F52B262AF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39709" y="253548"/>
            <a:ext cx="561219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BC4BE4D-4B50-4F51-9F85-4B5D60B02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7542" y="407588"/>
            <a:ext cx="5299768" cy="602287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E5DDF6-73D0-41A1-9E3A-11F8527DE0EC}"/>
              </a:ext>
            </a:extLst>
          </p:cNvPr>
          <p:cNvSpPr>
            <a:spLocks noGrp="1"/>
          </p:cNvSpPr>
          <p:nvPr>
            <p:ph type="title"/>
          </p:nvPr>
        </p:nvSpPr>
        <p:spPr>
          <a:xfrm>
            <a:off x="6846137" y="727626"/>
            <a:ext cx="4602152" cy="1718225"/>
          </a:xfrm>
        </p:spPr>
        <p:txBody>
          <a:bodyPr>
            <a:normAutofit/>
          </a:bodyPr>
          <a:lstStyle/>
          <a:p>
            <a:r>
              <a:rPr lang="en-GB"/>
              <a:t>Sand Tray work</a:t>
            </a:r>
          </a:p>
        </p:txBody>
      </p:sp>
      <p:sp>
        <p:nvSpPr>
          <p:cNvPr id="3" name="Content Placeholder 2">
            <a:extLst>
              <a:ext uri="{FF2B5EF4-FFF2-40B4-BE49-F238E27FC236}">
                <a16:creationId xmlns:a16="http://schemas.microsoft.com/office/drawing/2014/main" id="{2D9D0FE7-4848-433D-A27D-597B88BAB899}"/>
              </a:ext>
            </a:extLst>
          </p:cNvPr>
          <p:cNvSpPr>
            <a:spLocks noGrp="1"/>
          </p:cNvSpPr>
          <p:nvPr>
            <p:ph idx="1"/>
          </p:nvPr>
        </p:nvSpPr>
        <p:spPr>
          <a:xfrm>
            <a:off x="6846137" y="2020529"/>
            <a:ext cx="4602152" cy="4076195"/>
          </a:xfrm>
        </p:spPr>
        <p:txBody>
          <a:bodyPr vert="horz" lIns="91440" tIns="45720" rIns="91440" bIns="45720" rtlCol="0">
            <a:normAutofit/>
          </a:bodyPr>
          <a:lstStyle/>
          <a:p>
            <a:r>
              <a:rPr lang="en-GB" sz="2400" dirty="0"/>
              <a:t>This works largely with metaphor.</a:t>
            </a:r>
            <a:endParaRPr lang="en-US" sz="2400" dirty="0"/>
          </a:p>
          <a:p>
            <a:r>
              <a:rPr lang="en-GB" sz="2400" dirty="0"/>
              <a:t>Using small world figures the young person will select toys to represent their experience and world view.</a:t>
            </a:r>
          </a:p>
          <a:p>
            <a:r>
              <a:rPr lang="en-GB" sz="2400" dirty="0"/>
              <a:t>The worker and adolescent will work together to explore different perspectives and fantasies within the safe small world of the tray.</a:t>
            </a:r>
          </a:p>
          <a:p>
            <a:endParaRPr lang="en-GB" sz="2400" dirty="0"/>
          </a:p>
          <a:p>
            <a:endParaRPr lang="en-GB" dirty="0"/>
          </a:p>
        </p:txBody>
      </p:sp>
    </p:spTree>
    <p:extLst>
      <p:ext uri="{BB962C8B-B14F-4D97-AF65-F5344CB8AC3E}">
        <p14:creationId xmlns:p14="http://schemas.microsoft.com/office/powerpoint/2010/main" val="21476991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2">
            <a:extLst>
              <a:ext uri="{FF2B5EF4-FFF2-40B4-BE49-F238E27FC236}">
                <a16:creationId xmlns:a16="http://schemas.microsoft.com/office/drawing/2014/main" id="{B6EE7E08-B389-43E5-B019-1B0A8ACBB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8">
            <a:extLst>
              <a:ext uri="{FF2B5EF4-FFF2-40B4-BE49-F238E27FC236}">
                <a16:creationId xmlns:a16="http://schemas.microsoft.com/office/drawing/2014/main" id="{88EFFD6C-D11B-49F4-82FB-17C63351C0DE}"/>
              </a:ext>
            </a:extLst>
          </p:cNvPr>
          <p:cNvPicPr>
            <a:picLocks noChangeAspect="1"/>
          </p:cNvPicPr>
          <p:nvPr/>
        </p:nvPicPr>
        <p:blipFill rotWithShape="1">
          <a:blip r:embed="rId2"/>
          <a:srcRect l="11172" r="26606" b="-1"/>
          <a:stretch/>
        </p:blipFill>
        <p:spPr>
          <a:xfrm>
            <a:off x="20" y="10"/>
            <a:ext cx="6392647" cy="6857990"/>
          </a:xfrm>
          <a:prstGeom prst="rect">
            <a:avLst/>
          </a:prstGeom>
        </p:spPr>
      </p:pic>
      <p:sp>
        <p:nvSpPr>
          <p:cNvPr id="16" name="Rectangle 14">
            <a:extLst>
              <a:ext uri="{FF2B5EF4-FFF2-40B4-BE49-F238E27FC236}">
                <a16:creationId xmlns:a16="http://schemas.microsoft.com/office/drawing/2014/main" id="{E60D94A5-8A09-4BAB-8F7C-69BC34C54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1267" y="255102"/>
            <a:ext cx="534213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6">
            <a:extLst>
              <a:ext uri="{FF2B5EF4-FFF2-40B4-BE49-F238E27FC236}">
                <a16:creationId xmlns:a16="http://schemas.microsoft.com/office/drawing/2014/main" id="{7A1AE32B-3A6E-4C5E-8FEB-73861B9A2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9100" y="393365"/>
            <a:ext cx="5018211" cy="6035547"/>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0B623D-D619-46D8-95FC-7F3CCC4886D8}"/>
              </a:ext>
            </a:extLst>
          </p:cNvPr>
          <p:cNvSpPr>
            <a:spLocks noGrp="1"/>
          </p:cNvSpPr>
          <p:nvPr>
            <p:ph type="title"/>
          </p:nvPr>
        </p:nvSpPr>
        <p:spPr>
          <a:xfrm>
            <a:off x="7064082" y="642594"/>
            <a:ext cx="4472921" cy="1371600"/>
          </a:xfrm>
        </p:spPr>
        <p:txBody>
          <a:bodyPr>
            <a:normAutofit/>
          </a:bodyPr>
          <a:lstStyle/>
          <a:p>
            <a:r>
              <a:rPr lang="en-GB" sz="4000"/>
              <a:t>Working with Art</a:t>
            </a:r>
          </a:p>
        </p:txBody>
      </p:sp>
      <p:sp>
        <p:nvSpPr>
          <p:cNvPr id="3" name="Content Placeholder 2">
            <a:extLst>
              <a:ext uri="{FF2B5EF4-FFF2-40B4-BE49-F238E27FC236}">
                <a16:creationId xmlns:a16="http://schemas.microsoft.com/office/drawing/2014/main" id="{418C149A-EC9E-4E0F-A1A6-36E361B2F925}"/>
              </a:ext>
            </a:extLst>
          </p:cNvPr>
          <p:cNvSpPr>
            <a:spLocks noGrp="1"/>
          </p:cNvSpPr>
          <p:nvPr>
            <p:ph idx="1"/>
          </p:nvPr>
        </p:nvSpPr>
        <p:spPr>
          <a:xfrm>
            <a:off x="6769101" y="1754038"/>
            <a:ext cx="4996502" cy="4612256"/>
          </a:xfrm>
        </p:spPr>
        <p:txBody>
          <a:bodyPr vert="horz" lIns="91440" tIns="45720" rIns="91440" bIns="45720" rtlCol="0">
            <a:normAutofit/>
          </a:bodyPr>
          <a:lstStyle/>
          <a:p>
            <a:pPr>
              <a:lnSpc>
                <a:spcPct val="90000"/>
              </a:lnSpc>
            </a:pPr>
            <a:r>
              <a:rPr lang="en-GB" dirty="0"/>
              <a:t>Art is used within many different therapeutic approaches for self-expression and understanding.</a:t>
            </a:r>
          </a:p>
          <a:p>
            <a:pPr>
              <a:lnSpc>
                <a:spcPct val="90000"/>
              </a:lnSpc>
            </a:pPr>
            <a:r>
              <a:rPr lang="en-GB" dirty="0"/>
              <a:t>The materials are wide ranging and include:</a:t>
            </a:r>
          </a:p>
          <a:p>
            <a:pPr lvl="1">
              <a:lnSpc>
                <a:spcPct val="90000"/>
              </a:lnSpc>
            </a:pPr>
            <a:r>
              <a:rPr lang="en-GB" dirty="0"/>
              <a:t>Paint,</a:t>
            </a:r>
          </a:p>
          <a:p>
            <a:pPr lvl="1">
              <a:lnSpc>
                <a:spcPct val="90000"/>
              </a:lnSpc>
            </a:pPr>
            <a:r>
              <a:rPr lang="en-GB" dirty="0"/>
              <a:t>Clay, </a:t>
            </a:r>
          </a:p>
          <a:p>
            <a:pPr lvl="1">
              <a:lnSpc>
                <a:spcPct val="90000"/>
              </a:lnSpc>
            </a:pPr>
            <a:r>
              <a:rPr lang="en-GB" dirty="0"/>
              <a:t>Plasticine and play dough</a:t>
            </a:r>
          </a:p>
          <a:p>
            <a:pPr lvl="1">
              <a:lnSpc>
                <a:spcPct val="90000"/>
              </a:lnSpc>
            </a:pPr>
            <a:r>
              <a:rPr lang="en-GB" dirty="0"/>
              <a:t>Collage materials</a:t>
            </a:r>
          </a:p>
          <a:p>
            <a:pPr lvl="1">
              <a:lnSpc>
                <a:spcPct val="90000"/>
              </a:lnSpc>
            </a:pPr>
            <a:endParaRPr lang="en-GB" dirty="0"/>
          </a:p>
          <a:p>
            <a:pPr lvl="1">
              <a:lnSpc>
                <a:spcPct val="90000"/>
              </a:lnSpc>
            </a:pPr>
            <a:r>
              <a:rPr lang="en-GB" dirty="0"/>
              <a:t>Clay is particularly effective as not only does it allow sensory exploration, but also enables metaphorical expression.</a:t>
            </a:r>
          </a:p>
          <a:p>
            <a:pPr lvl="1">
              <a:lnSpc>
                <a:spcPct val="90000"/>
              </a:lnSpc>
            </a:pPr>
            <a:r>
              <a:rPr lang="en-GB" dirty="0"/>
              <a:t>It is also useful in exploring change and development with young people.</a:t>
            </a:r>
          </a:p>
          <a:p>
            <a:pPr lvl="1">
              <a:lnSpc>
                <a:spcPct val="90000"/>
              </a:lnSpc>
            </a:pPr>
            <a:endParaRPr lang="en-GB" dirty="0"/>
          </a:p>
        </p:txBody>
      </p:sp>
    </p:spTree>
    <p:extLst>
      <p:ext uri="{BB962C8B-B14F-4D97-AF65-F5344CB8AC3E}">
        <p14:creationId xmlns:p14="http://schemas.microsoft.com/office/powerpoint/2010/main" val="220111512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DC54EA-B9E9-453C-B61B-BAAE53EC16E8}"/>
              </a:ext>
            </a:extLst>
          </p:cNvPr>
          <p:cNvSpPr>
            <a:spLocks noGrp="1"/>
          </p:cNvSpPr>
          <p:nvPr>
            <p:ph type="title"/>
          </p:nvPr>
        </p:nvSpPr>
        <p:spPr>
          <a:xfrm>
            <a:off x="6579450" y="727627"/>
            <a:ext cx="4957553" cy="1645920"/>
          </a:xfrm>
        </p:spPr>
        <p:txBody>
          <a:bodyPr>
            <a:normAutofit/>
          </a:bodyPr>
          <a:lstStyle/>
          <a:p>
            <a:r>
              <a:rPr lang="en-GB" dirty="0"/>
              <a:t>Story telling and poetry</a:t>
            </a:r>
          </a:p>
        </p:txBody>
      </p:sp>
      <p:sp>
        <p:nvSpPr>
          <p:cNvPr id="6" name="Rectangle 8">
            <a:extLst>
              <a:ext uri="{FF2B5EF4-FFF2-40B4-BE49-F238E27FC236}">
                <a16:creationId xmlns:a16="http://schemas.microsoft.com/office/drawing/2014/main" id="{0BBB6B01-5B73-410C-B70E-8CF2FA470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8836" y="721224"/>
            <a:ext cx="5367164" cy="5415552"/>
          </a:xfrm>
          <a:prstGeom prst="rect">
            <a:avLst/>
          </a:prstGeom>
          <a:solidFill>
            <a:srgbClr val="FFFFFF"/>
          </a:solidFill>
          <a:ln w="6350" cap="flat" cmpd="sng" algn="ctr">
            <a:noFill/>
            <a:prstDash val="solid"/>
          </a:ln>
          <a:effectLst>
            <a:softEdge rad="0"/>
          </a:effectLst>
        </p:spPr>
        <p:txBody>
          <a:bodyPr/>
          <a:lstStyle/>
          <a:p>
            <a:endParaRPr lang="en-GB"/>
          </a:p>
        </p:txBody>
      </p:sp>
      <p:sp>
        <p:nvSpPr>
          <p:cNvPr id="7" name="Rectangle 10">
            <a:extLst>
              <a:ext uri="{FF2B5EF4-FFF2-40B4-BE49-F238E27FC236}">
                <a16:creationId xmlns:a16="http://schemas.microsoft.com/office/drawing/2014/main" id="{8712F587-12D0-435C-8E3F-F44C36EE7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noFill/>
          <a:ln w="6350" cap="sq" cmpd="sng" algn="ctr">
            <a:solidFill>
              <a:srgbClr val="404040"/>
            </a:solidFill>
            <a:prstDash val="solid"/>
            <a:miter lim="800000"/>
          </a:ln>
          <a:effectLst/>
        </p:spPr>
        <p:txBody>
          <a:bodyPr/>
          <a:lstStyle/>
          <a:p>
            <a:endParaRPr lang="en-GB"/>
          </a:p>
        </p:txBody>
      </p:sp>
      <p:pic>
        <p:nvPicPr>
          <p:cNvPr id="4" name="Picture 4" descr="A picture containing icon&#10;&#10;Description automatically generated">
            <a:extLst>
              <a:ext uri="{FF2B5EF4-FFF2-40B4-BE49-F238E27FC236}">
                <a16:creationId xmlns:a16="http://schemas.microsoft.com/office/drawing/2014/main" id="{DB9671B0-57F9-4535-B00D-B5F92D0C84F9}"/>
              </a:ext>
            </a:extLst>
          </p:cNvPr>
          <p:cNvPicPr>
            <a:picLocks noChangeAspect="1"/>
          </p:cNvPicPr>
          <p:nvPr/>
        </p:nvPicPr>
        <p:blipFill>
          <a:blip r:embed="rId2"/>
          <a:stretch>
            <a:fillRect/>
          </a:stretch>
        </p:blipFill>
        <p:spPr>
          <a:xfrm>
            <a:off x="1205256" y="1821295"/>
            <a:ext cx="4414438" cy="3233575"/>
          </a:xfrm>
          <a:prstGeom prst="rect">
            <a:avLst/>
          </a:prstGeom>
        </p:spPr>
      </p:pic>
      <p:sp>
        <p:nvSpPr>
          <p:cNvPr id="3" name="Content Placeholder 2">
            <a:extLst>
              <a:ext uri="{FF2B5EF4-FFF2-40B4-BE49-F238E27FC236}">
                <a16:creationId xmlns:a16="http://schemas.microsoft.com/office/drawing/2014/main" id="{7F67ECC2-0F0E-4480-90F2-E4CBDFA3B406}"/>
              </a:ext>
            </a:extLst>
          </p:cNvPr>
          <p:cNvSpPr>
            <a:spLocks noGrp="1"/>
          </p:cNvSpPr>
          <p:nvPr>
            <p:ph idx="1"/>
          </p:nvPr>
        </p:nvSpPr>
        <p:spPr>
          <a:xfrm>
            <a:off x="6579450" y="2538919"/>
            <a:ext cx="4957554" cy="3496120"/>
          </a:xfrm>
        </p:spPr>
        <p:txBody>
          <a:bodyPr vert="horz" lIns="91440" tIns="45720" rIns="91440" bIns="45720" rtlCol="0" anchor="t">
            <a:normAutofit/>
          </a:bodyPr>
          <a:lstStyle/>
          <a:p>
            <a:r>
              <a:rPr lang="en-GB" sz="2000" dirty="0"/>
              <a:t>Write your own fairytale</a:t>
            </a:r>
          </a:p>
          <a:p>
            <a:r>
              <a:rPr lang="en-GB" sz="2000" dirty="0"/>
              <a:t>Explore favourite stories and identifying how the main characters are important for the young person are key aspects of narrative work.</a:t>
            </a:r>
          </a:p>
          <a:p>
            <a:r>
              <a:rPr lang="en-GB" sz="2000" dirty="0"/>
              <a:t>Reading stories to young people can help to support their understanding of a situation.</a:t>
            </a:r>
          </a:p>
          <a:p>
            <a:r>
              <a:rPr lang="en-GB" sz="2000" dirty="0"/>
              <a:t>Using story telling with sand tray or other materials can be very powerful.</a:t>
            </a:r>
          </a:p>
        </p:txBody>
      </p:sp>
    </p:spTree>
    <p:extLst>
      <p:ext uri="{BB962C8B-B14F-4D97-AF65-F5344CB8AC3E}">
        <p14:creationId xmlns:p14="http://schemas.microsoft.com/office/powerpoint/2010/main" val="324618896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DC54EA-B9E9-453C-B61B-BAAE53EC16E8}"/>
              </a:ext>
            </a:extLst>
          </p:cNvPr>
          <p:cNvSpPr>
            <a:spLocks noGrp="1"/>
          </p:cNvSpPr>
          <p:nvPr>
            <p:ph type="title"/>
          </p:nvPr>
        </p:nvSpPr>
        <p:spPr>
          <a:xfrm>
            <a:off x="6579450" y="727627"/>
            <a:ext cx="4957553" cy="1645920"/>
          </a:xfrm>
        </p:spPr>
        <p:txBody>
          <a:bodyPr>
            <a:normAutofit/>
          </a:bodyPr>
          <a:lstStyle/>
          <a:p>
            <a:r>
              <a:rPr lang="en-GB" dirty="0"/>
              <a:t>Reflection</a:t>
            </a:r>
          </a:p>
        </p:txBody>
      </p:sp>
      <p:sp>
        <p:nvSpPr>
          <p:cNvPr id="6" name="Rectangle 8">
            <a:extLst>
              <a:ext uri="{FF2B5EF4-FFF2-40B4-BE49-F238E27FC236}">
                <a16:creationId xmlns:a16="http://schemas.microsoft.com/office/drawing/2014/main" id="{0BBB6B01-5B73-410C-B70E-8CF2FA470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8836" y="721224"/>
            <a:ext cx="5367164" cy="5415552"/>
          </a:xfrm>
          <a:prstGeom prst="rect">
            <a:avLst/>
          </a:prstGeom>
          <a:solidFill>
            <a:srgbClr val="FFFFFF"/>
          </a:solidFill>
          <a:ln w="6350" cap="flat" cmpd="sng" algn="ctr">
            <a:noFill/>
            <a:prstDash val="solid"/>
          </a:ln>
          <a:effectLst>
            <a:softEdge rad="0"/>
          </a:effectLst>
        </p:spPr>
        <p:txBody>
          <a:bodyPr/>
          <a:lstStyle/>
          <a:p>
            <a:endParaRPr lang="en-GB"/>
          </a:p>
        </p:txBody>
      </p:sp>
      <p:sp>
        <p:nvSpPr>
          <p:cNvPr id="7" name="Rectangle 10">
            <a:extLst>
              <a:ext uri="{FF2B5EF4-FFF2-40B4-BE49-F238E27FC236}">
                <a16:creationId xmlns:a16="http://schemas.microsoft.com/office/drawing/2014/main" id="{8712F587-12D0-435C-8E3F-F44C36EE7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noFill/>
          <a:ln w="6350" cap="sq" cmpd="sng" algn="ctr">
            <a:solidFill>
              <a:srgbClr val="404040"/>
            </a:solidFill>
            <a:prstDash val="solid"/>
            <a:miter lim="800000"/>
          </a:ln>
          <a:effectLst/>
        </p:spPr>
        <p:txBody>
          <a:bodyPr/>
          <a:lstStyle/>
          <a:p>
            <a:endParaRPr lang="en-GB"/>
          </a:p>
        </p:txBody>
      </p:sp>
      <p:pic>
        <p:nvPicPr>
          <p:cNvPr id="4" name="Picture 4" descr="A picture containing icon&#10;&#10;Description automatically generated">
            <a:extLst>
              <a:ext uri="{FF2B5EF4-FFF2-40B4-BE49-F238E27FC236}">
                <a16:creationId xmlns:a16="http://schemas.microsoft.com/office/drawing/2014/main" id="{DB9671B0-57F9-4535-B00D-B5F92D0C84F9}"/>
              </a:ext>
            </a:extLst>
          </p:cNvPr>
          <p:cNvPicPr>
            <a:picLocks noChangeAspect="1"/>
          </p:cNvPicPr>
          <p:nvPr/>
        </p:nvPicPr>
        <p:blipFill>
          <a:blip r:embed="rId2"/>
          <a:stretch>
            <a:fillRect/>
          </a:stretch>
        </p:blipFill>
        <p:spPr>
          <a:xfrm>
            <a:off x="1205256" y="1821295"/>
            <a:ext cx="4414438" cy="3233575"/>
          </a:xfrm>
          <a:prstGeom prst="rect">
            <a:avLst/>
          </a:prstGeom>
        </p:spPr>
      </p:pic>
      <p:sp>
        <p:nvSpPr>
          <p:cNvPr id="3" name="Content Placeholder 2">
            <a:extLst>
              <a:ext uri="{FF2B5EF4-FFF2-40B4-BE49-F238E27FC236}">
                <a16:creationId xmlns:a16="http://schemas.microsoft.com/office/drawing/2014/main" id="{7F67ECC2-0F0E-4480-90F2-E4CBDFA3B406}"/>
              </a:ext>
            </a:extLst>
          </p:cNvPr>
          <p:cNvSpPr>
            <a:spLocks noGrp="1"/>
          </p:cNvSpPr>
          <p:nvPr>
            <p:ph idx="1"/>
          </p:nvPr>
        </p:nvSpPr>
        <p:spPr>
          <a:xfrm>
            <a:off x="6579450" y="2538919"/>
            <a:ext cx="4957554" cy="3496120"/>
          </a:xfrm>
        </p:spPr>
        <p:txBody>
          <a:bodyPr vert="horz" lIns="91440" tIns="45720" rIns="91440" bIns="45720" rtlCol="0" anchor="t">
            <a:normAutofit/>
          </a:bodyPr>
          <a:lstStyle/>
          <a:p>
            <a:r>
              <a:rPr lang="en-GB" sz="3600" dirty="0"/>
              <a:t>If you were a cartoon character</a:t>
            </a:r>
          </a:p>
          <a:p>
            <a:r>
              <a:rPr lang="en-GB" sz="3600" dirty="0"/>
              <a:t>What would you be and why?</a:t>
            </a:r>
          </a:p>
        </p:txBody>
      </p:sp>
    </p:spTree>
    <p:extLst>
      <p:ext uri="{BB962C8B-B14F-4D97-AF65-F5344CB8AC3E}">
        <p14:creationId xmlns:p14="http://schemas.microsoft.com/office/powerpoint/2010/main" val="199055453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3" name="Rectangle 42">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5" name="Rectangle 44">
            <a:extLst>
              <a:ext uri="{FF2B5EF4-FFF2-40B4-BE49-F238E27FC236}">
                <a16:creationId xmlns:a16="http://schemas.microsoft.com/office/drawing/2014/main" id="{1419E3D9-C5FB-41A9-B6D2-DFB210BB6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47" name="Rectangle 46">
            <a:extLst>
              <a:ext uri="{FF2B5EF4-FFF2-40B4-BE49-F238E27FC236}">
                <a16:creationId xmlns:a16="http://schemas.microsoft.com/office/drawing/2014/main" id="{367909BF-1DF7-4ACE-8F58-6CF719BB27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49" name="Rectangle 48">
            <a:extLst>
              <a:ext uri="{FF2B5EF4-FFF2-40B4-BE49-F238E27FC236}">
                <a16:creationId xmlns:a16="http://schemas.microsoft.com/office/drawing/2014/main" id="{89E8BEDB-0BBC-4F21-9CFB-8530D664C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51" name="Group 50">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52" name="Straight Connector 51">
              <a:extLst>
                <a:ext uri="{FF2B5EF4-FFF2-40B4-BE49-F238E27FC236}">
                  <a16:creationId xmlns:a16="http://schemas.microsoft.com/office/drawing/2014/main" id="{51D6D676-6F2F-4446-9935-2D8D038214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E9BAEA2B-9C25-4B43-8C9A-A9D0C3E9B1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21FC5F3A-7F1A-4EE8-A913-C8E96ACC3C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56" name="Rectangle 55">
            <a:extLst>
              <a:ext uri="{FF2B5EF4-FFF2-40B4-BE49-F238E27FC236}">
                <a16:creationId xmlns:a16="http://schemas.microsoft.com/office/drawing/2014/main" id="{420551B3-B4DA-48EE-988C-4FAEAEB5C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8" name="Rectangle 57">
            <a:extLst>
              <a:ext uri="{FF2B5EF4-FFF2-40B4-BE49-F238E27FC236}">
                <a16:creationId xmlns:a16="http://schemas.microsoft.com/office/drawing/2014/main" id="{DFFCFB47-3C9E-4532-8065-D3633A77B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60" name="Rectangle 59">
            <a:extLst>
              <a:ext uri="{FF2B5EF4-FFF2-40B4-BE49-F238E27FC236}">
                <a16:creationId xmlns:a16="http://schemas.microsoft.com/office/drawing/2014/main" id="{467A625B-A166-4C03-ADD8-0535D7183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7" y="0"/>
            <a:ext cx="8168743"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61">
            <a:extLst>
              <a:ext uri="{FF2B5EF4-FFF2-40B4-BE49-F238E27FC236}">
                <a16:creationId xmlns:a16="http://schemas.microsoft.com/office/drawing/2014/main" id="{C35A5F97-C3A9-4101-8F5C-06E22105A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7" y="643464"/>
            <a:ext cx="6909241" cy="5571072"/>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pic>
        <p:nvPicPr>
          <p:cNvPr id="4" name="Picture 4">
            <a:extLst>
              <a:ext uri="{FF2B5EF4-FFF2-40B4-BE49-F238E27FC236}">
                <a16:creationId xmlns:a16="http://schemas.microsoft.com/office/drawing/2014/main" id="{C62A53BA-1292-4CA5-83C2-E39218A27150}"/>
              </a:ext>
            </a:extLst>
          </p:cNvPr>
          <p:cNvPicPr>
            <a:picLocks noGrp="1" noChangeAspect="1"/>
          </p:cNvPicPr>
          <p:nvPr>
            <p:ph idx="1"/>
          </p:nvPr>
        </p:nvPicPr>
        <p:blipFill rotWithShape="1">
          <a:blip r:embed="rId2"/>
          <a:srcRect l="2020" r="14418" b="-2"/>
          <a:stretch/>
        </p:blipFill>
        <p:spPr>
          <a:xfrm>
            <a:off x="806117" y="809244"/>
            <a:ext cx="6583680" cy="5239512"/>
          </a:xfrm>
          <a:prstGeom prst="rect">
            <a:avLst/>
          </a:prstGeom>
          <a:ln w="6350" cap="sq">
            <a:noFill/>
            <a:miter lim="800000"/>
          </a:ln>
        </p:spPr>
      </p:pic>
      <p:sp>
        <p:nvSpPr>
          <p:cNvPr id="64" name="Rectangle 63">
            <a:extLst>
              <a:ext uri="{FF2B5EF4-FFF2-40B4-BE49-F238E27FC236}">
                <a16:creationId xmlns:a16="http://schemas.microsoft.com/office/drawing/2014/main" id="{00239F34-0E2D-4746-AAA9-920BD60632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37837" y="640856"/>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66" name="Straight Connector 65">
            <a:extLst>
              <a:ext uri="{FF2B5EF4-FFF2-40B4-BE49-F238E27FC236}">
                <a16:creationId xmlns:a16="http://schemas.microsoft.com/office/drawing/2014/main" id="{82079E22-5065-47F9-AFCA-63C0DF2267D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252137"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39098EF8-6D81-466E-A59B-778568FCF64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43777"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BCB163DD-56F6-482F-862E-B6B9244DA60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252137" y="1286150"/>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sp>
        <p:nvSpPr>
          <p:cNvPr id="72" name="Rectangle 71">
            <a:extLst>
              <a:ext uri="{FF2B5EF4-FFF2-40B4-BE49-F238E27FC236}">
                <a16:creationId xmlns:a16="http://schemas.microsoft.com/office/drawing/2014/main" id="{344EF4DE-2334-4B49-8DC2-FDAC562A17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31468" y="164592"/>
            <a:ext cx="3708894" cy="6540176"/>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6C088A-1E18-4A5A-9403-693E358F5619}"/>
              </a:ext>
            </a:extLst>
          </p:cNvPr>
          <p:cNvSpPr>
            <a:spLocks noGrp="1"/>
          </p:cNvSpPr>
          <p:nvPr>
            <p:ph type="title"/>
          </p:nvPr>
        </p:nvSpPr>
        <p:spPr>
          <a:xfrm>
            <a:off x="8560024" y="1442916"/>
            <a:ext cx="3238829" cy="3252231"/>
          </a:xfrm>
        </p:spPr>
        <p:txBody>
          <a:bodyPr vert="horz" lIns="91440" tIns="45720" rIns="91440" bIns="45720" rtlCol="0" anchor="ctr">
            <a:normAutofit/>
          </a:bodyPr>
          <a:lstStyle/>
          <a:p>
            <a:pPr algn="ctr">
              <a:lnSpc>
                <a:spcPct val="83000"/>
              </a:lnSpc>
            </a:pPr>
            <a:r>
              <a:rPr lang="en-US" sz="2300" cap="all" spc="-100" dirty="0"/>
              <a:t>Making Referrals and Understanding CAMHS</a:t>
            </a:r>
            <a:br>
              <a:rPr lang="en-US" sz="2300" cap="all" spc="-100" dirty="0"/>
            </a:br>
            <a:br>
              <a:rPr lang="en-US" sz="2300" cap="all" spc="-100" dirty="0"/>
            </a:br>
            <a:r>
              <a:rPr lang="en-US" sz="2300" cap="all" spc="-100" dirty="0"/>
              <a:t>Understanding where Youth Work and Counselling 'Fit in’ in terms of  support</a:t>
            </a:r>
          </a:p>
        </p:txBody>
      </p:sp>
    </p:spTree>
    <p:extLst>
      <p:ext uri="{BB962C8B-B14F-4D97-AF65-F5344CB8AC3E}">
        <p14:creationId xmlns:p14="http://schemas.microsoft.com/office/powerpoint/2010/main" val="209455311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2" name="Rectangle 11">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accent1"/>
          </a:solidFill>
          <a:ln w="9525" cap="sq" cmpd="sng" algn="ctr">
            <a:no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C52A71C1-C9B7-4EB9-8A2A-FB6D0762F725}"/>
              </a:ext>
            </a:extLst>
          </p:cNvPr>
          <p:cNvSpPr>
            <a:spLocks noGrp="1"/>
          </p:cNvSpPr>
          <p:nvPr>
            <p:ph type="title"/>
          </p:nvPr>
        </p:nvSpPr>
        <p:spPr>
          <a:xfrm>
            <a:off x="983887" y="1185059"/>
            <a:ext cx="3491832" cy="4487882"/>
          </a:xfrm>
        </p:spPr>
        <p:txBody>
          <a:bodyPr>
            <a:normAutofit/>
          </a:bodyPr>
          <a:lstStyle/>
          <a:p>
            <a:pPr algn="ctr"/>
            <a:r>
              <a:rPr lang="en-GB">
                <a:solidFill>
                  <a:srgbClr val="FFFFFF"/>
                </a:solidFill>
              </a:rPr>
              <a:t>Supporting Mental Illness in Young People: Referrals</a:t>
            </a:r>
          </a:p>
        </p:txBody>
      </p:sp>
      <p:sp>
        <p:nvSpPr>
          <p:cNvPr id="14" name="Rectangle 13">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3494" y="276008"/>
            <a:ext cx="6463060" cy="6305984"/>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08842" y="438912"/>
            <a:ext cx="6132365" cy="598017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3" name="Content Placeholder 2">
            <a:extLst>
              <a:ext uri="{FF2B5EF4-FFF2-40B4-BE49-F238E27FC236}">
                <a16:creationId xmlns:a16="http://schemas.microsoft.com/office/drawing/2014/main" id="{2C5FF220-B5BA-4181-89B1-C36CAF92F3C6}"/>
              </a:ext>
            </a:extLst>
          </p:cNvPr>
          <p:cNvSpPr>
            <a:spLocks noGrp="1"/>
          </p:cNvSpPr>
          <p:nvPr>
            <p:ph idx="1"/>
          </p:nvPr>
        </p:nvSpPr>
        <p:spPr>
          <a:xfrm>
            <a:off x="6096000" y="936416"/>
            <a:ext cx="5178168" cy="4985169"/>
          </a:xfrm>
        </p:spPr>
        <p:txBody>
          <a:bodyPr vert="horz" lIns="91440" tIns="45720" rIns="91440" bIns="45720" rtlCol="0" anchor="ctr">
            <a:noAutofit/>
          </a:bodyPr>
          <a:lstStyle/>
          <a:p>
            <a:r>
              <a:rPr lang="en-GB" sz="3200" dirty="0"/>
              <a:t>Children and young people come to counselling through different routes and referrals:</a:t>
            </a:r>
          </a:p>
          <a:p>
            <a:r>
              <a:rPr lang="en-GB" sz="3200" dirty="0"/>
              <a:t>GP </a:t>
            </a:r>
          </a:p>
          <a:p>
            <a:r>
              <a:rPr lang="en-GB" sz="3200" dirty="0"/>
              <a:t>Child and Adolescent Mental Health Services (CAMHS)</a:t>
            </a:r>
          </a:p>
          <a:p>
            <a:r>
              <a:rPr lang="en-GB" sz="3200" dirty="0"/>
              <a:t>School</a:t>
            </a:r>
          </a:p>
          <a:p>
            <a:r>
              <a:rPr lang="en-GB" sz="3200" dirty="0"/>
              <a:t>Parent or self-referral</a:t>
            </a:r>
          </a:p>
        </p:txBody>
      </p:sp>
    </p:spTree>
    <p:extLst>
      <p:ext uri="{BB962C8B-B14F-4D97-AF65-F5344CB8AC3E}">
        <p14:creationId xmlns:p14="http://schemas.microsoft.com/office/powerpoint/2010/main" val="270274248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1E8D93C5-28EB-42D0-86CE-D80495565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3" name="Rectangle 12">
            <a:extLst>
              <a:ext uri="{FF2B5EF4-FFF2-40B4-BE49-F238E27FC236}">
                <a16:creationId xmlns:a16="http://schemas.microsoft.com/office/drawing/2014/main" id="{AB1B1E7D-F76D-4744-AF85-239E6998A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15" name="Rectangle 14">
            <a:extLst>
              <a:ext uri="{FF2B5EF4-FFF2-40B4-BE49-F238E27FC236}">
                <a16:creationId xmlns:a16="http://schemas.microsoft.com/office/drawing/2014/main" id="{3BB65211-00DB-45B6-A223-033B2D19C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17" name="Group 16">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18" name="Straight Connector 17">
              <a:extLst>
                <a:ext uri="{FF2B5EF4-FFF2-40B4-BE49-F238E27FC236}">
                  <a16:creationId xmlns:a16="http://schemas.microsoft.com/office/drawing/2014/main" id="{14DF524F-3FEF-4236-90C6-820E876A94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400A003-1BE9-49C2-8E57-DCD9B870FC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83BF0991-F9A1-4282-99DB-92D70239F6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2" name="Rectangle 21">
            <a:extLst>
              <a:ext uri="{FF2B5EF4-FFF2-40B4-BE49-F238E27FC236}">
                <a16:creationId xmlns:a16="http://schemas.microsoft.com/office/drawing/2014/main" id="{EA4E4267-CAF0-4C38-8DC6-CD3B1A9F04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EE3ACC5-126D-4BA4-8B45-7F0B5B839C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384"/>
            <a:ext cx="12192000" cy="6858000"/>
          </a:xfrm>
          <a:prstGeom prst="rect">
            <a:avLst/>
          </a:prstGeom>
          <a:blipFill dpi="0" rotWithShape="1">
            <a:blip r:embed="rId3">
              <a:alphaModFix amt="40000"/>
              <a:duotone>
                <a:schemeClr val="accent1">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6" name="Rectangle 25">
            <a:extLst>
              <a:ext uri="{FF2B5EF4-FFF2-40B4-BE49-F238E27FC236}">
                <a16:creationId xmlns:a16="http://schemas.microsoft.com/office/drawing/2014/main" id="{AB2868F7-FE10-4289-A5BD-90763C7A2F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3866" cy="685800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BD94142C-10EE-487C-A327-404FDF358F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chemeClr val="tx1">
              <a:lumMod val="75000"/>
              <a:lumOff val="25000"/>
            </a:schemeClr>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30" name="Rectangle 29">
            <a:extLst>
              <a:ext uri="{FF2B5EF4-FFF2-40B4-BE49-F238E27FC236}">
                <a16:creationId xmlns:a16="http://schemas.microsoft.com/office/drawing/2014/main" id="{5F7FAC2D-7A74-4939-A917-A1A5AF935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noFill/>
          <a:ln w="6350" cap="sq" cmpd="sng" algn="ctr">
            <a:solidFill>
              <a:schemeClr val="bg1"/>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C2C23784-913A-4EDF-9934-5277D010F9F3}"/>
              </a:ext>
            </a:extLst>
          </p:cNvPr>
          <p:cNvSpPr>
            <a:spLocks noGrp="1"/>
          </p:cNvSpPr>
          <p:nvPr>
            <p:ph type="title"/>
          </p:nvPr>
        </p:nvSpPr>
        <p:spPr>
          <a:xfrm>
            <a:off x="1256493" y="1559768"/>
            <a:ext cx="2978281" cy="3135379"/>
          </a:xfrm>
        </p:spPr>
        <p:txBody>
          <a:bodyPr vert="horz" lIns="91440" tIns="45720" rIns="91440" bIns="45720" rtlCol="0" anchor="ctr">
            <a:normAutofit/>
          </a:bodyPr>
          <a:lstStyle/>
          <a:p>
            <a:pPr algn="ctr">
              <a:lnSpc>
                <a:spcPct val="83000"/>
              </a:lnSpc>
            </a:pPr>
            <a:r>
              <a:rPr lang="en-US" sz="4800" cap="all" spc="-100">
                <a:solidFill>
                  <a:schemeClr val="bg1"/>
                </a:solidFill>
              </a:rPr>
              <a:t>CAMHS Four Tier System</a:t>
            </a:r>
          </a:p>
        </p:txBody>
      </p:sp>
      <p:sp>
        <p:nvSpPr>
          <p:cNvPr id="32" name="Rectangle 31">
            <a:extLst>
              <a:ext uri="{FF2B5EF4-FFF2-40B4-BE49-F238E27FC236}">
                <a16:creationId xmlns:a16="http://schemas.microsoft.com/office/drawing/2014/main" id="{BA53A868-C420-4BAE-9244-EC162AF05C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7992" y="640856"/>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34" name="Straight Connector 33">
            <a:extLst>
              <a:ext uri="{FF2B5EF4-FFF2-40B4-BE49-F238E27FC236}">
                <a16:creationId xmlns:a16="http://schemas.microsoft.com/office/drawing/2014/main" id="{C2686EF3-81CC-419F-96C3-002A7588030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82292"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F8D93CCA-A85E-4529-A6F0-8BB54D27BC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73932"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1ECFA516-C18C-41AE-AFF2-A0D0A59C9E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82292" y="1286150"/>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4" name="Picture 4" descr="Diagram&#10;&#10;Description automatically generated">
            <a:extLst>
              <a:ext uri="{FF2B5EF4-FFF2-40B4-BE49-F238E27FC236}">
                <a16:creationId xmlns:a16="http://schemas.microsoft.com/office/drawing/2014/main" id="{DB0692B7-E8E6-42B5-A66A-E2839A609B28}"/>
              </a:ext>
            </a:extLst>
          </p:cNvPr>
          <p:cNvPicPr>
            <a:picLocks noGrp="1" noChangeAspect="1"/>
          </p:cNvPicPr>
          <p:nvPr>
            <p:ph idx="1"/>
          </p:nvPr>
        </p:nvPicPr>
        <p:blipFill>
          <a:blip r:embed="rId4"/>
          <a:stretch>
            <a:fillRect/>
          </a:stretch>
        </p:blipFill>
        <p:spPr>
          <a:xfrm>
            <a:off x="5346570" y="1434968"/>
            <a:ext cx="6202238" cy="3984938"/>
          </a:xfrm>
          <a:prstGeom prst="rect">
            <a:avLst/>
          </a:prstGeom>
        </p:spPr>
      </p:pic>
    </p:spTree>
    <p:extLst>
      <p:ext uri="{BB962C8B-B14F-4D97-AF65-F5344CB8AC3E}">
        <p14:creationId xmlns:p14="http://schemas.microsoft.com/office/powerpoint/2010/main" val="2824826555"/>
      </p:ext>
    </p:extLst>
  </p:cSld>
  <p:clrMapOvr>
    <a:overrideClrMapping bg1="dk1" tx1="lt1" bg2="dk2" tx2="lt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8089CB0-2F03-4E3C-ADBB-570A3BE78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1" y="0"/>
            <a:ext cx="551077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D9D9D9"/>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bg1"/>
          </a:solidFill>
          <a:ln w="9525" cap="sq" cmpd="sng" algn="ctr">
            <a:no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CB6CB4F7-D359-4B05-B659-6565E88245E6}"/>
              </a:ext>
            </a:extLst>
          </p:cNvPr>
          <p:cNvSpPr>
            <a:spLocks noGrp="1"/>
          </p:cNvSpPr>
          <p:nvPr>
            <p:ph type="title"/>
          </p:nvPr>
        </p:nvSpPr>
        <p:spPr>
          <a:xfrm>
            <a:off x="983887" y="1185059"/>
            <a:ext cx="3491832" cy="4487882"/>
          </a:xfrm>
        </p:spPr>
        <p:txBody>
          <a:bodyPr>
            <a:normAutofit/>
          </a:bodyPr>
          <a:lstStyle/>
          <a:p>
            <a:pPr algn="ctr"/>
            <a:r>
              <a:rPr lang="en-GB"/>
              <a:t>CYP accessing services</a:t>
            </a:r>
          </a:p>
        </p:txBody>
      </p:sp>
      <p:sp>
        <p:nvSpPr>
          <p:cNvPr id="16" name="Rectangle 15">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939" y="276008"/>
            <a:ext cx="6146615"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5455" y="438912"/>
            <a:ext cx="5815584" cy="598017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3" name="Content Placeholder 2">
            <a:extLst>
              <a:ext uri="{FF2B5EF4-FFF2-40B4-BE49-F238E27FC236}">
                <a16:creationId xmlns:a16="http://schemas.microsoft.com/office/drawing/2014/main" id="{8834E0D1-D25D-4B03-9577-DB834537B2D9}"/>
              </a:ext>
            </a:extLst>
          </p:cNvPr>
          <p:cNvSpPr>
            <a:spLocks noGrp="1"/>
          </p:cNvSpPr>
          <p:nvPr>
            <p:ph idx="1"/>
          </p:nvPr>
        </p:nvSpPr>
        <p:spPr>
          <a:xfrm>
            <a:off x="6403656" y="936416"/>
            <a:ext cx="4870512" cy="4985169"/>
          </a:xfrm>
        </p:spPr>
        <p:txBody>
          <a:bodyPr vert="horz" lIns="91440" tIns="45720" rIns="91440" bIns="45720" rtlCol="0" anchor="ctr">
            <a:normAutofit/>
          </a:bodyPr>
          <a:lstStyle/>
          <a:p>
            <a:r>
              <a:rPr lang="en-GB" sz="2000"/>
              <a:t>There are around 100,000 referrals per year for children and young people, which will only increase.</a:t>
            </a:r>
          </a:p>
          <a:p>
            <a:r>
              <a:rPr lang="en-GB" sz="2000"/>
              <a:t>Counselling is currently available in most Welsh secondary schools, however there is still limited access to primary school counselling services, often available to year 6 children only.</a:t>
            </a:r>
          </a:p>
          <a:p>
            <a:r>
              <a:rPr lang="en-GB" sz="2000"/>
              <a:t>However, a recent BACP scoping report highlighted that the number of CYP accessing school counselling services is equal to the number attending CAMHS.</a:t>
            </a:r>
          </a:p>
        </p:txBody>
      </p:sp>
    </p:spTree>
    <p:extLst>
      <p:ext uri="{BB962C8B-B14F-4D97-AF65-F5344CB8AC3E}">
        <p14:creationId xmlns:p14="http://schemas.microsoft.com/office/powerpoint/2010/main" val="73887347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6EE7E08-B389-43E5-B019-1B0A8ACBB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Text, letter&#10;&#10;Description automatically generated">
            <a:extLst>
              <a:ext uri="{FF2B5EF4-FFF2-40B4-BE49-F238E27FC236}">
                <a16:creationId xmlns:a16="http://schemas.microsoft.com/office/drawing/2014/main" id="{E3160EB8-75E8-4B3C-9BAB-B337EAFD2FDD}"/>
              </a:ext>
            </a:extLst>
          </p:cNvPr>
          <p:cNvPicPr>
            <a:picLocks noChangeAspect="1"/>
          </p:cNvPicPr>
          <p:nvPr/>
        </p:nvPicPr>
        <p:blipFill rotWithShape="1">
          <a:blip r:embed="rId2"/>
          <a:srcRect l="30089"/>
          <a:stretch/>
        </p:blipFill>
        <p:spPr>
          <a:xfrm>
            <a:off x="20" y="10"/>
            <a:ext cx="6392647" cy="6857990"/>
          </a:xfrm>
          <a:prstGeom prst="rect">
            <a:avLst/>
          </a:prstGeom>
        </p:spPr>
      </p:pic>
      <p:sp>
        <p:nvSpPr>
          <p:cNvPr id="11" name="Rectangle 10">
            <a:extLst>
              <a:ext uri="{FF2B5EF4-FFF2-40B4-BE49-F238E27FC236}">
                <a16:creationId xmlns:a16="http://schemas.microsoft.com/office/drawing/2014/main" id="{E60D94A5-8A09-4BAB-8F7C-69BC34C54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1267" y="255102"/>
            <a:ext cx="534213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A1AE32B-3A6E-4C5E-8FEB-73861B9A2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9100" y="393365"/>
            <a:ext cx="5018211" cy="6035547"/>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FC8A55-E77E-43D0-B453-A1FA762459F7}"/>
              </a:ext>
            </a:extLst>
          </p:cNvPr>
          <p:cNvSpPr>
            <a:spLocks noGrp="1"/>
          </p:cNvSpPr>
          <p:nvPr>
            <p:ph type="title"/>
          </p:nvPr>
        </p:nvSpPr>
        <p:spPr>
          <a:xfrm>
            <a:off x="7064082" y="642594"/>
            <a:ext cx="4472921" cy="1371600"/>
          </a:xfrm>
        </p:spPr>
        <p:txBody>
          <a:bodyPr>
            <a:normAutofit/>
          </a:bodyPr>
          <a:lstStyle/>
          <a:p>
            <a:r>
              <a:rPr lang="en-GB" sz="4000"/>
              <a:t>Referral and Assessment</a:t>
            </a:r>
          </a:p>
        </p:txBody>
      </p:sp>
      <p:sp>
        <p:nvSpPr>
          <p:cNvPr id="3" name="Content Placeholder 2">
            <a:extLst>
              <a:ext uri="{FF2B5EF4-FFF2-40B4-BE49-F238E27FC236}">
                <a16:creationId xmlns:a16="http://schemas.microsoft.com/office/drawing/2014/main" id="{2C0C7FE2-703D-46B7-AE3D-7BF50E69EE58}"/>
              </a:ext>
            </a:extLst>
          </p:cNvPr>
          <p:cNvSpPr>
            <a:spLocks noGrp="1"/>
          </p:cNvSpPr>
          <p:nvPr>
            <p:ph idx="1"/>
          </p:nvPr>
        </p:nvSpPr>
        <p:spPr>
          <a:xfrm>
            <a:off x="7064082" y="2103120"/>
            <a:ext cx="4472922" cy="3931920"/>
          </a:xfrm>
        </p:spPr>
        <p:txBody>
          <a:bodyPr vert="horz" lIns="91440" tIns="45720" rIns="91440" bIns="45720" rtlCol="0" anchor="t">
            <a:normAutofit/>
          </a:bodyPr>
          <a:lstStyle/>
          <a:p>
            <a:pPr>
              <a:lnSpc>
                <a:spcPct val="90000"/>
              </a:lnSpc>
            </a:pPr>
            <a:r>
              <a:rPr lang="en-GB" sz="1600" dirty="0"/>
              <a:t>Difficult to separate these two aspects as they often occur together.</a:t>
            </a:r>
            <a:endParaRPr lang="en-US" sz="1600" dirty="0"/>
          </a:p>
          <a:p>
            <a:pPr>
              <a:lnSpc>
                <a:spcPct val="90000"/>
              </a:lnSpc>
            </a:pPr>
            <a:r>
              <a:rPr lang="en-GB" sz="1600" dirty="0"/>
              <a:t>The setting in which the youth worker is working will have shaped the referral process.</a:t>
            </a:r>
          </a:p>
          <a:p>
            <a:pPr>
              <a:lnSpc>
                <a:spcPct val="90000"/>
              </a:lnSpc>
            </a:pPr>
            <a:r>
              <a:rPr lang="en-GB" sz="1600" dirty="0"/>
              <a:t>Some centres expect a written referral prior to accepting a new client. This may come from a GP, health visitor, school-based counselling service, youth centre etc.</a:t>
            </a:r>
          </a:p>
          <a:p>
            <a:pPr>
              <a:lnSpc>
                <a:spcPct val="90000"/>
              </a:lnSpc>
            </a:pPr>
            <a:r>
              <a:rPr lang="en-GB" sz="1600" dirty="0"/>
              <a:t>Remember that referral forms do not always contain the information that the client views as accurate or valid, this is particularly true for children and young people.</a:t>
            </a:r>
          </a:p>
          <a:p>
            <a:pPr>
              <a:lnSpc>
                <a:spcPct val="90000"/>
              </a:lnSpc>
            </a:pPr>
            <a:r>
              <a:rPr lang="en-GB" sz="1600" dirty="0"/>
              <a:t>When working with CYP it is important to ask them why they think they have been referred</a:t>
            </a:r>
            <a:r>
              <a:rPr lang="en-GB" sz="1400" dirty="0"/>
              <a:t>.</a:t>
            </a:r>
          </a:p>
        </p:txBody>
      </p:sp>
    </p:spTree>
    <p:extLst>
      <p:ext uri="{BB962C8B-B14F-4D97-AF65-F5344CB8AC3E}">
        <p14:creationId xmlns:p14="http://schemas.microsoft.com/office/powerpoint/2010/main" val="50398231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A7A821B9-0CFF-4B38-BBA6-D630BD3AFD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75000"/>
              <a:lumOff val="25000"/>
            </a:schemeClr>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B373E4-3771-4DF7-8C1C-C9DA09C668C9}"/>
              </a:ext>
            </a:extLst>
          </p:cNvPr>
          <p:cNvSpPr>
            <a:spLocks noGrp="1"/>
          </p:cNvSpPr>
          <p:nvPr>
            <p:ph type="title"/>
          </p:nvPr>
        </p:nvSpPr>
        <p:spPr>
          <a:xfrm>
            <a:off x="8660189" y="643464"/>
            <a:ext cx="2888344" cy="5571071"/>
          </a:xfrm>
        </p:spPr>
        <p:txBody>
          <a:bodyPr>
            <a:normAutofit/>
          </a:bodyPr>
          <a:lstStyle/>
          <a:p>
            <a:r>
              <a:rPr lang="en-GB" sz="4100">
                <a:solidFill>
                  <a:schemeClr val="bg1"/>
                </a:solidFill>
              </a:rPr>
              <a:t>Working with Adolescents</a:t>
            </a:r>
          </a:p>
        </p:txBody>
      </p:sp>
      <p:sp>
        <p:nvSpPr>
          <p:cNvPr id="8" name="Rectangle 10">
            <a:extLst>
              <a:ext uri="{FF2B5EF4-FFF2-40B4-BE49-F238E27FC236}">
                <a16:creationId xmlns:a16="http://schemas.microsoft.com/office/drawing/2014/main" id="{C16394E5-E242-48C2-9BFF-BDCB27E4F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7" y="0"/>
            <a:ext cx="8168743"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2">
            <a:extLst>
              <a:ext uri="{FF2B5EF4-FFF2-40B4-BE49-F238E27FC236}">
                <a16:creationId xmlns:a16="http://schemas.microsoft.com/office/drawing/2014/main" id="{4E8EFCA7-18D5-4FA9-867D-3744298935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43" y="643464"/>
            <a:ext cx="6909336" cy="5571072"/>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useBgFill="1">
        <p:nvSpPr>
          <p:cNvPr id="15" name="Rectangle 14">
            <a:extLst>
              <a:ext uri="{FF2B5EF4-FFF2-40B4-BE49-F238E27FC236}">
                <a16:creationId xmlns:a16="http://schemas.microsoft.com/office/drawing/2014/main" id="{EB3182AD-CBBA-42F2-964B-8C86446885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071" y="809244"/>
            <a:ext cx="6583680" cy="5239512"/>
          </a:xfrm>
          <a:prstGeom prst="rect">
            <a:avLst/>
          </a:prstGeom>
          <a:ln w="6350" cap="sq" cmpd="sng" algn="ctr">
            <a:solidFill>
              <a:schemeClr val="tx1">
                <a:lumMod val="50000"/>
                <a:lumOff val="50000"/>
              </a:schemeClr>
            </a:solidFill>
            <a:prstDash val="solid"/>
            <a:miter lim="800000"/>
          </a:ln>
          <a:effectLst/>
        </p:spPr>
        <p:txBody>
          <a:bodyPr/>
          <a:lstStyle/>
          <a:p>
            <a:endParaRPr lang="en-GB"/>
          </a:p>
        </p:txBody>
      </p:sp>
      <p:graphicFrame>
        <p:nvGraphicFramePr>
          <p:cNvPr id="16" name="Content Placeholder 2">
            <a:extLst>
              <a:ext uri="{FF2B5EF4-FFF2-40B4-BE49-F238E27FC236}">
                <a16:creationId xmlns:a16="http://schemas.microsoft.com/office/drawing/2014/main" id="{BFFDB27A-BDFD-4D34-8CA9-289FB44FC910}"/>
              </a:ext>
            </a:extLst>
          </p:cNvPr>
          <p:cNvGraphicFramePr>
            <a:graphicFrameLocks noGrp="1"/>
          </p:cNvGraphicFramePr>
          <p:nvPr>
            <p:ph idx="1"/>
            <p:extLst>
              <p:ext uri="{D42A27DB-BD31-4B8C-83A1-F6EECF244321}">
                <p14:modId xmlns:p14="http://schemas.microsoft.com/office/powerpoint/2010/main" val="4068388042"/>
              </p:ext>
            </p:extLst>
          </p:nvPr>
        </p:nvGraphicFramePr>
        <p:xfrm>
          <a:off x="1286615" y="1286931"/>
          <a:ext cx="5668310" cy="42841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6776060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B256C9-8B17-4AFC-BBB2-66833CAF61F9}"/>
              </a:ext>
            </a:extLst>
          </p:cNvPr>
          <p:cNvSpPr>
            <a:spLocks noGrp="1"/>
          </p:cNvSpPr>
          <p:nvPr>
            <p:ph type="title"/>
          </p:nvPr>
        </p:nvSpPr>
        <p:spPr>
          <a:xfrm>
            <a:off x="6579450" y="727627"/>
            <a:ext cx="4957553" cy="1645920"/>
          </a:xfrm>
        </p:spPr>
        <p:txBody>
          <a:bodyPr>
            <a:normAutofit/>
          </a:bodyPr>
          <a:lstStyle/>
          <a:p>
            <a:r>
              <a:rPr lang="en-GB"/>
              <a:t>Working with Adolescents</a:t>
            </a:r>
          </a:p>
        </p:txBody>
      </p:sp>
      <p:sp>
        <p:nvSpPr>
          <p:cNvPr id="9" name="Rectangle 8">
            <a:extLst>
              <a:ext uri="{FF2B5EF4-FFF2-40B4-BE49-F238E27FC236}">
                <a16:creationId xmlns:a16="http://schemas.microsoft.com/office/drawing/2014/main" id="{0BBB6B01-5B73-410C-B70E-8CF2FA470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8836" y="721224"/>
            <a:ext cx="5367164" cy="5415552"/>
          </a:xfrm>
          <a:prstGeom prst="rect">
            <a:avLst/>
          </a:prstGeom>
          <a:solidFill>
            <a:srgbClr val="FFFFFF"/>
          </a:solidFill>
          <a:ln w="6350" cap="flat" cmpd="sng" algn="ctr">
            <a:noFill/>
            <a:prstDash val="solid"/>
          </a:ln>
          <a:effectLst>
            <a:softEdge rad="0"/>
          </a:effectLst>
        </p:spPr>
        <p:txBody>
          <a:bodyPr/>
          <a:lstStyle/>
          <a:p>
            <a:endParaRPr lang="en-GB"/>
          </a:p>
        </p:txBody>
      </p:sp>
      <p:sp>
        <p:nvSpPr>
          <p:cNvPr id="11" name="Rectangle 10">
            <a:extLst>
              <a:ext uri="{FF2B5EF4-FFF2-40B4-BE49-F238E27FC236}">
                <a16:creationId xmlns:a16="http://schemas.microsoft.com/office/drawing/2014/main" id="{8712F587-12D0-435C-8E3F-F44C36EE7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noFill/>
          <a:ln w="6350" cap="sq" cmpd="sng" algn="ctr">
            <a:solidFill>
              <a:srgbClr val="404040"/>
            </a:solidFill>
            <a:prstDash val="solid"/>
            <a:miter lim="800000"/>
          </a:ln>
          <a:effectLst/>
        </p:spPr>
        <p:txBody>
          <a:bodyPr/>
          <a:lstStyle/>
          <a:p>
            <a:endParaRPr lang="en-GB"/>
          </a:p>
        </p:txBody>
      </p:sp>
      <p:pic>
        <p:nvPicPr>
          <p:cNvPr id="4" name="Picture 4" descr="A picture containing person, outdoor, building, child&#10;&#10;Description automatically generated">
            <a:extLst>
              <a:ext uri="{FF2B5EF4-FFF2-40B4-BE49-F238E27FC236}">
                <a16:creationId xmlns:a16="http://schemas.microsoft.com/office/drawing/2014/main" id="{F47599C9-6E2C-4D5E-AE15-B22AEB012F61}"/>
              </a:ext>
            </a:extLst>
          </p:cNvPr>
          <p:cNvPicPr>
            <a:picLocks noChangeAspect="1"/>
          </p:cNvPicPr>
          <p:nvPr/>
        </p:nvPicPr>
        <p:blipFill>
          <a:blip r:embed="rId2"/>
          <a:stretch>
            <a:fillRect/>
          </a:stretch>
        </p:blipFill>
        <p:spPr>
          <a:xfrm>
            <a:off x="1205256" y="1716452"/>
            <a:ext cx="4414438" cy="3443261"/>
          </a:xfrm>
          <a:prstGeom prst="rect">
            <a:avLst/>
          </a:prstGeom>
        </p:spPr>
      </p:pic>
      <p:sp>
        <p:nvSpPr>
          <p:cNvPr id="3" name="Content Placeholder 2">
            <a:extLst>
              <a:ext uri="{FF2B5EF4-FFF2-40B4-BE49-F238E27FC236}">
                <a16:creationId xmlns:a16="http://schemas.microsoft.com/office/drawing/2014/main" id="{06CBB238-7264-4AED-94D4-8F77398D1408}"/>
              </a:ext>
            </a:extLst>
          </p:cNvPr>
          <p:cNvSpPr>
            <a:spLocks noGrp="1"/>
          </p:cNvSpPr>
          <p:nvPr>
            <p:ph idx="1"/>
          </p:nvPr>
        </p:nvSpPr>
        <p:spPr>
          <a:xfrm>
            <a:off x="6579450" y="2538919"/>
            <a:ext cx="4957554" cy="3496120"/>
          </a:xfrm>
        </p:spPr>
        <p:txBody>
          <a:bodyPr vert="horz" lIns="91440" tIns="45720" rIns="91440" bIns="45720" rtlCol="0" anchor="t">
            <a:normAutofit/>
          </a:bodyPr>
          <a:lstStyle/>
          <a:p>
            <a:pPr>
              <a:lnSpc>
                <a:spcPct val="90000"/>
              </a:lnSpc>
            </a:pPr>
            <a:r>
              <a:rPr lang="en-GB" sz="1400" dirty="0"/>
              <a:t>Building positive peer relationships</a:t>
            </a:r>
          </a:p>
          <a:p>
            <a:pPr>
              <a:lnSpc>
                <a:spcPct val="90000"/>
              </a:lnSpc>
            </a:pPr>
            <a:r>
              <a:rPr lang="en-GB" sz="1400" dirty="0"/>
              <a:t>Maintaining positive relationships with family – but to also look for outside resources</a:t>
            </a:r>
          </a:p>
          <a:p>
            <a:pPr>
              <a:lnSpc>
                <a:spcPct val="90000"/>
              </a:lnSpc>
            </a:pPr>
            <a:r>
              <a:rPr lang="en-GB" sz="1400" dirty="0"/>
              <a:t>Develop appropriate boundaries (friendship and sexual relationships)</a:t>
            </a:r>
          </a:p>
          <a:p>
            <a:pPr>
              <a:lnSpc>
                <a:spcPct val="90000"/>
              </a:lnSpc>
            </a:pPr>
            <a:r>
              <a:rPr lang="en-GB" sz="1400" dirty="0"/>
              <a:t>Responsibility for self (taking responsibility for their actions and their behaviours)</a:t>
            </a:r>
          </a:p>
          <a:p>
            <a:pPr>
              <a:lnSpc>
                <a:spcPct val="90000"/>
              </a:lnSpc>
            </a:pPr>
            <a:r>
              <a:rPr lang="en-GB" sz="1400" dirty="0"/>
              <a:t>Coping with stress</a:t>
            </a:r>
          </a:p>
          <a:p>
            <a:pPr>
              <a:lnSpc>
                <a:spcPct val="90000"/>
              </a:lnSpc>
            </a:pPr>
            <a:r>
              <a:rPr lang="en-GB" sz="1400" dirty="0"/>
              <a:t>Caring for their physical and emotional well-being: eating healthily, involvement in physical activities, engaged in creative activities and importantly finding time to unwind and relax.</a:t>
            </a:r>
          </a:p>
          <a:p>
            <a:pPr>
              <a:lnSpc>
                <a:spcPct val="90000"/>
              </a:lnSpc>
            </a:pPr>
            <a:r>
              <a:rPr lang="en-GB" sz="1400" dirty="0"/>
              <a:t>Attending to psychological health: seeking help, using counselling.</a:t>
            </a:r>
          </a:p>
        </p:txBody>
      </p:sp>
    </p:spTree>
    <p:extLst>
      <p:ext uri="{BB962C8B-B14F-4D97-AF65-F5344CB8AC3E}">
        <p14:creationId xmlns:p14="http://schemas.microsoft.com/office/powerpoint/2010/main" val="338707559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657BF2-BFFB-4FF0-9FE2-4D7F7A7C9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397171-E233-4F26-9A8C-29C436537D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EA830B9C-C9EB-4D80-9552-AE9DE3075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53" y="374904"/>
            <a:ext cx="734015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CCF4A60-9BD1-47CA-BE79-DB71866E6470}"/>
              </a:ext>
            </a:extLst>
          </p:cNvPr>
          <p:cNvSpPr>
            <a:spLocks noGrp="1"/>
          </p:cNvSpPr>
          <p:nvPr>
            <p:ph type="title"/>
          </p:nvPr>
        </p:nvSpPr>
        <p:spPr>
          <a:xfrm>
            <a:off x="868680" y="642593"/>
            <a:ext cx="6281928" cy="1744183"/>
          </a:xfrm>
        </p:spPr>
        <p:txBody>
          <a:bodyPr>
            <a:normAutofit/>
          </a:bodyPr>
          <a:lstStyle/>
          <a:p>
            <a:r>
              <a:rPr lang="en-GB"/>
              <a:t>Using the outdoor space to support self-care</a:t>
            </a:r>
          </a:p>
        </p:txBody>
      </p:sp>
      <p:sp>
        <p:nvSpPr>
          <p:cNvPr id="3" name="Content Placeholder 2">
            <a:extLst>
              <a:ext uri="{FF2B5EF4-FFF2-40B4-BE49-F238E27FC236}">
                <a16:creationId xmlns:a16="http://schemas.microsoft.com/office/drawing/2014/main" id="{1BC66ED6-AE64-424D-934A-3F767DA18D4A}"/>
              </a:ext>
            </a:extLst>
          </p:cNvPr>
          <p:cNvSpPr>
            <a:spLocks noGrp="1"/>
          </p:cNvSpPr>
          <p:nvPr>
            <p:ph idx="1"/>
          </p:nvPr>
        </p:nvSpPr>
        <p:spPr>
          <a:xfrm>
            <a:off x="868680" y="2386584"/>
            <a:ext cx="6281928" cy="3648456"/>
          </a:xfrm>
        </p:spPr>
        <p:txBody>
          <a:bodyPr vert="horz" lIns="91440" tIns="45720" rIns="91440" bIns="45720" rtlCol="0">
            <a:normAutofit/>
          </a:bodyPr>
          <a:lstStyle/>
          <a:p>
            <a:r>
              <a:rPr lang="en-GB" dirty="0"/>
              <a:t>When we think back to our own childhood and adolescence, we often remember how we used the outdoors to occupy ourselves. We'd often complain to our parents during those long summer holidays how we were 'bored' and had 'nothing to do'.</a:t>
            </a:r>
          </a:p>
          <a:p>
            <a:pPr>
              <a:buClr>
                <a:srgbClr val="262626"/>
              </a:buClr>
            </a:pPr>
            <a:r>
              <a:rPr lang="en-GB" dirty="0"/>
              <a:t>Eventually however we'd drag ourselves outside and find something to entertain us.</a:t>
            </a:r>
          </a:p>
          <a:p>
            <a:pPr>
              <a:buClr>
                <a:srgbClr val="262626"/>
              </a:buClr>
            </a:pPr>
            <a:r>
              <a:rPr lang="en-GB" dirty="0"/>
              <a:t>We'd often be out for hours and we'd come back absolutely starving, demanding food, completely re-energised. </a:t>
            </a:r>
          </a:p>
        </p:txBody>
      </p:sp>
      <p:pic>
        <p:nvPicPr>
          <p:cNvPr id="4" name="Picture 4">
            <a:extLst>
              <a:ext uri="{FF2B5EF4-FFF2-40B4-BE49-F238E27FC236}">
                <a16:creationId xmlns:a16="http://schemas.microsoft.com/office/drawing/2014/main" id="{8D0FD344-7581-4D44-B870-919D31EA94E6}"/>
              </a:ext>
            </a:extLst>
          </p:cNvPr>
          <p:cNvPicPr>
            <a:picLocks noChangeAspect="1"/>
          </p:cNvPicPr>
          <p:nvPr/>
        </p:nvPicPr>
        <p:blipFill rotWithShape="1">
          <a:blip r:embed="rId2"/>
          <a:srcRect l="24642" r="32384" b="-2"/>
          <a:stretch/>
        </p:blipFill>
        <p:spPr>
          <a:xfrm>
            <a:off x="7837371" y="237744"/>
            <a:ext cx="4124416" cy="6382512"/>
          </a:xfrm>
          <a:prstGeom prst="rect">
            <a:avLst/>
          </a:prstGeom>
        </p:spPr>
      </p:pic>
    </p:spTree>
    <p:extLst>
      <p:ext uri="{BB962C8B-B14F-4D97-AF65-F5344CB8AC3E}">
        <p14:creationId xmlns:p14="http://schemas.microsoft.com/office/powerpoint/2010/main" val="312341424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2" name="Rectangle 11">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accent1"/>
          </a:solidFill>
          <a:ln w="9525" cap="sq" cmpd="sng" algn="ctr">
            <a:no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D972DC20-32D9-40B4-AD59-718CE48C9437}"/>
              </a:ext>
            </a:extLst>
          </p:cNvPr>
          <p:cNvSpPr>
            <a:spLocks noGrp="1"/>
          </p:cNvSpPr>
          <p:nvPr>
            <p:ph type="title"/>
          </p:nvPr>
        </p:nvSpPr>
        <p:spPr>
          <a:xfrm>
            <a:off x="983887" y="1185059"/>
            <a:ext cx="3491832" cy="4487882"/>
          </a:xfrm>
        </p:spPr>
        <p:txBody>
          <a:bodyPr>
            <a:normAutofit/>
          </a:bodyPr>
          <a:lstStyle/>
          <a:p>
            <a:pPr algn="ctr"/>
            <a:r>
              <a:rPr lang="en-GB">
                <a:solidFill>
                  <a:srgbClr val="FFFFFF"/>
                </a:solidFill>
              </a:rPr>
              <a:t>Importance of outdoor spaces</a:t>
            </a:r>
          </a:p>
        </p:txBody>
      </p:sp>
      <p:sp>
        <p:nvSpPr>
          <p:cNvPr id="14" name="Rectangle 13">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3494" y="276008"/>
            <a:ext cx="6463060" cy="6305984"/>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08842" y="438912"/>
            <a:ext cx="6132365" cy="598017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3" name="Content Placeholder 2">
            <a:extLst>
              <a:ext uri="{FF2B5EF4-FFF2-40B4-BE49-F238E27FC236}">
                <a16:creationId xmlns:a16="http://schemas.microsoft.com/office/drawing/2014/main" id="{9D104D68-35B2-4966-8225-F01E6CD9DFAA}"/>
              </a:ext>
            </a:extLst>
          </p:cNvPr>
          <p:cNvSpPr>
            <a:spLocks noGrp="1"/>
          </p:cNvSpPr>
          <p:nvPr>
            <p:ph idx="1"/>
          </p:nvPr>
        </p:nvSpPr>
        <p:spPr>
          <a:xfrm>
            <a:off x="6096000" y="936416"/>
            <a:ext cx="5178168" cy="4985169"/>
          </a:xfrm>
        </p:spPr>
        <p:txBody>
          <a:bodyPr vert="horz" lIns="91440" tIns="45720" rIns="91440" bIns="45720" rtlCol="0" anchor="ctr">
            <a:normAutofit/>
          </a:bodyPr>
          <a:lstStyle/>
          <a:p>
            <a:r>
              <a:rPr lang="en-GB" sz="2000" dirty="0"/>
              <a:t>Ample research is indicating the importance of using the outdoors to help support good mental health. </a:t>
            </a:r>
          </a:p>
          <a:p>
            <a:pPr>
              <a:buClr>
                <a:srgbClr val="262626"/>
              </a:buClr>
            </a:pPr>
            <a:r>
              <a:rPr lang="en-GB" sz="2000" dirty="0"/>
              <a:t>Exposure to nature reduces stress, improves the ability to concentrate, and supports young people with ADHD. In addition, it can speed up healing and helps to reduce physical pain.</a:t>
            </a:r>
          </a:p>
          <a:p>
            <a:pPr>
              <a:buClr>
                <a:srgbClr val="262626"/>
              </a:buClr>
            </a:pPr>
            <a:r>
              <a:rPr lang="en-GB" sz="2000" dirty="0"/>
              <a:t>Being in nature nurtures creativity, promotes good physical and mental health, builds confidence and promotes social interaction.</a:t>
            </a:r>
          </a:p>
          <a:p>
            <a:pPr>
              <a:buClr>
                <a:srgbClr val="262626"/>
              </a:buClr>
            </a:pPr>
            <a:r>
              <a:rPr lang="en-GB" sz="2000" dirty="0"/>
              <a:t>It can also promote healthy sleep patterns.</a:t>
            </a:r>
          </a:p>
          <a:p>
            <a:pPr>
              <a:buClr>
                <a:srgbClr val="262626"/>
              </a:buClr>
            </a:pPr>
            <a:r>
              <a:rPr lang="en-GB" sz="2000" dirty="0"/>
              <a:t>Exposure to sunlight, not only helps with the Vitamin D levels, but also promotes positivity.</a:t>
            </a:r>
          </a:p>
          <a:p>
            <a:pPr>
              <a:buClr>
                <a:srgbClr val="262626"/>
              </a:buClr>
            </a:pPr>
            <a:endParaRPr lang="en-GB" sz="2000"/>
          </a:p>
        </p:txBody>
      </p:sp>
    </p:spTree>
    <p:extLst>
      <p:ext uri="{BB962C8B-B14F-4D97-AF65-F5344CB8AC3E}">
        <p14:creationId xmlns:p14="http://schemas.microsoft.com/office/powerpoint/2010/main" val="383325608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78632963-757B-40C2-BB84-FC6107A54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EE0D13DB-D099-4541-888D-DE0186F1C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0519" y="253548"/>
            <a:ext cx="5851795" cy="6384816"/>
          </a:xfrm>
          <a:prstGeom prst="rect">
            <a:avLst/>
          </a:prstGeom>
          <a:solidFill>
            <a:srgbClr val="FFFFFF"/>
          </a:solidFill>
          <a:ln w="6350" cap="sq" cmpd="sng" algn="ctr">
            <a:solidFill>
              <a:srgbClr val="404040"/>
            </a:solidFill>
            <a:prstDash val="solid"/>
            <a:miter lim="800000"/>
          </a:ln>
          <a:effectLst/>
        </p:spPr>
        <p:txBody>
          <a:bodyPr/>
          <a:lstStyle/>
          <a:p>
            <a:endParaRPr lang="en-GB"/>
          </a:p>
        </p:txBody>
      </p:sp>
      <p:pic>
        <p:nvPicPr>
          <p:cNvPr id="4" name="Picture 4">
            <a:extLst>
              <a:ext uri="{FF2B5EF4-FFF2-40B4-BE49-F238E27FC236}">
                <a16:creationId xmlns:a16="http://schemas.microsoft.com/office/drawing/2014/main" id="{82F1A071-46AB-45FE-A412-93E4256CFDF3}"/>
              </a:ext>
            </a:extLst>
          </p:cNvPr>
          <p:cNvPicPr>
            <a:picLocks noChangeAspect="1"/>
          </p:cNvPicPr>
          <p:nvPr/>
        </p:nvPicPr>
        <p:blipFill rotWithShape="1">
          <a:blip r:embed="rId3"/>
          <a:srcRect l="28432" r="10895" b="1"/>
          <a:stretch/>
        </p:blipFill>
        <p:spPr>
          <a:xfrm>
            <a:off x="424928" y="419292"/>
            <a:ext cx="5522976" cy="6053328"/>
          </a:xfrm>
          <a:prstGeom prst="rect">
            <a:avLst/>
          </a:prstGeom>
        </p:spPr>
      </p:pic>
      <p:sp>
        <p:nvSpPr>
          <p:cNvPr id="25" name="Rectangle 24">
            <a:extLst>
              <a:ext uri="{FF2B5EF4-FFF2-40B4-BE49-F238E27FC236}">
                <a16:creationId xmlns:a16="http://schemas.microsoft.com/office/drawing/2014/main" id="{2853AE55-7E35-44B0-89F1-3F52B262AF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39709" y="253548"/>
            <a:ext cx="561219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DBC4BE4D-4B50-4F51-9F85-4B5D60B02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7542" y="407588"/>
            <a:ext cx="5299768" cy="602287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B4496B-8AD0-4521-87B2-C0EEDEBC4287}"/>
              </a:ext>
            </a:extLst>
          </p:cNvPr>
          <p:cNvSpPr>
            <a:spLocks noGrp="1"/>
          </p:cNvSpPr>
          <p:nvPr>
            <p:ph type="title"/>
          </p:nvPr>
        </p:nvSpPr>
        <p:spPr>
          <a:xfrm>
            <a:off x="6846137" y="727626"/>
            <a:ext cx="4602152" cy="1718225"/>
          </a:xfrm>
        </p:spPr>
        <p:txBody>
          <a:bodyPr>
            <a:normAutofit/>
          </a:bodyPr>
          <a:lstStyle/>
          <a:p>
            <a:r>
              <a:rPr lang="en-GB"/>
              <a:t>'Green Exercise'</a:t>
            </a:r>
          </a:p>
        </p:txBody>
      </p:sp>
      <p:sp>
        <p:nvSpPr>
          <p:cNvPr id="3" name="Content Placeholder 2">
            <a:extLst>
              <a:ext uri="{FF2B5EF4-FFF2-40B4-BE49-F238E27FC236}">
                <a16:creationId xmlns:a16="http://schemas.microsoft.com/office/drawing/2014/main" id="{1AE27404-2672-48E7-8617-F79D19FB306A}"/>
              </a:ext>
            </a:extLst>
          </p:cNvPr>
          <p:cNvSpPr>
            <a:spLocks noGrp="1"/>
          </p:cNvSpPr>
          <p:nvPr>
            <p:ph idx="1"/>
          </p:nvPr>
        </p:nvSpPr>
        <p:spPr>
          <a:xfrm>
            <a:off x="6846137" y="1978325"/>
            <a:ext cx="4602152" cy="4472087"/>
          </a:xfrm>
        </p:spPr>
        <p:txBody>
          <a:bodyPr vert="horz" lIns="91440" tIns="45720" rIns="91440" bIns="45720" rtlCol="0">
            <a:noAutofit/>
          </a:bodyPr>
          <a:lstStyle/>
          <a:p>
            <a:pPr>
              <a:lnSpc>
                <a:spcPct val="90000"/>
              </a:lnSpc>
            </a:pPr>
            <a:r>
              <a:rPr lang="en-GB" sz="1800" dirty="0"/>
              <a:t>Recent studies have indicated that 90% of participants who walked in a natural setting on a daily basis experienced an increase in their self-esteem. However, 44% of those who spent time inside a shopping centred noticed a decrease in their levels of self-esteem.</a:t>
            </a:r>
          </a:p>
          <a:p>
            <a:pPr>
              <a:lnSpc>
                <a:spcPct val="90000"/>
              </a:lnSpc>
              <a:buClr>
                <a:srgbClr val="262626"/>
              </a:buClr>
            </a:pPr>
            <a:r>
              <a:rPr lang="en-GB" sz="1800" dirty="0"/>
              <a:t>Pretty et al. (2007) suggested that individuals who undertook a daily walk in a natural environment experienced slightly less levels of depression than those who spent the same amount of time walking around a shopping centre.</a:t>
            </a:r>
          </a:p>
          <a:p>
            <a:pPr>
              <a:lnSpc>
                <a:spcPct val="90000"/>
              </a:lnSpc>
              <a:buClr>
                <a:srgbClr val="262626"/>
              </a:buClr>
            </a:pPr>
            <a:r>
              <a:rPr lang="en-GB" sz="1800" dirty="0"/>
              <a:t>The impact of outside spaces on mental health has been seen as potentially as effective as taking anti-depressant drugs for treating mild to moderate depression.</a:t>
            </a:r>
          </a:p>
        </p:txBody>
      </p:sp>
    </p:spTree>
    <p:extLst>
      <p:ext uri="{BB962C8B-B14F-4D97-AF65-F5344CB8AC3E}">
        <p14:creationId xmlns:p14="http://schemas.microsoft.com/office/powerpoint/2010/main" val="130239077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8632963-757B-40C2-BB84-FC6107A54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E0D13DB-D099-4541-888D-DE0186F1C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0519" y="253548"/>
            <a:ext cx="5851795" cy="6384816"/>
          </a:xfrm>
          <a:prstGeom prst="rect">
            <a:avLst/>
          </a:prstGeom>
          <a:solidFill>
            <a:srgbClr val="FFFFFF"/>
          </a:solidFill>
          <a:ln w="6350" cap="sq" cmpd="sng" algn="ctr">
            <a:solidFill>
              <a:srgbClr val="404040"/>
            </a:solidFill>
            <a:prstDash val="solid"/>
            <a:miter lim="800000"/>
          </a:ln>
          <a:effectLst/>
        </p:spPr>
        <p:txBody>
          <a:bodyPr/>
          <a:lstStyle/>
          <a:p>
            <a:endParaRPr lang="en-GB"/>
          </a:p>
        </p:txBody>
      </p:sp>
      <p:pic>
        <p:nvPicPr>
          <p:cNvPr id="4" name="Picture 4">
            <a:extLst>
              <a:ext uri="{FF2B5EF4-FFF2-40B4-BE49-F238E27FC236}">
                <a16:creationId xmlns:a16="http://schemas.microsoft.com/office/drawing/2014/main" id="{E91A295C-EC80-4554-B841-EA4B10ADFFBD}"/>
              </a:ext>
            </a:extLst>
          </p:cNvPr>
          <p:cNvPicPr>
            <a:picLocks noChangeAspect="1"/>
          </p:cNvPicPr>
          <p:nvPr/>
        </p:nvPicPr>
        <p:blipFill rotWithShape="1">
          <a:blip r:embed="rId2"/>
          <a:srcRect l="5789" r="33538" b="1"/>
          <a:stretch/>
        </p:blipFill>
        <p:spPr>
          <a:xfrm>
            <a:off x="424928" y="419292"/>
            <a:ext cx="5522976" cy="6053328"/>
          </a:xfrm>
          <a:prstGeom prst="rect">
            <a:avLst/>
          </a:prstGeom>
        </p:spPr>
      </p:pic>
      <p:sp>
        <p:nvSpPr>
          <p:cNvPr id="13" name="Rectangle 12">
            <a:extLst>
              <a:ext uri="{FF2B5EF4-FFF2-40B4-BE49-F238E27FC236}">
                <a16:creationId xmlns:a16="http://schemas.microsoft.com/office/drawing/2014/main" id="{2853AE55-7E35-44B0-89F1-3F52B262AF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39709" y="253548"/>
            <a:ext cx="561219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BC4BE4D-4B50-4F51-9F85-4B5D60B02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7542" y="407588"/>
            <a:ext cx="5299768" cy="602287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42F8CB-F113-4927-9D12-6FE8415BA6C7}"/>
              </a:ext>
            </a:extLst>
          </p:cNvPr>
          <p:cNvSpPr>
            <a:spLocks noGrp="1"/>
          </p:cNvSpPr>
          <p:nvPr>
            <p:ph type="title"/>
          </p:nvPr>
        </p:nvSpPr>
        <p:spPr>
          <a:xfrm>
            <a:off x="6846137" y="727626"/>
            <a:ext cx="4602152" cy="1718225"/>
          </a:xfrm>
        </p:spPr>
        <p:txBody>
          <a:bodyPr>
            <a:normAutofit/>
          </a:bodyPr>
          <a:lstStyle/>
          <a:p>
            <a:r>
              <a:rPr lang="en-GB"/>
              <a:t>Nature and Adolescence</a:t>
            </a:r>
          </a:p>
        </p:txBody>
      </p:sp>
      <p:sp>
        <p:nvSpPr>
          <p:cNvPr id="3" name="Content Placeholder 2">
            <a:extLst>
              <a:ext uri="{FF2B5EF4-FFF2-40B4-BE49-F238E27FC236}">
                <a16:creationId xmlns:a16="http://schemas.microsoft.com/office/drawing/2014/main" id="{ED038CA5-6B2F-4FD8-99DC-55E03DA96BC0}"/>
              </a:ext>
            </a:extLst>
          </p:cNvPr>
          <p:cNvSpPr>
            <a:spLocks noGrp="1"/>
          </p:cNvSpPr>
          <p:nvPr>
            <p:ph idx="1"/>
          </p:nvPr>
        </p:nvSpPr>
        <p:spPr>
          <a:xfrm>
            <a:off x="6846137" y="2538919"/>
            <a:ext cx="4602152" cy="3557805"/>
          </a:xfrm>
        </p:spPr>
        <p:txBody>
          <a:bodyPr vert="horz" lIns="91440" tIns="45720" rIns="91440" bIns="45720" rtlCol="0">
            <a:normAutofit/>
          </a:bodyPr>
          <a:lstStyle/>
          <a:p>
            <a:pPr>
              <a:lnSpc>
                <a:spcPct val="90000"/>
              </a:lnSpc>
              <a:buClr>
                <a:srgbClr val="262626"/>
              </a:buClr>
            </a:pPr>
            <a:r>
              <a:rPr lang="en-GB" dirty="0"/>
              <a:t>Research is indicating spending time in nature has a direct correlation with positive well-being in both children and young people. </a:t>
            </a:r>
            <a:endParaRPr lang="en-GB"/>
          </a:p>
          <a:p>
            <a:pPr>
              <a:lnSpc>
                <a:spcPct val="90000"/>
              </a:lnSpc>
              <a:buClr>
                <a:srgbClr val="262626"/>
              </a:buClr>
            </a:pPr>
            <a:r>
              <a:rPr lang="en-GB" dirty="0"/>
              <a:t>Young people who are able to experience nature on a regular basis also rate themselves higher on global well-being and self-esteem scales than those living in a more urban environment.</a:t>
            </a:r>
            <a:endParaRPr lang="en-GB"/>
          </a:p>
          <a:p>
            <a:pPr>
              <a:lnSpc>
                <a:spcPct val="90000"/>
              </a:lnSpc>
              <a:buClr>
                <a:srgbClr val="262626"/>
              </a:buClr>
            </a:pPr>
            <a:r>
              <a:rPr lang="en-GB" dirty="0"/>
              <a:t>Working with animals also seems to be having a particularly positive effect with adolescents, early studies are indicating that it works particularly well with children and young people with autism.</a:t>
            </a:r>
            <a:endParaRPr lang="en-GB"/>
          </a:p>
        </p:txBody>
      </p:sp>
    </p:spTree>
    <p:extLst>
      <p:ext uri="{BB962C8B-B14F-4D97-AF65-F5344CB8AC3E}">
        <p14:creationId xmlns:p14="http://schemas.microsoft.com/office/powerpoint/2010/main" val="323573752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2" name="Rectangle 11">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accent1"/>
          </a:solidFill>
          <a:ln w="9525" cap="sq" cmpd="sng" algn="ctr">
            <a:no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EE7A5B73-0DB1-4230-96BE-4D135A9CDE63}"/>
              </a:ext>
            </a:extLst>
          </p:cNvPr>
          <p:cNvSpPr>
            <a:spLocks noGrp="1"/>
          </p:cNvSpPr>
          <p:nvPr>
            <p:ph type="title"/>
          </p:nvPr>
        </p:nvSpPr>
        <p:spPr>
          <a:xfrm>
            <a:off x="983887" y="1185059"/>
            <a:ext cx="3491832" cy="4487882"/>
          </a:xfrm>
        </p:spPr>
        <p:txBody>
          <a:bodyPr>
            <a:normAutofit/>
          </a:bodyPr>
          <a:lstStyle/>
          <a:p>
            <a:pPr algn="ctr"/>
            <a:r>
              <a:rPr lang="en-GB">
                <a:solidFill>
                  <a:srgbClr val="FFFFFF"/>
                </a:solidFill>
              </a:rPr>
              <a:t>Using nature to support mental health</a:t>
            </a:r>
          </a:p>
        </p:txBody>
      </p:sp>
      <p:sp>
        <p:nvSpPr>
          <p:cNvPr id="14" name="Rectangle 13">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3494" y="276008"/>
            <a:ext cx="6463060" cy="6305984"/>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08842" y="438912"/>
            <a:ext cx="6132365" cy="598017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3" name="Content Placeholder 2">
            <a:extLst>
              <a:ext uri="{FF2B5EF4-FFF2-40B4-BE49-F238E27FC236}">
                <a16:creationId xmlns:a16="http://schemas.microsoft.com/office/drawing/2014/main" id="{30633E23-9941-48D2-9F39-A0FFA4FCE5DB}"/>
              </a:ext>
            </a:extLst>
          </p:cNvPr>
          <p:cNvSpPr>
            <a:spLocks noGrp="1"/>
          </p:cNvSpPr>
          <p:nvPr>
            <p:ph idx="1"/>
          </p:nvPr>
        </p:nvSpPr>
        <p:spPr>
          <a:xfrm>
            <a:off x="6096000" y="936416"/>
            <a:ext cx="5178168" cy="4985169"/>
          </a:xfrm>
        </p:spPr>
        <p:txBody>
          <a:bodyPr vert="horz" lIns="91440" tIns="45720" rIns="91440" bIns="45720" rtlCol="0" anchor="ctr">
            <a:normAutofit/>
          </a:bodyPr>
          <a:lstStyle/>
          <a:p>
            <a:pPr>
              <a:buClr>
                <a:srgbClr val="262626"/>
              </a:buClr>
            </a:pPr>
            <a:r>
              <a:rPr lang="en-GB" sz="2000"/>
              <a:t>The next few slides will highlight a range of different activities that can be undertaken with young people.</a:t>
            </a:r>
          </a:p>
          <a:p>
            <a:pPr>
              <a:buClr>
                <a:srgbClr val="262626"/>
              </a:buClr>
            </a:pPr>
            <a:r>
              <a:rPr lang="en-GB" sz="2000"/>
              <a:t>These activities will not only promote health and well-being but will also enable resilience and self-confidence.</a:t>
            </a:r>
          </a:p>
          <a:p>
            <a:pPr>
              <a:buClr>
                <a:srgbClr val="262626"/>
              </a:buClr>
            </a:pPr>
            <a:r>
              <a:rPr lang="en-GB" sz="2000"/>
              <a:t>Alongside this, working closely outside with groups of young people can help to develop the trusting and safe relationships that teenagers may need.</a:t>
            </a:r>
          </a:p>
        </p:txBody>
      </p:sp>
    </p:spTree>
    <p:extLst>
      <p:ext uri="{BB962C8B-B14F-4D97-AF65-F5344CB8AC3E}">
        <p14:creationId xmlns:p14="http://schemas.microsoft.com/office/powerpoint/2010/main" val="145421228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2" name="Rectangle 11">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accent1"/>
          </a:solidFill>
          <a:ln w="9525" cap="sq" cmpd="sng" algn="ctr">
            <a:no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EAE45205-850A-4657-917F-F0FE5138810D}"/>
              </a:ext>
            </a:extLst>
          </p:cNvPr>
          <p:cNvSpPr>
            <a:spLocks noGrp="1"/>
          </p:cNvSpPr>
          <p:nvPr>
            <p:ph type="title"/>
          </p:nvPr>
        </p:nvSpPr>
        <p:spPr>
          <a:xfrm>
            <a:off x="983887" y="1185059"/>
            <a:ext cx="3491832" cy="4487882"/>
          </a:xfrm>
        </p:spPr>
        <p:txBody>
          <a:bodyPr>
            <a:normAutofit/>
          </a:bodyPr>
          <a:lstStyle/>
          <a:p>
            <a:pPr algn="ctr"/>
            <a:r>
              <a:rPr lang="en-GB">
                <a:solidFill>
                  <a:srgbClr val="FFFFFF"/>
                </a:solidFill>
              </a:rPr>
              <a:t>Awareness of Nature</a:t>
            </a:r>
          </a:p>
        </p:txBody>
      </p:sp>
      <p:sp>
        <p:nvSpPr>
          <p:cNvPr id="14" name="Rectangle 13">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3494" y="276008"/>
            <a:ext cx="6463060" cy="6305984"/>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08842" y="438912"/>
            <a:ext cx="6132365" cy="598017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3" name="Content Placeholder 2">
            <a:extLst>
              <a:ext uri="{FF2B5EF4-FFF2-40B4-BE49-F238E27FC236}">
                <a16:creationId xmlns:a16="http://schemas.microsoft.com/office/drawing/2014/main" id="{B837A6E1-4A3E-43BF-B2E9-F4A1206E533D}"/>
              </a:ext>
            </a:extLst>
          </p:cNvPr>
          <p:cNvSpPr>
            <a:spLocks noGrp="1"/>
          </p:cNvSpPr>
          <p:nvPr>
            <p:ph idx="1"/>
          </p:nvPr>
        </p:nvSpPr>
        <p:spPr>
          <a:xfrm>
            <a:off x="6096000" y="936416"/>
            <a:ext cx="5178168" cy="4985169"/>
          </a:xfrm>
        </p:spPr>
        <p:txBody>
          <a:bodyPr vert="horz" lIns="91440" tIns="45720" rIns="91440" bIns="45720" rtlCol="0" anchor="ctr">
            <a:normAutofit/>
          </a:bodyPr>
          <a:lstStyle/>
          <a:p>
            <a:pPr marL="285750" indent="-285750">
              <a:lnSpc>
                <a:spcPct val="90000"/>
              </a:lnSpc>
              <a:buClr>
                <a:prstClr val="black">
                  <a:lumMod val="85000"/>
                  <a:lumOff val="15000"/>
                </a:prstClr>
              </a:buClr>
            </a:pPr>
            <a:r>
              <a:rPr lang="en-GB" dirty="0"/>
              <a:t>Using clay encourages messy play but also allows the imagination to run wild. Creating clay spirits or clay animals in the outdoors and integrating them within natural settings can just help to safely build that relationship with nature.</a:t>
            </a:r>
            <a:endParaRPr lang="en-GB"/>
          </a:p>
          <a:p>
            <a:pPr marL="285750" indent="-285750">
              <a:lnSpc>
                <a:spcPct val="90000"/>
              </a:lnSpc>
              <a:buClr>
                <a:srgbClr val="262626"/>
              </a:buClr>
            </a:pPr>
            <a:r>
              <a:rPr lang="en-GB" dirty="0"/>
              <a:t>Natural collages and sculptures. Nature provides plenty of opportunities to create art sculptures and mandalas. These can be very beautiful structures or wildly messy and untamed. Creating in nature can allow a freedom of expression or simply a time to re-connect quietly and mindfully. </a:t>
            </a:r>
            <a:endParaRPr lang="en-GB"/>
          </a:p>
          <a:p>
            <a:pPr marL="285750" indent="-285750">
              <a:lnSpc>
                <a:spcPct val="90000"/>
              </a:lnSpc>
              <a:buClr>
                <a:srgbClr val="262626"/>
              </a:buClr>
            </a:pPr>
            <a:r>
              <a:rPr lang="en-GB" dirty="0"/>
              <a:t>Story-telling stones. Using stones to create simple images and then rolling the stones to create simple (or complicated stories) they can be shared around a campfire later in the day.</a:t>
            </a:r>
            <a:endParaRPr lang="en-GB"/>
          </a:p>
          <a:p>
            <a:pPr marL="285750" indent="-285750">
              <a:lnSpc>
                <a:spcPct val="90000"/>
              </a:lnSpc>
              <a:buClr>
                <a:srgbClr val="262626"/>
              </a:buClr>
            </a:pPr>
            <a:r>
              <a:rPr lang="en-GB" dirty="0"/>
              <a:t>Sit spots – quiet spaces to simply be. Spending ten minutes or so, soaking up the atmosphere of a woodland or a meadow. Listening, sensing and reconnecting with nature.</a:t>
            </a:r>
            <a:endParaRPr lang="en-GB"/>
          </a:p>
        </p:txBody>
      </p:sp>
    </p:spTree>
    <p:extLst>
      <p:ext uri="{BB962C8B-B14F-4D97-AF65-F5344CB8AC3E}">
        <p14:creationId xmlns:p14="http://schemas.microsoft.com/office/powerpoint/2010/main" val="363229397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78632963-757B-40C2-BB84-FC6107A54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EE0D13DB-D099-4541-888D-DE0186F1C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0519" y="253548"/>
            <a:ext cx="5851795" cy="6384816"/>
          </a:xfrm>
          <a:prstGeom prst="rect">
            <a:avLst/>
          </a:prstGeom>
          <a:solidFill>
            <a:srgbClr val="FFFFFF"/>
          </a:solidFill>
          <a:ln w="6350" cap="sq" cmpd="sng" algn="ctr">
            <a:solidFill>
              <a:srgbClr val="404040"/>
            </a:solidFill>
            <a:prstDash val="solid"/>
            <a:miter lim="800000"/>
          </a:ln>
          <a:effectLst/>
        </p:spPr>
        <p:txBody>
          <a:bodyPr/>
          <a:lstStyle/>
          <a:p>
            <a:endParaRPr lang="en-GB"/>
          </a:p>
        </p:txBody>
      </p:sp>
      <p:pic>
        <p:nvPicPr>
          <p:cNvPr id="4" name="Picture 4" descr="A picture containing person, close&#10;&#10;Description automatically generated">
            <a:extLst>
              <a:ext uri="{FF2B5EF4-FFF2-40B4-BE49-F238E27FC236}">
                <a16:creationId xmlns:a16="http://schemas.microsoft.com/office/drawing/2014/main" id="{655A68D9-2616-45D5-A9A1-4EDA5356EC09}"/>
              </a:ext>
            </a:extLst>
          </p:cNvPr>
          <p:cNvPicPr>
            <a:picLocks noChangeAspect="1"/>
          </p:cNvPicPr>
          <p:nvPr/>
        </p:nvPicPr>
        <p:blipFill rotWithShape="1">
          <a:blip r:embed="rId2"/>
          <a:srcRect l="38900" r="655" b="1"/>
          <a:stretch/>
        </p:blipFill>
        <p:spPr>
          <a:xfrm>
            <a:off x="424928" y="419292"/>
            <a:ext cx="5522976" cy="6053328"/>
          </a:xfrm>
          <a:prstGeom prst="rect">
            <a:avLst/>
          </a:prstGeom>
        </p:spPr>
      </p:pic>
      <p:sp>
        <p:nvSpPr>
          <p:cNvPr id="34" name="Rectangle 33">
            <a:extLst>
              <a:ext uri="{FF2B5EF4-FFF2-40B4-BE49-F238E27FC236}">
                <a16:creationId xmlns:a16="http://schemas.microsoft.com/office/drawing/2014/main" id="{2853AE55-7E35-44B0-89F1-3F52B262AF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39709" y="253548"/>
            <a:ext cx="561219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DBC4BE4D-4B50-4F51-9F85-4B5D60B02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7542" y="407588"/>
            <a:ext cx="5299768" cy="602287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A0D62F-991F-498B-967D-592FAF067F9F}"/>
              </a:ext>
            </a:extLst>
          </p:cNvPr>
          <p:cNvSpPr>
            <a:spLocks noGrp="1"/>
          </p:cNvSpPr>
          <p:nvPr>
            <p:ph type="title"/>
          </p:nvPr>
        </p:nvSpPr>
        <p:spPr>
          <a:xfrm>
            <a:off x="6846137" y="727626"/>
            <a:ext cx="4602152" cy="1718225"/>
          </a:xfrm>
        </p:spPr>
        <p:txBody>
          <a:bodyPr>
            <a:normAutofit/>
          </a:bodyPr>
          <a:lstStyle/>
          <a:p>
            <a:r>
              <a:rPr lang="en-GB"/>
              <a:t>Camp craft</a:t>
            </a:r>
          </a:p>
        </p:txBody>
      </p:sp>
      <p:sp>
        <p:nvSpPr>
          <p:cNvPr id="3" name="Content Placeholder 2">
            <a:extLst>
              <a:ext uri="{FF2B5EF4-FFF2-40B4-BE49-F238E27FC236}">
                <a16:creationId xmlns:a16="http://schemas.microsoft.com/office/drawing/2014/main" id="{AE2AF67F-7055-46C8-AA8E-0C2F866CDE1E}"/>
              </a:ext>
            </a:extLst>
          </p:cNvPr>
          <p:cNvSpPr>
            <a:spLocks noGrp="1"/>
          </p:cNvSpPr>
          <p:nvPr>
            <p:ph idx="1"/>
          </p:nvPr>
        </p:nvSpPr>
        <p:spPr>
          <a:xfrm>
            <a:off x="6846137" y="2538919"/>
            <a:ext cx="4602152" cy="3557805"/>
          </a:xfrm>
        </p:spPr>
        <p:txBody>
          <a:bodyPr vert="horz" lIns="91440" tIns="45720" rIns="91440" bIns="45720" rtlCol="0">
            <a:normAutofit/>
          </a:bodyPr>
          <a:lstStyle/>
          <a:p>
            <a:r>
              <a:rPr lang="en-GB" dirty="0"/>
              <a:t>Skills learnt whilst camping and it is used to further enhance your time outside.</a:t>
            </a:r>
          </a:p>
          <a:p>
            <a:pPr>
              <a:buClr>
                <a:srgbClr val="262626"/>
              </a:buClr>
            </a:pPr>
            <a:r>
              <a:rPr lang="en-GB" dirty="0"/>
              <a:t>Camping creates perfect opportunities to develop relationships and also enhance self-esteem.</a:t>
            </a:r>
          </a:p>
          <a:p>
            <a:pPr>
              <a:buClr>
                <a:srgbClr val="262626"/>
              </a:buClr>
            </a:pPr>
            <a:r>
              <a:rPr lang="en-GB" dirty="0"/>
              <a:t>Learning new skills at the same time will provide opportunities to develop confidence and resilience.</a:t>
            </a:r>
          </a:p>
          <a:p>
            <a:pPr>
              <a:buClr>
                <a:srgbClr val="262626"/>
              </a:buClr>
            </a:pPr>
            <a:r>
              <a:rPr lang="en-GB" dirty="0"/>
              <a:t>Some activities that can be successful with young people include:</a:t>
            </a:r>
          </a:p>
          <a:p>
            <a:pPr>
              <a:buClr>
                <a:srgbClr val="262626"/>
              </a:buClr>
            </a:pPr>
            <a:endParaRPr lang="en-GB" dirty="0"/>
          </a:p>
        </p:txBody>
      </p:sp>
    </p:spTree>
    <p:extLst>
      <p:ext uri="{BB962C8B-B14F-4D97-AF65-F5344CB8AC3E}">
        <p14:creationId xmlns:p14="http://schemas.microsoft.com/office/powerpoint/2010/main" val="100717703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657BF2-BFFB-4FF0-9FE2-4D7F7A7C9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397171-E233-4F26-9A8C-29C436537D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EA830B9C-C9EB-4D80-9552-AE9DE3075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53" y="374904"/>
            <a:ext cx="734015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0AA963F2-898C-4B00-8911-A0CE023906C7}"/>
              </a:ext>
            </a:extLst>
          </p:cNvPr>
          <p:cNvSpPr>
            <a:spLocks noGrp="1"/>
          </p:cNvSpPr>
          <p:nvPr>
            <p:ph type="title"/>
          </p:nvPr>
        </p:nvSpPr>
        <p:spPr>
          <a:xfrm>
            <a:off x="868680" y="642593"/>
            <a:ext cx="6281928" cy="1744183"/>
          </a:xfrm>
        </p:spPr>
        <p:txBody>
          <a:bodyPr>
            <a:normAutofit/>
          </a:bodyPr>
          <a:lstStyle/>
          <a:p>
            <a:r>
              <a:rPr lang="en-GB" dirty="0"/>
              <a:t>Camp Craft ..</a:t>
            </a:r>
          </a:p>
        </p:txBody>
      </p:sp>
      <p:sp>
        <p:nvSpPr>
          <p:cNvPr id="3" name="Content Placeholder 2">
            <a:extLst>
              <a:ext uri="{FF2B5EF4-FFF2-40B4-BE49-F238E27FC236}">
                <a16:creationId xmlns:a16="http://schemas.microsoft.com/office/drawing/2014/main" id="{3E013576-097B-4F64-BC42-32B24CB9EA69}"/>
              </a:ext>
            </a:extLst>
          </p:cNvPr>
          <p:cNvSpPr>
            <a:spLocks noGrp="1"/>
          </p:cNvSpPr>
          <p:nvPr>
            <p:ph idx="1"/>
          </p:nvPr>
        </p:nvSpPr>
        <p:spPr>
          <a:xfrm>
            <a:off x="868680" y="2386584"/>
            <a:ext cx="6281928" cy="3648456"/>
          </a:xfrm>
        </p:spPr>
        <p:txBody>
          <a:bodyPr vert="horz" lIns="91440" tIns="45720" rIns="91440" bIns="45720" rtlCol="0">
            <a:normAutofit/>
          </a:bodyPr>
          <a:lstStyle/>
          <a:p>
            <a:r>
              <a:rPr lang="en-GB" sz="2000" dirty="0">
                <a:ea typeface="+mn-lt"/>
                <a:cs typeface="+mn-lt"/>
              </a:rPr>
              <a:t>Cordage (making cords out of natural materials, such as long grasses, horse hair even stinging nettles!)</a:t>
            </a:r>
            <a:endParaRPr lang="en-US" sz="2000" dirty="0">
              <a:ea typeface="+mn-lt"/>
              <a:cs typeface="+mn-lt"/>
            </a:endParaRPr>
          </a:p>
          <a:p>
            <a:pPr>
              <a:buClr>
                <a:srgbClr val="262626"/>
              </a:buClr>
            </a:pPr>
            <a:r>
              <a:rPr lang="en-GB" sz="2000" dirty="0">
                <a:ea typeface="+mn-lt"/>
                <a:cs typeface="+mn-lt"/>
              </a:rPr>
              <a:t>Creating fat lamps, using air drying clay for the outer shell of the lamp and coconut oil inside. Jute string can be used to create the wick.</a:t>
            </a:r>
            <a:endParaRPr lang="en-US" sz="2000" dirty="0">
              <a:ea typeface="+mn-lt"/>
              <a:cs typeface="+mn-lt"/>
            </a:endParaRPr>
          </a:p>
          <a:p>
            <a:pPr>
              <a:buClr>
                <a:srgbClr val="262626"/>
              </a:buClr>
            </a:pPr>
            <a:r>
              <a:rPr lang="en-GB" sz="2000" dirty="0">
                <a:ea typeface="+mn-lt"/>
                <a:cs typeface="+mn-lt"/>
              </a:rPr>
              <a:t>Creating grass mats - out of woven long grass or even hay or straw if you don't have access to the long grass.</a:t>
            </a:r>
            <a:endParaRPr lang="en-US" sz="2000" dirty="0">
              <a:ea typeface="+mn-lt"/>
              <a:cs typeface="+mn-lt"/>
            </a:endParaRPr>
          </a:p>
          <a:p>
            <a:pPr>
              <a:buClr>
                <a:srgbClr val="262626"/>
              </a:buClr>
            </a:pPr>
            <a:r>
              <a:rPr lang="en-GB" sz="2000" dirty="0">
                <a:ea typeface="+mn-lt"/>
                <a:cs typeface="+mn-lt"/>
              </a:rPr>
              <a:t>Cave art using natural paints</a:t>
            </a:r>
            <a:endParaRPr lang="en-US" sz="2000" dirty="0">
              <a:ea typeface="+mn-lt"/>
              <a:cs typeface="+mn-lt"/>
            </a:endParaRPr>
          </a:p>
          <a:p>
            <a:pPr>
              <a:buClr>
                <a:srgbClr val="262626"/>
              </a:buClr>
            </a:pPr>
            <a:r>
              <a:rPr lang="en-GB" sz="2000" dirty="0">
                <a:ea typeface="+mn-lt"/>
                <a:cs typeface="+mn-lt"/>
              </a:rPr>
              <a:t>Team games and energisers.</a:t>
            </a:r>
            <a:endParaRPr lang="en-GB" sz="2000" dirty="0"/>
          </a:p>
        </p:txBody>
      </p:sp>
      <p:pic>
        <p:nvPicPr>
          <p:cNvPr id="4" name="Picture 4">
            <a:extLst>
              <a:ext uri="{FF2B5EF4-FFF2-40B4-BE49-F238E27FC236}">
                <a16:creationId xmlns:a16="http://schemas.microsoft.com/office/drawing/2014/main" id="{8478F513-E9ED-4F13-9163-61A0BD7076E7}"/>
              </a:ext>
            </a:extLst>
          </p:cNvPr>
          <p:cNvPicPr>
            <a:picLocks noChangeAspect="1"/>
          </p:cNvPicPr>
          <p:nvPr/>
        </p:nvPicPr>
        <p:blipFill rotWithShape="1">
          <a:blip r:embed="rId2"/>
          <a:srcRect l="25805" r="31222" b="-2"/>
          <a:stretch/>
        </p:blipFill>
        <p:spPr>
          <a:xfrm>
            <a:off x="7837371" y="237744"/>
            <a:ext cx="4124416" cy="6382512"/>
          </a:xfrm>
          <a:prstGeom prst="rect">
            <a:avLst/>
          </a:prstGeom>
        </p:spPr>
      </p:pic>
    </p:spTree>
    <p:extLst>
      <p:ext uri="{BB962C8B-B14F-4D97-AF65-F5344CB8AC3E}">
        <p14:creationId xmlns:p14="http://schemas.microsoft.com/office/powerpoint/2010/main" val="138234954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1419E3D9-C5FB-41A9-B6D2-DFB210BB6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3" name="Rectangle 12">
            <a:extLst>
              <a:ext uri="{FF2B5EF4-FFF2-40B4-BE49-F238E27FC236}">
                <a16:creationId xmlns:a16="http://schemas.microsoft.com/office/drawing/2014/main" id="{367909BF-1DF7-4ACE-8F58-6CF719BB27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15" name="Rectangle 14">
            <a:extLst>
              <a:ext uri="{FF2B5EF4-FFF2-40B4-BE49-F238E27FC236}">
                <a16:creationId xmlns:a16="http://schemas.microsoft.com/office/drawing/2014/main" id="{89E8BEDB-0BBC-4F21-9CFB-8530D664C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17" name="Group 16">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18" name="Straight Connector 17">
              <a:extLst>
                <a:ext uri="{FF2B5EF4-FFF2-40B4-BE49-F238E27FC236}">
                  <a16:creationId xmlns:a16="http://schemas.microsoft.com/office/drawing/2014/main" id="{51D6D676-6F2F-4446-9935-2D8D038214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E9BAEA2B-9C25-4B43-8C9A-A9D0C3E9B1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1FC5F3A-7F1A-4EE8-A913-C8E96ACC3C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2" name="Rectangle 21">
            <a:extLst>
              <a:ext uri="{FF2B5EF4-FFF2-40B4-BE49-F238E27FC236}">
                <a16:creationId xmlns:a16="http://schemas.microsoft.com/office/drawing/2014/main" id="{420551B3-B4DA-48EE-988C-4FAEAEB5C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 name="Rectangle 23">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Question mark on green pastel background">
            <a:extLst>
              <a:ext uri="{FF2B5EF4-FFF2-40B4-BE49-F238E27FC236}">
                <a16:creationId xmlns:a16="http://schemas.microsoft.com/office/drawing/2014/main" id="{C492630E-2E12-4C45-9EE9-8977E6CEE41C}"/>
              </a:ext>
            </a:extLst>
          </p:cNvPr>
          <p:cNvPicPr>
            <a:picLocks noChangeAspect="1"/>
          </p:cNvPicPr>
          <p:nvPr/>
        </p:nvPicPr>
        <p:blipFill rotWithShape="1">
          <a:blip r:embed="rId2"/>
          <a:srcRect t="5021" r="-2" b="19978"/>
          <a:stretch/>
        </p:blipFill>
        <p:spPr>
          <a:xfrm>
            <a:off x="20" y="10"/>
            <a:ext cx="12191980" cy="6857990"/>
          </a:xfrm>
          <a:prstGeom prst="rect">
            <a:avLst/>
          </a:prstGeom>
        </p:spPr>
      </p:pic>
      <p:sp>
        <p:nvSpPr>
          <p:cNvPr id="26" name="Rectangle 25">
            <a:extLst>
              <a:ext uri="{FF2B5EF4-FFF2-40B4-BE49-F238E27FC236}">
                <a16:creationId xmlns:a16="http://schemas.microsoft.com/office/drawing/2014/main" id="{A44CD100-6267-4E62-AA64-2182A3A6A1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alpha val="30000"/>
                </a:schemeClr>
              </a:gs>
              <a:gs pos="33000">
                <a:schemeClr val="bg1">
                  <a:alpha val="20000"/>
                </a:schemeClr>
              </a:gs>
              <a:gs pos="0">
                <a:schemeClr val="bg1">
                  <a:alpha val="0"/>
                </a:schemeClr>
              </a:gs>
              <a:gs pos="100000">
                <a:schemeClr val="bg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A75794B-A7CA-4076-BFD3-0433C2C76C5D}"/>
              </a:ext>
            </a:extLst>
          </p:cNvPr>
          <p:cNvSpPr>
            <a:spLocks noGrp="1"/>
          </p:cNvSpPr>
          <p:nvPr>
            <p:ph type="title"/>
          </p:nvPr>
        </p:nvSpPr>
        <p:spPr>
          <a:xfrm>
            <a:off x="477981" y="1122362"/>
            <a:ext cx="4023360" cy="2802219"/>
          </a:xfrm>
        </p:spPr>
        <p:txBody>
          <a:bodyPr vert="horz" lIns="91440" tIns="45720" rIns="91440" bIns="45720" rtlCol="0" anchor="b">
            <a:normAutofit/>
          </a:bodyPr>
          <a:lstStyle/>
          <a:p>
            <a:pPr>
              <a:lnSpc>
                <a:spcPct val="83000"/>
              </a:lnSpc>
            </a:pPr>
            <a:r>
              <a:rPr lang="en-US" sz="3200" cap="all" spc="-100"/>
              <a:t>Thoughts and Questions?</a:t>
            </a:r>
          </a:p>
        </p:txBody>
      </p:sp>
    </p:spTree>
    <p:extLst>
      <p:ext uri="{BB962C8B-B14F-4D97-AF65-F5344CB8AC3E}">
        <p14:creationId xmlns:p14="http://schemas.microsoft.com/office/powerpoint/2010/main" val="3516787590"/>
      </p:ext>
    </p:extLst>
  </p:cSld>
  <p:clrMapOvr>
    <a:overrideClrMapping bg1="dk1" tx1="lt1" bg2="dk2" tx2="lt2" accent1="accent1" accent2="accent2" accent3="accent3" accent4="accent4" accent5="accent5" accent6="accent6" hlink="hlink" folHlink="folHlink"/>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788E0-99F5-4D33-BE94-987DD24D64D2}"/>
              </a:ext>
            </a:extLst>
          </p:cNvPr>
          <p:cNvSpPr>
            <a:spLocks noGrp="1"/>
          </p:cNvSpPr>
          <p:nvPr>
            <p:ph type="title"/>
          </p:nvPr>
        </p:nvSpPr>
        <p:spPr/>
        <p:txBody>
          <a:bodyPr/>
          <a:lstStyle/>
          <a:p>
            <a:r>
              <a:rPr lang="en-GB"/>
              <a:t>Summary</a:t>
            </a:r>
          </a:p>
        </p:txBody>
      </p:sp>
      <p:sp>
        <p:nvSpPr>
          <p:cNvPr id="3" name="Content Placeholder 2">
            <a:extLst>
              <a:ext uri="{FF2B5EF4-FFF2-40B4-BE49-F238E27FC236}">
                <a16:creationId xmlns:a16="http://schemas.microsoft.com/office/drawing/2014/main" id="{7F117B1E-1A67-4995-B1C2-D2A54D8FA947}"/>
              </a:ext>
            </a:extLst>
          </p:cNvPr>
          <p:cNvSpPr>
            <a:spLocks noGrp="1"/>
          </p:cNvSpPr>
          <p:nvPr>
            <p:ph idx="1"/>
          </p:nvPr>
        </p:nvSpPr>
        <p:spPr/>
        <p:txBody>
          <a:bodyPr vert="horz" lIns="91440" tIns="45720" rIns="91440" bIns="45720" rtlCol="0" anchor="t">
            <a:normAutofit/>
          </a:bodyPr>
          <a:lstStyle/>
          <a:p>
            <a:r>
              <a:rPr lang="en-GB" dirty="0"/>
              <a:t>Within today's lecture we have looked at the following areas:</a:t>
            </a:r>
            <a:endParaRPr lang="en-US" dirty="0"/>
          </a:p>
          <a:p>
            <a:pPr lvl="1"/>
            <a:r>
              <a:rPr lang="en-GB" dirty="0"/>
              <a:t>We've considered the different approaches that can be used with young people</a:t>
            </a:r>
          </a:p>
          <a:p>
            <a:pPr lvl="1"/>
            <a:r>
              <a:rPr lang="en-GB" dirty="0"/>
              <a:t>We've looked at some of the therapeutic techniques used within these approaches</a:t>
            </a:r>
          </a:p>
          <a:p>
            <a:pPr lvl="1"/>
            <a:r>
              <a:rPr lang="en-GB" dirty="0"/>
              <a:t>We've looked at the process of referral when working with CYP</a:t>
            </a:r>
          </a:p>
          <a:p>
            <a:pPr lvl="1"/>
            <a:r>
              <a:rPr lang="en-GB" dirty="0"/>
              <a:t>We've also briefly looked at the CAMHS service</a:t>
            </a:r>
          </a:p>
          <a:p>
            <a:pPr lvl="1"/>
            <a:r>
              <a:rPr lang="en-GB" dirty="0"/>
              <a:t>Finally we've briefly looked at supporting adolescents and using outdoor spaces to enhance well-being and support good mental health.</a:t>
            </a:r>
          </a:p>
          <a:p>
            <a:pPr lvl="1"/>
            <a:endParaRPr lang="en-GB" dirty="0"/>
          </a:p>
          <a:p>
            <a:pPr lvl="1"/>
            <a:endParaRPr lang="en-GB" dirty="0"/>
          </a:p>
        </p:txBody>
      </p:sp>
    </p:spTree>
    <p:extLst>
      <p:ext uri="{BB962C8B-B14F-4D97-AF65-F5344CB8AC3E}">
        <p14:creationId xmlns:p14="http://schemas.microsoft.com/office/powerpoint/2010/main" val="311472839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D0F82B-FE25-4490-A89D-4271CC196E71}"/>
              </a:ext>
            </a:extLst>
          </p:cNvPr>
          <p:cNvSpPr>
            <a:spLocks noGrp="1"/>
          </p:cNvSpPr>
          <p:nvPr>
            <p:ph type="title"/>
          </p:nvPr>
        </p:nvSpPr>
        <p:spPr/>
        <p:txBody>
          <a:bodyPr/>
          <a:lstStyle/>
          <a:p>
            <a:r>
              <a:rPr lang="en-GB"/>
              <a:t>Further Reading</a:t>
            </a:r>
            <a:endParaRPr lang="en-US"/>
          </a:p>
        </p:txBody>
      </p:sp>
      <p:sp>
        <p:nvSpPr>
          <p:cNvPr id="3" name="Content Placeholder 2">
            <a:extLst>
              <a:ext uri="{FF2B5EF4-FFF2-40B4-BE49-F238E27FC236}">
                <a16:creationId xmlns:a16="http://schemas.microsoft.com/office/drawing/2014/main" id="{366F0D89-1B6F-4AF8-A13E-23EE237B7700}"/>
              </a:ext>
            </a:extLst>
          </p:cNvPr>
          <p:cNvSpPr>
            <a:spLocks noGrp="1"/>
          </p:cNvSpPr>
          <p:nvPr>
            <p:ph idx="1"/>
          </p:nvPr>
        </p:nvSpPr>
        <p:spPr/>
        <p:txBody>
          <a:bodyPr vert="horz" lIns="91440" tIns="45720" rIns="91440" bIns="45720" rtlCol="0" anchor="t">
            <a:normAutofit/>
          </a:bodyPr>
          <a:lstStyle/>
          <a:p>
            <a:r>
              <a:rPr lang="en-GB">
                <a:ea typeface="+mn-lt"/>
                <a:cs typeface="+mn-lt"/>
              </a:rPr>
              <a:t>Axline, V. (1964). Dibs : In search of self. (FIFTH. ed.). London: Victor Gollancz.</a:t>
            </a:r>
            <a:endParaRPr lang="en-GB"/>
          </a:p>
          <a:p>
            <a:r>
              <a:rPr lang="en-GB">
                <a:ea typeface="+mn-lt"/>
                <a:cs typeface="+mn-lt"/>
              </a:rPr>
              <a:t>Geldard, K. (2019). Counselling adolescents : The proactive approach for young people (5th ed.). CA: Sage</a:t>
            </a:r>
          </a:p>
          <a:p>
            <a:r>
              <a:rPr lang="en-GB">
                <a:ea typeface="+mn-lt"/>
                <a:cs typeface="+mn-lt"/>
              </a:rPr>
              <a:t>Geldard, K., Foo, D., Geldard, David, &amp; Foo, Rebecca Yin. (2018). Counselling children : A practical introduction (5th ed.). Los Angeles: Sage</a:t>
            </a:r>
          </a:p>
          <a:p>
            <a:r>
              <a:rPr lang="en-GB">
                <a:ea typeface="+mn-lt"/>
                <a:cs typeface="+mn-lt"/>
              </a:rPr>
              <a:t>Prever, M. (2010). Counselling and supporting children and young people : A person-centred approach. London: SAGE. </a:t>
            </a:r>
            <a:endParaRPr lang="en-GB"/>
          </a:p>
          <a:p>
            <a:endParaRPr lang="en-GB"/>
          </a:p>
          <a:p>
            <a:endParaRPr lang="en-GB"/>
          </a:p>
        </p:txBody>
      </p:sp>
    </p:spTree>
    <p:extLst>
      <p:ext uri="{BB962C8B-B14F-4D97-AF65-F5344CB8AC3E}">
        <p14:creationId xmlns:p14="http://schemas.microsoft.com/office/powerpoint/2010/main" val="389559051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Custom 8">
      <a:dk1>
        <a:sysClr val="windowText" lastClr="000000"/>
      </a:dk1>
      <a:lt1>
        <a:sysClr val="window" lastClr="FFFFFF"/>
      </a:lt1>
      <a:dk2>
        <a:srgbClr val="696464"/>
      </a:dk2>
      <a:lt2>
        <a:srgbClr val="E9E5DC"/>
      </a:lt2>
      <a:accent1>
        <a:srgbClr val="96A9A9"/>
      </a:accent1>
      <a:accent2>
        <a:srgbClr val="CB581F"/>
      </a:accent2>
      <a:accent3>
        <a:srgbClr val="A28E6A"/>
      </a:accent3>
      <a:accent4>
        <a:srgbClr val="956251"/>
      </a:accent4>
      <a:accent5>
        <a:srgbClr val="918485"/>
      </a:accent5>
      <a:accent6>
        <a:srgbClr val="855D5D"/>
      </a:accent6>
      <a:hlink>
        <a:srgbClr val="D0690C"/>
      </a:hlink>
      <a:folHlink>
        <a:srgbClr val="9696A0"/>
      </a:folHlink>
    </a:clrScheme>
    <a:fontScheme name="Savon">
      <a:majorFont>
        <a:latin typeface="Gill Sans M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13" ma:contentTypeDescription="Create a new document." ma:contentTypeScope="" ma:versionID="912eea012ff2ad04ab3e220bc9ed0956">
  <xsd:schema xmlns:xsd="http://www.w3.org/2001/XMLSchema" xmlns:xs="http://www.w3.org/2001/XMLSchema" xmlns:p="http://schemas.microsoft.com/office/2006/metadata/properties" xmlns:ns3="d2d6d51c-be45-489c-bfaa-c0c3d4c0c982" xmlns:ns4="696490a5-0429-499a-a254-a60426c02ef0" targetNamespace="http://schemas.microsoft.com/office/2006/metadata/properties" ma:root="true" ma:fieldsID="2a95a67bfe5697d340a2eb88ff9e0b09" ns3:_="" ns4:_="">
    <xsd:import namespace="d2d6d51c-be45-489c-bfaa-c0c3d4c0c982"/>
    <xsd:import namespace="696490a5-0429-499a-a254-a60426c02ef0"/>
    <xsd:element name="properties">
      <xsd:complexType>
        <xsd:sequence>
          <xsd:element name="documentManagement">
            <xsd:complexType>
              <xsd:all>
                <xsd:element ref="ns3:SharedWithUsers" minOccurs="0"/>
                <xsd:element ref="ns3:SharingHintHash" minOccurs="0"/>
                <xsd:element ref="ns3:SharedWithDetails" minOccurs="0"/>
                <xsd:element ref="ns4:MediaServiceMetadata" minOccurs="0"/>
                <xsd:element ref="ns4:MediaServiceFastMetadata" minOccurs="0"/>
                <xsd:element ref="ns4:MediaServiceDateTaken" minOccurs="0"/>
                <xsd:element ref="ns4:MediaServiceAutoTags" minOccurs="0"/>
                <xsd:element ref="ns4:MediaServiceGenerationTime" minOccurs="0"/>
                <xsd:element ref="ns4:MediaServiceEventHashCode" minOccurs="0"/>
                <xsd:element ref="ns4:MediaServiceAutoKeyPoints" minOccurs="0"/>
                <xsd:element ref="ns4:MediaServiceKeyPoints" minOccurs="0"/>
                <xsd:element ref="ns4:MediaServiceLocation" minOccurs="0"/>
                <xsd:element ref="ns4: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696490a5-0429-499a-a254-a60426c02ef0"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ServiceOCR" ma:index="20"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77C879D-3604-48EF-9B57-C913F88D6BD8}">
  <ds:schemaRefs>
    <ds:schemaRef ds:uri="696490a5-0429-499a-a254-a60426c02ef0"/>
    <ds:schemaRef ds:uri="d2d6d51c-be45-489c-bfaa-c0c3d4c0c982"/>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663193DF-56EE-4D10-B824-55ABBA8E12E3}">
  <ds:schemaRefs>
    <ds:schemaRef ds:uri="http://schemas.microsoft.com/sharepoint/v3/contenttype/forms"/>
  </ds:schemaRefs>
</ds:datastoreItem>
</file>

<file path=customXml/itemProps3.xml><?xml version="1.0" encoding="utf-8"?>
<ds:datastoreItem xmlns:ds="http://schemas.openxmlformats.org/officeDocument/2006/customXml" ds:itemID="{32637FF6-7794-499C-8863-7F757EB8F99C}">
  <ds:schemaRefs>
    <ds:schemaRef ds:uri="696490a5-0429-499a-a254-a60426c02ef0"/>
    <ds:schemaRef ds:uri="d2d6d51c-be45-489c-bfaa-c0c3d4c0c982"/>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office theme</Template>
  <TotalTime>109</TotalTime>
  <Words>3049</Words>
  <Application>Microsoft Office PowerPoint</Application>
  <PresentationFormat>Widescreen</PresentationFormat>
  <Paragraphs>262</Paragraphs>
  <Slides>41</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41</vt:i4>
      </vt:variant>
    </vt:vector>
  </HeadingPairs>
  <TitlesOfParts>
    <vt:vector size="48" baseType="lpstr">
      <vt:lpstr>Calibri</vt:lpstr>
      <vt:lpstr>Gill Sans MT</vt:lpstr>
      <vt:lpstr>Wingdings</vt:lpstr>
      <vt:lpstr>Garamond</vt:lpstr>
      <vt:lpstr>Calibri Light</vt:lpstr>
      <vt:lpstr>Arial</vt:lpstr>
      <vt:lpstr>SavonVTI</vt:lpstr>
      <vt:lpstr>Working therapeutically with young people</vt:lpstr>
      <vt:lpstr>AIMS</vt:lpstr>
      <vt:lpstr>Person-Centred Approach</vt:lpstr>
      <vt:lpstr>The Core Conditions</vt:lpstr>
      <vt:lpstr>Congruence </vt:lpstr>
      <vt:lpstr>Unconditional Positive Regard</vt:lpstr>
      <vt:lpstr>Empathy</vt:lpstr>
      <vt:lpstr>Person-Centred Therapy </vt:lpstr>
      <vt:lpstr>Internal Frame of Reference</vt:lpstr>
      <vt:lpstr>Young Person at the Centre</vt:lpstr>
      <vt:lpstr>Person- Centred Therapy: Working with Adolescents</vt:lpstr>
      <vt:lpstr>PowerPoint Presentation</vt:lpstr>
      <vt:lpstr>Creative Therapy</vt:lpstr>
      <vt:lpstr>Metaphors</vt:lpstr>
      <vt:lpstr>Metaphor </vt:lpstr>
      <vt:lpstr>Jennings (introduction to developmental playtherapy)</vt:lpstr>
      <vt:lpstr>Play and  Art Therapy:</vt:lpstr>
      <vt:lpstr>Play Therapy in Practice</vt:lpstr>
      <vt:lpstr>Creative Therapy</vt:lpstr>
      <vt:lpstr>Sand Tray work</vt:lpstr>
      <vt:lpstr>Working with Art</vt:lpstr>
      <vt:lpstr>Story telling and poetry</vt:lpstr>
      <vt:lpstr>Reflection</vt:lpstr>
      <vt:lpstr>Making Referrals and Understanding CAMHS  Understanding where Youth Work and Counselling 'Fit in’ in terms of  support</vt:lpstr>
      <vt:lpstr>Supporting Mental Illness in Young People: Referrals</vt:lpstr>
      <vt:lpstr>CAMHS Four Tier System</vt:lpstr>
      <vt:lpstr>CYP accessing services</vt:lpstr>
      <vt:lpstr>Referral and Assessment</vt:lpstr>
      <vt:lpstr>Working with Adolescents</vt:lpstr>
      <vt:lpstr>Working with Adolescents</vt:lpstr>
      <vt:lpstr>Using the outdoor space to support self-care</vt:lpstr>
      <vt:lpstr>Importance of outdoor spaces</vt:lpstr>
      <vt:lpstr>'Green Exercise'</vt:lpstr>
      <vt:lpstr>Nature and Adolescence</vt:lpstr>
      <vt:lpstr>Using nature to support mental health</vt:lpstr>
      <vt:lpstr>Awareness of Nature</vt:lpstr>
      <vt:lpstr>Camp craft</vt:lpstr>
      <vt:lpstr>Camp Craft ..</vt:lpstr>
      <vt:lpstr>Thoughts and Questions?</vt:lpstr>
      <vt:lpstr>Summary</vt:lpstr>
      <vt:lpstr>Further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Slade</dc:creator>
  <cp:lastModifiedBy>Andrea Williams</cp:lastModifiedBy>
  <cp:revision>379</cp:revision>
  <dcterms:created xsi:type="dcterms:W3CDTF">2020-10-18T09:07:00Z</dcterms:created>
  <dcterms:modified xsi:type="dcterms:W3CDTF">2024-04-23T10:44:17Z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