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90" autoAdjust="0"/>
    <p:restoredTop sz="94660"/>
  </p:normalViewPr>
  <p:slideViewPr>
    <p:cSldViewPr snapToGrid="0">
      <p:cViewPr varScale="1">
        <p:scale>
          <a:sx n="65" d="100"/>
          <a:sy n="65" d="100"/>
        </p:scale>
        <p:origin x="138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F20C8C-B835-45D8-A32E-F66359231EA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E286075-09E8-4A39-A8E3-6EF88711271E}">
      <dgm:prSet/>
      <dgm:spPr/>
      <dgm:t>
        <a:bodyPr/>
        <a:lstStyle/>
        <a:p>
          <a:r>
            <a:rPr lang="en-GB" dirty="0"/>
            <a:t>The business will be set up as a sole trading and possibly become a limited company over the years.</a:t>
          </a:r>
          <a:endParaRPr lang="en-US" dirty="0"/>
        </a:p>
      </dgm:t>
    </dgm:pt>
    <dgm:pt modelId="{393BA721-0CE2-4C8B-B6E9-D4A590CA9C57}" type="parTrans" cxnId="{10C48299-6A67-4E90-8FBB-BB0B72C1BE96}">
      <dgm:prSet/>
      <dgm:spPr/>
      <dgm:t>
        <a:bodyPr/>
        <a:lstStyle/>
        <a:p>
          <a:endParaRPr lang="en-US"/>
        </a:p>
      </dgm:t>
    </dgm:pt>
    <dgm:pt modelId="{8B9E965B-EB82-4E66-9D0F-A11EB184197C}" type="sibTrans" cxnId="{10C48299-6A67-4E90-8FBB-BB0B72C1BE96}">
      <dgm:prSet/>
      <dgm:spPr/>
      <dgm:t>
        <a:bodyPr/>
        <a:lstStyle/>
        <a:p>
          <a:endParaRPr lang="en-US"/>
        </a:p>
      </dgm:t>
    </dgm:pt>
    <dgm:pt modelId="{34AD5DD1-D5DE-4F80-8FDA-83165B37B808}">
      <dgm:prSet/>
      <dgm:spPr/>
      <dgm:t>
        <a:bodyPr/>
        <a:lstStyle/>
        <a:p>
          <a:r>
            <a:rPr lang="en-GB" dirty="0"/>
            <a:t>The team will be run by the founder initially as the business grow it will employ more staff</a:t>
          </a:r>
          <a:endParaRPr lang="en-US" dirty="0"/>
        </a:p>
      </dgm:t>
    </dgm:pt>
    <dgm:pt modelId="{38D021B1-9CE9-48DB-93F0-7AC571910973}" type="parTrans" cxnId="{C33DDBAF-65A8-4500-A7E9-19FCF35E3F1C}">
      <dgm:prSet/>
      <dgm:spPr/>
      <dgm:t>
        <a:bodyPr/>
        <a:lstStyle/>
        <a:p>
          <a:endParaRPr lang="en-US"/>
        </a:p>
      </dgm:t>
    </dgm:pt>
    <dgm:pt modelId="{639C2D87-EFF6-4629-8B26-68A9019B484F}" type="sibTrans" cxnId="{C33DDBAF-65A8-4500-A7E9-19FCF35E3F1C}">
      <dgm:prSet/>
      <dgm:spPr/>
      <dgm:t>
        <a:bodyPr/>
        <a:lstStyle/>
        <a:p>
          <a:endParaRPr lang="en-US"/>
        </a:p>
      </dgm:t>
    </dgm:pt>
    <dgm:pt modelId="{5E2FCE6E-963F-4D10-A136-9448FD84BCB6}" type="pres">
      <dgm:prSet presAssocID="{62F20C8C-B835-45D8-A32E-F66359231EA8}" presName="linear" presStyleCnt="0">
        <dgm:presLayoutVars>
          <dgm:animLvl val="lvl"/>
          <dgm:resizeHandles val="exact"/>
        </dgm:presLayoutVars>
      </dgm:prSet>
      <dgm:spPr/>
    </dgm:pt>
    <dgm:pt modelId="{705EBA8D-5ABB-4F3E-A20B-5E7A22513E86}" type="pres">
      <dgm:prSet presAssocID="{0E286075-09E8-4A39-A8E3-6EF88711271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5080C46-3AA3-43B7-B8AB-DE0892D513BC}" type="pres">
      <dgm:prSet presAssocID="{8B9E965B-EB82-4E66-9D0F-A11EB184197C}" presName="spacer" presStyleCnt="0"/>
      <dgm:spPr/>
    </dgm:pt>
    <dgm:pt modelId="{9EE5C459-D7A2-4F03-B08A-D335D5DEFAE8}" type="pres">
      <dgm:prSet presAssocID="{34AD5DD1-D5DE-4F80-8FDA-83165B37B80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3A77972-ADBF-446A-A3A0-1E7B85CD7984}" type="presOf" srcId="{0E286075-09E8-4A39-A8E3-6EF88711271E}" destId="{705EBA8D-5ABB-4F3E-A20B-5E7A22513E86}" srcOrd="0" destOrd="0" presId="urn:microsoft.com/office/officeart/2005/8/layout/vList2"/>
    <dgm:cxn modelId="{10C48299-6A67-4E90-8FBB-BB0B72C1BE96}" srcId="{62F20C8C-B835-45D8-A32E-F66359231EA8}" destId="{0E286075-09E8-4A39-A8E3-6EF88711271E}" srcOrd="0" destOrd="0" parTransId="{393BA721-0CE2-4C8B-B6E9-D4A590CA9C57}" sibTransId="{8B9E965B-EB82-4E66-9D0F-A11EB184197C}"/>
    <dgm:cxn modelId="{C33DDBAF-65A8-4500-A7E9-19FCF35E3F1C}" srcId="{62F20C8C-B835-45D8-A32E-F66359231EA8}" destId="{34AD5DD1-D5DE-4F80-8FDA-83165B37B808}" srcOrd="1" destOrd="0" parTransId="{38D021B1-9CE9-48DB-93F0-7AC571910973}" sibTransId="{639C2D87-EFF6-4629-8B26-68A9019B484F}"/>
    <dgm:cxn modelId="{612CA9C2-90FE-4417-9C85-630CF21FC8D2}" type="presOf" srcId="{62F20C8C-B835-45D8-A32E-F66359231EA8}" destId="{5E2FCE6E-963F-4D10-A136-9448FD84BCB6}" srcOrd="0" destOrd="0" presId="urn:microsoft.com/office/officeart/2005/8/layout/vList2"/>
    <dgm:cxn modelId="{224E0DDC-8078-41F1-B180-CFFCAA7A33B1}" type="presOf" srcId="{34AD5DD1-D5DE-4F80-8FDA-83165B37B808}" destId="{9EE5C459-D7A2-4F03-B08A-D335D5DEFAE8}" srcOrd="0" destOrd="0" presId="urn:microsoft.com/office/officeart/2005/8/layout/vList2"/>
    <dgm:cxn modelId="{9BE257A2-ABC3-4DC2-BCEF-2A755050D12A}" type="presParOf" srcId="{5E2FCE6E-963F-4D10-A136-9448FD84BCB6}" destId="{705EBA8D-5ABB-4F3E-A20B-5E7A22513E86}" srcOrd="0" destOrd="0" presId="urn:microsoft.com/office/officeart/2005/8/layout/vList2"/>
    <dgm:cxn modelId="{74AC0CAB-3A1E-4175-9F99-B45C39F6E009}" type="presParOf" srcId="{5E2FCE6E-963F-4D10-A136-9448FD84BCB6}" destId="{75080C46-3AA3-43B7-B8AB-DE0892D513BC}" srcOrd="1" destOrd="0" presId="urn:microsoft.com/office/officeart/2005/8/layout/vList2"/>
    <dgm:cxn modelId="{10B5780A-8458-4D18-9D08-705561A8D498}" type="presParOf" srcId="{5E2FCE6E-963F-4D10-A136-9448FD84BCB6}" destId="{9EE5C459-D7A2-4F03-B08A-D335D5DEFAE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85416BE-8567-4B96-ABDE-7391CEC79DE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295B7F1-17B4-421F-81F3-C58DECDBCC2C}">
      <dgm:prSet/>
      <dgm:spPr/>
      <dgm:t>
        <a:bodyPr/>
        <a:lstStyle/>
        <a:p>
          <a:r>
            <a:rPr lang="en-GB" b="1" dirty="0"/>
            <a:t>Environmental: </a:t>
          </a:r>
          <a:r>
            <a:rPr lang="en-GB" dirty="0"/>
            <a:t>Product is sustainable and highly reusable and durable  </a:t>
          </a:r>
          <a:endParaRPr lang="en-US" dirty="0"/>
        </a:p>
      </dgm:t>
    </dgm:pt>
    <dgm:pt modelId="{781846FD-0168-4B86-96ED-F440DA63D522}" type="parTrans" cxnId="{E7A794FF-E631-4B49-9163-0017F1BBF2AA}">
      <dgm:prSet/>
      <dgm:spPr/>
      <dgm:t>
        <a:bodyPr/>
        <a:lstStyle/>
        <a:p>
          <a:endParaRPr lang="en-US"/>
        </a:p>
      </dgm:t>
    </dgm:pt>
    <dgm:pt modelId="{35B7225A-6F84-48B3-AC65-5483F9388B8B}" type="sibTrans" cxnId="{E7A794FF-E631-4B49-9163-0017F1BBF2AA}">
      <dgm:prSet/>
      <dgm:spPr/>
      <dgm:t>
        <a:bodyPr/>
        <a:lstStyle/>
        <a:p>
          <a:endParaRPr lang="en-US"/>
        </a:p>
      </dgm:t>
    </dgm:pt>
    <dgm:pt modelId="{357B0774-2C39-4266-8974-65F199025531}">
      <dgm:prSet/>
      <dgm:spPr/>
      <dgm:t>
        <a:bodyPr/>
        <a:lstStyle/>
        <a:p>
          <a:r>
            <a:rPr lang="en-GB" b="1" dirty="0"/>
            <a:t>Social : </a:t>
          </a:r>
          <a:r>
            <a:rPr lang="en-GB" dirty="0"/>
            <a:t>We living in the era of the wellbeing boom which has an impact on society</a:t>
          </a:r>
          <a:endParaRPr lang="en-US" dirty="0"/>
        </a:p>
      </dgm:t>
    </dgm:pt>
    <dgm:pt modelId="{C2112F56-723F-476C-B5FF-0EEDF8EB2E5B}" type="parTrans" cxnId="{5333388E-DE17-4F03-A3EF-08F6325A7C7F}">
      <dgm:prSet/>
      <dgm:spPr/>
      <dgm:t>
        <a:bodyPr/>
        <a:lstStyle/>
        <a:p>
          <a:endParaRPr lang="en-US"/>
        </a:p>
      </dgm:t>
    </dgm:pt>
    <dgm:pt modelId="{206DBCA9-2206-45CD-A68B-A0C9039706DF}" type="sibTrans" cxnId="{5333388E-DE17-4F03-A3EF-08F6325A7C7F}">
      <dgm:prSet/>
      <dgm:spPr/>
      <dgm:t>
        <a:bodyPr/>
        <a:lstStyle/>
        <a:p>
          <a:endParaRPr lang="en-US"/>
        </a:p>
      </dgm:t>
    </dgm:pt>
    <dgm:pt modelId="{2F7C3C91-8FC6-49C7-98BD-5A007C133ABC}">
      <dgm:prSet/>
      <dgm:spPr/>
      <dgm:t>
        <a:bodyPr/>
        <a:lstStyle/>
        <a:p>
          <a:r>
            <a:rPr lang="en-GB" b="1" dirty="0"/>
            <a:t>Technological: </a:t>
          </a:r>
          <a:r>
            <a:rPr lang="en-GB" dirty="0"/>
            <a:t>The use of AI and new technology improve efficiency of the product development by reducing the time significantly.</a:t>
          </a:r>
          <a:endParaRPr lang="en-US" dirty="0"/>
        </a:p>
      </dgm:t>
    </dgm:pt>
    <dgm:pt modelId="{14E0D67C-F6D4-446B-AD5C-4BE5D985A22E}" type="parTrans" cxnId="{4BA9ED7C-F4AB-4207-803B-68EA2C44542E}">
      <dgm:prSet/>
      <dgm:spPr/>
      <dgm:t>
        <a:bodyPr/>
        <a:lstStyle/>
        <a:p>
          <a:endParaRPr lang="en-US"/>
        </a:p>
      </dgm:t>
    </dgm:pt>
    <dgm:pt modelId="{8C2905C5-0095-4222-931F-EB4206FA6E9B}" type="sibTrans" cxnId="{4BA9ED7C-F4AB-4207-803B-68EA2C44542E}">
      <dgm:prSet/>
      <dgm:spPr/>
      <dgm:t>
        <a:bodyPr/>
        <a:lstStyle/>
        <a:p>
          <a:endParaRPr lang="en-US"/>
        </a:p>
      </dgm:t>
    </dgm:pt>
    <dgm:pt modelId="{7B232110-83F7-46A5-A87E-D847ADBA60D7}" type="pres">
      <dgm:prSet presAssocID="{885416BE-8567-4B96-ABDE-7391CEC79DE7}" presName="linear" presStyleCnt="0">
        <dgm:presLayoutVars>
          <dgm:animLvl val="lvl"/>
          <dgm:resizeHandles val="exact"/>
        </dgm:presLayoutVars>
      </dgm:prSet>
      <dgm:spPr/>
    </dgm:pt>
    <dgm:pt modelId="{A47F7AC7-C218-4FD2-B6C6-630FD8876A1F}" type="pres">
      <dgm:prSet presAssocID="{2295B7F1-17B4-421F-81F3-C58DECDBCC2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B780999-7324-4157-AA59-098F61AEB925}" type="pres">
      <dgm:prSet presAssocID="{35B7225A-6F84-48B3-AC65-5483F9388B8B}" presName="spacer" presStyleCnt="0"/>
      <dgm:spPr/>
    </dgm:pt>
    <dgm:pt modelId="{A596EDBA-F893-4EDE-B855-3A40BAEF8618}" type="pres">
      <dgm:prSet presAssocID="{357B0774-2C39-4266-8974-65F19902553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8DF81BD-D4BD-4B27-B4D8-9530297C0378}" type="pres">
      <dgm:prSet presAssocID="{206DBCA9-2206-45CD-A68B-A0C9039706DF}" presName="spacer" presStyleCnt="0"/>
      <dgm:spPr/>
    </dgm:pt>
    <dgm:pt modelId="{F05D4BBC-4DFD-464F-885A-ED3AB69D74D2}" type="pres">
      <dgm:prSet presAssocID="{2F7C3C91-8FC6-49C7-98BD-5A007C133AB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CF2FB18-4B71-4813-AF14-C87EC316104B}" type="presOf" srcId="{885416BE-8567-4B96-ABDE-7391CEC79DE7}" destId="{7B232110-83F7-46A5-A87E-D847ADBA60D7}" srcOrd="0" destOrd="0" presId="urn:microsoft.com/office/officeart/2005/8/layout/vList2"/>
    <dgm:cxn modelId="{ED917C57-82CE-4712-81C9-07E0C93C06C0}" type="presOf" srcId="{357B0774-2C39-4266-8974-65F199025531}" destId="{A596EDBA-F893-4EDE-B855-3A40BAEF8618}" srcOrd="0" destOrd="0" presId="urn:microsoft.com/office/officeart/2005/8/layout/vList2"/>
    <dgm:cxn modelId="{4BA9ED7C-F4AB-4207-803B-68EA2C44542E}" srcId="{885416BE-8567-4B96-ABDE-7391CEC79DE7}" destId="{2F7C3C91-8FC6-49C7-98BD-5A007C133ABC}" srcOrd="2" destOrd="0" parTransId="{14E0D67C-F6D4-446B-AD5C-4BE5D985A22E}" sibTransId="{8C2905C5-0095-4222-931F-EB4206FA6E9B}"/>
    <dgm:cxn modelId="{5333388E-DE17-4F03-A3EF-08F6325A7C7F}" srcId="{885416BE-8567-4B96-ABDE-7391CEC79DE7}" destId="{357B0774-2C39-4266-8974-65F199025531}" srcOrd="1" destOrd="0" parTransId="{C2112F56-723F-476C-B5FF-0EEDF8EB2E5B}" sibTransId="{206DBCA9-2206-45CD-A68B-A0C9039706DF}"/>
    <dgm:cxn modelId="{432A1694-ED3E-4B10-BFB6-5C8D7D43D386}" type="presOf" srcId="{2F7C3C91-8FC6-49C7-98BD-5A007C133ABC}" destId="{F05D4BBC-4DFD-464F-885A-ED3AB69D74D2}" srcOrd="0" destOrd="0" presId="urn:microsoft.com/office/officeart/2005/8/layout/vList2"/>
    <dgm:cxn modelId="{DD4D1D97-DE32-4C1D-B820-EFA3198AA849}" type="presOf" srcId="{2295B7F1-17B4-421F-81F3-C58DECDBCC2C}" destId="{A47F7AC7-C218-4FD2-B6C6-630FD8876A1F}" srcOrd="0" destOrd="0" presId="urn:microsoft.com/office/officeart/2005/8/layout/vList2"/>
    <dgm:cxn modelId="{E7A794FF-E631-4B49-9163-0017F1BBF2AA}" srcId="{885416BE-8567-4B96-ABDE-7391CEC79DE7}" destId="{2295B7F1-17B4-421F-81F3-C58DECDBCC2C}" srcOrd="0" destOrd="0" parTransId="{781846FD-0168-4B86-96ED-F440DA63D522}" sibTransId="{35B7225A-6F84-48B3-AC65-5483F9388B8B}"/>
    <dgm:cxn modelId="{15D935F7-D505-43E6-AA69-44E1F45CB02A}" type="presParOf" srcId="{7B232110-83F7-46A5-A87E-D847ADBA60D7}" destId="{A47F7AC7-C218-4FD2-B6C6-630FD8876A1F}" srcOrd="0" destOrd="0" presId="urn:microsoft.com/office/officeart/2005/8/layout/vList2"/>
    <dgm:cxn modelId="{AA8A8F0C-1365-445C-85A6-9FBD1F2C24D7}" type="presParOf" srcId="{7B232110-83F7-46A5-A87E-D847ADBA60D7}" destId="{3B780999-7324-4157-AA59-098F61AEB925}" srcOrd="1" destOrd="0" presId="urn:microsoft.com/office/officeart/2005/8/layout/vList2"/>
    <dgm:cxn modelId="{B124466D-E9CB-446B-962B-9D9A211C6287}" type="presParOf" srcId="{7B232110-83F7-46A5-A87E-D847ADBA60D7}" destId="{A596EDBA-F893-4EDE-B855-3A40BAEF8618}" srcOrd="2" destOrd="0" presId="urn:microsoft.com/office/officeart/2005/8/layout/vList2"/>
    <dgm:cxn modelId="{86C44E04-7744-4C46-A585-F5AEB8BA78B5}" type="presParOf" srcId="{7B232110-83F7-46A5-A87E-D847ADBA60D7}" destId="{18DF81BD-D4BD-4B27-B4D8-9530297C0378}" srcOrd="3" destOrd="0" presId="urn:microsoft.com/office/officeart/2005/8/layout/vList2"/>
    <dgm:cxn modelId="{C28BCCB3-6D37-4EE3-A101-265147E6CEFF}" type="presParOf" srcId="{7B232110-83F7-46A5-A87E-D847ADBA60D7}" destId="{F05D4BBC-4DFD-464F-885A-ED3AB69D74D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1F097AD-8918-48B1-B3AF-121E927DEDB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8951043-EBD6-4111-A24F-653696C1D1AF}">
      <dgm:prSet/>
      <dgm:spPr/>
      <dgm:t>
        <a:bodyPr/>
        <a:lstStyle/>
        <a:p>
          <a:r>
            <a:rPr lang="en-GB" dirty="0"/>
            <a:t>Strengths: First to market integration of oud oil into high end textiles, Sustainable reusable materials appeal to modern coconscious consumers </a:t>
          </a:r>
          <a:endParaRPr lang="en-US" dirty="0"/>
        </a:p>
      </dgm:t>
    </dgm:pt>
    <dgm:pt modelId="{21CC64F1-B3B7-45A1-863E-546B9783F68C}" type="parTrans" cxnId="{89BCEF7A-F871-4A07-B629-4550BE519E15}">
      <dgm:prSet/>
      <dgm:spPr/>
      <dgm:t>
        <a:bodyPr/>
        <a:lstStyle/>
        <a:p>
          <a:endParaRPr lang="en-US"/>
        </a:p>
      </dgm:t>
    </dgm:pt>
    <dgm:pt modelId="{13A8A2A8-2AEF-4350-A7CB-A215ED2C9BB0}" type="sibTrans" cxnId="{89BCEF7A-F871-4A07-B629-4550BE519E15}">
      <dgm:prSet/>
      <dgm:spPr/>
      <dgm:t>
        <a:bodyPr/>
        <a:lstStyle/>
        <a:p>
          <a:endParaRPr lang="en-US"/>
        </a:p>
      </dgm:t>
    </dgm:pt>
    <dgm:pt modelId="{618EE31C-E526-4C48-88B3-2BE75FE5C23F}">
      <dgm:prSet/>
      <dgm:spPr/>
      <dgm:t>
        <a:bodyPr/>
        <a:lstStyle/>
        <a:p>
          <a:r>
            <a:rPr lang="en-GB" dirty="0"/>
            <a:t>Weakness: Early stage, limited initial brand awareness compared to established luxury giants, production time</a:t>
          </a:r>
          <a:endParaRPr lang="en-US" dirty="0"/>
        </a:p>
      </dgm:t>
    </dgm:pt>
    <dgm:pt modelId="{CBC0AEAB-1982-40C6-92A2-D0F89522D2C9}" type="parTrans" cxnId="{0EB74658-350F-4F11-9366-E24D34767333}">
      <dgm:prSet/>
      <dgm:spPr/>
      <dgm:t>
        <a:bodyPr/>
        <a:lstStyle/>
        <a:p>
          <a:endParaRPr lang="en-US"/>
        </a:p>
      </dgm:t>
    </dgm:pt>
    <dgm:pt modelId="{792658AB-1415-4801-82FC-48F2833298B1}" type="sibTrans" cxnId="{0EB74658-350F-4F11-9366-E24D34767333}">
      <dgm:prSet/>
      <dgm:spPr/>
      <dgm:t>
        <a:bodyPr/>
        <a:lstStyle/>
        <a:p>
          <a:endParaRPr lang="en-US"/>
        </a:p>
      </dgm:t>
    </dgm:pt>
    <dgm:pt modelId="{DB419809-5A70-47D5-80FC-532E036DC36C}" type="pres">
      <dgm:prSet presAssocID="{01F097AD-8918-48B1-B3AF-121E927DEDB8}" presName="linear" presStyleCnt="0">
        <dgm:presLayoutVars>
          <dgm:animLvl val="lvl"/>
          <dgm:resizeHandles val="exact"/>
        </dgm:presLayoutVars>
      </dgm:prSet>
      <dgm:spPr/>
    </dgm:pt>
    <dgm:pt modelId="{25034A55-4273-411A-A592-94FF8BCB39D9}" type="pres">
      <dgm:prSet presAssocID="{E8951043-EBD6-4111-A24F-653696C1D1A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F7C0BD1-7FFA-4C4F-A93E-79414683C6A3}" type="pres">
      <dgm:prSet presAssocID="{13A8A2A8-2AEF-4350-A7CB-A215ED2C9BB0}" presName="spacer" presStyleCnt="0"/>
      <dgm:spPr/>
    </dgm:pt>
    <dgm:pt modelId="{FB64ED1F-01EE-465A-B1E0-DB5E3A541A68}" type="pres">
      <dgm:prSet presAssocID="{618EE31C-E526-4C48-88B3-2BE75FE5C23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F88C43B-B850-47A8-97F4-7C1B8333C076}" type="presOf" srcId="{01F097AD-8918-48B1-B3AF-121E927DEDB8}" destId="{DB419809-5A70-47D5-80FC-532E036DC36C}" srcOrd="0" destOrd="0" presId="urn:microsoft.com/office/officeart/2005/8/layout/vList2"/>
    <dgm:cxn modelId="{C0D3E646-1506-4A4B-83B9-20BA1CDEA01C}" type="presOf" srcId="{E8951043-EBD6-4111-A24F-653696C1D1AF}" destId="{25034A55-4273-411A-A592-94FF8BCB39D9}" srcOrd="0" destOrd="0" presId="urn:microsoft.com/office/officeart/2005/8/layout/vList2"/>
    <dgm:cxn modelId="{0EB74658-350F-4F11-9366-E24D34767333}" srcId="{01F097AD-8918-48B1-B3AF-121E927DEDB8}" destId="{618EE31C-E526-4C48-88B3-2BE75FE5C23F}" srcOrd="1" destOrd="0" parTransId="{CBC0AEAB-1982-40C6-92A2-D0F89522D2C9}" sibTransId="{792658AB-1415-4801-82FC-48F2833298B1}"/>
    <dgm:cxn modelId="{88E0815A-7DB7-424F-9701-7E3458402F2E}" type="presOf" srcId="{618EE31C-E526-4C48-88B3-2BE75FE5C23F}" destId="{FB64ED1F-01EE-465A-B1E0-DB5E3A541A68}" srcOrd="0" destOrd="0" presId="urn:microsoft.com/office/officeart/2005/8/layout/vList2"/>
    <dgm:cxn modelId="{89BCEF7A-F871-4A07-B629-4550BE519E15}" srcId="{01F097AD-8918-48B1-B3AF-121E927DEDB8}" destId="{E8951043-EBD6-4111-A24F-653696C1D1AF}" srcOrd="0" destOrd="0" parTransId="{21CC64F1-B3B7-45A1-863E-546B9783F68C}" sibTransId="{13A8A2A8-2AEF-4350-A7CB-A215ED2C9BB0}"/>
    <dgm:cxn modelId="{A2825449-8763-481C-8BB5-F7C120879072}" type="presParOf" srcId="{DB419809-5A70-47D5-80FC-532E036DC36C}" destId="{25034A55-4273-411A-A592-94FF8BCB39D9}" srcOrd="0" destOrd="0" presId="urn:microsoft.com/office/officeart/2005/8/layout/vList2"/>
    <dgm:cxn modelId="{6FD3370B-11C1-4279-B804-4DD6A85CB62F}" type="presParOf" srcId="{DB419809-5A70-47D5-80FC-532E036DC36C}" destId="{7F7C0BD1-7FFA-4C4F-A93E-79414683C6A3}" srcOrd="1" destOrd="0" presId="urn:microsoft.com/office/officeart/2005/8/layout/vList2"/>
    <dgm:cxn modelId="{D69560BA-F063-4B5C-9CFD-EA7681718BD0}" type="presParOf" srcId="{DB419809-5A70-47D5-80FC-532E036DC36C}" destId="{FB64ED1F-01EE-465A-B1E0-DB5E3A541A6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537AF7D-F404-4A93-96A4-2AFA5684BBBB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8F132A8-D0AC-4304-91B6-6087AEA0C4B5}">
      <dgm:prSet/>
      <dgm:spPr/>
      <dgm:t>
        <a:bodyPr/>
        <a:lstStyle/>
        <a:p>
          <a:r>
            <a:rPr lang="en-GB" dirty="0"/>
            <a:t>Start up capital required £10,500</a:t>
          </a:r>
          <a:endParaRPr lang="en-US" dirty="0"/>
        </a:p>
      </dgm:t>
    </dgm:pt>
    <dgm:pt modelId="{EDC4781F-8409-473E-AD45-A6B587CCAEBF}" type="parTrans" cxnId="{71D9E962-4726-4103-905E-E5B34518C06B}">
      <dgm:prSet/>
      <dgm:spPr/>
      <dgm:t>
        <a:bodyPr/>
        <a:lstStyle/>
        <a:p>
          <a:endParaRPr lang="en-US"/>
        </a:p>
      </dgm:t>
    </dgm:pt>
    <dgm:pt modelId="{E166D5E8-F435-4F34-AC0C-ADE1B9884782}" type="sibTrans" cxnId="{71D9E962-4726-4103-905E-E5B34518C06B}">
      <dgm:prSet/>
      <dgm:spPr/>
      <dgm:t>
        <a:bodyPr/>
        <a:lstStyle/>
        <a:p>
          <a:endParaRPr lang="en-US"/>
        </a:p>
      </dgm:t>
    </dgm:pt>
    <dgm:pt modelId="{CCA77E5B-F5E4-4A03-9F7F-BADF85AD09AC}">
      <dgm:prSet/>
      <dgm:spPr/>
      <dgm:t>
        <a:bodyPr/>
        <a:lstStyle/>
        <a:p>
          <a:r>
            <a:rPr lang="en-GB" dirty="0"/>
            <a:t>The business is expected to breakeven in month 5 to 7</a:t>
          </a:r>
          <a:endParaRPr lang="en-US" dirty="0"/>
        </a:p>
      </dgm:t>
    </dgm:pt>
    <dgm:pt modelId="{1350C90B-6608-41C4-9B8C-699A108485A5}" type="parTrans" cxnId="{BD01B055-3F5B-4CE2-B243-8B95B1FD1DD8}">
      <dgm:prSet/>
      <dgm:spPr/>
      <dgm:t>
        <a:bodyPr/>
        <a:lstStyle/>
        <a:p>
          <a:endParaRPr lang="en-US"/>
        </a:p>
      </dgm:t>
    </dgm:pt>
    <dgm:pt modelId="{BF26A303-D890-499E-85B8-C790935C29C1}" type="sibTrans" cxnId="{BD01B055-3F5B-4CE2-B243-8B95B1FD1DD8}">
      <dgm:prSet/>
      <dgm:spPr/>
      <dgm:t>
        <a:bodyPr/>
        <a:lstStyle/>
        <a:p>
          <a:endParaRPr lang="en-US"/>
        </a:p>
      </dgm:t>
    </dgm:pt>
    <dgm:pt modelId="{C94F0907-1324-4B34-AF5E-220DC9002CAC}">
      <dgm:prSet/>
      <dgm:spPr/>
      <dgm:t>
        <a:bodyPr/>
        <a:lstStyle/>
        <a:p>
          <a:r>
            <a:rPr lang="en-GB" dirty="0"/>
            <a:t>Option to take out a small business loan, Go fund me, or hire purchase.</a:t>
          </a:r>
          <a:endParaRPr lang="en-US" dirty="0"/>
        </a:p>
      </dgm:t>
    </dgm:pt>
    <dgm:pt modelId="{FE1E0B4F-30D6-4994-8814-2DDBCE09116A}" type="parTrans" cxnId="{500038D8-7797-4B24-AD86-212538C910E0}">
      <dgm:prSet/>
      <dgm:spPr/>
      <dgm:t>
        <a:bodyPr/>
        <a:lstStyle/>
        <a:p>
          <a:endParaRPr lang="en-US"/>
        </a:p>
      </dgm:t>
    </dgm:pt>
    <dgm:pt modelId="{DD74BCBA-858E-4C8E-9570-14BC818E2F8A}" type="sibTrans" cxnId="{500038D8-7797-4B24-AD86-212538C910E0}">
      <dgm:prSet/>
      <dgm:spPr/>
      <dgm:t>
        <a:bodyPr/>
        <a:lstStyle/>
        <a:p>
          <a:endParaRPr lang="en-US"/>
        </a:p>
      </dgm:t>
    </dgm:pt>
    <dgm:pt modelId="{766434C0-A4DF-4219-81CA-9BDFCA688325}" type="pres">
      <dgm:prSet presAssocID="{6537AF7D-F404-4A93-96A4-2AFA5684BBB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8E2A58E-0B02-46DF-90FD-142C14A1890D}" type="pres">
      <dgm:prSet presAssocID="{A8F132A8-D0AC-4304-91B6-6087AEA0C4B5}" presName="hierRoot1" presStyleCnt="0"/>
      <dgm:spPr/>
    </dgm:pt>
    <dgm:pt modelId="{C84B6284-F46D-4095-820E-7ADC6AE86947}" type="pres">
      <dgm:prSet presAssocID="{A8F132A8-D0AC-4304-91B6-6087AEA0C4B5}" presName="composite" presStyleCnt="0"/>
      <dgm:spPr/>
    </dgm:pt>
    <dgm:pt modelId="{654392A4-384F-40F0-828D-65F40C112ED8}" type="pres">
      <dgm:prSet presAssocID="{A8F132A8-D0AC-4304-91B6-6087AEA0C4B5}" presName="background" presStyleLbl="node0" presStyleIdx="0" presStyleCnt="3"/>
      <dgm:spPr/>
    </dgm:pt>
    <dgm:pt modelId="{04A57836-F726-476E-B64B-27B5A036EFF0}" type="pres">
      <dgm:prSet presAssocID="{A8F132A8-D0AC-4304-91B6-6087AEA0C4B5}" presName="text" presStyleLbl="fgAcc0" presStyleIdx="0" presStyleCnt="3">
        <dgm:presLayoutVars>
          <dgm:chPref val="3"/>
        </dgm:presLayoutVars>
      </dgm:prSet>
      <dgm:spPr/>
    </dgm:pt>
    <dgm:pt modelId="{2842DCAB-1DF7-486B-B417-E14EC36BA77A}" type="pres">
      <dgm:prSet presAssocID="{A8F132A8-D0AC-4304-91B6-6087AEA0C4B5}" presName="hierChild2" presStyleCnt="0"/>
      <dgm:spPr/>
    </dgm:pt>
    <dgm:pt modelId="{BE64FBED-D70B-4843-A2BF-CB6C2FF87FE2}" type="pres">
      <dgm:prSet presAssocID="{CCA77E5B-F5E4-4A03-9F7F-BADF85AD09AC}" presName="hierRoot1" presStyleCnt="0"/>
      <dgm:spPr/>
    </dgm:pt>
    <dgm:pt modelId="{F26792C2-41F9-4428-8270-9DB6E338B39E}" type="pres">
      <dgm:prSet presAssocID="{CCA77E5B-F5E4-4A03-9F7F-BADF85AD09AC}" presName="composite" presStyleCnt="0"/>
      <dgm:spPr/>
    </dgm:pt>
    <dgm:pt modelId="{D4E45966-83EA-4BC2-8658-6A764F5F9A22}" type="pres">
      <dgm:prSet presAssocID="{CCA77E5B-F5E4-4A03-9F7F-BADF85AD09AC}" presName="background" presStyleLbl="node0" presStyleIdx="1" presStyleCnt="3"/>
      <dgm:spPr/>
    </dgm:pt>
    <dgm:pt modelId="{793DCA5D-EEF7-4D89-A3C4-E2CA192F1CB7}" type="pres">
      <dgm:prSet presAssocID="{CCA77E5B-F5E4-4A03-9F7F-BADF85AD09AC}" presName="text" presStyleLbl="fgAcc0" presStyleIdx="1" presStyleCnt="3">
        <dgm:presLayoutVars>
          <dgm:chPref val="3"/>
        </dgm:presLayoutVars>
      </dgm:prSet>
      <dgm:spPr/>
    </dgm:pt>
    <dgm:pt modelId="{DA6117C0-8BF0-4CF7-9CC4-4B3BE68CAA41}" type="pres">
      <dgm:prSet presAssocID="{CCA77E5B-F5E4-4A03-9F7F-BADF85AD09AC}" presName="hierChild2" presStyleCnt="0"/>
      <dgm:spPr/>
    </dgm:pt>
    <dgm:pt modelId="{38FE93A4-0B22-4BF8-831D-9808B035F915}" type="pres">
      <dgm:prSet presAssocID="{C94F0907-1324-4B34-AF5E-220DC9002CAC}" presName="hierRoot1" presStyleCnt="0"/>
      <dgm:spPr/>
    </dgm:pt>
    <dgm:pt modelId="{D2C2CCDB-18BD-408F-89B4-909BF183956C}" type="pres">
      <dgm:prSet presAssocID="{C94F0907-1324-4B34-AF5E-220DC9002CAC}" presName="composite" presStyleCnt="0"/>
      <dgm:spPr/>
    </dgm:pt>
    <dgm:pt modelId="{4F0C33DE-DD4B-4D08-AF34-9BBFA8BA181B}" type="pres">
      <dgm:prSet presAssocID="{C94F0907-1324-4B34-AF5E-220DC9002CAC}" presName="background" presStyleLbl="node0" presStyleIdx="2" presStyleCnt="3"/>
      <dgm:spPr/>
    </dgm:pt>
    <dgm:pt modelId="{0245E3E5-A766-4D25-8B46-1FE5CE18511A}" type="pres">
      <dgm:prSet presAssocID="{C94F0907-1324-4B34-AF5E-220DC9002CAC}" presName="text" presStyleLbl="fgAcc0" presStyleIdx="2" presStyleCnt="3">
        <dgm:presLayoutVars>
          <dgm:chPref val="3"/>
        </dgm:presLayoutVars>
      </dgm:prSet>
      <dgm:spPr/>
    </dgm:pt>
    <dgm:pt modelId="{83F581EB-0D96-47D6-8926-8659AA313E35}" type="pres">
      <dgm:prSet presAssocID="{C94F0907-1324-4B34-AF5E-220DC9002CAC}" presName="hierChild2" presStyleCnt="0"/>
      <dgm:spPr/>
    </dgm:pt>
  </dgm:ptLst>
  <dgm:cxnLst>
    <dgm:cxn modelId="{8360E260-DC35-4886-B019-5F7937ED7202}" type="presOf" srcId="{CCA77E5B-F5E4-4A03-9F7F-BADF85AD09AC}" destId="{793DCA5D-EEF7-4D89-A3C4-E2CA192F1CB7}" srcOrd="0" destOrd="0" presId="urn:microsoft.com/office/officeart/2005/8/layout/hierarchy1"/>
    <dgm:cxn modelId="{71D9E962-4726-4103-905E-E5B34518C06B}" srcId="{6537AF7D-F404-4A93-96A4-2AFA5684BBBB}" destId="{A8F132A8-D0AC-4304-91B6-6087AEA0C4B5}" srcOrd="0" destOrd="0" parTransId="{EDC4781F-8409-473E-AD45-A6B587CCAEBF}" sibTransId="{E166D5E8-F435-4F34-AC0C-ADE1B9884782}"/>
    <dgm:cxn modelId="{406B0E43-A317-4874-AC32-440CB7A00B70}" type="presOf" srcId="{6537AF7D-F404-4A93-96A4-2AFA5684BBBB}" destId="{766434C0-A4DF-4219-81CA-9BDFCA688325}" srcOrd="0" destOrd="0" presId="urn:microsoft.com/office/officeart/2005/8/layout/hierarchy1"/>
    <dgm:cxn modelId="{66813B55-DE37-4ED1-8D58-1854050FD4F5}" type="presOf" srcId="{A8F132A8-D0AC-4304-91B6-6087AEA0C4B5}" destId="{04A57836-F726-476E-B64B-27B5A036EFF0}" srcOrd="0" destOrd="0" presId="urn:microsoft.com/office/officeart/2005/8/layout/hierarchy1"/>
    <dgm:cxn modelId="{BD01B055-3F5B-4CE2-B243-8B95B1FD1DD8}" srcId="{6537AF7D-F404-4A93-96A4-2AFA5684BBBB}" destId="{CCA77E5B-F5E4-4A03-9F7F-BADF85AD09AC}" srcOrd="1" destOrd="0" parTransId="{1350C90B-6608-41C4-9B8C-699A108485A5}" sibTransId="{BF26A303-D890-499E-85B8-C790935C29C1}"/>
    <dgm:cxn modelId="{500038D8-7797-4B24-AD86-212538C910E0}" srcId="{6537AF7D-F404-4A93-96A4-2AFA5684BBBB}" destId="{C94F0907-1324-4B34-AF5E-220DC9002CAC}" srcOrd="2" destOrd="0" parTransId="{FE1E0B4F-30D6-4994-8814-2DDBCE09116A}" sibTransId="{DD74BCBA-858E-4C8E-9570-14BC818E2F8A}"/>
    <dgm:cxn modelId="{60913BF1-8B41-448B-B36A-DDE8F4125DCA}" type="presOf" srcId="{C94F0907-1324-4B34-AF5E-220DC9002CAC}" destId="{0245E3E5-A766-4D25-8B46-1FE5CE18511A}" srcOrd="0" destOrd="0" presId="urn:microsoft.com/office/officeart/2005/8/layout/hierarchy1"/>
    <dgm:cxn modelId="{A572A00F-D4D2-44DB-91F3-DA84B43FD980}" type="presParOf" srcId="{766434C0-A4DF-4219-81CA-9BDFCA688325}" destId="{B8E2A58E-0B02-46DF-90FD-142C14A1890D}" srcOrd="0" destOrd="0" presId="urn:microsoft.com/office/officeart/2005/8/layout/hierarchy1"/>
    <dgm:cxn modelId="{BFA26C22-6F21-4F95-9DE3-4B8019E60BEB}" type="presParOf" srcId="{B8E2A58E-0B02-46DF-90FD-142C14A1890D}" destId="{C84B6284-F46D-4095-820E-7ADC6AE86947}" srcOrd="0" destOrd="0" presId="urn:microsoft.com/office/officeart/2005/8/layout/hierarchy1"/>
    <dgm:cxn modelId="{2BFA1999-3D04-41EB-BFE0-8F091FDBE96D}" type="presParOf" srcId="{C84B6284-F46D-4095-820E-7ADC6AE86947}" destId="{654392A4-384F-40F0-828D-65F40C112ED8}" srcOrd="0" destOrd="0" presId="urn:microsoft.com/office/officeart/2005/8/layout/hierarchy1"/>
    <dgm:cxn modelId="{E65B3865-F213-4031-8C62-8F5BF9E3183B}" type="presParOf" srcId="{C84B6284-F46D-4095-820E-7ADC6AE86947}" destId="{04A57836-F726-476E-B64B-27B5A036EFF0}" srcOrd="1" destOrd="0" presId="urn:microsoft.com/office/officeart/2005/8/layout/hierarchy1"/>
    <dgm:cxn modelId="{B70D70D2-C328-4928-BEBA-8516AC99E406}" type="presParOf" srcId="{B8E2A58E-0B02-46DF-90FD-142C14A1890D}" destId="{2842DCAB-1DF7-486B-B417-E14EC36BA77A}" srcOrd="1" destOrd="0" presId="urn:microsoft.com/office/officeart/2005/8/layout/hierarchy1"/>
    <dgm:cxn modelId="{C5FF1854-4C41-4D14-92DD-A2B6B12431FC}" type="presParOf" srcId="{766434C0-A4DF-4219-81CA-9BDFCA688325}" destId="{BE64FBED-D70B-4843-A2BF-CB6C2FF87FE2}" srcOrd="1" destOrd="0" presId="urn:microsoft.com/office/officeart/2005/8/layout/hierarchy1"/>
    <dgm:cxn modelId="{814AF697-3276-43DA-8472-30FEB217C713}" type="presParOf" srcId="{BE64FBED-D70B-4843-A2BF-CB6C2FF87FE2}" destId="{F26792C2-41F9-4428-8270-9DB6E338B39E}" srcOrd="0" destOrd="0" presId="urn:microsoft.com/office/officeart/2005/8/layout/hierarchy1"/>
    <dgm:cxn modelId="{F539C15A-E75D-4A70-878D-33759E86F6F0}" type="presParOf" srcId="{F26792C2-41F9-4428-8270-9DB6E338B39E}" destId="{D4E45966-83EA-4BC2-8658-6A764F5F9A22}" srcOrd="0" destOrd="0" presId="urn:microsoft.com/office/officeart/2005/8/layout/hierarchy1"/>
    <dgm:cxn modelId="{11D153DC-45DB-482B-B22D-C81867C83593}" type="presParOf" srcId="{F26792C2-41F9-4428-8270-9DB6E338B39E}" destId="{793DCA5D-EEF7-4D89-A3C4-E2CA192F1CB7}" srcOrd="1" destOrd="0" presId="urn:microsoft.com/office/officeart/2005/8/layout/hierarchy1"/>
    <dgm:cxn modelId="{E7F2273A-55B4-431B-BDB9-B6EA12AF5909}" type="presParOf" srcId="{BE64FBED-D70B-4843-A2BF-CB6C2FF87FE2}" destId="{DA6117C0-8BF0-4CF7-9CC4-4B3BE68CAA41}" srcOrd="1" destOrd="0" presId="urn:microsoft.com/office/officeart/2005/8/layout/hierarchy1"/>
    <dgm:cxn modelId="{06C7CBCA-B9B0-4683-A7DD-DC888C52CA37}" type="presParOf" srcId="{766434C0-A4DF-4219-81CA-9BDFCA688325}" destId="{38FE93A4-0B22-4BF8-831D-9808B035F915}" srcOrd="2" destOrd="0" presId="urn:microsoft.com/office/officeart/2005/8/layout/hierarchy1"/>
    <dgm:cxn modelId="{D21BF0FD-6775-4345-A3BE-6EDA9AA53C70}" type="presParOf" srcId="{38FE93A4-0B22-4BF8-831D-9808B035F915}" destId="{D2C2CCDB-18BD-408F-89B4-909BF183956C}" srcOrd="0" destOrd="0" presId="urn:microsoft.com/office/officeart/2005/8/layout/hierarchy1"/>
    <dgm:cxn modelId="{71D89DE7-2004-44F4-94CC-1FC75C14E670}" type="presParOf" srcId="{D2C2CCDB-18BD-408F-89B4-909BF183956C}" destId="{4F0C33DE-DD4B-4D08-AF34-9BBFA8BA181B}" srcOrd="0" destOrd="0" presId="urn:microsoft.com/office/officeart/2005/8/layout/hierarchy1"/>
    <dgm:cxn modelId="{A735557E-A645-4AFF-8832-E5D52B29CB71}" type="presParOf" srcId="{D2C2CCDB-18BD-408F-89B4-909BF183956C}" destId="{0245E3E5-A766-4D25-8B46-1FE5CE18511A}" srcOrd="1" destOrd="0" presId="urn:microsoft.com/office/officeart/2005/8/layout/hierarchy1"/>
    <dgm:cxn modelId="{23168446-8BBC-40D7-BEE9-F554D971EE45}" type="presParOf" srcId="{38FE93A4-0B22-4BF8-831D-9808B035F915}" destId="{83F581EB-0D96-47D6-8926-8659AA313E3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5EBA8D-5ABB-4F3E-A20B-5E7A22513E86}">
      <dsp:nvSpPr>
        <dsp:cNvPr id="0" name=""/>
        <dsp:cNvSpPr/>
      </dsp:nvSpPr>
      <dsp:spPr>
        <a:xfrm>
          <a:off x="0" y="32989"/>
          <a:ext cx="6666833" cy="26406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The business will be set up as a sole trading and possibly become a limited company over the years.</a:t>
          </a:r>
          <a:endParaRPr lang="en-US" sz="3700" kern="1200" dirty="0"/>
        </a:p>
      </dsp:txBody>
      <dsp:txXfrm>
        <a:off x="128908" y="161897"/>
        <a:ext cx="6409017" cy="2382874"/>
      </dsp:txXfrm>
    </dsp:sp>
    <dsp:sp modelId="{9EE5C459-D7A2-4F03-B08A-D335D5DEFAE8}">
      <dsp:nvSpPr>
        <dsp:cNvPr id="0" name=""/>
        <dsp:cNvSpPr/>
      </dsp:nvSpPr>
      <dsp:spPr>
        <a:xfrm>
          <a:off x="0" y="2780239"/>
          <a:ext cx="6666833" cy="264069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The team will be run by the founder initially as the business grow it will employ more staff</a:t>
          </a:r>
          <a:endParaRPr lang="en-US" sz="3700" kern="1200" dirty="0"/>
        </a:p>
      </dsp:txBody>
      <dsp:txXfrm>
        <a:off x="128908" y="2909147"/>
        <a:ext cx="6409017" cy="23828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7F7AC7-C218-4FD2-B6C6-630FD8876A1F}">
      <dsp:nvSpPr>
        <dsp:cNvPr id="0" name=""/>
        <dsp:cNvSpPr/>
      </dsp:nvSpPr>
      <dsp:spPr>
        <a:xfrm>
          <a:off x="0" y="643977"/>
          <a:ext cx="6666833" cy="13425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Environmental: </a:t>
          </a:r>
          <a:r>
            <a:rPr lang="en-GB" sz="2400" kern="1200" dirty="0"/>
            <a:t>Product is sustainable and highly reusable and durable  </a:t>
          </a:r>
          <a:endParaRPr lang="en-US" sz="2400" kern="1200" dirty="0"/>
        </a:p>
      </dsp:txBody>
      <dsp:txXfrm>
        <a:off x="65539" y="709516"/>
        <a:ext cx="6535755" cy="1211496"/>
      </dsp:txXfrm>
    </dsp:sp>
    <dsp:sp modelId="{A596EDBA-F893-4EDE-B855-3A40BAEF8618}">
      <dsp:nvSpPr>
        <dsp:cNvPr id="0" name=""/>
        <dsp:cNvSpPr/>
      </dsp:nvSpPr>
      <dsp:spPr>
        <a:xfrm>
          <a:off x="0" y="2055672"/>
          <a:ext cx="6666833" cy="1342574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Social : </a:t>
          </a:r>
          <a:r>
            <a:rPr lang="en-GB" sz="2400" kern="1200" dirty="0"/>
            <a:t>We living in the era of the wellbeing boom which has an impact on society</a:t>
          </a:r>
          <a:endParaRPr lang="en-US" sz="2400" kern="1200" dirty="0"/>
        </a:p>
      </dsp:txBody>
      <dsp:txXfrm>
        <a:off x="65539" y="2121211"/>
        <a:ext cx="6535755" cy="1211496"/>
      </dsp:txXfrm>
    </dsp:sp>
    <dsp:sp modelId="{F05D4BBC-4DFD-464F-885A-ED3AB69D74D2}">
      <dsp:nvSpPr>
        <dsp:cNvPr id="0" name=""/>
        <dsp:cNvSpPr/>
      </dsp:nvSpPr>
      <dsp:spPr>
        <a:xfrm>
          <a:off x="0" y="3467367"/>
          <a:ext cx="6666833" cy="1342574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Technological: </a:t>
          </a:r>
          <a:r>
            <a:rPr lang="en-GB" sz="2400" kern="1200" dirty="0"/>
            <a:t>The use of AI and new technology improve efficiency of the product development by reducing the time significantly.</a:t>
          </a:r>
          <a:endParaRPr lang="en-US" sz="2400" kern="1200" dirty="0"/>
        </a:p>
      </dsp:txBody>
      <dsp:txXfrm>
        <a:off x="65539" y="3532906"/>
        <a:ext cx="6535755" cy="12114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034A55-4273-411A-A592-94FF8BCB39D9}">
      <dsp:nvSpPr>
        <dsp:cNvPr id="0" name=""/>
        <dsp:cNvSpPr/>
      </dsp:nvSpPr>
      <dsp:spPr>
        <a:xfrm>
          <a:off x="0" y="201794"/>
          <a:ext cx="5291663" cy="164150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Strengths: First to market integration of oud oil into high end textiles, Sustainable reusable materials appeal to modern coconscious consumers </a:t>
          </a:r>
          <a:endParaRPr lang="en-US" sz="2300" kern="1200" dirty="0"/>
        </a:p>
      </dsp:txBody>
      <dsp:txXfrm>
        <a:off x="80132" y="281926"/>
        <a:ext cx="5131399" cy="1481245"/>
      </dsp:txXfrm>
    </dsp:sp>
    <dsp:sp modelId="{FB64ED1F-01EE-465A-B1E0-DB5E3A541A68}">
      <dsp:nvSpPr>
        <dsp:cNvPr id="0" name=""/>
        <dsp:cNvSpPr/>
      </dsp:nvSpPr>
      <dsp:spPr>
        <a:xfrm>
          <a:off x="0" y="1909544"/>
          <a:ext cx="5291663" cy="1641509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Weakness: Early stage, limited initial brand awareness compared to established luxury giants, production time</a:t>
          </a:r>
          <a:endParaRPr lang="en-US" sz="2300" kern="1200" dirty="0"/>
        </a:p>
      </dsp:txBody>
      <dsp:txXfrm>
        <a:off x="80132" y="1989676"/>
        <a:ext cx="5131399" cy="14812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4392A4-384F-40F0-828D-65F40C112ED8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A57836-F726-476E-B64B-27B5A036EFF0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Start up capital required £10,500</a:t>
          </a:r>
          <a:endParaRPr lang="en-US" sz="2600" kern="1200" dirty="0"/>
        </a:p>
      </dsp:txBody>
      <dsp:txXfrm>
        <a:off x="378614" y="886531"/>
        <a:ext cx="2810360" cy="1744948"/>
      </dsp:txXfrm>
    </dsp:sp>
    <dsp:sp modelId="{D4E45966-83EA-4BC2-8658-6A764F5F9A22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3DCA5D-EEF7-4D89-A3C4-E2CA192F1CB7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The business is expected to breakeven in month 5 to 7</a:t>
          </a:r>
          <a:endParaRPr lang="en-US" sz="2600" kern="1200" dirty="0"/>
        </a:p>
      </dsp:txBody>
      <dsp:txXfrm>
        <a:off x="3946203" y="886531"/>
        <a:ext cx="2810360" cy="1744948"/>
      </dsp:txXfrm>
    </dsp:sp>
    <dsp:sp modelId="{4F0C33DE-DD4B-4D08-AF34-9BBFA8BA181B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45E3E5-A766-4D25-8B46-1FE5CE18511A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Option to take out a small business loan, Go fund me, or hire purchase.</a:t>
          </a:r>
          <a:endParaRPr lang="en-US" sz="2600" kern="1200" dirty="0"/>
        </a:p>
      </dsp:txBody>
      <dsp:txXfrm>
        <a:off x="7513791" y="886531"/>
        <a:ext cx="2810360" cy="1744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E69CE-01F2-490F-7965-CAFEBE7FD5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64FB07-0911-4D0A-764B-06CE72B16A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B2EE66-4AC5-574D-6FDF-97BDE7239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FCDE-D101-4660-BF48-FC71109DC022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17BCD7-2210-FD46-C791-DD8960EB5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C163D9-0B5D-BF02-8ABB-779162AFD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E64D-60C8-4310-94D4-6B344619C7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401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A209C-7E30-0739-15AE-E4D8AD238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55A4A-6F94-7343-9077-EFB76E25FB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FFAACE-2455-6216-5C21-B4BD69E45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FCDE-D101-4660-BF48-FC71109DC022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68F235-8DB6-11E3-0A24-5671871EF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09DB5A-9FE2-C30C-4360-0948B5FE9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E64D-60C8-4310-94D4-6B344619C7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528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0B0C-5BD3-941C-A9C7-B77F52D86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EF1EB0-2EAC-BC9C-52F2-501234C992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627CE-EAFC-ABFD-DB56-A23984E2D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FCDE-D101-4660-BF48-FC71109DC022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BB705-C9B0-F0AC-16B3-A738376AA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0ED6F9-B75C-0AB8-5A74-0DA883938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E64D-60C8-4310-94D4-6B344619C7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630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B5910-5258-57DC-5D76-AEC667FDE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514F9-96B2-91E0-AA10-996E226BA2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99B3F3-3989-0438-D51A-AED3741E48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10B72B-014D-1448-A16F-86DBBBF5F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FCDE-D101-4660-BF48-FC71109DC022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75193F-2D8B-9869-329C-1A0C2839E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79F437-66EC-FE6A-2433-2781C7487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E64D-60C8-4310-94D4-6B344619C7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9123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01000-55F7-C456-813E-5A3ECFBC9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1817F4-BB0C-911F-040A-B75959C0E8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6EA71B-8469-B6B1-EB82-3E7D483CA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21D86D-F714-D2C4-2A25-E73991B92A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0CC73D-7600-0119-4947-7152CCC04B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394AED-C06D-8A9C-B9E2-A6244C974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FCDE-D101-4660-BF48-FC71109DC022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3F701C-7EF2-9E18-8467-AF8894EB5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A2F620-2E95-970E-8342-C350FAB55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E64D-60C8-4310-94D4-6B344619C7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439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1E31D-9388-392D-C6D5-DAAAC086F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294F12-81DA-DEDB-F761-5FBA47885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FCDE-D101-4660-BF48-FC71109DC022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8F7772-0FEE-B865-084B-6386CD0CB0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A3B47F-6BC3-FF8C-5129-B2069FE40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E64D-60C8-4310-94D4-6B344619C7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7971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6F859D-54A3-44E1-3AF6-29F5F6813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FCDE-D101-4660-BF48-FC71109DC022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10492E-0F2D-9972-5638-E7A6F15EF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812B24-8169-6A3C-D762-71498401A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E64D-60C8-4310-94D4-6B344619C7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4788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7DE7E-ED05-A837-46CE-B433DFA5E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9E7AB-D83C-51F8-3B15-C612A27B6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EF26C4-1693-ED3F-E0AA-6FC8043A1A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158463-F4F0-6980-ACB3-0AEC4D213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FCDE-D101-4660-BF48-FC71109DC022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E99E44-3063-FA7B-9A48-18B3B9119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198D0A-FFB0-FFD4-F77B-E1EFBB285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E64D-60C8-4310-94D4-6B344619C7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772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EC3CC-E564-2FE0-0D42-700476D6C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898350-E791-A0C7-1241-7C3A070920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AE88A0-EC09-1229-67F1-54020F15C7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D32B25-E58B-E383-1A13-AA0742C00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FCDE-D101-4660-BF48-FC71109DC022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AD2F6D-8651-1906-1448-DA18997E3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8272AF-0AE7-914A-A4FD-A3FF1AB10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E64D-60C8-4310-94D4-6B344619C7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965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476ED-2A7A-B3E0-087E-3CFA8765E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EE18E0-5C14-40BD-A195-6FC1D368EE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10979-C0C5-0161-7546-FD563B514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FCDE-D101-4660-BF48-FC71109DC022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27FAD-9FFB-B477-8B0C-06709AA55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545FBE-1C1A-E907-426A-B7F166F58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E64D-60C8-4310-94D4-6B344619C7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464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899D2E-9C4C-9971-FA0C-6B42E2169F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661229-A2E4-6DF3-B319-1C39760B43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E75A5F-A2C8-C201-B513-C40676A01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FCDE-D101-4660-BF48-FC71109DC022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0E9EC0-9E2A-2882-290C-95D1C75C8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FFF595-8458-1751-E4F4-B4ED53D90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E64D-60C8-4310-94D4-6B344619C7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701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F90619-FE6B-AA7D-33FB-BDB3EBA90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66AB5F-F1EB-BA97-E88E-0070CBDAAD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B0F02-6D55-4514-21AB-0EE2302A6C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B8FCDE-D101-4660-BF48-FC71109DC022}" type="datetimeFigureOut">
              <a:rPr lang="en-GB" smtClean="0"/>
              <a:t>15/04/2026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D4075A-9715-ED33-B6C2-28636A858F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B96D5-2001-337C-0225-985B8F7DF5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15E64D-60C8-4310-94D4-6B344619C74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147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C6777B5-64F4-4200-B099-34168B69F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Tropical sea and rocks">
            <a:extLst>
              <a:ext uri="{FF2B5EF4-FFF2-40B4-BE49-F238E27FC236}">
                <a16:creationId xmlns:a16="http://schemas.microsoft.com/office/drawing/2014/main" id="{9B4E5BE0-D465-85D1-5FFC-76BD55D40C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2664"/>
          <a:stretch>
            <a:fillRect/>
          </a:stretch>
        </p:blipFill>
        <p:spPr>
          <a:xfrm>
            <a:off x="20" y="10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16" name="Rectangle 41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8350" cy="6038850"/>
          </a:xfrm>
          <a:custGeom>
            <a:avLst/>
            <a:gdLst>
              <a:gd name="connsiteX0" fmla="*/ 0 w 12192000"/>
              <a:gd name="connsiteY0" fmla="*/ 0 h 5835650"/>
              <a:gd name="connsiteX1" fmla="*/ 12192000 w 12192000"/>
              <a:gd name="connsiteY1" fmla="*/ 0 h 5835650"/>
              <a:gd name="connsiteX2" fmla="*/ 12192000 w 12192000"/>
              <a:gd name="connsiteY2" fmla="*/ 5835650 h 5835650"/>
              <a:gd name="connsiteX3" fmla="*/ 0 w 12192000"/>
              <a:gd name="connsiteY3" fmla="*/ 5835650 h 5835650"/>
              <a:gd name="connsiteX4" fmla="*/ 0 w 12192000"/>
              <a:gd name="connsiteY4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0 w 12198350"/>
              <a:gd name="connsiteY4" fmla="*/ 5835650 h 5835650"/>
              <a:gd name="connsiteX5" fmla="*/ 0 w 12198350"/>
              <a:gd name="connsiteY5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0 w 12198350"/>
              <a:gd name="connsiteY5" fmla="*/ 5835650 h 5835650"/>
              <a:gd name="connsiteX6" fmla="*/ 0 w 12198350"/>
              <a:gd name="connsiteY6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822450 w 12198350"/>
              <a:gd name="connsiteY5" fmla="*/ 58293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727200 w 12198350"/>
              <a:gd name="connsiteY5" fmla="*/ 54864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3854450 w 12198350"/>
              <a:gd name="connsiteY5" fmla="*/ 5695950 h 5835650"/>
              <a:gd name="connsiteX6" fmla="*/ 1727200 w 12198350"/>
              <a:gd name="connsiteY6" fmla="*/ 5486400 h 5835650"/>
              <a:gd name="connsiteX7" fmla="*/ 0 w 12198350"/>
              <a:gd name="connsiteY7" fmla="*/ 5835650 h 5835650"/>
              <a:gd name="connsiteX8" fmla="*/ 0 w 12198350"/>
              <a:gd name="connsiteY8" fmla="*/ 0 h 5835650"/>
              <a:gd name="connsiteX0" fmla="*/ 0 w 12198350"/>
              <a:gd name="connsiteY0" fmla="*/ 0 h 5842000"/>
              <a:gd name="connsiteX1" fmla="*/ 12192000 w 12198350"/>
              <a:gd name="connsiteY1" fmla="*/ 0 h 5842000"/>
              <a:gd name="connsiteX2" fmla="*/ 12198350 w 12198350"/>
              <a:gd name="connsiteY2" fmla="*/ 3505200 h 5842000"/>
              <a:gd name="connsiteX3" fmla="*/ 12192000 w 12198350"/>
              <a:gd name="connsiteY3" fmla="*/ 5835650 h 5842000"/>
              <a:gd name="connsiteX4" fmla="*/ 5060950 w 12198350"/>
              <a:gd name="connsiteY4" fmla="*/ 5835650 h 5842000"/>
              <a:gd name="connsiteX5" fmla="*/ 3663950 w 12198350"/>
              <a:gd name="connsiteY5" fmla="*/ 5842000 h 5842000"/>
              <a:gd name="connsiteX6" fmla="*/ 1727200 w 12198350"/>
              <a:gd name="connsiteY6" fmla="*/ 5486400 h 5842000"/>
              <a:gd name="connsiteX7" fmla="*/ 0 w 12198350"/>
              <a:gd name="connsiteY7" fmla="*/ 5835650 h 5842000"/>
              <a:gd name="connsiteX8" fmla="*/ 0 w 12198350"/>
              <a:gd name="connsiteY8" fmla="*/ 0 h 584200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4883150 w 12198350"/>
              <a:gd name="connsiteY4" fmla="*/ 5924550 h 5924550"/>
              <a:gd name="connsiteX5" fmla="*/ 3663950 w 12198350"/>
              <a:gd name="connsiteY5" fmla="*/ 5842000 h 5924550"/>
              <a:gd name="connsiteX6" fmla="*/ 1727200 w 12198350"/>
              <a:gd name="connsiteY6" fmla="*/ 5486400 h 5924550"/>
              <a:gd name="connsiteX7" fmla="*/ 0 w 12198350"/>
              <a:gd name="connsiteY7" fmla="*/ 5835650 h 5924550"/>
              <a:gd name="connsiteX8" fmla="*/ 0 w 12198350"/>
              <a:gd name="connsiteY8" fmla="*/ 0 h 592455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8318500 w 12198350"/>
              <a:gd name="connsiteY4" fmla="*/ 5867400 h 5924550"/>
              <a:gd name="connsiteX5" fmla="*/ 4883150 w 12198350"/>
              <a:gd name="connsiteY5" fmla="*/ 5924550 h 5924550"/>
              <a:gd name="connsiteX6" fmla="*/ 3663950 w 12198350"/>
              <a:gd name="connsiteY6" fmla="*/ 5842000 h 5924550"/>
              <a:gd name="connsiteX7" fmla="*/ 1727200 w 12198350"/>
              <a:gd name="connsiteY7" fmla="*/ 5486400 h 5924550"/>
              <a:gd name="connsiteX8" fmla="*/ 0 w 12198350"/>
              <a:gd name="connsiteY8" fmla="*/ 5835650 h 5924550"/>
              <a:gd name="connsiteX9" fmla="*/ 0 w 12198350"/>
              <a:gd name="connsiteY9" fmla="*/ 0 h 59245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9766300 w 12198350"/>
              <a:gd name="connsiteY4" fmla="*/ 59245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25525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8813800 w 12198350"/>
              <a:gd name="connsiteY3" fmla="*/ 57467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623550 w 12198350"/>
              <a:gd name="connsiteY3" fmla="*/ 48006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18540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766550 w 12198350"/>
              <a:gd name="connsiteY3" fmla="*/ 410845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8350" h="6038850">
                <a:moveTo>
                  <a:pt x="0" y="0"/>
                </a:moveTo>
                <a:lnTo>
                  <a:pt x="12192000" y="0"/>
                </a:lnTo>
                <a:cubicBezTo>
                  <a:pt x="12194117" y="1168400"/>
                  <a:pt x="12196233" y="2336800"/>
                  <a:pt x="12198350" y="3505200"/>
                </a:cubicBezTo>
                <a:cubicBezTo>
                  <a:pt x="11828992" y="3872442"/>
                  <a:pt x="11606741" y="4015317"/>
                  <a:pt x="11341100" y="4267200"/>
                </a:cubicBezTo>
                <a:cubicBezTo>
                  <a:pt x="11005609" y="4512733"/>
                  <a:pt x="10677525" y="4705350"/>
                  <a:pt x="10185400" y="4978400"/>
                </a:cubicBezTo>
                <a:cubicBezTo>
                  <a:pt x="9693275" y="5251450"/>
                  <a:pt x="9381067" y="5540375"/>
                  <a:pt x="8813800" y="5746750"/>
                </a:cubicBezTo>
                <a:lnTo>
                  <a:pt x="7219950" y="6038850"/>
                </a:lnTo>
                <a:lnTo>
                  <a:pt x="4883150" y="5924550"/>
                </a:lnTo>
                <a:lnTo>
                  <a:pt x="3663950" y="5842000"/>
                </a:lnTo>
                <a:lnTo>
                  <a:pt x="1727200" y="5486400"/>
                </a:lnTo>
                <a:lnTo>
                  <a:pt x="0" y="58356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000000">
                  <a:alpha val="60000"/>
                </a:srgbClr>
              </a:gs>
              <a:gs pos="100000">
                <a:srgbClr val="000000">
                  <a:alpha val="0"/>
                </a:srgbClr>
              </a:gs>
              <a:gs pos="68000">
                <a:srgbClr val="000000">
                  <a:alpha val="4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38E4A0-C0EF-76A2-5E50-EAC6C71BD9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 dirty="0">
                <a:solidFill>
                  <a:srgbClr val="FFFFFF"/>
                </a:solidFill>
              </a:rPr>
              <a:t>RS Scent of Paradise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8E9FDD-FC70-6301-7EAB-A374C46F3B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>
            <a:normAutofit/>
          </a:bodyPr>
          <a:lstStyle/>
          <a:p>
            <a:pPr algn="l"/>
            <a:r>
              <a:rPr lang="en-GB" sz="1500" dirty="0">
                <a:solidFill>
                  <a:srgbClr val="FFFFFF"/>
                </a:solidFill>
              </a:rPr>
              <a:t>Student Nos: 2430249</a:t>
            </a:r>
          </a:p>
          <a:p>
            <a:pPr algn="l"/>
            <a:r>
              <a:rPr lang="en-GB" sz="1500" dirty="0">
                <a:solidFill>
                  <a:srgbClr val="FFFFFF"/>
                </a:solidFill>
              </a:rPr>
              <a:t>Yanik F. Greene</a:t>
            </a:r>
          </a:p>
          <a:p>
            <a:pPr algn="l"/>
            <a:r>
              <a:rPr lang="en-GB" sz="1500" dirty="0">
                <a:solidFill>
                  <a:srgbClr val="FFFFFF"/>
                </a:solidFill>
              </a:rPr>
              <a:t>LCLM 4006</a:t>
            </a:r>
          </a:p>
        </p:txBody>
      </p:sp>
    </p:spTree>
    <p:extLst>
      <p:ext uri="{BB962C8B-B14F-4D97-AF65-F5344CB8AC3E}">
        <p14:creationId xmlns:p14="http://schemas.microsoft.com/office/powerpoint/2010/main" val="1240014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E386C-58F4-7A69-442D-369AFF255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Business Concept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4E4AF-7DEB-1279-F01C-AD5CD5E54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RS Scent is a bespoke floral </a:t>
            </a:r>
            <a:r>
              <a:rPr lang="en-GB" sz="2000"/>
              <a:t>design service </a:t>
            </a:r>
            <a:r>
              <a:rPr lang="en-GB" sz="2000" dirty="0"/>
              <a:t>specialising in customisable long lasting artificial flower arrangement infused with premium oud oil fragrances.</a:t>
            </a:r>
          </a:p>
          <a:p>
            <a:r>
              <a:rPr lang="en-GB" sz="2000" dirty="0"/>
              <a:t>The benefits are visual appeal and aroma therapeutic long lasting effect saving customers money</a:t>
            </a:r>
          </a:p>
        </p:txBody>
      </p:sp>
      <p:pic>
        <p:nvPicPr>
          <p:cNvPr id="5" name="Picture 4" descr="Pink rose and mixed flower bouquet">
            <a:extLst>
              <a:ext uri="{FF2B5EF4-FFF2-40B4-BE49-F238E27FC236}">
                <a16:creationId xmlns:a16="http://schemas.microsoft.com/office/drawing/2014/main" id="{275DEE94-3399-357D-3432-402CA77596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59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326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F14786-0FC1-3B2C-2C0D-9263B2712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Business Structure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A28EE7-E40D-447A-1A48-56B8346756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540558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141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2AED1-CEAA-BB2C-15EF-27A56C71F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PESTLE Analysis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C7028B-E9D5-6626-4B5A-7DD08C63C7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575316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9959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021EF-A667-9F85-F75B-36F458C37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GB" sz="4000" dirty="0"/>
              <a:t>SWOT  Analysis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7BD2C4-C74E-F51F-D691-7E0381F32B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693" r="4959" b="-2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4D4CEE-802B-7257-E3F6-3735D65415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0371673"/>
              </p:ext>
            </p:extLst>
          </p:nvPr>
        </p:nvGraphicFramePr>
        <p:xfrm>
          <a:off x="6417734" y="26146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9952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743F6D-6F61-5DC1-52D5-B7C1E54AD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Marketing Strategy 4 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377F3-F192-AE2B-344F-28450139A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700" b="1" dirty="0"/>
              <a:t>Product: </a:t>
            </a:r>
            <a:r>
              <a:rPr lang="en-US" sz="1700" dirty="0"/>
              <a:t>Highly sustainably visually appealing aroma flowers </a:t>
            </a:r>
          </a:p>
          <a:p>
            <a:pPr marL="0" indent="0">
              <a:buNone/>
            </a:pPr>
            <a:r>
              <a:rPr lang="en-US" sz="1700" b="1" dirty="0"/>
              <a:t>Price: </a:t>
            </a:r>
            <a:r>
              <a:rPr lang="en-US" sz="1700" dirty="0"/>
              <a:t>Competitive affordable long-lasting quality products</a:t>
            </a:r>
          </a:p>
          <a:p>
            <a:pPr marL="0" indent="0">
              <a:buNone/>
            </a:pPr>
            <a:r>
              <a:rPr lang="en-US" sz="1700" b="1" dirty="0"/>
              <a:t>Promotion: </a:t>
            </a:r>
            <a:r>
              <a:rPr lang="en-US" sz="1700" dirty="0"/>
              <a:t>Social media story telling visual image marketing </a:t>
            </a:r>
          </a:p>
          <a:p>
            <a:pPr marL="0" indent="0">
              <a:buNone/>
            </a:pPr>
            <a:r>
              <a:rPr lang="en-US" sz="1700" b="1" dirty="0"/>
              <a:t>Place: </a:t>
            </a:r>
            <a:r>
              <a:rPr lang="en-US" sz="1700" dirty="0"/>
              <a:t>Dual channel distribution via an online store front and a mobile regional van</a:t>
            </a:r>
          </a:p>
          <a:p>
            <a:pPr marL="0" indent="0">
              <a:buNone/>
            </a:pPr>
            <a:r>
              <a:rPr lang="en-US" sz="1700" dirty="0"/>
              <a:t>Target  20-80+ age group/ Niche focus</a:t>
            </a:r>
          </a:p>
          <a:p>
            <a:pPr marL="0" indent="0">
              <a:buNone/>
            </a:pPr>
            <a:r>
              <a:rPr lang="en-US" sz="1700" dirty="0"/>
              <a:t>USP: “Duel sensory” experience, sustainable cost- effective long-lasting flowers.</a:t>
            </a:r>
          </a:p>
          <a:p>
            <a:pPr marL="0" indent="0">
              <a:buNone/>
            </a:pPr>
            <a:endParaRPr lang="en-US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8DC3AC-4851-08CE-830F-BA8BC6F8F5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813" r="16280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85461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B501A-F9F0-06AB-D9D5-FA0DB9E6B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Funding Requirement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EC7774-F510-DFBE-083A-7B86D3B87B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279975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4166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862BE-6528-5A9C-0088-7336BDB9A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25C1F-EC4A-7C27-258A-8EE359F33C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9870"/>
            <a:ext cx="10515600" cy="4351338"/>
          </a:xfrm>
        </p:spPr>
        <p:txBody>
          <a:bodyPr/>
          <a:lstStyle/>
          <a:p>
            <a:r>
              <a:rPr lang="en-GB" dirty="0"/>
              <a:t>R.S. Scent of Paradise utilises a dual channel distribution strategy , a professional online store from for remote processing and a mobile region van service for physical locations with a focus on “affordable quality”.</a:t>
            </a:r>
          </a:p>
          <a:p>
            <a:r>
              <a:rPr lang="en-GB" dirty="0"/>
              <a:t>The business is positioned to capture a significant share of the wellness and home décor sectors by offering products that support persona growth development and environmental consciousness </a:t>
            </a:r>
          </a:p>
        </p:txBody>
      </p:sp>
    </p:spTree>
    <p:extLst>
      <p:ext uri="{BB962C8B-B14F-4D97-AF65-F5344CB8AC3E}">
        <p14:creationId xmlns:p14="http://schemas.microsoft.com/office/powerpoint/2010/main" val="3328577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352</Words>
  <Application>Microsoft Office PowerPoint</Application>
  <PresentationFormat>Widescreen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RS Scent of Paradise </vt:lpstr>
      <vt:lpstr>Business Concept </vt:lpstr>
      <vt:lpstr>Business Structure </vt:lpstr>
      <vt:lpstr>PESTLE Analysis </vt:lpstr>
      <vt:lpstr>SWOT  Analysis </vt:lpstr>
      <vt:lpstr>Marketing Strategy 4 Ps</vt:lpstr>
      <vt:lpstr>Funding Requirement 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Charles Oham</dc:creator>
  <cp:lastModifiedBy>Charles Oham</cp:lastModifiedBy>
  <cp:revision>2</cp:revision>
  <dcterms:created xsi:type="dcterms:W3CDTF">2026-04-15T15:14:39Z</dcterms:created>
  <dcterms:modified xsi:type="dcterms:W3CDTF">2026-04-15T16:06:08Z</dcterms:modified>
</cp:coreProperties>
</file>