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29"/>
    <p:restoredTop sz="94631"/>
  </p:normalViewPr>
  <p:slideViewPr>
    <p:cSldViewPr snapToGrid="0" snapToObjects="1">
      <p:cViewPr varScale="1">
        <p:scale>
          <a:sx n="101" d="100"/>
          <a:sy n="101" d="100"/>
        </p:scale>
        <p:origin x="26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1: Heart Rate Response</a:t>
            </a:r>
          </a:p>
        </p:txBody>
      </p:sp>
      <p:pic>
        <p:nvPicPr>
          <p:cNvPr id="4" name="Picture 3" descr="g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89520" y="1384300"/>
            <a:ext cx="3985065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Describe the relationship shown.</a:t>
            </a:r>
          </a:p>
          <a:p>
            <a:r>
              <a:rPr dirty="0"/>
              <a:t>2. Explain the physiological mechanisms.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1: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6104107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What does the graph show?</a:t>
            </a:r>
          </a:p>
          <a:p>
            <a:r>
              <a:rPr dirty="0"/>
              <a:t>• Heart rate rises approximately linearly with exercise intensity.</a:t>
            </a:r>
          </a:p>
          <a:p>
            <a:endParaRPr dirty="0"/>
          </a:p>
          <a:p>
            <a:r>
              <a:rPr dirty="0"/>
              <a:t>Physiological explanation</a:t>
            </a:r>
          </a:p>
          <a:p>
            <a:r>
              <a:rPr dirty="0"/>
              <a:t>• Sympathetic activation; parasympathetic withdrawal.</a:t>
            </a:r>
          </a:p>
          <a:p>
            <a:endParaRPr dirty="0"/>
          </a:p>
          <a:p>
            <a:r>
              <a:rPr dirty="0"/>
              <a:t>Key terminology</a:t>
            </a:r>
          </a:p>
          <a:p>
            <a:r>
              <a:rPr dirty="0"/>
              <a:t>• Heart rate, HRmax, steady-state HR</a:t>
            </a:r>
          </a:p>
          <a:p>
            <a:endParaRPr dirty="0"/>
          </a:p>
          <a:p>
            <a:r>
              <a:rPr dirty="0"/>
              <a:t>Common misconception</a:t>
            </a:r>
          </a:p>
          <a:p>
            <a:r>
              <a:rPr dirty="0"/>
              <a:t>• HRmax increases with training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2: Stroke Volume Response</a:t>
            </a:r>
          </a:p>
        </p:txBody>
      </p:sp>
      <p:pic>
        <p:nvPicPr>
          <p:cNvPr id="4" name="Picture 3" descr="g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4813754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Describe the pattern and explain why it occurs.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2: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10515600" cy="43891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What does the graph show?</a:t>
            </a:r>
          </a:p>
          <a:p>
            <a:r>
              <a:t>• SV rises then plateaus in most individuals.</a:t>
            </a:r>
          </a:p>
          <a:p>
            <a:endParaRPr/>
          </a:p>
          <a:p>
            <a:r>
              <a:t>Physiological explanation</a:t>
            </a:r>
          </a:p>
          <a:p>
            <a:r>
              <a:t>• Increased preload, Frank-Starling effect, contractility.</a:t>
            </a:r>
          </a:p>
          <a:p>
            <a:endParaRPr/>
          </a:p>
          <a:p>
            <a:r>
              <a:t>Key terminology</a:t>
            </a:r>
          </a:p>
          <a:p>
            <a:r>
              <a:t>• SV, preload, EDV</a:t>
            </a:r>
          </a:p>
          <a:p>
            <a:endParaRPr/>
          </a:p>
          <a:p>
            <a:r>
              <a:t>Common misconception</a:t>
            </a:r>
          </a:p>
          <a:p>
            <a:r>
              <a:t>• SV rises indefinitely</a:t>
            </a:r>
          </a:p>
          <a:p>
            <a:endParaRPr/>
          </a:p>
          <a:p>
            <a:r>
              <a:t>Challenge question</a:t>
            </a:r>
          </a:p>
          <a:p>
            <a:r>
              <a:t>• Why might elite endurance athletes differ?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3: Cardiac Output</a:t>
            </a:r>
          </a:p>
        </p:txBody>
      </p:sp>
      <p:pic>
        <p:nvPicPr>
          <p:cNvPr id="4" name="Picture 3" descr="g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4798301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How does cardiac output respond to intensity?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3: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4957063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What does the graph show?</a:t>
            </a:r>
          </a:p>
          <a:p>
            <a:r>
              <a:rPr dirty="0"/>
              <a:t>• Cardiac output increases markedly with intensity.</a:t>
            </a:r>
          </a:p>
          <a:p>
            <a:endParaRPr dirty="0"/>
          </a:p>
          <a:p>
            <a:r>
              <a:rPr dirty="0"/>
              <a:t>Physiological explanation</a:t>
            </a:r>
          </a:p>
          <a:p>
            <a:r>
              <a:rPr dirty="0"/>
              <a:t>• Combined effects of HR and SV.</a:t>
            </a:r>
          </a:p>
          <a:p>
            <a:endParaRPr dirty="0"/>
          </a:p>
          <a:p>
            <a:r>
              <a:rPr dirty="0"/>
              <a:t>Key terminology</a:t>
            </a:r>
          </a:p>
          <a:p>
            <a:r>
              <a:rPr dirty="0"/>
              <a:t>• Cardiac output, Q</a:t>
            </a:r>
          </a:p>
          <a:p>
            <a:endParaRPr dirty="0"/>
          </a:p>
          <a:p>
            <a:r>
              <a:rPr dirty="0"/>
              <a:t>Common misconception</a:t>
            </a:r>
          </a:p>
          <a:p>
            <a:r>
              <a:rPr dirty="0"/>
              <a:t>• Q only depends on HR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4: Fick Principle</a:t>
            </a:r>
          </a:p>
        </p:txBody>
      </p:sp>
      <p:pic>
        <p:nvPicPr>
          <p:cNvPr id="4" name="Picture 3" descr="g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3985065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What relationship is illustrated?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4: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10515600" cy="43891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What does the graph show?</a:t>
            </a:r>
          </a:p>
          <a:p>
            <a:r>
              <a:rPr dirty="0"/>
              <a:t>• VO₂ increases with oxygen delivery.</a:t>
            </a:r>
          </a:p>
          <a:p>
            <a:endParaRPr dirty="0"/>
          </a:p>
          <a:p>
            <a:r>
              <a:rPr dirty="0"/>
              <a:t>Physiological explanation</a:t>
            </a:r>
          </a:p>
          <a:p>
            <a:r>
              <a:rPr dirty="0"/>
              <a:t>• VO₂=Q × a-</a:t>
            </a:r>
            <a:r>
              <a:rPr dirty="0" err="1"/>
              <a:t>vO</a:t>
            </a:r>
            <a:r>
              <a:rPr dirty="0"/>
              <a:t>₂ difference.</a:t>
            </a:r>
          </a:p>
          <a:p>
            <a:endParaRPr dirty="0"/>
          </a:p>
          <a:p>
            <a:r>
              <a:rPr dirty="0"/>
              <a:t>Key terminology</a:t>
            </a:r>
          </a:p>
          <a:p>
            <a:r>
              <a:rPr dirty="0"/>
              <a:t>• VO₂, Fick equation</a:t>
            </a:r>
          </a:p>
          <a:p>
            <a:endParaRPr dirty="0"/>
          </a:p>
          <a:p>
            <a:r>
              <a:rPr dirty="0"/>
              <a:t>Common misconception</a:t>
            </a:r>
          </a:p>
          <a:p>
            <a:r>
              <a:rPr dirty="0"/>
              <a:t>• VO₂ depends only on HR</a:t>
            </a:r>
          </a:p>
          <a:p>
            <a:endParaRPr dirty="0"/>
          </a:p>
          <a:p>
            <a:r>
              <a:rPr dirty="0"/>
              <a:t>Challenge question</a:t>
            </a:r>
          </a:p>
          <a:p>
            <a:r>
              <a:rPr dirty="0"/>
              <a:t>• Can two athletes achieve the same VO₂ differently?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5: Blood Pressure</a:t>
            </a:r>
          </a:p>
        </p:txBody>
      </p:sp>
      <p:pic>
        <p:nvPicPr>
          <p:cNvPr id="4" name="Picture 3" descr="g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3985065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Identify curves A and B.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5: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4264885" cy="3416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What does the graph show?</a:t>
            </a:r>
          </a:p>
          <a:p>
            <a:r>
              <a:rPr dirty="0"/>
              <a:t>• SBP rises substantially; DBP changes little.</a:t>
            </a:r>
          </a:p>
          <a:p>
            <a:endParaRPr dirty="0"/>
          </a:p>
          <a:p>
            <a:r>
              <a:rPr dirty="0"/>
              <a:t>Physiological explanation</a:t>
            </a:r>
          </a:p>
          <a:p>
            <a:r>
              <a:rPr dirty="0"/>
              <a:t>• Increased Q with peripheral vasodilation.</a:t>
            </a:r>
          </a:p>
          <a:p>
            <a:endParaRPr dirty="0"/>
          </a:p>
          <a:p>
            <a:r>
              <a:rPr dirty="0"/>
              <a:t>Key terminology</a:t>
            </a:r>
          </a:p>
          <a:p>
            <a:r>
              <a:rPr dirty="0"/>
              <a:t>• SBP, DBP, MAP</a:t>
            </a:r>
          </a:p>
          <a:p>
            <a:endParaRPr dirty="0"/>
          </a:p>
          <a:p>
            <a:r>
              <a:rPr dirty="0"/>
              <a:t>Common misconception</a:t>
            </a:r>
          </a:p>
          <a:p>
            <a:r>
              <a:rPr dirty="0"/>
              <a:t>• Both rise equally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6: Cardiovascular Drift</a:t>
            </a:r>
          </a:p>
        </p:txBody>
      </p:sp>
      <p:pic>
        <p:nvPicPr>
          <p:cNvPr id="4" name="Picture 3" descr="g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3985065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What phenomenon is shown?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6: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10515600" cy="43891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What does the graph show?</a:t>
            </a:r>
          </a:p>
          <a:p>
            <a:r>
              <a:rPr dirty="0"/>
              <a:t>• HR drifts up while SV drifts down.</a:t>
            </a:r>
          </a:p>
          <a:p>
            <a:endParaRPr dirty="0"/>
          </a:p>
          <a:p>
            <a:r>
              <a:rPr dirty="0"/>
              <a:t>Physiological explanation</a:t>
            </a:r>
          </a:p>
          <a:p>
            <a:r>
              <a:rPr dirty="0"/>
              <a:t>• Temperature rise and lower plasma volume.</a:t>
            </a:r>
          </a:p>
          <a:p>
            <a:endParaRPr dirty="0"/>
          </a:p>
          <a:p>
            <a:r>
              <a:rPr dirty="0"/>
              <a:t>Key terminology</a:t>
            </a:r>
          </a:p>
          <a:p>
            <a:r>
              <a:rPr dirty="0"/>
              <a:t>• Drift, plasma volume</a:t>
            </a:r>
          </a:p>
          <a:p>
            <a:endParaRPr dirty="0"/>
          </a:p>
          <a:p>
            <a:r>
              <a:rPr dirty="0"/>
              <a:t>Common misconception</a:t>
            </a:r>
          </a:p>
          <a:p>
            <a:r>
              <a:rPr dirty="0"/>
              <a:t>• Cardiac output must fall dramatically</a:t>
            </a:r>
          </a:p>
          <a:p>
            <a:endParaRPr dirty="0"/>
          </a:p>
          <a:p>
            <a:r>
              <a:rPr dirty="0"/>
              <a:t>Challenge question</a:t>
            </a:r>
          </a:p>
          <a:p>
            <a:r>
              <a:rPr dirty="0"/>
              <a:t>• How is Q maintained?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7: VO₂max Adaptation</a:t>
            </a:r>
          </a:p>
        </p:txBody>
      </p:sp>
      <p:pic>
        <p:nvPicPr>
          <p:cNvPr id="4" name="Picture 3" descr="g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3985065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What training adaptation is depicted?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7: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10515600" cy="43891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What does the graph show?</a:t>
            </a:r>
          </a:p>
          <a:p>
            <a:r>
              <a:t>• VO₂max improves following endurance training.</a:t>
            </a:r>
          </a:p>
          <a:p>
            <a:endParaRPr/>
          </a:p>
          <a:p>
            <a:r>
              <a:t>Physiological explanation</a:t>
            </a:r>
          </a:p>
          <a:p>
            <a:r>
              <a:t>• Greater maximal oxygen delivery.</a:t>
            </a:r>
          </a:p>
          <a:p>
            <a:endParaRPr/>
          </a:p>
          <a:p>
            <a:r>
              <a:t>Key terminology</a:t>
            </a:r>
          </a:p>
          <a:p>
            <a:r>
              <a:t>• VO₂max, stroke volume</a:t>
            </a:r>
          </a:p>
          <a:p>
            <a:endParaRPr/>
          </a:p>
          <a:p>
            <a:r>
              <a:t>Common misconception</a:t>
            </a:r>
          </a:p>
          <a:p>
            <a:r>
              <a:t>• HRmax is the main adaptation</a:t>
            </a:r>
          </a:p>
          <a:p>
            <a:endParaRPr/>
          </a:p>
          <a:p>
            <a:r>
              <a:t>Challenge question</a:t>
            </a:r>
          </a:p>
          <a:p>
            <a:r>
              <a:t>• Which adaptation contributes most?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8: Lactate Threshold</a:t>
            </a:r>
          </a:p>
        </p:txBody>
      </p:sp>
      <p:pic>
        <p:nvPicPr>
          <p:cNvPr id="4" name="Picture 3" descr="g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822960"/>
            <a:ext cx="7092317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914400"/>
            <a:ext cx="3985065" cy="14773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Discussion Questions</a:t>
            </a:r>
          </a:p>
          <a:p>
            <a:endParaRPr dirty="0"/>
          </a:p>
          <a:p>
            <a:r>
              <a:rPr dirty="0"/>
              <a:t>1. Which athlete is better trained?</a:t>
            </a:r>
          </a:p>
          <a:p>
            <a:r>
              <a:rPr dirty="0"/>
              <a:t>2. Explain the physiological mechanisms.</a:t>
            </a:r>
          </a:p>
          <a:p>
            <a:r>
              <a:rPr dirty="0"/>
              <a:t>3. Identify key terminology.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548640"/>
          </a:xfrm>
          <a:prstGeom prst="rect">
            <a:avLst/>
          </a:prstGeom>
          <a:solidFill>
            <a:srgbClr val="123A6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73152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Graph 8: Interpretation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8640" y="914400"/>
            <a:ext cx="10515600" cy="43891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What does the graph show?</a:t>
            </a:r>
          </a:p>
          <a:p>
            <a:r>
              <a:t>• The right-shifted curve indicates higher LT.</a:t>
            </a:r>
          </a:p>
          <a:p>
            <a:endParaRPr/>
          </a:p>
          <a:p>
            <a:r>
              <a:t>Physiological explanation</a:t>
            </a:r>
          </a:p>
          <a:p>
            <a:r>
              <a:t>• Improved lactate balance and oxidative capacity.</a:t>
            </a:r>
          </a:p>
          <a:p>
            <a:endParaRPr/>
          </a:p>
          <a:p>
            <a:r>
              <a:t>Key terminology</a:t>
            </a:r>
          </a:p>
          <a:p>
            <a:r>
              <a:t>• LT, threshold</a:t>
            </a:r>
          </a:p>
          <a:p>
            <a:endParaRPr/>
          </a:p>
          <a:p>
            <a:r>
              <a:t>Common misconception</a:t>
            </a:r>
          </a:p>
          <a:p>
            <a:r>
              <a:t>• VO₂max and LT are identical</a:t>
            </a:r>
          </a:p>
          <a:p>
            <a:endParaRPr/>
          </a:p>
          <a:p>
            <a:r>
              <a:t>Challenge question</a:t>
            </a:r>
          </a:p>
          <a:p>
            <a:r>
              <a:t>• Why can performance improve after VO₂max plateaus?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630</Words>
  <Application>Microsoft Macintosh PowerPoint</Application>
  <PresentationFormat>Widescreen</PresentationFormat>
  <Paragraphs>158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Geraint Forster</dc:creator>
  <cp:keywords/>
  <dc:description>generated using python-pptx</dc:description>
  <cp:lastModifiedBy>Geraint Forster</cp:lastModifiedBy>
  <cp:revision>2</cp:revision>
  <dcterms:created xsi:type="dcterms:W3CDTF">2026-09-16T14:32:49Z</dcterms:created>
  <dcterms:modified xsi:type="dcterms:W3CDTF">2026-09-16T14:38:13Z</dcterms:modified>
  <cp:category/>
</cp:coreProperties>
</file>