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43"/>
  </p:notesMasterIdLst>
  <p:sldIdLst>
    <p:sldId id="265" r:id="rId3"/>
    <p:sldId id="294" r:id="rId4"/>
    <p:sldId id="292" r:id="rId5"/>
    <p:sldId id="291" r:id="rId6"/>
    <p:sldId id="273" r:id="rId7"/>
    <p:sldId id="293" r:id="rId8"/>
    <p:sldId id="267" r:id="rId9"/>
    <p:sldId id="295" r:id="rId10"/>
    <p:sldId id="288" r:id="rId11"/>
    <p:sldId id="289" r:id="rId12"/>
    <p:sldId id="272" r:id="rId13"/>
    <p:sldId id="280" r:id="rId14"/>
    <p:sldId id="296" r:id="rId15"/>
    <p:sldId id="281" r:id="rId16"/>
    <p:sldId id="297" r:id="rId17"/>
    <p:sldId id="298" r:id="rId18"/>
    <p:sldId id="299" r:id="rId19"/>
    <p:sldId id="300" r:id="rId20"/>
    <p:sldId id="301" r:id="rId21"/>
    <p:sldId id="302" r:id="rId22"/>
    <p:sldId id="303" r:id="rId23"/>
    <p:sldId id="269" r:id="rId24"/>
    <p:sldId id="271" r:id="rId25"/>
    <p:sldId id="270" r:id="rId26"/>
    <p:sldId id="286" r:id="rId27"/>
    <p:sldId id="261" r:id="rId28"/>
    <p:sldId id="278" r:id="rId29"/>
    <p:sldId id="283" r:id="rId30"/>
    <p:sldId id="262" r:id="rId31"/>
    <p:sldId id="304" r:id="rId32"/>
    <p:sldId id="306" r:id="rId33"/>
    <p:sldId id="307" r:id="rId34"/>
    <p:sldId id="305" r:id="rId35"/>
    <p:sldId id="308" r:id="rId36"/>
    <p:sldId id="309" r:id="rId37"/>
    <p:sldId id="284" r:id="rId38"/>
    <p:sldId id="277" r:id="rId39"/>
    <p:sldId id="287" r:id="rId40"/>
    <p:sldId id="264" r:id="rId41"/>
    <p:sldId id="282" r:id="rId4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831" autoAdjust="0"/>
  </p:normalViewPr>
  <p:slideViewPr>
    <p:cSldViewPr snapToGrid="0" snapToObjects="1">
      <p:cViewPr>
        <p:scale>
          <a:sx n="100" d="100"/>
          <a:sy n="100" d="100"/>
        </p:scale>
        <p:origin x="-1192" y="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viewProps" Target="viewProps.xml"/><Relationship Id="rId47" Type="http://schemas.openxmlformats.org/officeDocument/2006/relationships/theme" Target="theme/theme1.xml"/><Relationship Id="rId48" Type="http://schemas.openxmlformats.org/officeDocument/2006/relationships/tableStyles" Target="tableStyles.xml"/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slide" Target="slides/slide25.xml"/><Relationship Id="rId28" Type="http://schemas.openxmlformats.org/officeDocument/2006/relationships/slide" Target="slides/slide26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30" Type="http://schemas.openxmlformats.org/officeDocument/2006/relationships/slide" Target="slides/slide28.xml"/><Relationship Id="rId31" Type="http://schemas.openxmlformats.org/officeDocument/2006/relationships/slide" Target="slides/slide29.xml"/><Relationship Id="rId32" Type="http://schemas.openxmlformats.org/officeDocument/2006/relationships/slide" Target="slides/slide30.xml"/><Relationship Id="rId9" Type="http://schemas.openxmlformats.org/officeDocument/2006/relationships/slide" Target="slides/slide7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33" Type="http://schemas.openxmlformats.org/officeDocument/2006/relationships/slide" Target="slides/slide31.xml"/><Relationship Id="rId34" Type="http://schemas.openxmlformats.org/officeDocument/2006/relationships/slide" Target="slides/slide32.xml"/><Relationship Id="rId35" Type="http://schemas.openxmlformats.org/officeDocument/2006/relationships/slide" Target="slides/slide33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37" Type="http://schemas.openxmlformats.org/officeDocument/2006/relationships/slide" Target="slides/slide35.xml"/><Relationship Id="rId38" Type="http://schemas.openxmlformats.org/officeDocument/2006/relationships/slide" Target="slides/slide36.xml"/><Relationship Id="rId39" Type="http://schemas.openxmlformats.org/officeDocument/2006/relationships/slide" Target="slides/slide37.xml"/><Relationship Id="rId40" Type="http://schemas.openxmlformats.org/officeDocument/2006/relationships/slide" Target="slides/slide38.xml"/><Relationship Id="rId41" Type="http://schemas.openxmlformats.org/officeDocument/2006/relationships/slide" Target="slides/slide39.xml"/><Relationship Id="rId42" Type="http://schemas.openxmlformats.org/officeDocument/2006/relationships/slide" Target="slides/slide40.xml"/><Relationship Id="rId43" Type="http://schemas.openxmlformats.org/officeDocument/2006/relationships/notesMaster" Target="notesMasters/notesMaster1.xml"/><Relationship Id="rId44" Type="http://schemas.openxmlformats.org/officeDocument/2006/relationships/printerSettings" Target="printerSettings/printerSettings1.bin"/><Relationship Id="rId4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1FEC26-8F9C-D04E-9417-397FF2EB8840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558D6-515C-8B4D-AC15-0AA4F0C48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149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072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>
              <a:latin typeface="Calibri" charset="0"/>
            </a:endParaRPr>
          </a:p>
        </p:txBody>
      </p:sp>
      <p:sp>
        <p:nvSpPr>
          <p:cNvPr id="307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0C26585F-8AD0-1048-A5CA-C4E9D00CC2FC}" type="slidenum">
              <a:rPr lang="en-US" sz="1200"/>
              <a:pPr eaLnBrk="1" hangingPunct="1"/>
              <a:t>3</a:t>
            </a:fld>
            <a:endParaRPr 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4096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>
              <a:latin typeface="Calibri" charset="0"/>
            </a:endParaRPr>
          </a:p>
        </p:txBody>
      </p:sp>
      <p:sp>
        <p:nvSpPr>
          <p:cNvPr id="409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D3E9BF98-E117-3948-B30D-2340F7596CE0}" type="slidenum">
              <a:rPr lang="en-US" sz="1200"/>
              <a:pPr eaLnBrk="1" hangingPunct="1"/>
              <a:t>4</a:t>
            </a:fld>
            <a:endParaRPr 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52C7BE-B8F8-7247-9772-74AF94E3345B}" type="slidenum">
              <a:rPr lang="en-GB">
                <a:solidFill>
                  <a:prstClr val="black"/>
                </a:solidFill>
              </a:rPr>
              <a:pPr>
                <a:defRPr/>
              </a:pPr>
              <a:t>16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cs typeface="+mn-cs"/>
              </a:rPr>
              <a:t>Adele taking drop with concerned kids who made the suggestion that she should go first!</a:t>
            </a:r>
          </a:p>
          <a:p>
            <a:pPr eaLnBrk="1" hangingPunct="1">
              <a:defRPr/>
            </a:pPr>
            <a:r>
              <a:rPr lang="en-US" dirty="0" smtClean="0">
                <a:cs typeface="+mn-cs"/>
              </a:rPr>
              <a:t>James A sledging at Marsden… not wearing safety kit  watched by others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8053A3-A700-C144-9DC4-F391DADF1B4D}" type="slidenum">
              <a:rPr lang="en-GB">
                <a:solidFill>
                  <a:prstClr val="black"/>
                </a:solidFill>
              </a:rPr>
              <a:pPr>
                <a:defRPr/>
              </a:pPr>
              <a:t>18</a:t>
            </a:fld>
            <a:endParaRPr lang="en-GB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E245B26-D042-7143-A33C-57A462182325}" type="slidenum">
              <a:rPr lang="en-GB">
                <a:solidFill>
                  <a:prstClr val="black"/>
                </a:solidFill>
              </a:rPr>
              <a:pPr>
                <a:defRPr/>
              </a:pPr>
              <a:t>20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008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07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545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303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272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287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154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367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110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504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243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11A4D1-D746-3445-8970-0FDB9BFE0DAB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4468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125898-97F1-A544-8712-88EA61D9207F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4820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677E67-038A-F547-80A3-3E9911343696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0624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C0938E-F4E6-E446-B854-CE0979FE1969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20203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881EE2-7712-9542-BD13-D8497F0E3B24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0818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4B078B-6FD9-6F40-8C10-F2F2C0ED2B8A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616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EEFB0E-2DBC-0849-951D-34DB004E003D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7608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D6DAA9-DE3A-934E-B381-7334922A972B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8261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57B70-C2D4-1B4D-B841-FF690516A873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0593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F07657-56D9-624B-8B4E-30EFFD9C51A7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2717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72C0B-E4DF-444B-9AE0-189DF9CB8FD3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3407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707F60-8A03-924F-B41A-90FFDBC9D632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717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4F5E24-8E83-804C-BE07-76311EABA17E}" type="datetimeFigureOut">
              <a:rPr lang="en-US" smtClean="0"/>
              <a:t>12/03/2016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DA5EB-CB77-0648-A994-E17F1B1A94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465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CFFCC"/>
            </a:gs>
            <a:gs pos="50000">
              <a:srgbClr val="5E765E"/>
            </a:gs>
            <a:gs pos="100000">
              <a:srgbClr val="CC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cs typeface="+mn-cs"/>
              </a:defRPr>
            </a:lvl1pPr>
          </a:lstStyle>
          <a:p>
            <a:pPr defTabSz="914400" fontAlgn="base">
              <a:spcBef>
                <a:spcPct val="0"/>
              </a:spcBef>
              <a:spcAft>
                <a:spcPct val="0"/>
              </a:spcAft>
              <a:defRPr/>
            </a:pPr>
            <a:fld id="{08A1C18E-FEF9-3C4C-88CB-9814A9A41D6A}" type="slidenum">
              <a:rPr lang="en-GB">
                <a:solidFill>
                  <a:srgbClr val="000000"/>
                </a:solidFill>
                <a:latin typeface="Arial" charset="0"/>
                <a:ea typeface="ＭＳ Ｐゴシック" charset="0"/>
              </a:rPr>
              <a:pPr defTabSz="9144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000000"/>
              </a:solidFill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5921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getintoteaching.education.gov.uk/preparing-for-your-interview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8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rFeOYlxJbmw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henexusnetwork.org/wp-content/uploads/2015/09/CUSP-Nexus-conference-Nov-2015_TimJackson.pdf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thewaleswewant.co.uk/about/well-being-future-generations-wales-act-20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9567"/>
            <a:ext cx="8229600" cy="1143000"/>
          </a:xfrm>
        </p:spPr>
        <p:txBody>
          <a:bodyPr>
            <a:noAutofit/>
          </a:bodyPr>
          <a:lstStyle/>
          <a:p>
            <a:r>
              <a:rPr lang="en-GB" sz="7200" b="1" dirty="0" smtClean="0">
                <a:solidFill>
                  <a:schemeClr val="accent3">
                    <a:lumMod val="50000"/>
                  </a:schemeClr>
                </a:solidFill>
              </a:rPr>
              <a:t>SHSS6081</a:t>
            </a:r>
            <a:r>
              <a:rPr lang="en-GB" sz="7200" b="1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en-GB" sz="7200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sz="7200" b="1" dirty="0" smtClean="0">
                <a:solidFill>
                  <a:schemeClr val="accent3">
                    <a:lumMod val="50000"/>
                  </a:schemeClr>
                </a:solidFill>
              </a:rPr>
              <a:t>Next Steps</a:t>
            </a:r>
            <a:br>
              <a:rPr lang="en-GB" sz="7200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sz="7200" b="1" dirty="0" smtClean="0">
                <a:solidFill>
                  <a:schemeClr val="accent3">
                    <a:lumMod val="50000"/>
                  </a:schemeClr>
                </a:solidFill>
              </a:rPr>
              <a:t>Demonstrating your awareness of bigger issues</a:t>
            </a:r>
            <a:endParaRPr lang="en-GB" sz="7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98400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Bigger </a:t>
            </a:r>
            <a:r>
              <a:rPr lang="en-GB" dirty="0"/>
              <a:t>P</a:t>
            </a:r>
            <a:r>
              <a:rPr lang="en-GB" dirty="0" smtClean="0"/>
              <a:t>icture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Values and ethics</a:t>
            </a:r>
          </a:p>
          <a:p>
            <a:r>
              <a:rPr lang="en-GB" dirty="0" smtClean="0"/>
              <a:t>Responding to policies (and other dynamic factors)</a:t>
            </a:r>
          </a:p>
          <a:p>
            <a:r>
              <a:rPr lang="en-GB" dirty="0" smtClean="0"/>
              <a:t>A role for outdoor and adventure in society?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3375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100" y="-85725"/>
            <a:ext cx="28956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69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2362200"/>
            <a:ext cx="3429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TextBox 4"/>
          <p:cNvSpPr txBox="1">
            <a:spLocks noChangeArrowheads="1"/>
          </p:cNvSpPr>
          <p:nvPr/>
        </p:nvSpPr>
        <p:spPr bwMode="auto">
          <a:xfrm>
            <a:off x="76200" y="6248400"/>
            <a:ext cx="4667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1400">
                <a:cs typeface="Arial" charset="0"/>
              </a:rPr>
              <a:t>Photo of Auguste Rodin</a:t>
            </a:r>
            <a:r>
              <a:rPr lang="ja-JP" altLang="en-US" sz="1400">
                <a:cs typeface="Arial" charset="0"/>
              </a:rPr>
              <a:t>’</a:t>
            </a:r>
            <a:r>
              <a:rPr lang="en-US" altLang="ja-JP" sz="1400">
                <a:cs typeface="Arial" charset="0"/>
              </a:rPr>
              <a:t>s </a:t>
            </a:r>
            <a:r>
              <a:rPr lang="ja-JP" altLang="en-US" sz="1400">
                <a:cs typeface="Arial" charset="0"/>
              </a:rPr>
              <a:t>“</a:t>
            </a:r>
            <a:r>
              <a:rPr lang="en-US" altLang="ja-JP" sz="1400">
                <a:cs typeface="Arial" charset="0"/>
              </a:rPr>
              <a:t>The Thinker</a:t>
            </a:r>
            <a:r>
              <a:rPr lang="ja-JP" altLang="en-US" sz="1400">
                <a:cs typeface="Arial" charset="0"/>
              </a:rPr>
              <a:t>”</a:t>
            </a:r>
            <a:r>
              <a:rPr lang="en-US" altLang="ja-JP" sz="1400">
                <a:cs typeface="Arial" charset="0"/>
              </a:rPr>
              <a:t> from Wikipedia;</a:t>
            </a:r>
          </a:p>
          <a:p>
            <a:pPr eaLnBrk="1" hangingPunct="1"/>
            <a:r>
              <a:rPr lang="en-US" sz="1400">
                <a:cs typeface="Arial" charset="0"/>
              </a:rPr>
              <a:t>Definition from The American Heritage Dictionary (1973)</a:t>
            </a:r>
          </a:p>
        </p:txBody>
      </p:sp>
      <p:sp>
        <p:nvSpPr>
          <p:cNvPr id="29700" name="TextBox 3"/>
          <p:cNvSpPr txBox="1">
            <a:spLocks noChangeArrowheads="1"/>
          </p:cNvSpPr>
          <p:nvPr/>
        </p:nvSpPr>
        <p:spPr bwMode="auto">
          <a:xfrm>
            <a:off x="0" y="762000"/>
            <a:ext cx="91440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600" b="1">
                <a:solidFill>
                  <a:srgbClr val="002060"/>
                </a:solidFill>
              </a:rPr>
              <a:t>                          </a:t>
            </a:r>
            <a:r>
              <a:rPr lang="en-US" sz="4000" b="1">
                <a:solidFill>
                  <a:srgbClr val="002060"/>
                </a:solidFill>
              </a:rPr>
              <a:t>Value</a:t>
            </a:r>
          </a:p>
        </p:txBody>
      </p:sp>
      <p:sp>
        <p:nvSpPr>
          <p:cNvPr id="4102" name="TextBox 6"/>
          <p:cNvSpPr txBox="1">
            <a:spLocks noChangeArrowheads="1"/>
          </p:cNvSpPr>
          <p:nvPr/>
        </p:nvSpPr>
        <p:spPr bwMode="auto">
          <a:xfrm>
            <a:off x="914400" y="1905000"/>
            <a:ext cx="4343400" cy="253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ja-JP" altLang="en-US" sz="4000"/>
              <a:t>“</a:t>
            </a:r>
            <a:r>
              <a:rPr lang="en-US" altLang="ja-JP" sz="4000"/>
              <a:t>Worth in usefulness or </a:t>
            </a:r>
          </a:p>
          <a:p>
            <a:pPr algn="ctr" eaLnBrk="1" hangingPunct="1"/>
            <a:r>
              <a:rPr lang="en-US" sz="4000"/>
              <a:t>importance to the </a:t>
            </a:r>
            <a:br>
              <a:rPr lang="en-US" sz="4000"/>
            </a:br>
            <a:r>
              <a:rPr lang="en-US" sz="4000"/>
              <a:t>possessor</a:t>
            </a:r>
            <a:r>
              <a:rPr lang="ja-JP" altLang="en-US" sz="4000"/>
              <a:t>”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30674770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4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100" y="-85725"/>
            <a:ext cx="28956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3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2362200"/>
            <a:ext cx="3429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39" name="TextBox 3"/>
          <p:cNvSpPr txBox="1">
            <a:spLocks noChangeArrowheads="1"/>
          </p:cNvSpPr>
          <p:nvPr/>
        </p:nvSpPr>
        <p:spPr bwMode="auto">
          <a:xfrm>
            <a:off x="0" y="231775"/>
            <a:ext cx="91440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US" sz="2600" b="1">
                <a:solidFill>
                  <a:srgbClr val="002060"/>
                </a:solidFill>
              </a:rPr>
              <a:t>                          </a:t>
            </a:r>
            <a:r>
              <a:rPr lang="en-US" sz="5400" b="1">
                <a:solidFill>
                  <a:srgbClr val="002060"/>
                </a:solidFill>
              </a:rPr>
              <a:t>Ethics</a:t>
            </a:r>
          </a:p>
        </p:txBody>
      </p:sp>
      <p:sp>
        <p:nvSpPr>
          <p:cNvPr id="3078" name="TextBox 7"/>
          <p:cNvSpPr txBox="1">
            <a:spLocks noChangeArrowheads="1"/>
          </p:cNvSpPr>
          <p:nvPr/>
        </p:nvSpPr>
        <p:spPr bwMode="auto">
          <a:xfrm>
            <a:off x="228600" y="1447800"/>
            <a:ext cx="6858000" cy="507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en-GB" sz="3600"/>
              <a:t>The philosophy of </a:t>
            </a:r>
            <a:r>
              <a:rPr lang="en-GB" sz="3600" b="1"/>
              <a:t>morality</a:t>
            </a:r>
            <a:r>
              <a:rPr lang="en-GB" sz="3600"/>
              <a:t>, </a:t>
            </a:r>
          </a:p>
          <a:p>
            <a:pPr algn="ctr" eaLnBrk="1" hangingPunct="1"/>
            <a:r>
              <a:rPr lang="en-GB" sz="3600"/>
              <a:t>concerned with </a:t>
            </a:r>
          </a:p>
          <a:p>
            <a:pPr algn="ctr" eaLnBrk="1" hangingPunct="1"/>
            <a:r>
              <a:rPr lang="en-GB" sz="3600"/>
              <a:t>what is right (good, legal, </a:t>
            </a:r>
            <a:r>
              <a:rPr lang="en-GB" sz="3600" i="1"/>
              <a:t>etc</a:t>
            </a:r>
            <a:r>
              <a:rPr lang="en-GB" sz="3600"/>
              <a:t>.) </a:t>
            </a:r>
          </a:p>
          <a:p>
            <a:pPr algn="ctr" eaLnBrk="1" hangingPunct="1"/>
            <a:r>
              <a:rPr lang="en-GB" sz="3600"/>
              <a:t>and wrong (bad, illegal, </a:t>
            </a:r>
            <a:r>
              <a:rPr lang="en-GB" sz="3600" i="1"/>
              <a:t>etc</a:t>
            </a:r>
            <a:r>
              <a:rPr lang="en-GB" sz="3600"/>
              <a:t>.)</a:t>
            </a:r>
          </a:p>
          <a:p>
            <a:pPr algn="ctr" eaLnBrk="1" hangingPunct="1"/>
            <a:endParaRPr lang="en-GB" sz="3600"/>
          </a:p>
          <a:p>
            <a:pPr algn="ctr" eaLnBrk="1" hangingPunct="1"/>
            <a:r>
              <a:rPr lang="en-GB" sz="3600"/>
              <a:t>Ethical principles constrain self-serving behaviour in deference </a:t>
            </a:r>
            <a:br>
              <a:rPr lang="en-GB" sz="3600"/>
            </a:br>
            <a:r>
              <a:rPr lang="en-GB" sz="3600"/>
              <a:t>to some other good…</a:t>
            </a:r>
          </a:p>
          <a:p>
            <a:pPr algn="ctr" eaLnBrk="1" hangingPunct="1"/>
            <a:r>
              <a:rPr lang="en-GB" sz="3600"/>
              <a:t>Its not all about you!</a:t>
            </a:r>
          </a:p>
        </p:txBody>
      </p:sp>
    </p:spTree>
    <p:extLst>
      <p:ext uri="{BB962C8B-B14F-4D97-AF65-F5344CB8AC3E}">
        <p14:creationId xmlns:p14="http://schemas.microsoft.com/office/powerpoint/2010/main" val="1487723963"/>
      </p:ext>
    </p:extLst>
  </p:cSld>
  <p:clrMapOvr>
    <a:masterClrMapping/>
  </p:clrMapOvr>
  <p:transition xmlns:p14="http://schemas.microsoft.com/office/powerpoint/2010/main">
    <p:wipe dir="d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0247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4F6228"/>
                </a:solidFill>
              </a:rPr>
              <a:t>What </a:t>
            </a:r>
            <a:r>
              <a:rPr lang="en-GB" b="1" dirty="0" smtClean="0">
                <a:solidFill>
                  <a:srgbClr val="4F6228"/>
                </a:solidFill>
              </a:rPr>
              <a:t>are </a:t>
            </a:r>
            <a:r>
              <a:rPr lang="en-GB" b="1" u="sng" dirty="0">
                <a:solidFill>
                  <a:srgbClr val="4F6228"/>
                </a:solidFill>
              </a:rPr>
              <a:t>your</a:t>
            </a:r>
            <a:r>
              <a:rPr lang="en-GB" b="1" dirty="0">
                <a:solidFill>
                  <a:srgbClr val="4F6228"/>
                </a:solidFill>
              </a:rPr>
              <a:t> </a:t>
            </a:r>
            <a:r>
              <a:rPr lang="en-GB" b="1" dirty="0" smtClean="0">
                <a:solidFill>
                  <a:srgbClr val="4F6228"/>
                </a:solidFill>
              </a:rPr>
              <a:t>personal values and ethics </a:t>
            </a:r>
            <a:r>
              <a:rPr lang="en-GB" b="1" dirty="0">
                <a:solidFill>
                  <a:srgbClr val="4F6228"/>
                </a:solidFill>
              </a:rPr>
              <a:t>in </a:t>
            </a:r>
            <a:r>
              <a:rPr lang="en-GB" b="1" dirty="0" smtClean="0">
                <a:solidFill>
                  <a:srgbClr val="4F6228"/>
                </a:solidFill>
              </a:rPr>
              <a:t>terms outdoor education practice?</a:t>
            </a:r>
            <a:r>
              <a:rPr lang="en-GB" b="1" dirty="0">
                <a:solidFill>
                  <a:srgbClr val="4F6228"/>
                </a:solidFill>
              </a:rPr>
              <a:t/>
            </a:r>
            <a:br>
              <a:rPr lang="en-GB" b="1" dirty="0">
                <a:solidFill>
                  <a:srgbClr val="4F6228"/>
                </a:solidFill>
              </a:rPr>
            </a:br>
            <a:endParaRPr lang="en-GB" b="1" dirty="0">
              <a:solidFill>
                <a:srgbClr val="4F6228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05580"/>
            <a:ext cx="8229600" cy="4525963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GB" sz="4400" b="1" dirty="0" smtClean="0">
                <a:solidFill>
                  <a:srgbClr val="4F6228"/>
                </a:solidFill>
              </a:rPr>
              <a:t>on </a:t>
            </a:r>
            <a:r>
              <a:rPr lang="en-GB" sz="4400" b="1" dirty="0">
                <a:solidFill>
                  <a:srgbClr val="4F6228"/>
                </a:solidFill>
              </a:rPr>
              <a:t>a day by day </a:t>
            </a:r>
            <a:r>
              <a:rPr lang="en-GB" sz="4400" b="1" dirty="0" smtClean="0">
                <a:solidFill>
                  <a:srgbClr val="4F6228"/>
                </a:solidFill>
              </a:rPr>
              <a:t>basis</a:t>
            </a:r>
            <a:endParaRPr lang="en-GB" sz="4400" b="1" dirty="0">
              <a:solidFill>
                <a:srgbClr val="4F6228"/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en-GB" sz="4400" b="1" dirty="0" smtClean="0">
                <a:solidFill>
                  <a:srgbClr val="4F6228"/>
                </a:solidFill>
              </a:rPr>
              <a:t>as </a:t>
            </a:r>
            <a:r>
              <a:rPr lang="en-GB" sz="4400" b="1" dirty="0">
                <a:solidFill>
                  <a:srgbClr val="4F6228"/>
                </a:solidFill>
              </a:rPr>
              <a:t>a career</a:t>
            </a:r>
          </a:p>
          <a:p>
            <a:pPr marL="0" indent="0">
              <a:buNone/>
            </a:pP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0351828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Values and 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89426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Employers want to know how your personal values and ethics might impact on your ability to do the job.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You need to demonstrate that there is no serious conflict between your values/ethics and theirs.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There are three ways of exploring this important aspect of recruitment:</a:t>
            </a:r>
            <a:br>
              <a:rPr lang="en-GB" dirty="0"/>
            </a:b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job </a:t>
            </a:r>
            <a:r>
              <a:rPr lang="en-GB" dirty="0"/>
              <a:t>advertisement (person spec, job description</a:t>
            </a:r>
            <a:r>
              <a:rPr lang="en-GB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application form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542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Some potential purposes of outdoor </a:t>
            </a:r>
            <a:r>
              <a:rPr lang="en-GB" dirty="0" smtClean="0"/>
              <a:t>education… why it might be provided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3496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Diversionary/ Entertainment </a:t>
            </a:r>
            <a:endParaRPr lang="en-GB" dirty="0"/>
          </a:p>
          <a:p>
            <a:r>
              <a:rPr lang="en-GB" dirty="0" smtClean="0"/>
              <a:t>Physical </a:t>
            </a:r>
            <a:r>
              <a:rPr lang="en-GB" dirty="0"/>
              <a:t>activity</a:t>
            </a:r>
          </a:p>
          <a:p>
            <a:r>
              <a:rPr lang="en-GB" dirty="0" smtClean="0"/>
              <a:t>Training/ development</a:t>
            </a:r>
            <a:endParaRPr lang="en-GB" dirty="0"/>
          </a:p>
          <a:p>
            <a:r>
              <a:rPr lang="en-GB" dirty="0" smtClean="0"/>
              <a:t>Curriculum delivery</a:t>
            </a:r>
          </a:p>
          <a:p>
            <a:r>
              <a:rPr lang="en-GB" dirty="0" smtClean="0"/>
              <a:t>Therapeutic</a:t>
            </a:r>
          </a:p>
          <a:p>
            <a:r>
              <a:rPr lang="en-GB" dirty="0" smtClean="0"/>
              <a:t>Social </a:t>
            </a:r>
            <a:r>
              <a:rPr lang="en-GB" dirty="0" smtClean="0"/>
              <a:t>inclusion/change</a:t>
            </a:r>
            <a:endParaRPr lang="en-GB" dirty="0" smtClean="0"/>
          </a:p>
          <a:p>
            <a:r>
              <a:rPr lang="en-GB" dirty="0" smtClean="0"/>
              <a:t>Hegemony/ </a:t>
            </a:r>
            <a:r>
              <a:rPr lang="en-GB" dirty="0"/>
              <a:t>Marxist </a:t>
            </a:r>
            <a:r>
              <a:rPr lang="en-GB" dirty="0" smtClean="0"/>
              <a:t>perspective</a:t>
            </a:r>
          </a:p>
          <a:p>
            <a:r>
              <a:rPr lang="en-GB" dirty="0" smtClean="0"/>
              <a:t>Profit</a:t>
            </a:r>
            <a:endParaRPr lang="en-GB" dirty="0" smtClean="0"/>
          </a:p>
          <a:p>
            <a:r>
              <a:rPr lang="en-GB" dirty="0" smtClean="0"/>
              <a:t>And others…</a:t>
            </a:r>
          </a:p>
          <a:p>
            <a:r>
              <a:rPr lang="en-GB" dirty="0" smtClean="0"/>
              <a:t>Overt or covert?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598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xmlns:p14="http://schemas.microsoft.com/office/powerpoint/2010/main" spd="med">
        <p:fade/>
      </p:transition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84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following two slides are adapted from information on the Department for Education website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sz="2200" dirty="0" smtClean="0"/>
              <a:t>(Preparing for your interview, </a:t>
            </a:r>
            <a:r>
              <a:rPr lang="en-GB" sz="2200" dirty="0" err="1" smtClean="0"/>
              <a:t>DfE</a:t>
            </a:r>
            <a:r>
              <a:rPr lang="en-GB" sz="2200" dirty="0"/>
              <a:t>; </a:t>
            </a:r>
            <a:r>
              <a:rPr lang="en-GB" sz="2200" dirty="0">
                <a:hlinkClick r:id="rId2"/>
              </a:rPr>
              <a:t>https://getintoteaching.education.gov.uk/preparing-for-your-</a:t>
            </a:r>
            <a:r>
              <a:rPr lang="en-GB" sz="2200" dirty="0" smtClean="0">
                <a:hlinkClick r:id="rId2"/>
              </a:rPr>
              <a:t>interview</a:t>
            </a:r>
            <a:r>
              <a:rPr lang="en-GB" sz="2200" dirty="0" smtClean="0"/>
              <a:t> accessed 12/3/2016)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484048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Have you done your research?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300" y="1117600"/>
            <a:ext cx="8432800" cy="55372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There’s </a:t>
            </a:r>
            <a:r>
              <a:rPr lang="en-GB" dirty="0"/>
              <a:t>no overarching, generic interview for teacher training, so you need to be able to tailor your approach. Make sure you do your research about the school(s) or </a:t>
            </a:r>
            <a:r>
              <a:rPr lang="en-GB" dirty="0" smtClean="0"/>
              <a:t>university. </a:t>
            </a:r>
          </a:p>
          <a:p>
            <a:pPr marL="0" indent="0">
              <a:buNone/>
            </a:pPr>
            <a:r>
              <a:rPr lang="en-GB" dirty="0" smtClean="0"/>
              <a:t>When </a:t>
            </a:r>
            <a:r>
              <a:rPr lang="en-GB" dirty="0"/>
              <a:t>you receive an invitation for an interview, read it </a:t>
            </a:r>
            <a:r>
              <a:rPr lang="en-GB" dirty="0" smtClean="0"/>
              <a:t>carefully </a:t>
            </a:r>
            <a:r>
              <a:rPr lang="en-GB" dirty="0"/>
              <a:t>so you know </a:t>
            </a:r>
            <a:r>
              <a:rPr lang="en-GB" dirty="0" smtClean="0"/>
              <a:t>what </a:t>
            </a:r>
            <a:r>
              <a:rPr lang="en-GB" dirty="0"/>
              <a:t>to expect. </a:t>
            </a:r>
            <a:r>
              <a:rPr lang="en-GB" dirty="0"/>
              <a:t>I</a:t>
            </a:r>
            <a:r>
              <a:rPr lang="en-GB" dirty="0" smtClean="0"/>
              <a:t>nterviews </a:t>
            </a:r>
            <a:r>
              <a:rPr lang="en-GB" dirty="0"/>
              <a:t>will generally take place over a full day </a:t>
            </a:r>
            <a:r>
              <a:rPr lang="en-GB" dirty="0" smtClean="0"/>
              <a:t>and </a:t>
            </a:r>
            <a:r>
              <a:rPr lang="en-GB" dirty="0"/>
              <a:t>they can include </a:t>
            </a:r>
            <a:r>
              <a:rPr lang="en-GB" dirty="0" smtClean="0"/>
              <a:t>some or all</a:t>
            </a:r>
            <a:r>
              <a:rPr lang="en-GB" dirty="0"/>
              <a:t>, of the following:</a:t>
            </a:r>
          </a:p>
          <a:p>
            <a:r>
              <a:rPr lang="en-GB" dirty="0"/>
              <a:t>a review of personal documentation </a:t>
            </a:r>
            <a:r>
              <a:rPr lang="en-GB" dirty="0" smtClean="0"/>
              <a:t>and certificates</a:t>
            </a:r>
            <a:endParaRPr lang="en-GB" dirty="0"/>
          </a:p>
          <a:p>
            <a:r>
              <a:rPr lang="en-GB" b="1" dirty="0"/>
              <a:t>a group task or discussion (e.g. discussion on current </a:t>
            </a:r>
            <a:r>
              <a:rPr lang="en-GB" b="1" dirty="0" smtClean="0"/>
              <a:t>issues</a:t>
            </a:r>
            <a:r>
              <a:rPr lang="en-GB" b="1" dirty="0"/>
              <a:t>)</a:t>
            </a:r>
          </a:p>
          <a:p>
            <a:r>
              <a:rPr lang="en-GB" b="1" dirty="0"/>
              <a:t>a short presentation </a:t>
            </a:r>
            <a:r>
              <a:rPr lang="en-GB" b="1" dirty="0" smtClean="0"/>
              <a:t>– with or without time for prep</a:t>
            </a:r>
          </a:p>
          <a:p>
            <a:r>
              <a:rPr lang="en-GB" dirty="0" smtClean="0"/>
              <a:t>an </a:t>
            </a:r>
            <a:r>
              <a:rPr lang="en-GB" dirty="0"/>
              <a:t>individual interview, </a:t>
            </a:r>
            <a:r>
              <a:rPr lang="en-GB" dirty="0" smtClean="0"/>
              <a:t>one</a:t>
            </a:r>
            <a:r>
              <a:rPr lang="en-GB" dirty="0"/>
              <a:t>-to-one or with a panel</a:t>
            </a:r>
          </a:p>
          <a:p>
            <a:r>
              <a:rPr lang="en-GB" dirty="0"/>
              <a:t>a written task, </a:t>
            </a:r>
            <a:r>
              <a:rPr lang="en-GB" dirty="0" smtClean="0"/>
              <a:t>which </a:t>
            </a:r>
            <a:r>
              <a:rPr lang="en-GB" dirty="0"/>
              <a:t>could involve a literacy test </a:t>
            </a:r>
            <a:r>
              <a:rPr lang="en-GB" dirty="0" smtClean="0"/>
              <a:t>or </a:t>
            </a:r>
            <a:r>
              <a:rPr lang="en-GB" dirty="0"/>
              <a:t>subject-based </a:t>
            </a:r>
            <a:r>
              <a:rPr lang="en-GB" dirty="0" smtClean="0"/>
              <a:t>test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2203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100" y="457200"/>
            <a:ext cx="8610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qualities will you bring to </a:t>
            </a:r>
            <a:r>
              <a:rPr lang="en-GB" dirty="0" smtClean="0"/>
              <a:t>the job?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82700"/>
            <a:ext cx="8229600" cy="5334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Guessing </a:t>
            </a:r>
            <a:r>
              <a:rPr lang="en-GB" dirty="0"/>
              <a:t>the questions </a:t>
            </a:r>
            <a:r>
              <a:rPr lang="en-GB" dirty="0" smtClean="0"/>
              <a:t>can </a:t>
            </a:r>
            <a:r>
              <a:rPr lang="en-GB" dirty="0"/>
              <a:t>be </a:t>
            </a:r>
            <a:r>
              <a:rPr lang="en-GB" dirty="0" smtClean="0"/>
              <a:t>tricky. </a:t>
            </a:r>
            <a:r>
              <a:rPr lang="en-GB" dirty="0"/>
              <a:t>So be sure you can provide compelling reasons for why you have all the right qualities for </a:t>
            </a:r>
            <a:r>
              <a:rPr lang="en-GB" dirty="0" smtClean="0"/>
              <a:t>the role. </a:t>
            </a:r>
            <a:r>
              <a:rPr lang="en-GB" dirty="0"/>
              <a:t>These include:</a:t>
            </a:r>
          </a:p>
          <a:p>
            <a:r>
              <a:rPr lang="en-GB" dirty="0"/>
              <a:t>having </a:t>
            </a:r>
            <a:r>
              <a:rPr lang="en-GB" b="1" dirty="0"/>
              <a:t>an assured, committed reason</a:t>
            </a:r>
            <a:r>
              <a:rPr lang="en-GB" dirty="0"/>
              <a:t> for wanting </a:t>
            </a:r>
            <a:r>
              <a:rPr lang="en-GB" dirty="0" smtClean="0"/>
              <a:t>the job and </a:t>
            </a:r>
            <a:r>
              <a:rPr lang="en-GB" dirty="0"/>
              <a:t>an understanding of how you can make a difference </a:t>
            </a:r>
            <a:r>
              <a:rPr lang="en-GB" dirty="0" smtClean="0"/>
              <a:t>to the organisation/ clients</a:t>
            </a:r>
            <a:endParaRPr lang="en-GB" dirty="0"/>
          </a:p>
          <a:p>
            <a:r>
              <a:rPr lang="en-GB" dirty="0" smtClean="0"/>
              <a:t>being </a:t>
            </a:r>
            <a:r>
              <a:rPr lang="en-GB" dirty="0"/>
              <a:t>able to explain what </a:t>
            </a:r>
            <a:r>
              <a:rPr lang="en-GB" dirty="0" smtClean="0"/>
              <a:t>what skills and experiences you have that are relevant to the role</a:t>
            </a:r>
            <a:endParaRPr lang="en-GB" dirty="0"/>
          </a:p>
          <a:p>
            <a:r>
              <a:rPr lang="en-GB" b="1" dirty="0" smtClean="0"/>
              <a:t>understanding </a:t>
            </a:r>
            <a:r>
              <a:rPr lang="en-GB" b="1" dirty="0"/>
              <a:t>current policies and practices in education and teaching in general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34920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150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8800" b="1" dirty="0" smtClean="0">
                <a:solidFill>
                  <a:schemeClr val="accent3">
                    <a:lumMod val="50000"/>
                  </a:schemeClr>
                </a:solidFill>
              </a:rPr>
              <a:t>What does sustainability mean to you? </a:t>
            </a:r>
            <a:endParaRPr lang="en-GB" sz="8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9838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Sustainability…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15174"/>
            <a:ext cx="8229600" cy="51443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Our Common Future</a:t>
            </a:r>
            <a:r>
              <a:rPr lang="en-GB" dirty="0"/>
              <a:t>, </a:t>
            </a:r>
            <a:r>
              <a:rPr lang="en-GB" dirty="0" smtClean="0"/>
              <a:t>(aka the </a:t>
            </a:r>
            <a:r>
              <a:rPr lang="en-GB" dirty="0" err="1"/>
              <a:t>Brundtland</a:t>
            </a:r>
            <a:r>
              <a:rPr lang="en-GB" dirty="0"/>
              <a:t> </a:t>
            </a:r>
            <a:r>
              <a:rPr lang="en-GB" dirty="0" smtClean="0"/>
              <a:t>Report)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"Sustainable development is </a:t>
            </a:r>
            <a:r>
              <a:rPr lang="en-GB" b="1" i="1" dirty="0"/>
              <a:t>development</a:t>
            </a:r>
            <a:r>
              <a:rPr lang="en-GB" i="1" dirty="0"/>
              <a:t> that meets the </a:t>
            </a:r>
            <a:r>
              <a:rPr lang="en-GB" b="1" i="1" dirty="0"/>
              <a:t>needs </a:t>
            </a:r>
            <a:r>
              <a:rPr lang="en-GB" i="1" dirty="0"/>
              <a:t>of the present without compromising the ability of </a:t>
            </a:r>
            <a:r>
              <a:rPr lang="en-GB" b="1" i="1" dirty="0"/>
              <a:t>future generations </a:t>
            </a:r>
            <a:r>
              <a:rPr lang="en-GB" i="1" dirty="0"/>
              <a:t>to meet their own </a:t>
            </a:r>
            <a:r>
              <a:rPr lang="en-GB" b="1" i="1" dirty="0" smtClean="0"/>
              <a:t>needs</a:t>
            </a:r>
            <a:r>
              <a:rPr lang="en-GB" i="1" dirty="0" smtClean="0"/>
              <a:t>”</a:t>
            </a:r>
            <a:r>
              <a:rPr lang="en-GB" dirty="0"/>
              <a:t> </a:t>
            </a:r>
            <a:r>
              <a:rPr lang="en-GB" dirty="0" smtClean="0"/>
              <a:t>(WCED, 1987, p43)</a:t>
            </a:r>
            <a:r>
              <a:rPr lang="en-GB" dirty="0"/>
              <a:t>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4800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840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That would demonstrate “clinical” knowledge but not: </a:t>
            </a:r>
          </a:p>
          <a:p>
            <a:pPr marL="0" indent="0">
              <a:buNone/>
            </a:pPr>
            <a:r>
              <a:rPr lang="en-GB" dirty="0" smtClean="0"/>
              <a:t>creativity, </a:t>
            </a:r>
          </a:p>
          <a:p>
            <a:pPr marL="0" indent="0">
              <a:buNone/>
            </a:pPr>
            <a:r>
              <a:rPr lang="en-GB" dirty="0" smtClean="0"/>
              <a:t>understanding of how knowledge can be applied</a:t>
            </a:r>
          </a:p>
          <a:p>
            <a:pPr marL="0" indent="0">
              <a:buNone/>
            </a:pPr>
            <a:r>
              <a:rPr lang="en-GB" dirty="0" smtClean="0"/>
              <a:t>nor an appreciation of your potential role in the specific organisation.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How can you improve that response? </a:t>
            </a:r>
          </a:p>
          <a:p>
            <a:pPr marL="0" indent="0">
              <a:buNone/>
            </a:pPr>
            <a:r>
              <a:rPr lang="en-GB" dirty="0" smtClean="0"/>
              <a:t>(you have five minutes in pairs, refer to the next slide for guidance)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72479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17 0  0.031 0.01867  0.031 0.04133  C 0.031 0.06533  0.017 0.084  0 0.084  C -0.017 0.084  -0.031 0.10267  -0.031 0.12533  C -0.031 0.148  -0.017 0.16667  0 0.16667  C 0.017 0.16667  0.031 0.18533  0.031 0.208  C 0.031 0.23067  0.017 0.24933  0 0.24933  C -0.017 0.24933  -0.031 0.268  -0.031 0.292  C -0.031 0.31467  -0.017 0.33333  0 0.33333  C 0.017 0.33333  0.031 0.31467  0.031 0.292  C 0.031 0.268  0.017 0.24933  0 0.24933  C -0.017 0.24933  -0.031 0.23067  -0.031 0.208  C -0.031 0.18533  -0.017 0.16667  0 0.16667  C 0.017 0.16667  0.031 0.148  0.031 0.12533  C 0.031 0.10267  0.017 0.084  0 0.084  C -0.017 0.084  -0.031 0.06533  -0.031 0.04133  C -0.031 0.01867  -0.017 0  0 0  Z" pathEditMode="relative" ptsTypes="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2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17 0  0.031 0.01867  0.031 0.04133  C 0.031 0.06533  0.017 0.084  0 0.084  C -0.017 0.084  -0.031 0.10267  -0.031 0.12533  C -0.031 0.148  -0.017 0.16667  0 0.16667  C 0.017 0.16667  0.031 0.18533  0.031 0.208  C 0.031 0.23067  0.017 0.24933  0 0.24933  C -0.017 0.24933  -0.031 0.268  -0.031 0.292  C -0.031 0.31467  -0.017 0.33333  0 0.33333  C 0.017 0.33333  0.031 0.31467  0.031 0.292  C 0.031 0.268  0.017 0.24933  0 0.24933  C -0.017 0.24933  -0.031 0.23067  -0.031 0.208  C -0.031 0.18533  -0.017 0.16667  0 0.16667  C 0.017 0.16667  0.031 0.148  0.031 0.12533  C 0.031 0.10267  0.017 0.084  0 0.084  C -0.017 0.084  -0.031 0.06533  -0.031 0.04133  C -0.031 0.01867  -0.017 0  0 0  Z" pathEditMode="relative" ptsTypes="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Grafico Sostenibilità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739" r="-17739"/>
          <a:stretch/>
        </p:blipFill>
        <p:spPr>
          <a:xfrm>
            <a:off x="266700" y="0"/>
            <a:ext cx="8420100" cy="6469062"/>
          </a:xfrm>
        </p:spPr>
      </p:pic>
    </p:spTree>
    <p:extLst>
      <p:ext uri="{BB962C8B-B14F-4D97-AF65-F5344CB8AC3E}">
        <p14:creationId xmlns:p14="http://schemas.microsoft.com/office/powerpoint/2010/main" val="34070733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following is an example of a 5 minute presentation that I made at an interview in the Lake District around 2005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6599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692150"/>
            <a:ext cx="7847012" cy="5545138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b="1" smtClean="0">
                <a:cs typeface="+mj-cs"/>
              </a:rPr>
              <a:t>The relevance of outdoor education to the Every Child Matters outcomes</a:t>
            </a:r>
            <a:r>
              <a:rPr lang="en-GB" smtClean="0">
                <a:cs typeface="+mj-cs"/>
              </a:rPr>
              <a:t>- </a:t>
            </a:r>
            <a:br>
              <a:rPr lang="en-GB" smtClean="0">
                <a:cs typeface="+mj-cs"/>
              </a:rPr>
            </a:br>
            <a:r>
              <a:rPr lang="en-GB" smtClean="0">
                <a:cs typeface="+mj-cs"/>
              </a:rPr>
              <a:t>addressing the needs of children</a:t>
            </a:r>
          </a:p>
        </p:txBody>
      </p:sp>
    </p:spTree>
    <p:extLst>
      <p:ext uri="{BB962C8B-B14F-4D97-AF65-F5344CB8AC3E}">
        <p14:creationId xmlns:p14="http://schemas.microsoft.com/office/powerpoint/2010/main" val="36310741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b="1" smtClean="0">
                <a:cs typeface="+mj-cs"/>
              </a:rPr>
              <a:t>Be Healthy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196975"/>
            <a:ext cx="8291512" cy="190023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+mn-cs"/>
              </a:rPr>
              <a:t>Alternatives to traditional PE</a:t>
            </a:r>
          </a:p>
          <a:p>
            <a:pPr eaLnBrk="1" hangingPunct="1">
              <a:defRPr/>
            </a:pPr>
            <a:r>
              <a:rPr lang="en-GB" dirty="0" smtClean="0">
                <a:cs typeface="+mn-cs"/>
              </a:rPr>
              <a:t>MIND – Green agenda for mental health</a:t>
            </a:r>
          </a:p>
        </p:txBody>
      </p:sp>
      <p:pic>
        <p:nvPicPr>
          <p:cNvPr id="3082" name="Picture 10" descr="dovestones 1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43213" y="2325688"/>
            <a:ext cx="3384550" cy="451008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76424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492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b="1" dirty="0" smtClean="0">
                <a:cs typeface="+mj-cs"/>
              </a:rPr>
              <a:t>Stay Safe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950" y="981075"/>
            <a:ext cx="8856663" cy="2189163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+mn-cs"/>
              </a:rPr>
              <a:t>Assessing &amp; managing risk</a:t>
            </a:r>
          </a:p>
          <a:p>
            <a:pPr eaLnBrk="1" hangingPunct="1">
              <a:defRPr/>
            </a:pPr>
            <a:r>
              <a:rPr lang="en-GB" dirty="0" smtClean="0">
                <a:cs typeface="+mn-cs"/>
              </a:rPr>
              <a:t>Bullying - promoting sense of worth 		   	  in self and others</a:t>
            </a:r>
          </a:p>
        </p:txBody>
      </p:sp>
      <p:pic>
        <p:nvPicPr>
          <p:cNvPr id="4100" name="Picture 4" descr="OED 3_2_04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71775" y="2708275"/>
            <a:ext cx="6035675" cy="400526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53297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b="1" smtClean="0">
                <a:cs typeface="+mj-cs"/>
              </a:rPr>
              <a:t>Enjoy and Achieve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268413"/>
            <a:ext cx="8507412" cy="1973262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+mn-cs"/>
              </a:rPr>
              <a:t>Social and Emotional Aspects of Learning</a:t>
            </a:r>
          </a:p>
          <a:p>
            <a:pPr eaLnBrk="1" hangingPunct="1">
              <a:defRPr/>
            </a:pPr>
            <a:r>
              <a:rPr lang="en-GB" dirty="0" smtClean="0">
                <a:cs typeface="+mn-cs"/>
              </a:rPr>
              <a:t>Alternative learning environment</a:t>
            </a:r>
          </a:p>
          <a:p>
            <a:pPr eaLnBrk="1" hangingPunct="1">
              <a:defRPr/>
            </a:pPr>
            <a:endParaRPr lang="en-GB" dirty="0" smtClean="0">
              <a:cs typeface="+mn-cs"/>
            </a:endParaRPr>
          </a:p>
        </p:txBody>
      </p:sp>
      <p:pic>
        <p:nvPicPr>
          <p:cNvPr id="7172" name="Picture 4" descr="Outdoor 10_3_0369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350" y="2420938"/>
            <a:ext cx="6553200" cy="4329112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55051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b="1" smtClean="0">
                <a:cs typeface="+mj-cs"/>
              </a:rPr>
              <a:t>Achieve Economic </a:t>
            </a:r>
            <a:br>
              <a:rPr lang="en-GB" sz="5400" b="1" smtClean="0">
                <a:cs typeface="+mj-cs"/>
              </a:rPr>
            </a:br>
            <a:r>
              <a:rPr lang="en-GB" sz="5400" b="1" smtClean="0">
                <a:cs typeface="+mj-cs"/>
              </a:rPr>
              <a:t>Well-being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700213"/>
            <a:ext cx="8507412" cy="1397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+mn-cs"/>
              </a:rPr>
              <a:t>Ready for work – time keeping, compliance</a:t>
            </a:r>
            <a:endParaRPr lang="en-GB" sz="2800" dirty="0" smtClean="0">
              <a:cs typeface="+mn-cs"/>
            </a:endParaRPr>
          </a:p>
          <a:p>
            <a:pPr eaLnBrk="1" hangingPunct="1">
              <a:defRPr/>
            </a:pPr>
            <a:r>
              <a:rPr lang="en-GB" dirty="0" smtClean="0">
                <a:cs typeface="+mn-cs"/>
              </a:rPr>
              <a:t>Aim Higher - inspire &amp; motivate</a:t>
            </a:r>
          </a:p>
        </p:txBody>
      </p:sp>
      <p:pic>
        <p:nvPicPr>
          <p:cNvPr id="6148" name="Picture 4" descr="12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23" t="18760" r="4445" b="3931"/>
          <a:stretch/>
        </p:blipFill>
        <p:spPr>
          <a:xfrm>
            <a:off x="2124075" y="2995613"/>
            <a:ext cx="4864100" cy="386238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59341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b="1" smtClean="0">
                <a:cs typeface="+mj-cs"/>
              </a:rPr>
              <a:t>Make a Positive Contribution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8218487" cy="1323975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+mn-cs"/>
              </a:rPr>
              <a:t>Teamwork - cooperation &amp; leadership</a:t>
            </a:r>
          </a:p>
          <a:p>
            <a:pPr eaLnBrk="1" hangingPunct="1">
              <a:defRPr/>
            </a:pPr>
            <a:r>
              <a:rPr lang="en-GB" dirty="0" smtClean="0">
                <a:cs typeface="+mn-cs"/>
              </a:rPr>
              <a:t>Reflective practice - solution focused</a:t>
            </a:r>
          </a:p>
        </p:txBody>
      </p:sp>
      <p:pic>
        <p:nvPicPr>
          <p:cNvPr id="5124" name="Picture 4" descr="OED 3_2_042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87675" y="2849563"/>
            <a:ext cx="3024188" cy="390048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8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67657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6138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Well-being </a:t>
            </a:r>
            <a:r>
              <a:rPr lang="en-GB" b="1" dirty="0" smtClean="0">
                <a:solidFill>
                  <a:schemeClr val="accent2"/>
                </a:solidFill>
              </a:rPr>
              <a:t>for </a:t>
            </a:r>
            <a:r>
              <a:rPr lang="en-GB" b="1" dirty="0">
                <a:solidFill>
                  <a:schemeClr val="accent2"/>
                </a:solidFill>
              </a:rPr>
              <a:t>Future Generations (Wales) </a:t>
            </a:r>
            <a:r>
              <a:rPr lang="en-GB" b="1" dirty="0" smtClean="0">
                <a:solidFill>
                  <a:schemeClr val="accent2"/>
                </a:solidFill>
              </a:rPr>
              <a:t>Act</a:t>
            </a:r>
            <a:r>
              <a:rPr lang="en-GB" b="1" dirty="0">
                <a:solidFill>
                  <a:schemeClr val="accent2"/>
                </a:solidFill>
              </a:rPr>
              <a:t> </a:t>
            </a:r>
            <a:r>
              <a:rPr lang="en-GB" b="1" dirty="0" smtClean="0">
                <a:solidFill>
                  <a:schemeClr val="accent2"/>
                </a:solidFill>
              </a:rPr>
              <a:t>(2015)</a:t>
            </a: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4014"/>
            <a:ext cx="8229600" cy="495398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</a:t>
            </a:r>
            <a:r>
              <a:rPr lang="en-GB" dirty="0"/>
              <a:t>Well-being </a:t>
            </a:r>
            <a:r>
              <a:rPr lang="en-GB" dirty="0" smtClean="0"/>
              <a:t>for </a:t>
            </a:r>
            <a:r>
              <a:rPr lang="en-GB" dirty="0"/>
              <a:t>Future Generations Act is about improving the </a:t>
            </a:r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social</a:t>
            </a:r>
            <a:r>
              <a:rPr lang="en-GB" dirty="0"/>
              <a:t>, </a:t>
            </a: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economic</a:t>
            </a:r>
            <a:r>
              <a:rPr lang="en-GB" dirty="0"/>
              <a:t>, </a:t>
            </a: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environmental</a:t>
            </a:r>
            <a:r>
              <a:rPr lang="en-GB" dirty="0"/>
              <a:t> and 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cultural</a:t>
            </a:r>
            <a:r>
              <a:rPr lang="en-GB" dirty="0"/>
              <a:t> well-being of Wales.</a:t>
            </a:r>
          </a:p>
          <a:p>
            <a:r>
              <a:rPr lang="en-GB" dirty="0"/>
              <a:t>It will make </a:t>
            </a:r>
            <a:r>
              <a:rPr lang="en-GB" dirty="0" smtClean="0"/>
              <a:t>public bodies </a:t>
            </a:r>
            <a:r>
              <a:rPr lang="en-GB" dirty="0"/>
              <a:t>work </a:t>
            </a:r>
            <a:r>
              <a:rPr lang="en-GB" dirty="0" smtClean="0"/>
              <a:t>with </a:t>
            </a:r>
            <a:r>
              <a:rPr lang="en-GB" dirty="0"/>
              <a:t>people and communities and each </a:t>
            </a:r>
            <a:r>
              <a:rPr lang="en-GB" dirty="0" smtClean="0"/>
              <a:t>other:</a:t>
            </a:r>
          </a:p>
          <a:p>
            <a:pPr marL="984250"/>
            <a:r>
              <a:rPr lang="en-GB" dirty="0" smtClean="0"/>
              <a:t>proactively, </a:t>
            </a:r>
          </a:p>
          <a:p>
            <a:pPr marL="984250"/>
            <a:r>
              <a:rPr lang="en-GB" dirty="0" smtClean="0"/>
              <a:t>in the long</a:t>
            </a:r>
            <a:r>
              <a:rPr lang="en-GB" dirty="0"/>
              <a:t>-</a:t>
            </a:r>
            <a:r>
              <a:rPr lang="en-GB" dirty="0" smtClean="0"/>
              <a:t>term</a:t>
            </a:r>
          </a:p>
          <a:p>
            <a:pPr marL="984250"/>
            <a:r>
              <a:rPr lang="en-GB" dirty="0"/>
              <a:t>w</a:t>
            </a:r>
            <a:r>
              <a:rPr lang="en-GB" dirty="0" smtClean="0"/>
              <a:t>ith an integrated approach</a:t>
            </a:r>
          </a:p>
          <a:p>
            <a:r>
              <a:rPr lang="en-GB" dirty="0" smtClean="0"/>
              <a:t>The aim is to create </a:t>
            </a:r>
            <a:r>
              <a:rPr lang="en-GB" dirty="0"/>
              <a:t>a Wales that we all want to live in, now and in the future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3156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9700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dirty="0"/>
              <a:t>The Act puts in place seven well-being goals.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4" name="Content Placeholder 3" descr="future-generations-goals-eng_0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461" r="-40461"/>
          <a:stretch>
            <a:fillRect/>
          </a:stretch>
        </p:blipFill>
        <p:spPr>
          <a:xfrm>
            <a:off x="-594189" y="1092364"/>
            <a:ext cx="10204391" cy="5612022"/>
          </a:xfrm>
        </p:spPr>
      </p:pic>
    </p:spTree>
    <p:extLst>
      <p:ext uri="{BB962C8B-B14F-4D97-AF65-F5344CB8AC3E}">
        <p14:creationId xmlns:p14="http://schemas.microsoft.com/office/powerpoint/2010/main" val="14934006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WFG Video: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hlinkClick r:id="rId2"/>
              </a:rPr>
              <a:t>https://www.youtube.com/watch?v=</a:t>
            </a:r>
            <a:r>
              <a:rPr lang="en-GB" sz="2000" dirty="0" smtClean="0">
                <a:hlinkClick r:id="rId2"/>
              </a:rPr>
              <a:t>rFeOYlxJbmw</a:t>
            </a: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662519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76762"/>
          </a:xfrm>
        </p:spPr>
        <p:txBody>
          <a:bodyPr>
            <a:normAutofit/>
          </a:bodyPr>
          <a:lstStyle/>
          <a:p>
            <a:r>
              <a:rPr lang="en-GB" b="1" dirty="0" smtClean="0"/>
              <a:t>How </a:t>
            </a:r>
            <a:r>
              <a:rPr lang="en-GB" b="1" dirty="0" smtClean="0"/>
              <a:t>can outdoor education contribute to the Wellbeing for Future Generations agenda?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213540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dirty="0" smtClean="0">
                <a:solidFill>
                  <a:srgbClr val="FF6600"/>
                </a:solidFill>
              </a:rPr>
              <a:t>Resilience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 smtClean="0"/>
              <a:t>The empowerment </a:t>
            </a:r>
            <a:r>
              <a:rPr lang="en-GB" b="1" dirty="0"/>
              <a:t>and engagement of </a:t>
            </a:r>
            <a:r>
              <a:rPr lang="en-GB" b="1" dirty="0" smtClean="0"/>
              <a:t>citizens…</a:t>
            </a:r>
            <a:r>
              <a:rPr lang="en-GB" dirty="0" smtClean="0"/>
              <a:t> to </a:t>
            </a:r>
            <a:r>
              <a:rPr lang="en-GB" dirty="0"/>
              <a:t>“develop links and involve committed, confident, proactive stakeholders with a shared agenda.” 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Simply using communities </a:t>
            </a:r>
            <a:r>
              <a:rPr lang="en-GB" dirty="0"/>
              <a:t>as ‘delivery tools’ for top-down </a:t>
            </a:r>
            <a:r>
              <a:rPr lang="en-GB" dirty="0" smtClean="0"/>
              <a:t>initiatives </a:t>
            </a:r>
            <a:r>
              <a:rPr lang="en-GB" dirty="0"/>
              <a:t>is unlikely to succeed. It is “a joined-up approach between grassroots and top-down interventions” that “can build longer-term </a:t>
            </a:r>
            <a:r>
              <a:rPr lang="en-GB" b="1" dirty="0"/>
              <a:t>community resilience </a:t>
            </a:r>
            <a:r>
              <a:rPr lang="en-GB" dirty="0" smtClean="0"/>
              <a:t>to </a:t>
            </a:r>
            <a:r>
              <a:rPr lang="en-GB" dirty="0"/>
              <a:t>climate change.</a:t>
            </a:r>
            <a:r>
              <a:rPr lang="en-GB" dirty="0" smtClean="0"/>
              <a:t>”</a:t>
            </a:r>
          </a:p>
          <a:p>
            <a:pPr marL="0" indent="0">
              <a:buNone/>
            </a:pPr>
            <a:r>
              <a:rPr lang="en-GB" dirty="0" err="1" smtClean="0"/>
              <a:t>Twigger</a:t>
            </a:r>
            <a:r>
              <a:rPr lang="en-GB" dirty="0" smtClean="0"/>
              <a:t>-Ross </a:t>
            </a:r>
            <a:r>
              <a:rPr lang="en-GB" i="1" dirty="0" smtClean="0"/>
              <a:t>et al, </a:t>
            </a:r>
            <a:r>
              <a:rPr lang="en-GB" dirty="0" smtClean="0"/>
              <a:t>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4244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58451"/>
            <a:ext cx="8229600" cy="581963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600" dirty="0"/>
              <a:t>Local communities have already started to face issues related to climate </a:t>
            </a:r>
            <a:r>
              <a:rPr lang="en-US" sz="3600" dirty="0" smtClean="0"/>
              <a:t>change: increased precipitation, </a:t>
            </a:r>
            <a:r>
              <a:rPr lang="en-US" sz="3600" dirty="0"/>
              <a:t>frequent flood events, sea level rise, and </a:t>
            </a:r>
            <a:r>
              <a:rPr lang="en-US" sz="3600" dirty="0" smtClean="0"/>
              <a:t>other </a:t>
            </a:r>
            <a:r>
              <a:rPr lang="en-US" sz="3600" dirty="0"/>
              <a:t>extreme weather </a:t>
            </a:r>
            <a:r>
              <a:rPr lang="en-US" sz="3600" dirty="0" smtClean="0"/>
              <a:t>conditions. </a:t>
            </a:r>
          </a:p>
          <a:p>
            <a:pPr marL="0" indent="0">
              <a:buNone/>
            </a:pPr>
            <a:r>
              <a:rPr lang="en-US" sz="3600" dirty="0"/>
              <a:t>C</a:t>
            </a:r>
            <a:r>
              <a:rPr lang="en-US" sz="3600" dirty="0" smtClean="0"/>
              <a:t>itizens</a:t>
            </a:r>
            <a:r>
              <a:rPr lang="en-US" sz="3600" dirty="0"/>
              <a:t>' </a:t>
            </a:r>
            <a:r>
              <a:rPr lang="en-US" sz="3600" b="1" dirty="0"/>
              <a:t>proactive adaptation </a:t>
            </a:r>
            <a:r>
              <a:rPr lang="en-US" sz="3600" dirty="0"/>
              <a:t>to climate change is an imperative and </a:t>
            </a:r>
            <a:r>
              <a:rPr lang="en-US" sz="3600" dirty="0" smtClean="0"/>
              <a:t>challenging goal. </a:t>
            </a:r>
          </a:p>
          <a:p>
            <a:pPr marL="0" indent="0">
              <a:buNone/>
            </a:pPr>
            <a:r>
              <a:rPr lang="en-US" sz="2800" dirty="0" smtClean="0"/>
              <a:t>(</a:t>
            </a:r>
            <a:r>
              <a:rPr lang="en-GB" sz="2800" dirty="0" smtClean="0"/>
              <a:t>De </a:t>
            </a:r>
            <a:r>
              <a:rPr lang="en-GB" sz="2800" dirty="0" err="1" smtClean="0"/>
              <a:t>Dominicis</a:t>
            </a:r>
            <a:r>
              <a:rPr lang="en-GB" sz="2800" dirty="0"/>
              <a:t> </a:t>
            </a:r>
            <a:r>
              <a:rPr lang="en-GB" sz="2800" i="1" dirty="0" smtClean="0"/>
              <a:t>et al,</a:t>
            </a:r>
            <a:r>
              <a:rPr lang="en-GB" sz="2800" dirty="0" smtClean="0"/>
              <a:t> 2015, p66)</a:t>
            </a:r>
            <a:endParaRPr lang="en-US" sz="2800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942129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Resilience is about </a:t>
            </a:r>
            <a:r>
              <a:rPr lang="en-US" dirty="0" smtClean="0"/>
              <a:t>drawing </a:t>
            </a:r>
            <a:r>
              <a:rPr lang="en-US" dirty="0"/>
              <a:t>on, as </a:t>
            </a:r>
            <a:r>
              <a:rPr lang="en-US" dirty="0" smtClean="0"/>
              <a:t>well </a:t>
            </a:r>
            <a:r>
              <a:rPr lang="en-US" dirty="0"/>
              <a:t>as building, </a:t>
            </a:r>
            <a:r>
              <a:rPr lang="en-US" dirty="0" smtClean="0"/>
              <a:t>capacities</a:t>
            </a:r>
            <a:r>
              <a:rPr lang="en-US" dirty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Twigger</a:t>
            </a:r>
            <a:r>
              <a:rPr lang="en-US" dirty="0" smtClean="0"/>
              <a:t>-Ross, 2015, p4)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2021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5989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Could outdoor </a:t>
            </a:r>
            <a:r>
              <a:rPr lang="en-GB" dirty="0" smtClean="0"/>
              <a:t>adventure education </a:t>
            </a:r>
            <a:r>
              <a:rPr lang="en-GB" dirty="0" smtClean="0"/>
              <a:t>effectively address consequences of climate change?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3581400"/>
            <a:ext cx="7696200" cy="28702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Develop </a:t>
            </a:r>
            <a:r>
              <a:rPr lang="en-GB" b="1" u="sng" dirty="0" smtClean="0"/>
              <a:t>resilient</a:t>
            </a:r>
            <a:r>
              <a:rPr lang="en-GB" dirty="0" smtClean="0"/>
              <a:t> behaviours and attitudes to stress and shock </a:t>
            </a:r>
          </a:p>
          <a:p>
            <a:pPr marL="0" indent="0" algn="r">
              <a:buNone/>
            </a:pPr>
            <a:r>
              <a:rPr lang="en-GB" sz="2400" dirty="0"/>
              <a:t>(</a:t>
            </a:r>
            <a:r>
              <a:rPr lang="en-GB" sz="2400" dirty="0" err="1" smtClean="0"/>
              <a:t>Twigger</a:t>
            </a:r>
            <a:r>
              <a:rPr lang="en-GB" sz="2400" dirty="0" smtClean="0"/>
              <a:t>-Ross et al, 2015)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2872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practical terms…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Outdoor adventure education can address resilience in terms of both shock and stress of flooding as identified by </a:t>
            </a:r>
            <a:r>
              <a:rPr lang="en-GB" dirty="0" err="1" smtClean="0"/>
              <a:t>Twigger</a:t>
            </a:r>
            <a:r>
              <a:rPr lang="en-GB" dirty="0"/>
              <a:t>-Ross </a:t>
            </a:r>
            <a:r>
              <a:rPr lang="en-GB" i="1" dirty="0"/>
              <a:t>et </a:t>
            </a:r>
            <a:r>
              <a:rPr lang="en-GB" i="1" dirty="0" smtClean="0"/>
              <a:t>al </a:t>
            </a:r>
            <a:r>
              <a:rPr lang="en-GB" dirty="0" smtClean="0"/>
              <a:t>(2015).</a:t>
            </a:r>
          </a:p>
        </p:txBody>
      </p:sp>
    </p:spTree>
    <p:extLst>
      <p:ext uri="{BB962C8B-B14F-4D97-AF65-F5344CB8AC3E}">
        <p14:creationId xmlns:p14="http://schemas.microsoft.com/office/powerpoint/2010/main" val="29370788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Outdoor adventure education: how it might address the shock of flooding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Shock: the </a:t>
            </a:r>
            <a:r>
              <a:rPr lang="en-GB" dirty="0"/>
              <a:t>short term response to a </a:t>
            </a:r>
            <a:r>
              <a:rPr lang="en-GB" dirty="0" smtClean="0"/>
              <a:t>flood:</a:t>
            </a:r>
          </a:p>
          <a:p>
            <a:r>
              <a:rPr lang="en-GB" dirty="0" smtClean="0"/>
              <a:t>personal </a:t>
            </a:r>
            <a:r>
              <a:rPr lang="en-GB" dirty="0"/>
              <a:t>survival skills, </a:t>
            </a:r>
            <a:endParaRPr lang="en-GB" dirty="0" smtClean="0"/>
          </a:p>
          <a:p>
            <a:r>
              <a:rPr lang="en-GB" dirty="0" smtClean="0"/>
              <a:t>rescue </a:t>
            </a:r>
            <a:r>
              <a:rPr lang="en-GB" dirty="0"/>
              <a:t>and recovery skills, </a:t>
            </a:r>
            <a:endParaRPr lang="en-GB" dirty="0" smtClean="0"/>
          </a:p>
          <a:p>
            <a:r>
              <a:rPr lang="en-GB" dirty="0" smtClean="0"/>
              <a:t>proactive </a:t>
            </a:r>
            <a:r>
              <a:rPr lang="en-GB" dirty="0"/>
              <a:t>engagement with problems (problem solving), </a:t>
            </a:r>
            <a:endParaRPr lang="en-GB" dirty="0" smtClean="0"/>
          </a:p>
          <a:p>
            <a:r>
              <a:rPr lang="en-GB" dirty="0" smtClean="0"/>
              <a:t>risk </a:t>
            </a:r>
            <a:r>
              <a:rPr lang="en-GB" dirty="0"/>
              <a:t>assessment and management, </a:t>
            </a:r>
            <a:endParaRPr lang="en-GB" dirty="0" smtClean="0"/>
          </a:p>
          <a:p>
            <a:r>
              <a:rPr lang="en-GB" dirty="0" smtClean="0"/>
              <a:t>first </a:t>
            </a:r>
            <a:r>
              <a:rPr lang="en-GB" dirty="0"/>
              <a:t>aid,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2817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Outdoor adventure education: how it might address the </a:t>
            </a:r>
            <a:r>
              <a:rPr lang="en-GB" dirty="0" smtClean="0"/>
              <a:t>stress </a:t>
            </a:r>
            <a:r>
              <a:rPr lang="en-GB" dirty="0"/>
              <a:t>of flooding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 </a:t>
            </a:r>
            <a:r>
              <a:rPr lang="en-GB" dirty="0"/>
              <a:t>attitude to adversity and challenge</a:t>
            </a:r>
          </a:p>
          <a:p>
            <a:r>
              <a:rPr lang="en-GB" dirty="0" smtClean="0"/>
              <a:t>Adaptability, the ability to deal with dynamic environments</a:t>
            </a:r>
          </a:p>
          <a:p>
            <a:r>
              <a:rPr lang="en-GB" dirty="0"/>
              <a:t>E</a:t>
            </a:r>
            <a:r>
              <a:rPr lang="en-GB" dirty="0" smtClean="0"/>
              <a:t>nvironmental awareness</a:t>
            </a:r>
          </a:p>
          <a:p>
            <a:r>
              <a:rPr lang="en-GB" dirty="0" smtClean="0"/>
              <a:t>Team work</a:t>
            </a:r>
          </a:p>
          <a:p>
            <a:r>
              <a:rPr lang="en-GB" dirty="0" smtClean="0"/>
              <a:t>Capacity to train others to deal with shock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43917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553282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2152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79319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7200" y="2108200"/>
            <a:ext cx="82296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i="1" baseline="30000" dirty="0"/>
              <a:t>Human beings can be </a:t>
            </a:r>
            <a:r>
              <a:rPr lang="en-GB" sz="3600" b="1" i="1" baseline="30000" dirty="0"/>
              <a:t>proactive and engaged </a:t>
            </a:r>
            <a:r>
              <a:rPr lang="en-GB" sz="3600" i="1" baseline="30000" dirty="0"/>
              <a:t>or, </a:t>
            </a:r>
            <a:r>
              <a:rPr lang="en-GB" sz="3600" i="1" baseline="30000" dirty="0" smtClean="0"/>
              <a:t>altern</a:t>
            </a:r>
            <a:r>
              <a:rPr lang="en-GB" sz="3600" i="1" baseline="30000" dirty="0"/>
              <a:t>a</a:t>
            </a:r>
            <a:r>
              <a:rPr lang="en-GB" sz="3600" i="1" baseline="30000" dirty="0" smtClean="0"/>
              <a:t>tively</a:t>
            </a:r>
            <a:r>
              <a:rPr lang="en-GB" sz="3600" i="1" baseline="30000" dirty="0"/>
              <a:t>, passive and alienated, largely as a function of the social conditions in which they develop and </a:t>
            </a:r>
            <a:r>
              <a:rPr lang="en-GB" sz="3600" i="1" baseline="30000" dirty="0" smtClean="0"/>
              <a:t>function…</a:t>
            </a:r>
          </a:p>
          <a:p>
            <a:r>
              <a:rPr lang="en-GB" sz="3600" i="1" baseline="30000" dirty="0" smtClean="0"/>
              <a:t> </a:t>
            </a:r>
            <a:r>
              <a:rPr lang="en-GB" sz="3600" i="1" baseline="30000" dirty="0"/>
              <a:t>three innate </a:t>
            </a:r>
            <a:r>
              <a:rPr lang="en-GB" sz="3600" i="1" baseline="30000" dirty="0" smtClean="0"/>
              <a:t>psychological </a:t>
            </a:r>
            <a:r>
              <a:rPr lang="en-GB" sz="3600" i="1" baseline="30000" dirty="0"/>
              <a:t>needs--</a:t>
            </a:r>
            <a:r>
              <a:rPr lang="en-GB" sz="3600" b="1" i="1" baseline="30000" dirty="0"/>
              <a:t>competence, autonomy, and relatedness</a:t>
            </a:r>
            <a:r>
              <a:rPr lang="en-GB" sz="3600" i="1" baseline="30000" dirty="0"/>
              <a:t>-- which when satisfied yield enhanced self-motivation and mental health and when thwarted lead to diminished </a:t>
            </a:r>
            <a:r>
              <a:rPr lang="en-GB" sz="3600" i="1" baseline="30000" dirty="0" smtClean="0"/>
              <a:t>motivation </a:t>
            </a:r>
            <a:r>
              <a:rPr lang="en-GB" sz="3600" i="1" baseline="30000" dirty="0"/>
              <a:t>and well-being</a:t>
            </a:r>
            <a:r>
              <a:rPr lang="en-GB" sz="3600" i="1" baseline="30000" dirty="0" smtClean="0"/>
              <a:t>.</a:t>
            </a:r>
          </a:p>
          <a:p>
            <a:pPr algn="r"/>
            <a:r>
              <a:rPr lang="en-GB" sz="3600" baseline="30000" dirty="0" smtClean="0"/>
              <a:t>(Ryan and </a:t>
            </a:r>
            <a:r>
              <a:rPr lang="en-GB" sz="3600" baseline="30000" dirty="0" err="1" smtClean="0"/>
              <a:t>Deci</a:t>
            </a:r>
            <a:r>
              <a:rPr lang="en-GB" sz="3600" baseline="30000" dirty="0" smtClean="0"/>
              <a:t>, 2000, p68) </a:t>
            </a:r>
          </a:p>
          <a:p>
            <a:endParaRPr lang="en-GB" sz="2400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673357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329700"/>
            <a:ext cx="8737600" cy="1143000"/>
          </a:xfrm>
        </p:spPr>
        <p:txBody>
          <a:bodyPr>
            <a:noAutofit/>
          </a:bodyPr>
          <a:lstStyle/>
          <a:p>
            <a:r>
              <a:rPr lang="en-GB" sz="2400" dirty="0" smtClean="0"/>
              <a:t>How might outdoor education be facilitated to meet the seven </a:t>
            </a:r>
            <a:r>
              <a:rPr lang="en-GB" sz="2400" dirty="0"/>
              <a:t>well-being </a:t>
            </a:r>
            <a:r>
              <a:rPr lang="en-GB" sz="2400" dirty="0" smtClean="0"/>
              <a:t>goals (approaches, venues, content, and activities) </a:t>
            </a:r>
            <a:endParaRPr lang="en-GB" sz="2400" dirty="0"/>
          </a:p>
        </p:txBody>
      </p:sp>
      <p:pic>
        <p:nvPicPr>
          <p:cNvPr id="4" name="Content Placeholder 3" descr="future-generations-goals-eng_0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461" r="-40461"/>
          <a:stretch>
            <a:fillRect/>
          </a:stretch>
        </p:blipFill>
        <p:spPr>
          <a:xfrm>
            <a:off x="-594189" y="1245978"/>
            <a:ext cx="10204391" cy="5612022"/>
          </a:xfrm>
        </p:spPr>
      </p:pic>
    </p:spTree>
    <p:extLst>
      <p:ext uri="{BB962C8B-B14F-4D97-AF65-F5344CB8AC3E}">
        <p14:creationId xmlns:p14="http://schemas.microsoft.com/office/powerpoint/2010/main" val="29844881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9300" cy="7032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600" y="977900"/>
            <a:ext cx="8331200" cy="51482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  <a:endParaRPr lang="en-GB" sz="4000" dirty="0"/>
          </a:p>
          <a:p>
            <a:pPr marL="0" indent="0">
              <a:buNone/>
            </a:pPr>
            <a:r>
              <a:rPr lang="en-GB" sz="4000" dirty="0"/>
              <a:t>Teachers’ values, understandings, and skills, are critical for both student learning and achievement. Clearly what teachers know and do makes a difference to student learning. This is of importance when considering the goals of educating for a sustainable future. Outdoor learning experiences are ideally placed to facilitate learning about and for sustainability; however, if the field of outdoor education is to seriously confront and contribute to addressing social, economic, and environmental sustainability issues, change needs to occur in what teachers know and do.</a:t>
            </a:r>
          </a:p>
          <a:p>
            <a:pPr marL="0" indent="0" algn="r">
              <a:buNone/>
            </a:pPr>
            <a:r>
              <a:rPr lang="en-GB" dirty="0" smtClean="0"/>
              <a:t>(Hill</a:t>
            </a:r>
            <a:r>
              <a:rPr lang="en-GB" dirty="0"/>
              <a:t>, 2012, </a:t>
            </a:r>
            <a:r>
              <a:rPr lang="en-GB" dirty="0" smtClean="0"/>
              <a:t>p27)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7983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62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50900"/>
            <a:ext cx="8229600" cy="52752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dirty="0"/>
              <a:t>De </a:t>
            </a:r>
            <a:r>
              <a:rPr lang="en-GB" sz="1800" dirty="0" err="1"/>
              <a:t>Dominicis</a:t>
            </a:r>
            <a:r>
              <a:rPr lang="en-GB" sz="1800" dirty="0"/>
              <a:t>, S., </a:t>
            </a:r>
            <a:r>
              <a:rPr lang="en-GB" sz="1800" dirty="0" err="1"/>
              <a:t>Fornara</a:t>
            </a:r>
            <a:r>
              <a:rPr lang="en-GB" sz="1800" dirty="0"/>
              <a:t>, F., </a:t>
            </a:r>
            <a:r>
              <a:rPr lang="en-GB" sz="1800" dirty="0" err="1"/>
              <a:t>Ganucci</a:t>
            </a:r>
            <a:r>
              <a:rPr lang="en-GB" sz="1800" dirty="0"/>
              <a:t> </a:t>
            </a:r>
            <a:r>
              <a:rPr lang="en-GB" sz="1800" dirty="0" err="1"/>
              <a:t>Cancellieri</a:t>
            </a:r>
            <a:r>
              <a:rPr lang="en-GB" sz="1800" dirty="0"/>
              <a:t>, U., </a:t>
            </a:r>
            <a:r>
              <a:rPr lang="en-GB" sz="1800" dirty="0" err="1"/>
              <a:t>Twigger</a:t>
            </a:r>
            <a:r>
              <a:rPr lang="en-GB" sz="1800" dirty="0"/>
              <a:t>-Ross, C., &amp; </a:t>
            </a:r>
            <a:r>
              <a:rPr lang="en-GB" sz="1800" dirty="0" err="1"/>
              <a:t>Bonaiuto</a:t>
            </a:r>
            <a:r>
              <a:rPr lang="en-GB" sz="1800" dirty="0"/>
              <a:t>, M. (2015</a:t>
            </a:r>
            <a:r>
              <a:rPr lang="en-GB" sz="1800" dirty="0" smtClean="0"/>
              <a:t>)</a:t>
            </a:r>
            <a:r>
              <a:rPr lang="en-GB" sz="1800" dirty="0"/>
              <a:t> </a:t>
            </a:r>
            <a:r>
              <a:rPr lang="en-GB" sz="1800" dirty="0" smtClean="0"/>
              <a:t>“We </a:t>
            </a:r>
            <a:r>
              <a:rPr lang="en-GB" sz="1800" dirty="0"/>
              <a:t>are at risk, and so what? Place attachment, environmental risk perceptions and preventive coping </a:t>
            </a:r>
            <a:r>
              <a:rPr lang="en-GB" sz="1800" dirty="0" smtClean="0"/>
              <a:t>behaviours” </a:t>
            </a:r>
            <a:r>
              <a:rPr lang="en-GB" sz="1800" i="1" dirty="0"/>
              <a:t>Journal of Environmental Psychology, 43, </a:t>
            </a:r>
            <a:r>
              <a:rPr lang="en-GB" sz="1800" dirty="0"/>
              <a:t>66–78. http://</a:t>
            </a:r>
            <a:r>
              <a:rPr lang="en-GB" sz="1800" dirty="0" err="1"/>
              <a:t>doi.org</a:t>
            </a:r>
            <a:r>
              <a:rPr lang="en-GB" sz="1800" dirty="0"/>
              <a:t>/10.1016/j.jenvp.2015.05.010 </a:t>
            </a:r>
          </a:p>
          <a:p>
            <a:pPr marL="0" indent="0">
              <a:buNone/>
            </a:pPr>
            <a:r>
              <a:rPr lang="en-GB" sz="1800" dirty="0" err="1" smtClean="0"/>
              <a:t>Denzin</a:t>
            </a:r>
            <a:r>
              <a:rPr lang="en-GB" sz="1800" dirty="0"/>
              <a:t>, N. K., &amp; Lincoln, Y. S. (2011). </a:t>
            </a:r>
            <a:r>
              <a:rPr lang="en-GB" sz="1800" dirty="0" smtClean="0"/>
              <a:t>“Introduction</a:t>
            </a:r>
            <a:r>
              <a:rPr lang="en-GB" sz="1800" dirty="0"/>
              <a:t>: The discipline and practice of qualitative </a:t>
            </a:r>
            <a:r>
              <a:rPr lang="en-GB" sz="1800" dirty="0" smtClean="0"/>
              <a:t>research”. In </a:t>
            </a:r>
            <a:r>
              <a:rPr lang="en-GB" sz="1800" dirty="0"/>
              <a:t>N. K. </a:t>
            </a:r>
            <a:r>
              <a:rPr lang="en-GB" sz="1800" dirty="0" err="1"/>
              <a:t>Denzin</a:t>
            </a:r>
            <a:r>
              <a:rPr lang="en-GB" sz="1800" dirty="0"/>
              <a:t> &amp; Y. S. Lincoln (Eds.), </a:t>
            </a:r>
            <a:r>
              <a:rPr lang="en-GB" sz="1800" i="1" dirty="0"/>
              <a:t>The Sage handbook of qualitative research </a:t>
            </a:r>
            <a:r>
              <a:rPr lang="en-GB" sz="1800" dirty="0"/>
              <a:t>(pp. 1–20). </a:t>
            </a:r>
            <a:r>
              <a:rPr lang="en-GB" sz="1800" dirty="0" smtClean="0"/>
              <a:t>Thousand </a:t>
            </a:r>
            <a:r>
              <a:rPr lang="en-GB" sz="1800" dirty="0"/>
              <a:t>Oaks, CA: Sage. </a:t>
            </a:r>
            <a:endParaRPr lang="en-GB" sz="1800" dirty="0" smtClean="0"/>
          </a:p>
          <a:p>
            <a:pPr marL="0" indent="0">
              <a:buNone/>
            </a:pPr>
            <a:r>
              <a:rPr lang="en-US" sz="1800" dirty="0" smtClean="0"/>
              <a:t>Galvin</a:t>
            </a:r>
            <a:r>
              <a:rPr lang="en-US" sz="1800" dirty="0"/>
              <a:t>, K.  and Prendergast, M. (Eds.) (2016) </a:t>
            </a:r>
            <a:r>
              <a:rPr lang="en-US" sz="1800" i="1" dirty="0"/>
              <a:t>Poetic Inquiry II – Seeing, Caring, Understanding: Using Poetry as and for Inquiry,</a:t>
            </a:r>
            <a:r>
              <a:rPr lang="en-US" sz="1800" dirty="0"/>
              <a:t> Rotterdam:</a:t>
            </a:r>
            <a:r>
              <a:rPr lang="en-US" sz="1800" i="1" dirty="0"/>
              <a:t> </a:t>
            </a:r>
            <a:r>
              <a:rPr lang="en-US" sz="1800" dirty="0"/>
              <a:t>Sense </a:t>
            </a:r>
            <a:r>
              <a:rPr lang="en-US" sz="1800" dirty="0" smtClean="0"/>
              <a:t>publishing</a:t>
            </a:r>
          </a:p>
          <a:p>
            <a:pPr marL="0" indent="0">
              <a:buNone/>
            </a:pPr>
            <a:r>
              <a:rPr lang="en-GB" sz="1800" dirty="0"/>
              <a:t>Hart, C.  (2009). 'Quo </a:t>
            </a:r>
            <a:r>
              <a:rPr lang="en-GB" sz="1800" dirty="0" err="1"/>
              <a:t>vadis</a:t>
            </a:r>
            <a:r>
              <a:rPr lang="en-GB" sz="1800" dirty="0"/>
              <a:t>? The capability space and new directions for the philosophy of educational research', </a:t>
            </a:r>
            <a:r>
              <a:rPr lang="en-GB" sz="1800" i="1" dirty="0"/>
              <a:t>Studies in Philosophy and Education,</a:t>
            </a:r>
            <a:r>
              <a:rPr lang="en-GB" sz="1800" dirty="0"/>
              <a:t> 28(5), 391-402. </a:t>
            </a:r>
            <a:endParaRPr lang="en-US" sz="1800" dirty="0" smtClean="0"/>
          </a:p>
          <a:p>
            <a:pPr marL="0" indent="0">
              <a:buNone/>
            </a:pPr>
            <a:r>
              <a:rPr lang="en-GB" sz="1800" dirty="0"/>
              <a:t>Hill, A. (2012) “Developing approaches to outdoor education that promote sustainability education” </a:t>
            </a:r>
            <a:r>
              <a:rPr lang="en-GB" sz="1800" i="1" dirty="0"/>
              <a:t>Australian Journal of Outdoor Education, </a:t>
            </a:r>
            <a:r>
              <a:rPr lang="en-GB" sz="1800" dirty="0"/>
              <a:t>16(1),15-27</a:t>
            </a:r>
          </a:p>
          <a:p>
            <a:pPr marL="0" indent="0">
              <a:buNone/>
            </a:pPr>
            <a:r>
              <a:rPr lang="en-US" sz="1800" dirty="0" smtClean="0"/>
              <a:t>Jackson, T. </a:t>
            </a:r>
            <a:r>
              <a:rPr lang="en-US" sz="1800" dirty="0"/>
              <a:t>(2015) </a:t>
            </a:r>
            <a:r>
              <a:rPr lang="en-US" sz="1800" dirty="0" smtClean="0"/>
              <a:t>	</a:t>
            </a:r>
            <a:r>
              <a:rPr lang="en-US" sz="1800" i="1" dirty="0" smtClean="0"/>
              <a:t>Flourishing within limits	</a:t>
            </a:r>
            <a:r>
              <a:rPr lang="en-US" sz="1800" dirty="0" smtClean="0">
                <a:hlinkClick r:id="rId2"/>
              </a:rPr>
              <a:t>http</a:t>
            </a:r>
            <a:r>
              <a:rPr lang="en-US" sz="1800" dirty="0">
                <a:hlinkClick r:id="rId2"/>
              </a:rPr>
              <a:t>://www.thenexusnetwork.org/wp-content/uploads/2015/09/CUSP-Nexus-conference-Nov-</a:t>
            </a:r>
            <a:r>
              <a:rPr lang="en-US" sz="1800" dirty="0" smtClean="0">
                <a:hlinkClick r:id="rId2"/>
              </a:rPr>
              <a:t>2015_TimJackson.pdf</a:t>
            </a:r>
            <a:r>
              <a:rPr lang="en-US" sz="1800" dirty="0" smtClean="0"/>
              <a:t> [accessed on 23 November 2015]</a:t>
            </a:r>
            <a:endParaRPr lang="en-US" sz="1800" dirty="0"/>
          </a:p>
          <a:p>
            <a:pPr marL="0" indent="0">
              <a:buNone/>
            </a:pPr>
            <a:r>
              <a:rPr lang="en-US" sz="1800" dirty="0" smtClean="0"/>
              <a:t>van </a:t>
            </a:r>
            <a:r>
              <a:rPr lang="en-US" sz="1800" dirty="0" err="1"/>
              <a:t>Manen</a:t>
            </a:r>
            <a:r>
              <a:rPr lang="en-US" sz="1800" dirty="0"/>
              <a:t>, M. </a:t>
            </a:r>
            <a:r>
              <a:rPr lang="en-US" sz="1800" dirty="0" smtClean="0"/>
              <a:t>(1995) </a:t>
            </a:r>
            <a:r>
              <a:rPr lang="en-US" sz="1800" dirty="0"/>
              <a:t>“On the Epistemology of Reflective Practice.</a:t>
            </a:r>
            <a:r>
              <a:rPr lang="en-US" sz="1800" i="1" dirty="0"/>
              <a:t>” Teachers and Teaching: Theory and Practice </a:t>
            </a:r>
            <a:r>
              <a:rPr lang="en-US" sz="1800" dirty="0"/>
              <a:t>1 (1): 33–50. </a:t>
            </a:r>
            <a:endParaRPr lang="en-US" sz="1800" dirty="0" smtClean="0"/>
          </a:p>
          <a:p>
            <a:pPr marL="0" indent="0">
              <a:buNone/>
            </a:pPr>
            <a:r>
              <a:rPr lang="en-US" sz="1800" dirty="0" err="1" smtClean="0"/>
              <a:t>Nicol</a:t>
            </a:r>
            <a:r>
              <a:rPr lang="en-US" sz="1800" dirty="0" smtClean="0"/>
              <a:t>, R. (</a:t>
            </a:r>
            <a:r>
              <a:rPr lang="en-US" sz="1800" dirty="0"/>
              <a:t>2014) </a:t>
            </a:r>
            <a:r>
              <a:rPr lang="en-US" sz="1800" dirty="0" smtClean="0"/>
              <a:t>“Fostering </a:t>
            </a:r>
            <a:r>
              <a:rPr lang="en-US" sz="1800" dirty="0"/>
              <a:t>environmental action through outdoor </a:t>
            </a:r>
            <a:r>
              <a:rPr lang="en-US" sz="1800" dirty="0" smtClean="0"/>
              <a:t>education.” </a:t>
            </a:r>
            <a:r>
              <a:rPr lang="en-US" sz="1800" i="1" dirty="0"/>
              <a:t>Educational Action Research</a:t>
            </a:r>
            <a:r>
              <a:rPr lang="en-US" sz="1800" dirty="0"/>
              <a:t>, 22:1, 39-56, DOI: 10.1080/09650792.2013.854174 </a:t>
            </a:r>
          </a:p>
          <a:p>
            <a:pPr marL="0" indent="0">
              <a:buNone/>
            </a:pPr>
            <a:r>
              <a:rPr lang="en-GB" sz="1800" dirty="0" smtClean="0"/>
              <a:t>Ryan, D. and </a:t>
            </a:r>
            <a:r>
              <a:rPr lang="en-GB" sz="1800" dirty="0" err="1" smtClean="0"/>
              <a:t>Deci</a:t>
            </a:r>
            <a:r>
              <a:rPr lang="en-GB" sz="1800" dirty="0" smtClean="0"/>
              <a:t>, E.. (2000) “Self</a:t>
            </a:r>
            <a:r>
              <a:rPr lang="en-GB" sz="1800" dirty="0"/>
              <a:t>-determination </a:t>
            </a:r>
            <a:r>
              <a:rPr lang="en-GB" sz="1800" dirty="0" smtClean="0"/>
              <a:t>theory </a:t>
            </a:r>
            <a:r>
              <a:rPr lang="en-GB" sz="1800" dirty="0"/>
              <a:t>and the facilitation of intrinsic </a:t>
            </a:r>
            <a:r>
              <a:rPr lang="en-GB" sz="1800" dirty="0" smtClean="0"/>
              <a:t>motivation</a:t>
            </a:r>
            <a:r>
              <a:rPr lang="en-GB" sz="1800" dirty="0"/>
              <a:t>, social development, and well-</a:t>
            </a:r>
            <a:r>
              <a:rPr lang="en-GB" sz="1800" dirty="0" smtClean="0"/>
              <a:t>being” </a:t>
            </a:r>
            <a:r>
              <a:rPr lang="en-GB" sz="1800" i="1" dirty="0" smtClean="0"/>
              <a:t>American Psychology</a:t>
            </a:r>
            <a:r>
              <a:rPr lang="en-GB" sz="1800" dirty="0" smtClean="0"/>
              <a:t>. </a:t>
            </a:r>
            <a:r>
              <a:rPr lang="en-GB" sz="1800" dirty="0"/>
              <a:t>55:68–78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708437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continued…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Scott, K. (2012</a:t>
            </a:r>
            <a:r>
              <a:rPr lang="en-GB" sz="1800" dirty="0" smtClean="0"/>
              <a:t>) </a:t>
            </a:r>
            <a:r>
              <a:rPr lang="en-GB" sz="1800" i="1" dirty="0"/>
              <a:t>Measuring Wellbeing: Towards sustainability</a:t>
            </a:r>
            <a:r>
              <a:rPr lang="en-GB" sz="1800" dirty="0"/>
              <a:t>, London </a:t>
            </a:r>
            <a:r>
              <a:rPr lang="en-GB" sz="1800" dirty="0" smtClean="0"/>
              <a:t>Routledge</a:t>
            </a:r>
            <a:endParaRPr lang="en-US" sz="1800" dirty="0" smtClean="0"/>
          </a:p>
          <a:p>
            <a:pPr marL="0" indent="0">
              <a:buNone/>
            </a:pPr>
            <a:r>
              <a:rPr lang="en-US" sz="1800" dirty="0" smtClean="0"/>
              <a:t>Sen </a:t>
            </a:r>
            <a:r>
              <a:rPr lang="en-US" sz="1800" dirty="0"/>
              <a:t>A. </a:t>
            </a:r>
            <a:r>
              <a:rPr lang="en-US" sz="1800" dirty="0" smtClean="0"/>
              <a:t>(1999</a:t>
            </a:r>
            <a:r>
              <a:rPr lang="en-US" sz="1800" dirty="0"/>
              <a:t>)</a:t>
            </a:r>
            <a:r>
              <a:rPr lang="en-US" sz="1800" dirty="0" smtClean="0"/>
              <a:t> </a:t>
            </a:r>
            <a:r>
              <a:rPr lang="en-US" sz="1800" i="1" dirty="0"/>
              <a:t>Development as Freedom. </a:t>
            </a:r>
            <a:r>
              <a:rPr lang="en-US" sz="1800" dirty="0"/>
              <a:t>New York: Knopf </a:t>
            </a:r>
          </a:p>
          <a:p>
            <a:pPr marL="0" indent="0">
              <a:buNone/>
            </a:pPr>
            <a:r>
              <a:rPr lang="en-US" sz="1800" dirty="0" err="1" smtClean="0"/>
              <a:t>Twigger</a:t>
            </a:r>
            <a:r>
              <a:rPr lang="en-US" sz="1800" dirty="0"/>
              <a:t>-Ross</a:t>
            </a:r>
            <a:r>
              <a:rPr lang="en-US" sz="1800" dirty="0" smtClean="0"/>
              <a:t>, </a:t>
            </a:r>
            <a:r>
              <a:rPr lang="en-US" sz="1800" dirty="0" err="1" smtClean="0"/>
              <a:t>C.,Brooks</a:t>
            </a:r>
            <a:r>
              <a:rPr lang="en-US" sz="1800" dirty="0"/>
              <a:t>, </a:t>
            </a:r>
            <a:r>
              <a:rPr lang="en-US" sz="1800" dirty="0" smtClean="0"/>
              <a:t>K., </a:t>
            </a:r>
            <a:r>
              <a:rPr lang="en-US" sz="1800" dirty="0" err="1"/>
              <a:t>Papadopoulou</a:t>
            </a:r>
            <a:r>
              <a:rPr lang="en-US" sz="1800" dirty="0" smtClean="0"/>
              <a:t>, L. Orr</a:t>
            </a:r>
            <a:r>
              <a:rPr lang="en-US" sz="1800" dirty="0"/>
              <a:t>, </a:t>
            </a:r>
            <a:r>
              <a:rPr lang="en-US" sz="1800" dirty="0" smtClean="0"/>
              <a:t>P., </a:t>
            </a:r>
            <a:r>
              <a:rPr lang="en-US" sz="1800" dirty="0" err="1" smtClean="0"/>
              <a:t>Sadauskis</a:t>
            </a:r>
            <a:r>
              <a:rPr lang="en-US" sz="1800" dirty="0" smtClean="0"/>
              <a:t>, R., Coke, A., </a:t>
            </a:r>
            <a:r>
              <a:rPr lang="en-US" sz="1800" dirty="0" err="1" smtClean="0"/>
              <a:t>Simcock</a:t>
            </a:r>
            <a:r>
              <a:rPr lang="en-US" sz="1800" dirty="0"/>
              <a:t>, </a:t>
            </a:r>
            <a:r>
              <a:rPr lang="en-US" sz="1800" dirty="0" smtClean="0"/>
              <a:t>N., </a:t>
            </a:r>
            <a:r>
              <a:rPr lang="en-US" sz="1800" dirty="0" err="1" smtClean="0"/>
              <a:t>Stirling</a:t>
            </a:r>
            <a:r>
              <a:rPr lang="en-US" sz="1800" dirty="0" smtClean="0"/>
              <a:t>, A. and Walker, G. (2015)</a:t>
            </a:r>
            <a:r>
              <a:rPr lang="en-US" sz="1800" b="1" dirty="0"/>
              <a:t> </a:t>
            </a:r>
            <a:r>
              <a:rPr lang="en-US" sz="1800" i="1" dirty="0"/>
              <a:t>Community resilience to climate </a:t>
            </a:r>
            <a:r>
              <a:rPr lang="en-US" sz="1800" i="1" dirty="0" smtClean="0"/>
              <a:t>change</a:t>
            </a:r>
            <a:r>
              <a:rPr lang="en-US" sz="1800" i="1" dirty="0"/>
              <a:t>: an evidence review </a:t>
            </a:r>
            <a:r>
              <a:rPr lang="en-US" sz="1800" dirty="0" smtClean="0"/>
              <a:t>The Joseph </a:t>
            </a:r>
            <a:r>
              <a:rPr lang="en-US" sz="1800" dirty="0" err="1" smtClean="0"/>
              <a:t>Rowntree</a:t>
            </a:r>
            <a:r>
              <a:rPr lang="en-US" sz="1800" dirty="0"/>
              <a:t> </a:t>
            </a:r>
            <a:r>
              <a:rPr lang="en-US" sz="1800" dirty="0" smtClean="0"/>
              <a:t>Foundation</a:t>
            </a:r>
          </a:p>
          <a:p>
            <a:pPr marL="0" indent="0">
              <a:buNone/>
            </a:pPr>
            <a:r>
              <a:rPr lang="en-GB" sz="1800" dirty="0"/>
              <a:t>The Wales We Want, (2015) </a:t>
            </a:r>
            <a:r>
              <a:rPr lang="en-GB" sz="1800" i="1" dirty="0"/>
              <a:t>	The Wellbeing and Future Generations Wales </a:t>
            </a:r>
            <a:r>
              <a:rPr lang="en-GB" sz="1800" i="1" dirty="0" err="1"/>
              <a:t>Act</a:t>
            </a:r>
            <a:r>
              <a:rPr lang="en-GB" sz="1800" dirty="0" err="1">
                <a:hlinkClick r:id="rId2"/>
              </a:rPr>
              <a:t>http</a:t>
            </a:r>
            <a:r>
              <a:rPr lang="en-GB" sz="1800" dirty="0">
                <a:hlinkClick r:id="rId2"/>
              </a:rPr>
              <a:t>://thewaleswewant.co.uk/about/well-being-future-generations-wales-act-2015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[accessed 01 December 2015]</a:t>
            </a:r>
          </a:p>
          <a:p>
            <a:pPr marL="0" indent="0">
              <a:buNone/>
            </a:pPr>
            <a:r>
              <a:rPr lang="en-GB" sz="1800" dirty="0"/>
              <a:t>World Commission on Environment and Development (1987). </a:t>
            </a:r>
            <a:r>
              <a:rPr lang="en-GB" sz="1800" i="1" dirty="0"/>
              <a:t>Our common future.</a:t>
            </a:r>
            <a:r>
              <a:rPr lang="en-GB" sz="1800" dirty="0"/>
              <a:t> Oxford: Oxford University Press</a:t>
            </a:r>
          </a:p>
          <a:p>
            <a:pPr marL="0" indent="0">
              <a:buNone/>
            </a:pPr>
            <a:endParaRPr lang="en-US" sz="1800" i="1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025858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845</TotalTime>
  <Words>1314</Words>
  <Application>Microsoft Macintosh PowerPoint</Application>
  <PresentationFormat>On-screen Show (4:3)</PresentationFormat>
  <Paragraphs>151</Paragraphs>
  <Slides>40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40</vt:i4>
      </vt:variant>
    </vt:vector>
  </HeadingPairs>
  <TitlesOfParts>
    <vt:vector size="42" baseType="lpstr">
      <vt:lpstr>Office Theme</vt:lpstr>
      <vt:lpstr>Default Design</vt:lpstr>
      <vt:lpstr>SHSS6081 Next Steps Demonstrating your awareness of bigger issues</vt:lpstr>
      <vt:lpstr>The Bigger Picture</vt:lpstr>
      <vt:lpstr>PowerPoint Presentation</vt:lpstr>
      <vt:lpstr>PowerPoint Presentation</vt:lpstr>
      <vt:lpstr>What are your personal values and ethics in terms outdoor education practice? </vt:lpstr>
      <vt:lpstr>Values and Ethics</vt:lpstr>
      <vt:lpstr>Some potential purposes of outdoor education… why it might be provided</vt:lpstr>
      <vt:lpstr>The following two slides are adapted from information on the Department for Education website   (Preparing for your interview, DfE; https://getintoteaching.education.gov.uk/preparing-for-your-interview accessed 12/3/2016)</vt:lpstr>
      <vt:lpstr>Have you done your research? </vt:lpstr>
      <vt:lpstr>What qualities will you bring to the job? </vt:lpstr>
      <vt:lpstr>PowerPoint Presentation</vt:lpstr>
      <vt:lpstr>Sustainability… </vt:lpstr>
      <vt:lpstr>PowerPoint Presentation</vt:lpstr>
      <vt:lpstr>PowerPoint Presentation</vt:lpstr>
      <vt:lpstr>PowerPoint Presentation</vt:lpstr>
      <vt:lpstr>The relevance of outdoor education to the Every Child Matters outcomes-  addressing the needs of children</vt:lpstr>
      <vt:lpstr>Be Healthy</vt:lpstr>
      <vt:lpstr>Stay Safe</vt:lpstr>
      <vt:lpstr>Enjoy and Achieve</vt:lpstr>
      <vt:lpstr>Achieve Economic  Well-being</vt:lpstr>
      <vt:lpstr>Make a Positive Contribution</vt:lpstr>
      <vt:lpstr>Well-being for Future Generations (Wales) Act (2015)</vt:lpstr>
      <vt:lpstr>The Act puts in place seven well-being goals. </vt:lpstr>
      <vt:lpstr>WFG Video:</vt:lpstr>
      <vt:lpstr>How can outdoor education contribute to the Wellbeing for Future Generations agenda?</vt:lpstr>
      <vt:lpstr>Resilience</vt:lpstr>
      <vt:lpstr>PowerPoint Presentation</vt:lpstr>
      <vt:lpstr>PowerPoint Presentation</vt:lpstr>
      <vt:lpstr>Could outdoor adventure education effectively address consequences of climate change?</vt:lpstr>
      <vt:lpstr>In practical terms…</vt:lpstr>
      <vt:lpstr>Outdoor adventure education: how it might address the shock of flooding</vt:lpstr>
      <vt:lpstr>Outdoor adventure education: how it might address the stress of flooding</vt:lpstr>
      <vt:lpstr>PowerPoint Presentation</vt:lpstr>
      <vt:lpstr>PowerPoint Presentation</vt:lpstr>
      <vt:lpstr>PowerPoint Presentation</vt:lpstr>
      <vt:lpstr>PowerPoint Presentation</vt:lpstr>
      <vt:lpstr>How might outdoor education be facilitated to meet the seven well-being goals (approaches, venues, content, and activities) </vt:lpstr>
      <vt:lpstr>Further reading</vt:lpstr>
      <vt:lpstr>References </vt:lpstr>
      <vt:lpstr>References continued…</vt:lpstr>
    </vt:vector>
  </TitlesOfParts>
  <Company>University of Wales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Facilitating Sustainable Outdoor Education</dc:title>
  <dc:creator>Graham Harvey</dc:creator>
  <cp:lastModifiedBy>Graham Harvey</cp:lastModifiedBy>
  <cp:revision>63</cp:revision>
  <dcterms:created xsi:type="dcterms:W3CDTF">2015-11-30T09:45:13Z</dcterms:created>
  <dcterms:modified xsi:type="dcterms:W3CDTF">2016-03-12T13:38:39Z</dcterms:modified>
</cp:coreProperties>
</file>