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Kudryashev Display" charset="1" panose="02030503080506020303"/>
      <p:regular r:id="rId15"/>
    </p:embeddedFont>
    <p:embeddedFont>
      <p:font typeface="Open Sauce Light" charset="1" panose="00000400000000000000"/>
      <p:regular r:id="rId16"/>
    </p:embeddedFont>
    <p:embeddedFont>
      <p:font typeface="Open Sauce" charset="1" panose="00000500000000000000"/>
      <p:regular r:id="rId17"/>
    </p:embeddedFont>
    <p:embeddedFont>
      <p:font typeface="Open Sauce Bold" charset="1" panose="000008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012597" y="1009650"/>
            <a:ext cx="6275403" cy="8229600"/>
            <a:chOff x="0" y="0"/>
            <a:chExt cx="895951" cy="117495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5951" cy="1174956"/>
            </a:xfrm>
            <a:custGeom>
              <a:avLst/>
              <a:gdLst/>
              <a:ahLst/>
              <a:cxnLst/>
              <a:rect r="r" b="b" t="t" l="l"/>
              <a:pathLst>
                <a:path h="1174956" w="895951">
                  <a:moveTo>
                    <a:pt x="0" y="0"/>
                  </a:moveTo>
                  <a:lnTo>
                    <a:pt x="895951" y="0"/>
                  </a:lnTo>
                  <a:lnTo>
                    <a:pt x="895951" y="1174956"/>
                  </a:lnTo>
                  <a:lnTo>
                    <a:pt x="0" y="1174956"/>
                  </a:lnTo>
                  <a:close/>
                </a:path>
              </a:pathLst>
            </a:custGeom>
            <a:blipFill>
              <a:blip r:embed="rId2"/>
              <a:stretch>
                <a:fillRect l="0" t="-7119" r="0" b="-7119"/>
              </a:stretch>
            </a:blipFill>
          </p:spPr>
        </p:sp>
      </p:grpSp>
      <p:sp>
        <p:nvSpPr>
          <p:cNvPr name="AutoShape 4" id="4"/>
          <p:cNvSpPr/>
          <p:nvPr/>
        </p:nvSpPr>
        <p:spPr>
          <a:xfrm>
            <a:off x="14378" y="1009650"/>
            <a:ext cx="1853434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-98346" y="9239250"/>
            <a:ext cx="1853434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2012597" y="0"/>
            <a:ext cx="0" cy="1028700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7" id="7"/>
          <p:cNvSpPr txBox="true"/>
          <p:nvPr/>
        </p:nvSpPr>
        <p:spPr>
          <a:xfrm rot="0">
            <a:off x="1151514" y="1539965"/>
            <a:ext cx="8229600" cy="4547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Healthtera App</a:t>
            </a:r>
          </a:p>
          <a:p>
            <a:pPr algn="l" marL="0" indent="0" lvl="0">
              <a:lnSpc>
                <a:spcPts val="11628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151514" y="5551998"/>
            <a:ext cx="7654469" cy="53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10"/>
              </a:lnSpc>
              <a:spcBef>
                <a:spcPct val="0"/>
              </a:spcBef>
            </a:pPr>
            <a:r>
              <a:rPr lang="en-US" sz="3000" spc="-30">
                <a:solidFill>
                  <a:srgbClr val="413C36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PRESENTED BY MONICA NCHAMA</a:t>
            </a:r>
          </a:p>
        </p:txBody>
      </p:sp>
      <p:sp>
        <p:nvSpPr>
          <p:cNvPr name="AutoShape 9" id="9"/>
          <p:cNvSpPr/>
          <p:nvPr/>
        </p:nvSpPr>
        <p:spPr>
          <a:xfrm>
            <a:off x="1038225" y="-19050"/>
            <a:ext cx="0" cy="1028700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0" id="10"/>
          <p:cNvSpPr txBox="true"/>
          <p:nvPr/>
        </p:nvSpPr>
        <p:spPr>
          <a:xfrm rot="0">
            <a:off x="1151514" y="4537710"/>
            <a:ext cx="10747795" cy="1087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0"/>
              </a:lnSpc>
            </a:pPr>
            <a:r>
              <a:rPr lang="en-US" sz="3000" spc="-30">
                <a:solidFill>
                  <a:srgbClr val="413C36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DIGITAL TRANSFORMATION IN HEALTH AND SOCIAL CARE</a:t>
            </a:r>
          </a:p>
          <a:p>
            <a:pPr algn="l" marL="0" indent="0" lvl="0">
              <a:lnSpc>
                <a:spcPts val="4410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151514" y="6173028"/>
            <a:ext cx="7654469" cy="53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10"/>
              </a:lnSpc>
              <a:spcBef>
                <a:spcPct val="0"/>
              </a:spcBef>
            </a:pPr>
            <a:r>
              <a:rPr lang="en-US" sz="3000" spc="-30">
                <a:solidFill>
                  <a:srgbClr val="413C36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STUDENT ID: 2311679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51514" y="6794058"/>
            <a:ext cx="7654469" cy="535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10"/>
              </a:lnSpc>
              <a:spcBef>
                <a:spcPct val="0"/>
              </a:spcBef>
            </a:pPr>
            <a:r>
              <a:rPr lang="en-US" sz="3000" spc="-30">
                <a:solidFill>
                  <a:srgbClr val="413C36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MODULE: BMHP6026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91340" y="5007971"/>
            <a:ext cx="15467960" cy="2741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17"/>
              </a:lnSpc>
            </a:pPr>
          </a:p>
          <a:p>
            <a:pPr algn="just" marL="681287" indent="-340644" lvl="1">
              <a:lnSpc>
                <a:spcPts val="4417"/>
              </a:lnSpc>
              <a:buFont typeface="Arial"/>
              <a:buChar char="•"/>
            </a:pPr>
            <a:r>
              <a:rPr lang="en-US" sz="3155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D</a:t>
            </a:r>
            <a:r>
              <a:rPr lang="en-US" sz="3155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igital health is rapidly growing</a:t>
            </a:r>
          </a:p>
          <a:p>
            <a:pPr algn="just" marL="681287" indent="-340644" lvl="1">
              <a:lnSpc>
                <a:spcPts val="4417"/>
              </a:lnSpc>
              <a:buFont typeface="Arial"/>
              <a:buChar char="•"/>
            </a:pPr>
            <a:r>
              <a:rPr lang="en-US" sz="3155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Technology is transforming healthcare</a:t>
            </a:r>
          </a:p>
          <a:p>
            <a:pPr algn="just" marL="681287" indent="-340644" lvl="1">
              <a:lnSpc>
                <a:spcPts val="4417"/>
              </a:lnSpc>
              <a:buFont typeface="Arial"/>
              <a:buChar char="•"/>
            </a:pPr>
            <a:r>
              <a:rPr lang="en-US" sz="3155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Focus on Healthtera app</a:t>
            </a:r>
          </a:p>
          <a:p>
            <a:pPr algn="just">
              <a:lnSpc>
                <a:spcPts val="4417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791340" y="3044790"/>
            <a:ext cx="14847661" cy="1594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INTRODUCTION</a:t>
            </a:r>
          </a:p>
        </p:txBody>
      </p:sp>
      <p:sp>
        <p:nvSpPr>
          <p:cNvPr name="AutoShape 4" id="4"/>
          <p:cNvSpPr/>
          <p:nvPr/>
        </p:nvSpPr>
        <p:spPr>
          <a:xfrm>
            <a:off x="0" y="924877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11460169" y="926782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16192958" y="1224676"/>
            <a:ext cx="892086" cy="349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4"/>
              </a:lnSpc>
            </a:pPr>
            <a:r>
              <a:rPr lang="en-US" b="true" sz="1950" spc="-56">
                <a:solidFill>
                  <a:srgbClr val="E7E5D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857250"/>
            <a:ext cx="11212812" cy="3703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29"/>
              </a:lnSpc>
            </a:pPr>
          </a:p>
          <a:p>
            <a:pPr algn="l" marL="740013" indent="-370007" lvl="1">
              <a:lnSpc>
                <a:spcPts val="5929"/>
              </a:lnSpc>
              <a:buFont typeface="Arial"/>
              <a:buChar char="•"/>
            </a:pPr>
            <a:r>
              <a:rPr lang="en-US" sz="3427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Digi</a:t>
            </a:r>
            <a:r>
              <a:rPr lang="en-US" sz="3427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tal health application</a:t>
            </a:r>
          </a:p>
          <a:p>
            <a:pPr algn="l" marL="740013" indent="-370007" lvl="1">
              <a:lnSpc>
                <a:spcPts val="5929"/>
              </a:lnSpc>
              <a:buFont typeface="Arial"/>
              <a:buChar char="•"/>
            </a:pPr>
            <a:r>
              <a:rPr lang="en-US" sz="3427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Tracks health data</a:t>
            </a:r>
          </a:p>
          <a:p>
            <a:pPr algn="l" marL="740013" indent="-370007" lvl="1">
              <a:lnSpc>
                <a:spcPts val="5929"/>
              </a:lnSpc>
              <a:buFont typeface="Arial"/>
              <a:buChar char="•"/>
            </a:pPr>
            <a:r>
              <a:rPr lang="en-US" sz="3427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Supports communication</a:t>
            </a:r>
          </a:p>
          <a:p>
            <a:pPr algn="l" marL="740013" indent="-370007" lvl="1">
              <a:lnSpc>
                <a:spcPts val="5929"/>
              </a:lnSpc>
              <a:buFont typeface="Arial"/>
              <a:buChar char="•"/>
            </a:pPr>
            <a:r>
              <a:rPr lang="en-US" sz="3427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Promotes self-management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-3690471" y="737235"/>
            <a:ext cx="18288000" cy="744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460"/>
              </a:lnSpc>
            </a:pPr>
            <a:r>
              <a:rPr lang="en-US" sz="6000" spc="-234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WHAT IS HEALTHTERA?</a:t>
            </a:r>
          </a:p>
        </p:txBody>
      </p:sp>
      <p:sp>
        <p:nvSpPr>
          <p:cNvPr name="AutoShape 4" id="4"/>
          <p:cNvSpPr/>
          <p:nvPr/>
        </p:nvSpPr>
        <p:spPr>
          <a:xfrm>
            <a:off x="0" y="924877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11460169" y="926782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8862359" y="4398645"/>
            <a:ext cx="8396941" cy="744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460"/>
              </a:lnSpc>
            </a:pPr>
            <a:r>
              <a:rPr lang="en-US" sz="6000" spc="-234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KEY</a:t>
            </a:r>
            <a:r>
              <a:rPr lang="en-US" sz="6000" spc="-234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 FEATURES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025529" y="4518660"/>
            <a:ext cx="10679806" cy="3657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1"/>
              </a:lnSpc>
            </a:pPr>
          </a:p>
          <a:p>
            <a:pPr algn="just" marL="734059" indent="-367030" lvl="1">
              <a:lnSpc>
                <a:spcPts val="5881"/>
              </a:lnSpc>
              <a:buFont typeface="Arial"/>
              <a:buChar char="•"/>
            </a:pP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H</a:t>
            </a: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ealth monitoring</a:t>
            </a:r>
          </a:p>
          <a:p>
            <a:pPr algn="just" marL="734059" indent="-367030" lvl="1">
              <a:lnSpc>
                <a:spcPts val="5881"/>
              </a:lnSpc>
              <a:buFont typeface="Arial"/>
              <a:buChar char="•"/>
            </a:pP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Appointm</a:t>
            </a: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ent tracking</a:t>
            </a:r>
          </a:p>
          <a:p>
            <a:pPr algn="l" marL="734059" indent="-367030" lvl="1">
              <a:lnSpc>
                <a:spcPts val="5881"/>
              </a:lnSpc>
              <a:buFont typeface="Arial"/>
              <a:buChar char="•"/>
            </a:pP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Pers</a:t>
            </a: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onalised care</a:t>
            </a:r>
          </a:p>
          <a:p>
            <a:pPr algn="just" marL="734059" indent="-367030" lvl="1">
              <a:lnSpc>
                <a:spcPts val="5881"/>
              </a:lnSpc>
              <a:buFont typeface="Arial"/>
              <a:buChar char="•"/>
            </a:pPr>
            <a:r>
              <a:rPr lang="en-US" sz="33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Communication with professionals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4227863" cy="9248775"/>
            <a:chOff x="0" y="0"/>
            <a:chExt cx="655007" cy="143287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55007" cy="1432877"/>
            </a:xfrm>
            <a:custGeom>
              <a:avLst/>
              <a:gdLst/>
              <a:ahLst/>
              <a:cxnLst/>
              <a:rect r="r" b="b" t="t" l="l"/>
              <a:pathLst>
                <a:path h="1432877" w="655007">
                  <a:moveTo>
                    <a:pt x="0" y="0"/>
                  </a:moveTo>
                  <a:lnTo>
                    <a:pt x="655007" y="0"/>
                  </a:lnTo>
                  <a:lnTo>
                    <a:pt x="655007" y="1432877"/>
                  </a:lnTo>
                  <a:lnTo>
                    <a:pt x="0" y="1432877"/>
                  </a:lnTo>
                  <a:close/>
                </a:path>
              </a:pathLst>
            </a:custGeom>
            <a:blipFill>
              <a:blip r:embed="rId2"/>
              <a:stretch>
                <a:fillRect l="-22873" t="0" r="-22873" b="0"/>
              </a:stretch>
            </a:blipFill>
          </p:spPr>
        </p:sp>
      </p:grpSp>
      <p:sp>
        <p:nvSpPr>
          <p:cNvPr name="AutoShape 4" id="4"/>
          <p:cNvSpPr/>
          <p:nvPr/>
        </p:nvSpPr>
        <p:spPr>
          <a:xfrm>
            <a:off x="0" y="9248775"/>
            <a:ext cx="1828800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4218338" y="0"/>
            <a:ext cx="0" cy="1028700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4429691" y="5951724"/>
            <a:ext cx="8614719" cy="2657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00"/>
              </a:lnSpc>
            </a:pP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Improves access to care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Reduces NHS pressure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Faster communication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Encourages self-care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254539" y="3578932"/>
            <a:ext cx="12830505" cy="24394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224"/>
              </a:lnSpc>
            </a:pPr>
            <a:r>
              <a:rPr lang="en-US" sz="10136" spc="-395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D</a:t>
            </a:r>
            <a:r>
              <a:rPr lang="en-US" sz="10136" spc="-395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IGITAL TRANSFORMATION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192958" y="1224676"/>
            <a:ext cx="892086" cy="349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4"/>
              </a:lnSpc>
            </a:pPr>
            <a:r>
              <a:rPr lang="en-US" b="true" sz="1950" spc="-56">
                <a:solidFill>
                  <a:srgbClr val="E7E5D9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231851" y="4377909"/>
            <a:ext cx="6337770" cy="2854315"/>
            <a:chOff x="0" y="0"/>
            <a:chExt cx="1669207" cy="7517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69207" cy="751754"/>
            </a:xfrm>
            <a:custGeom>
              <a:avLst/>
              <a:gdLst/>
              <a:ahLst/>
              <a:cxnLst/>
              <a:rect r="r" b="b" t="t" l="l"/>
              <a:pathLst>
                <a:path h="751754" w="1669207">
                  <a:moveTo>
                    <a:pt x="62299" y="0"/>
                  </a:moveTo>
                  <a:lnTo>
                    <a:pt x="1606908" y="0"/>
                  </a:lnTo>
                  <a:cubicBezTo>
                    <a:pt x="1641315" y="0"/>
                    <a:pt x="1669207" y="27892"/>
                    <a:pt x="1669207" y="62299"/>
                  </a:cubicBezTo>
                  <a:lnTo>
                    <a:pt x="1669207" y="689454"/>
                  </a:lnTo>
                  <a:cubicBezTo>
                    <a:pt x="1669207" y="723861"/>
                    <a:pt x="1641315" y="751754"/>
                    <a:pt x="1606908" y="751754"/>
                  </a:cubicBezTo>
                  <a:lnTo>
                    <a:pt x="62299" y="751754"/>
                  </a:lnTo>
                  <a:cubicBezTo>
                    <a:pt x="27892" y="751754"/>
                    <a:pt x="0" y="723861"/>
                    <a:pt x="0" y="689454"/>
                  </a:cubicBezTo>
                  <a:lnTo>
                    <a:pt x="0" y="62299"/>
                  </a:lnTo>
                  <a:cubicBezTo>
                    <a:pt x="0" y="27892"/>
                    <a:pt x="27892" y="0"/>
                    <a:pt x="62299" y="0"/>
                  </a:cubicBezTo>
                  <a:close/>
                </a:path>
              </a:pathLst>
            </a:custGeom>
            <a:ln w="14288" cap="rnd">
              <a:solidFill>
                <a:srgbClr val="413C36"/>
              </a:solidFill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669207" cy="7898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2231851" y="4537814"/>
            <a:ext cx="5565922" cy="217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</a:t>
            </a: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mpowerment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Convenience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Better health awareness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Person-centred care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923940" y="4378993"/>
            <a:ext cx="6186495" cy="2853231"/>
            <a:chOff x="0" y="0"/>
            <a:chExt cx="1629365" cy="75146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29365" cy="751468"/>
            </a:xfrm>
            <a:custGeom>
              <a:avLst/>
              <a:gdLst/>
              <a:ahLst/>
              <a:cxnLst/>
              <a:rect r="r" b="b" t="t" l="l"/>
              <a:pathLst>
                <a:path h="751468" w="1629365">
                  <a:moveTo>
                    <a:pt x="63823" y="0"/>
                  </a:moveTo>
                  <a:lnTo>
                    <a:pt x="1565543" y="0"/>
                  </a:lnTo>
                  <a:cubicBezTo>
                    <a:pt x="1600791" y="0"/>
                    <a:pt x="1629365" y="28574"/>
                    <a:pt x="1629365" y="63823"/>
                  </a:cubicBezTo>
                  <a:lnTo>
                    <a:pt x="1629365" y="687646"/>
                  </a:lnTo>
                  <a:cubicBezTo>
                    <a:pt x="1629365" y="722894"/>
                    <a:pt x="1600791" y="751468"/>
                    <a:pt x="1565543" y="751468"/>
                  </a:cubicBezTo>
                  <a:lnTo>
                    <a:pt x="63823" y="751468"/>
                  </a:lnTo>
                  <a:cubicBezTo>
                    <a:pt x="28574" y="751468"/>
                    <a:pt x="0" y="722894"/>
                    <a:pt x="0" y="687646"/>
                  </a:cubicBezTo>
                  <a:lnTo>
                    <a:pt x="0" y="63823"/>
                  </a:lnTo>
                  <a:cubicBezTo>
                    <a:pt x="0" y="28574"/>
                    <a:pt x="28574" y="0"/>
                    <a:pt x="63823" y="0"/>
                  </a:cubicBezTo>
                  <a:close/>
                </a:path>
              </a:pathLst>
            </a:custGeom>
            <a:ln w="14288" cap="rnd">
              <a:solidFill>
                <a:srgbClr val="413C36"/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629365" cy="7895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0923940" y="4537814"/>
            <a:ext cx="5565922" cy="2174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Acc</a:t>
            </a: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ess to patient data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Better decision-making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Remote monitoring</a:t>
            </a:r>
          </a:p>
          <a:p>
            <a:pPr algn="just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Improved efficiency</a:t>
            </a:r>
          </a:p>
        </p:txBody>
      </p:sp>
      <p:sp>
        <p:nvSpPr>
          <p:cNvPr name="AutoShape 10" id="10"/>
          <p:cNvSpPr/>
          <p:nvPr/>
        </p:nvSpPr>
        <p:spPr>
          <a:xfrm>
            <a:off x="1047750" y="7582776"/>
            <a:ext cx="0" cy="2735607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" id="11"/>
          <p:cNvSpPr/>
          <p:nvPr/>
        </p:nvSpPr>
        <p:spPr>
          <a:xfrm>
            <a:off x="1057275" y="-39069"/>
            <a:ext cx="0" cy="2735607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2" id="12"/>
          <p:cNvSpPr txBox="true"/>
          <p:nvPr/>
        </p:nvSpPr>
        <p:spPr>
          <a:xfrm rot="0">
            <a:off x="5848459" y="421137"/>
            <a:ext cx="6591082" cy="23042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00"/>
              </a:lnSpc>
            </a:pPr>
            <a:r>
              <a:rPr lang="en-US" sz="9561" spc="-372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BENEFITS </a:t>
            </a:r>
          </a:p>
          <a:p>
            <a:pPr algn="ctr" marL="0" indent="0" lvl="0">
              <a:lnSpc>
                <a:spcPts val="8700"/>
              </a:lnSpc>
            </a:pPr>
            <a:r>
              <a:rPr lang="en-US" sz="9561" spc="-372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FOR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3600999" y="3271501"/>
            <a:ext cx="3397860" cy="773033"/>
            <a:chOff x="0" y="0"/>
            <a:chExt cx="801037" cy="18224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01037" cy="182241"/>
            </a:xfrm>
            <a:custGeom>
              <a:avLst/>
              <a:gdLst/>
              <a:ahLst/>
              <a:cxnLst/>
              <a:rect r="r" b="b" t="t" l="l"/>
              <a:pathLst>
                <a:path h="182241" w="801037">
                  <a:moveTo>
                    <a:pt x="91120" y="0"/>
                  </a:moveTo>
                  <a:lnTo>
                    <a:pt x="709917" y="0"/>
                  </a:lnTo>
                  <a:cubicBezTo>
                    <a:pt x="760241" y="0"/>
                    <a:pt x="801037" y="40796"/>
                    <a:pt x="801037" y="91120"/>
                  </a:cubicBezTo>
                  <a:lnTo>
                    <a:pt x="801037" y="91120"/>
                  </a:lnTo>
                  <a:cubicBezTo>
                    <a:pt x="801037" y="115287"/>
                    <a:pt x="791437" y="138464"/>
                    <a:pt x="774349" y="155552"/>
                  </a:cubicBezTo>
                  <a:cubicBezTo>
                    <a:pt x="757260" y="172641"/>
                    <a:pt x="734084" y="182241"/>
                    <a:pt x="709917" y="182241"/>
                  </a:cubicBezTo>
                  <a:lnTo>
                    <a:pt x="91120" y="182241"/>
                  </a:lnTo>
                  <a:cubicBezTo>
                    <a:pt x="40796" y="182241"/>
                    <a:pt x="0" y="141445"/>
                    <a:pt x="0" y="91120"/>
                  </a:cubicBezTo>
                  <a:lnTo>
                    <a:pt x="0" y="91120"/>
                  </a:lnTo>
                  <a:cubicBezTo>
                    <a:pt x="0" y="40796"/>
                    <a:pt x="40796" y="0"/>
                    <a:pt x="91120" y="0"/>
                  </a:cubicBezTo>
                  <a:close/>
                </a:path>
              </a:pathLst>
            </a:custGeom>
            <a:solidFill>
              <a:srgbClr val="413C36"/>
            </a:solidFill>
            <a:ln w="9525" cap="rnd">
              <a:solidFill>
                <a:srgbClr val="413C36"/>
              </a:solidFill>
              <a:prstDash val="solid"/>
              <a:round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0" y="-19050"/>
              <a:ext cx="801037" cy="20129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67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3886115" y="3454748"/>
            <a:ext cx="2827627" cy="349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4"/>
              </a:lnSpc>
            </a:pPr>
            <a:r>
              <a:rPr lang="en-US" sz="1950" spc="-56">
                <a:solidFill>
                  <a:srgbClr val="E7E5D9"/>
                </a:solidFill>
                <a:latin typeface="Open Sauce"/>
                <a:ea typeface="Open Sauce"/>
                <a:cs typeface="Open Sauce"/>
                <a:sym typeface="Open Sauce"/>
              </a:rPr>
              <a:t>PATIENTS </a:t>
            </a:r>
          </a:p>
        </p:txBody>
      </p:sp>
      <p:grpSp>
        <p:nvGrpSpPr>
          <p:cNvPr name="Group 17" id="17"/>
          <p:cNvGrpSpPr/>
          <p:nvPr/>
        </p:nvGrpSpPr>
        <p:grpSpPr>
          <a:xfrm rot="0">
            <a:off x="12015673" y="3268340"/>
            <a:ext cx="4003029" cy="776194"/>
            <a:chOff x="0" y="0"/>
            <a:chExt cx="943705" cy="18298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943705" cy="182986"/>
            </a:xfrm>
            <a:custGeom>
              <a:avLst/>
              <a:gdLst/>
              <a:ahLst/>
              <a:cxnLst/>
              <a:rect r="r" b="b" t="t" l="l"/>
              <a:pathLst>
                <a:path h="182986" w="943705">
                  <a:moveTo>
                    <a:pt x="91493" y="0"/>
                  </a:moveTo>
                  <a:lnTo>
                    <a:pt x="852212" y="0"/>
                  </a:lnTo>
                  <a:cubicBezTo>
                    <a:pt x="902742" y="0"/>
                    <a:pt x="943705" y="40963"/>
                    <a:pt x="943705" y="91493"/>
                  </a:cubicBezTo>
                  <a:lnTo>
                    <a:pt x="943705" y="91493"/>
                  </a:lnTo>
                  <a:cubicBezTo>
                    <a:pt x="943705" y="115758"/>
                    <a:pt x="934065" y="139030"/>
                    <a:pt x="916907" y="156188"/>
                  </a:cubicBezTo>
                  <a:cubicBezTo>
                    <a:pt x="899749" y="173347"/>
                    <a:pt x="876477" y="182986"/>
                    <a:pt x="852212" y="182986"/>
                  </a:cubicBezTo>
                  <a:lnTo>
                    <a:pt x="91493" y="182986"/>
                  </a:lnTo>
                  <a:cubicBezTo>
                    <a:pt x="40963" y="182986"/>
                    <a:pt x="0" y="142023"/>
                    <a:pt x="0" y="91493"/>
                  </a:cubicBezTo>
                  <a:lnTo>
                    <a:pt x="0" y="91493"/>
                  </a:lnTo>
                  <a:cubicBezTo>
                    <a:pt x="0" y="40963"/>
                    <a:pt x="40963" y="0"/>
                    <a:pt x="91493" y="0"/>
                  </a:cubicBezTo>
                  <a:close/>
                </a:path>
              </a:pathLst>
            </a:custGeom>
            <a:solidFill>
              <a:srgbClr val="413C36"/>
            </a:solidFill>
            <a:ln w="9525" cap="rnd">
              <a:solidFill>
                <a:srgbClr val="413C36"/>
              </a:solidFill>
              <a:prstDash val="solid"/>
              <a:round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19050"/>
              <a:ext cx="943705" cy="20203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67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2603374" y="3453168"/>
            <a:ext cx="2827627" cy="349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4"/>
              </a:lnSpc>
            </a:pPr>
            <a:r>
              <a:rPr lang="en-US" sz="1950" spc="-56">
                <a:solidFill>
                  <a:srgbClr val="E7E5D9"/>
                </a:solidFill>
                <a:latin typeface="Open Sauce"/>
                <a:ea typeface="Open Sauce"/>
                <a:cs typeface="Open Sauce"/>
                <a:sym typeface="Open Sauce"/>
              </a:rPr>
              <a:t>PROFESSIONALS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265379" y="2648913"/>
            <a:ext cx="12205262" cy="1884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</a:p>
          <a:p>
            <a:pPr algn="l" marL="582930" indent="-291465" lvl="1">
              <a:lnSpc>
                <a:spcPts val="3779"/>
              </a:lnSpc>
              <a:buFont typeface="Arial"/>
              <a:buChar char="•"/>
            </a:pPr>
            <a:r>
              <a:rPr lang="en-US" sz="27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Data</a:t>
            </a:r>
            <a:r>
              <a:rPr lang="en-US" sz="27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 privacy concerns</a:t>
            </a:r>
          </a:p>
          <a:p>
            <a:pPr algn="l" marL="582930" indent="-291465" lvl="1">
              <a:lnSpc>
                <a:spcPts val="3779"/>
              </a:lnSpc>
              <a:buFont typeface="Arial"/>
              <a:buChar char="•"/>
            </a:pPr>
            <a:r>
              <a:rPr lang="en-US" sz="27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Digital exclusion</a:t>
            </a:r>
          </a:p>
          <a:p>
            <a:pPr algn="l" marL="582930" indent="-291465" lvl="1">
              <a:lnSpc>
                <a:spcPts val="3779"/>
              </a:lnSpc>
              <a:buFont typeface="Arial"/>
              <a:buChar char="•"/>
            </a:pPr>
            <a:r>
              <a:rPr lang="en-US" sz="27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Dependence on technology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660325" y="7123431"/>
            <a:ext cx="5598975" cy="21818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3"/>
              </a:lnSpc>
            </a:pPr>
          </a:p>
          <a:p>
            <a:pPr algn="l" marL="674444" indent="-337222" lvl="1">
              <a:lnSpc>
                <a:spcPts val="4373"/>
              </a:lnSpc>
              <a:buFont typeface="Arial"/>
              <a:buChar char="•"/>
            </a:pPr>
            <a:r>
              <a:rPr lang="en-US" sz="3123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I</a:t>
            </a:r>
            <a:r>
              <a:rPr lang="en-US" sz="3123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mproves public health</a:t>
            </a:r>
          </a:p>
          <a:p>
            <a:pPr algn="l" marL="674444" indent="-337222" lvl="1">
              <a:lnSpc>
                <a:spcPts val="4373"/>
              </a:lnSpc>
              <a:buFont typeface="Arial"/>
              <a:buChar char="•"/>
            </a:pPr>
            <a:r>
              <a:rPr lang="en-US" sz="3123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Reduces hospital visits</a:t>
            </a:r>
          </a:p>
          <a:p>
            <a:pPr algn="l" marL="674444" indent="-337222" lvl="1">
              <a:lnSpc>
                <a:spcPts val="4373"/>
              </a:lnSpc>
              <a:buFont typeface="Arial"/>
              <a:buChar char="•"/>
            </a:pPr>
            <a:r>
              <a:rPr lang="en-US" sz="3123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Supports prevention</a:t>
            </a:r>
          </a:p>
        </p:txBody>
      </p:sp>
      <p:sp>
        <p:nvSpPr>
          <p:cNvPr name="AutoShape 4" id="4"/>
          <p:cNvSpPr/>
          <p:nvPr/>
        </p:nvSpPr>
        <p:spPr>
          <a:xfrm>
            <a:off x="1047750" y="7582776"/>
            <a:ext cx="0" cy="2735607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1057275" y="-39069"/>
            <a:ext cx="0" cy="2735607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2265379" y="1051411"/>
            <a:ext cx="10504242" cy="1340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70"/>
              </a:lnSpc>
            </a:pPr>
            <a:r>
              <a:rPr lang="en-US" sz="10736" spc="-41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CHA</a:t>
            </a:r>
            <a:r>
              <a:rPr lang="en-US" sz="10736" spc="-41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LLENGES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346100" y="5535228"/>
            <a:ext cx="14941900" cy="13405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70"/>
              </a:lnSpc>
            </a:pPr>
            <a:r>
              <a:rPr lang="en-US" sz="10736" spc="-41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IMPACT O</a:t>
            </a:r>
            <a:r>
              <a:rPr lang="en-US" sz="10736" spc="-41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N SOCIETY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-3869330" y="9525"/>
            <a:ext cx="9248812" cy="9248775"/>
            <a:chOff x="0" y="0"/>
            <a:chExt cx="6350025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2"/>
              <a:stretch>
                <a:fillRect l="-25046" t="0" r="-25046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6062520" y="3248025"/>
            <a:ext cx="9401309" cy="3724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00"/>
              </a:lnSpc>
            </a:pP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H</a:t>
            </a: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ealthtera is a digital innovation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Improves healthcare delivery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Some limitations remain</a:t>
            </a:r>
          </a:p>
          <a:p>
            <a:pPr algn="just" marL="647700" indent="-323850" lvl="1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Future of healthcare is digital</a:t>
            </a:r>
          </a:p>
          <a:p>
            <a:pPr algn="just">
              <a:lnSpc>
                <a:spcPts val="4200"/>
              </a:lnSpc>
            </a:pPr>
          </a:p>
          <a:p>
            <a:pPr algn="just">
              <a:lnSpc>
                <a:spcPts val="4200"/>
              </a:lnSpc>
            </a:pPr>
          </a:p>
        </p:txBody>
      </p:sp>
      <p:sp>
        <p:nvSpPr>
          <p:cNvPr name="AutoShape 5" id="5"/>
          <p:cNvSpPr/>
          <p:nvPr/>
        </p:nvSpPr>
        <p:spPr>
          <a:xfrm>
            <a:off x="0" y="9248775"/>
            <a:ext cx="1828800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6062520" y="1206108"/>
            <a:ext cx="11284089" cy="1594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CONCLUSION</a:t>
            </a:r>
          </a:p>
        </p:txBody>
      </p:sp>
      <p:sp>
        <p:nvSpPr>
          <p:cNvPr name="AutoShape 7" id="7"/>
          <p:cNvSpPr/>
          <p:nvPr/>
        </p:nvSpPr>
        <p:spPr>
          <a:xfrm>
            <a:off x="5379482" y="0"/>
            <a:ext cx="0" cy="1028700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740787" y="3182938"/>
            <a:ext cx="5469272" cy="387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F</a:t>
            </a: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ree et al. (2013)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Greenhalgh et al. (2018)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Healthtera (2023)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NHS Digital (2021)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NHS England (2019)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NHS England (2022)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Office for National Statistics (2022)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Topol (2019)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Wachter (2018)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413C36"/>
                </a:solidFill>
                <a:latin typeface="Open Sauce"/>
                <a:ea typeface="Open Sauce"/>
                <a:cs typeface="Open Sauce"/>
                <a:sym typeface="Open Sauce"/>
              </a:rPr>
              <a:t>Watkins et al. (2020)</a:t>
            </a:r>
          </a:p>
        </p:txBody>
      </p:sp>
      <p:sp>
        <p:nvSpPr>
          <p:cNvPr name="AutoShape 3" id="3"/>
          <p:cNvSpPr/>
          <p:nvPr/>
        </p:nvSpPr>
        <p:spPr>
          <a:xfrm>
            <a:off x="0" y="924877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11460169" y="9267825"/>
            <a:ext cx="6827831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" id="5"/>
          <p:cNvSpPr txBox="true"/>
          <p:nvPr/>
        </p:nvSpPr>
        <p:spPr>
          <a:xfrm rot="0">
            <a:off x="3740787" y="1381125"/>
            <a:ext cx="11662248" cy="15945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REFERENCES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7E5D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180823" y="1009650"/>
            <a:ext cx="12352120" cy="8229600"/>
          </a:xfrm>
          <a:custGeom>
            <a:avLst/>
            <a:gdLst/>
            <a:ahLst/>
            <a:cxnLst/>
            <a:rect r="r" b="b" t="t" l="l"/>
            <a:pathLst>
              <a:path h="8229600" w="12352120">
                <a:moveTo>
                  <a:pt x="0" y="0"/>
                </a:moveTo>
                <a:lnTo>
                  <a:pt x="12352121" y="0"/>
                </a:lnTo>
                <a:lnTo>
                  <a:pt x="12352121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2640" r="0" b="-62640"/>
            </a:stretch>
          </a:blipFill>
        </p:spPr>
      </p:sp>
      <p:sp>
        <p:nvSpPr>
          <p:cNvPr name="AutoShape 3" id="3"/>
          <p:cNvSpPr/>
          <p:nvPr/>
        </p:nvSpPr>
        <p:spPr>
          <a:xfrm>
            <a:off x="14378" y="1009650"/>
            <a:ext cx="1853434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>
            <a:off x="-98346" y="9239250"/>
            <a:ext cx="18534340" cy="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6171298" y="0"/>
            <a:ext cx="0" cy="10287000"/>
          </a:xfrm>
          <a:prstGeom prst="line">
            <a:avLst/>
          </a:prstGeom>
          <a:ln cap="rnd" w="19050">
            <a:solidFill>
              <a:srgbClr val="413C3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7773941" y="3545076"/>
            <a:ext cx="8229600" cy="30709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Thank</a:t>
            </a:r>
          </a:p>
          <a:p>
            <a:pPr algn="l" marL="0" indent="0" lvl="0">
              <a:lnSpc>
                <a:spcPts val="11628"/>
              </a:lnSpc>
            </a:pPr>
            <a:r>
              <a:rPr lang="en-US" sz="12778" spc="-498">
                <a:solidFill>
                  <a:srgbClr val="413C36"/>
                </a:solidFill>
                <a:latin typeface="Kudryashev Display"/>
                <a:ea typeface="Kudryashev Display"/>
                <a:cs typeface="Kudryashev Display"/>
                <a:sym typeface="Kudryashev Display"/>
              </a:rPr>
              <a:t>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DAHGaG9tlFg</dc:identifier>
  <dcterms:modified xsi:type="dcterms:W3CDTF">2011-08-01T06:04:30Z</dcterms:modified>
  <cp:revision>1</cp:revision>
  <dc:title>Beige Minimalist Thesis Defense  Presentation</dc:title>
</cp:coreProperties>
</file>