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22"/>
  </p:notesMasterIdLst>
  <p:handoutMasterIdLst>
    <p:handoutMasterId r:id="rId23"/>
  </p:handoutMasterIdLst>
  <p:sldIdLst>
    <p:sldId id="258" r:id="rId5"/>
    <p:sldId id="268" r:id="rId6"/>
    <p:sldId id="270" r:id="rId7"/>
    <p:sldId id="284" r:id="rId8"/>
    <p:sldId id="285" r:id="rId9"/>
    <p:sldId id="287" r:id="rId10"/>
    <p:sldId id="286" r:id="rId11"/>
    <p:sldId id="288" r:id="rId12"/>
    <p:sldId id="289" r:id="rId13"/>
    <p:sldId id="290" r:id="rId14"/>
    <p:sldId id="291" r:id="rId15"/>
    <p:sldId id="292" r:id="rId16"/>
    <p:sldId id="293" r:id="rId17"/>
    <p:sldId id="294" r:id="rId18"/>
    <p:sldId id="295" r:id="rId19"/>
    <p:sldId id="283"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197" autoAdjust="0"/>
    <p:restoredTop sz="87949" autoAdjust="0"/>
  </p:normalViewPr>
  <p:slideViewPr>
    <p:cSldViewPr snapToGrid="0" showGuides="1">
      <p:cViewPr varScale="1">
        <p:scale>
          <a:sx n="87" d="100"/>
          <a:sy n="87" d="100"/>
        </p:scale>
        <p:origin x="478" y="4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3/30/2023</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3/30/2023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a:p>
        </p:txBody>
      </p:sp>
    </p:spTree>
    <p:extLst>
      <p:ext uri="{BB962C8B-B14F-4D97-AF65-F5344CB8AC3E}">
        <p14:creationId xmlns:p14="http://schemas.microsoft.com/office/powerpoint/2010/main" val="317979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2</a:t>
            </a:fld>
            <a:endParaRPr lang="en-US"/>
          </a:p>
        </p:txBody>
      </p:sp>
    </p:spTree>
    <p:extLst>
      <p:ext uri="{BB962C8B-B14F-4D97-AF65-F5344CB8AC3E}">
        <p14:creationId xmlns:p14="http://schemas.microsoft.com/office/powerpoint/2010/main" val="2243169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3</a:t>
            </a:fld>
            <a:endParaRPr lang="en-US"/>
          </a:p>
        </p:txBody>
      </p:sp>
    </p:spTree>
    <p:extLst>
      <p:ext uri="{BB962C8B-B14F-4D97-AF65-F5344CB8AC3E}">
        <p14:creationId xmlns:p14="http://schemas.microsoft.com/office/powerpoint/2010/main" val="3328078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4</a:t>
            </a:fld>
            <a:endParaRPr lang="en-US"/>
          </a:p>
        </p:txBody>
      </p:sp>
    </p:spTree>
    <p:extLst>
      <p:ext uri="{BB962C8B-B14F-4D97-AF65-F5344CB8AC3E}">
        <p14:creationId xmlns:p14="http://schemas.microsoft.com/office/powerpoint/2010/main" val="3759826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5</a:t>
            </a:fld>
            <a:endParaRPr lang="en-US"/>
          </a:p>
        </p:txBody>
      </p:sp>
    </p:spTree>
    <p:extLst>
      <p:ext uri="{BB962C8B-B14F-4D97-AF65-F5344CB8AC3E}">
        <p14:creationId xmlns:p14="http://schemas.microsoft.com/office/powerpoint/2010/main" val="3701736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6</a:t>
            </a:fld>
            <a:endParaRPr lang="en-US"/>
          </a:p>
        </p:txBody>
      </p:sp>
    </p:spTree>
    <p:extLst>
      <p:ext uri="{BB962C8B-B14F-4D97-AF65-F5344CB8AC3E}">
        <p14:creationId xmlns:p14="http://schemas.microsoft.com/office/powerpoint/2010/main" val="1644848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7</a:t>
            </a:fld>
            <a:endParaRPr lang="en-US"/>
          </a:p>
        </p:txBody>
      </p:sp>
    </p:spTree>
    <p:extLst>
      <p:ext uri="{BB962C8B-B14F-4D97-AF65-F5344CB8AC3E}">
        <p14:creationId xmlns:p14="http://schemas.microsoft.com/office/powerpoint/2010/main" val="3866806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8</a:t>
            </a:fld>
            <a:endParaRPr lang="en-US"/>
          </a:p>
        </p:txBody>
      </p:sp>
    </p:spTree>
    <p:extLst>
      <p:ext uri="{BB962C8B-B14F-4D97-AF65-F5344CB8AC3E}">
        <p14:creationId xmlns:p14="http://schemas.microsoft.com/office/powerpoint/2010/main" val="724682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9</a:t>
            </a:fld>
            <a:endParaRPr lang="en-US"/>
          </a:p>
        </p:txBody>
      </p:sp>
    </p:spTree>
    <p:extLst>
      <p:ext uri="{BB962C8B-B14F-4D97-AF65-F5344CB8AC3E}">
        <p14:creationId xmlns:p14="http://schemas.microsoft.com/office/powerpoint/2010/main" val="70651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10</a:t>
            </a:fld>
            <a:endParaRPr lang="en-US"/>
          </a:p>
        </p:txBody>
      </p:sp>
    </p:spTree>
    <p:extLst>
      <p:ext uri="{BB962C8B-B14F-4D97-AF65-F5344CB8AC3E}">
        <p14:creationId xmlns:p14="http://schemas.microsoft.com/office/powerpoint/2010/main" val="1062453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11</a:t>
            </a:fld>
            <a:endParaRPr lang="en-US"/>
          </a:p>
        </p:txBody>
      </p:sp>
    </p:spTree>
    <p:extLst>
      <p:ext uri="{BB962C8B-B14F-4D97-AF65-F5344CB8AC3E}">
        <p14:creationId xmlns:p14="http://schemas.microsoft.com/office/powerpoint/2010/main" val="566379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12</a:t>
            </a:fld>
            <a:endParaRPr lang="en-US"/>
          </a:p>
        </p:txBody>
      </p:sp>
    </p:spTree>
    <p:extLst>
      <p:ext uri="{BB962C8B-B14F-4D97-AF65-F5344CB8AC3E}">
        <p14:creationId xmlns:p14="http://schemas.microsoft.com/office/powerpoint/2010/main" val="3742391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13</a:t>
            </a:fld>
            <a:endParaRPr lang="en-US"/>
          </a:p>
        </p:txBody>
      </p:sp>
    </p:spTree>
    <p:extLst>
      <p:ext uri="{BB962C8B-B14F-4D97-AF65-F5344CB8AC3E}">
        <p14:creationId xmlns:p14="http://schemas.microsoft.com/office/powerpoint/2010/main" val="1649122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14</a:t>
            </a:fld>
            <a:endParaRPr lang="en-US"/>
          </a:p>
        </p:txBody>
      </p:sp>
    </p:spTree>
    <p:extLst>
      <p:ext uri="{BB962C8B-B14F-4D97-AF65-F5344CB8AC3E}">
        <p14:creationId xmlns:p14="http://schemas.microsoft.com/office/powerpoint/2010/main" val="2591053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15</a:t>
            </a:fld>
            <a:endParaRPr lang="en-US"/>
          </a:p>
        </p:txBody>
      </p:sp>
    </p:spTree>
    <p:extLst>
      <p:ext uri="{BB962C8B-B14F-4D97-AF65-F5344CB8AC3E}">
        <p14:creationId xmlns:p14="http://schemas.microsoft.com/office/powerpoint/2010/main" val="190754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16</a:t>
            </a:fld>
            <a:endParaRPr lang="en-US"/>
          </a:p>
        </p:txBody>
      </p:sp>
    </p:spTree>
    <p:extLst>
      <p:ext uri="{BB962C8B-B14F-4D97-AF65-F5344CB8AC3E}">
        <p14:creationId xmlns:p14="http://schemas.microsoft.com/office/powerpoint/2010/main" val="6258510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noProof="0" smtClean="0"/>
              <a:t>17</a:t>
            </a:fld>
            <a:endParaRPr lang="en-US" noProof="0" dirty="0"/>
          </a:p>
        </p:txBody>
      </p:sp>
    </p:spTree>
    <p:extLst>
      <p:ext uri="{BB962C8B-B14F-4D97-AF65-F5344CB8AC3E}">
        <p14:creationId xmlns:p14="http://schemas.microsoft.com/office/powerpoint/2010/main" val="1003903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accent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Dummy Text Comes Here</a:t>
            </a:r>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anchor="ctr">
            <a:noAutofit/>
          </a:bodyPr>
          <a:lstStyle>
            <a:lvl1pPr marL="0" indent="0" algn="ctr">
              <a:buNone/>
              <a:defRPr sz="2400"/>
            </a:lvl1pPr>
          </a:lstStyle>
          <a:p>
            <a:r>
              <a:rPr lang="en-US" noProof="0"/>
              <a:t>Click icon to add picture</a:t>
            </a:r>
            <a:endParaRPr lang="en-US" noProof="0" dirty="0"/>
          </a:p>
        </p:txBody>
      </p:sp>
    </p:spTree>
    <p:extLst>
      <p:ext uri="{BB962C8B-B14F-4D97-AF65-F5344CB8AC3E}">
        <p14:creationId xmlns:p14="http://schemas.microsoft.com/office/powerpoint/2010/main" val="27504955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anchor="ctr">
            <a:noAutofit/>
          </a:bodyPr>
          <a:lstStyle>
            <a:lvl1pPr marL="0" indent="0" algn="ctr">
              <a:buNone/>
              <a:defRPr/>
            </a:lvl1pPr>
          </a:lstStyle>
          <a:p>
            <a:r>
              <a:rPr lang="en-US" noProof="0"/>
              <a:t>Click icon to add picture</a:t>
            </a:r>
            <a:endParaRPr lang="en-US"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anchor="ctr"/>
          <a:lstStyle>
            <a:lvl1pPr marL="0" indent="0" algn="ctr">
              <a:buNone/>
              <a:defRPr/>
            </a:lvl1pPr>
          </a:lstStyle>
          <a:p>
            <a:r>
              <a:rPr lang="en-US" noProof="0"/>
              <a:t>Click icon to add picture</a:t>
            </a:r>
            <a:endParaRPr lang="en-US"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2"/>
              </a:solidFill>
            </a:endParaRP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Click to 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a:r>
              <a:rPr lang="en-US" noProof="0" dirty="0"/>
              <a:t>Website </a:t>
            </a:r>
            <a:r>
              <a:rPr lang="en-US" noProof="0" dirty="0" err="1"/>
              <a:t>url</a:t>
            </a:r>
            <a:r>
              <a:rPr lang="en-US" noProof="0" dirty="0"/>
              <a:t>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a:r>
              <a:rPr lang="en-US" noProof="0" dirty="0"/>
              <a:t>Click to edit Master</a:t>
            </a:r>
          </a:p>
        </p:txBody>
      </p:sp>
    </p:spTree>
    <p:extLst>
      <p:ext uri="{BB962C8B-B14F-4D97-AF65-F5344CB8AC3E}">
        <p14:creationId xmlns:p14="http://schemas.microsoft.com/office/powerpoint/2010/main" val="810107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endParaRPr lang="en-US" noProof="0" dirty="0"/>
          </a:p>
        </p:txBody>
      </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Tree>
    <p:extLst>
      <p:ext uri="{BB962C8B-B14F-4D97-AF65-F5344CB8AC3E}">
        <p14:creationId xmlns:p14="http://schemas.microsoft.com/office/powerpoint/2010/main" val="4226544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51F27F-98F9-A147-8986-34441C7B752D}" type="datetime1">
              <a:rPr lang="en-US" noProof="0" smtClean="0"/>
              <a:t>3/30/2023</a:t>
            </a:fld>
            <a:endParaRPr lang="en-US"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08B8-3DB3-4637-AE23-B8DB96D9FCEC}"/>
              </a:ext>
            </a:extLst>
          </p:cNvPr>
          <p:cNvSpPr>
            <a:spLocks noGrp="1"/>
          </p:cNvSpPr>
          <p:nvPr>
            <p:ph type="ctrTitle"/>
          </p:nvPr>
        </p:nvSpPr>
        <p:spPr>
          <a:xfrm>
            <a:off x="5644662" y="0"/>
            <a:ext cx="5798536" cy="2090808"/>
          </a:xfrm>
        </p:spPr>
        <p:txBody>
          <a:bodyPr/>
          <a:lstStyle/>
          <a:p>
            <a:br>
              <a:rPr lang="en-GB" sz="3200" i="1" dirty="0"/>
            </a:br>
            <a:r>
              <a:rPr lang="en-GB" sz="3200" i="1" dirty="0">
                <a:latin typeface="+mn-lt"/>
              </a:rPr>
              <a:t>International Business Communications  LCBb6001</a:t>
            </a:r>
            <a:br>
              <a:rPr lang="en-GB" sz="3200" i="1" dirty="0"/>
            </a:br>
            <a:endParaRPr lang="en-US" sz="3200" i="1" dirty="0"/>
          </a:p>
        </p:txBody>
      </p:sp>
      <p:pic>
        <p:nvPicPr>
          <p:cNvPr id="6" name="Picture Placeholder 5">
            <a:extLst>
              <a:ext uri="{FF2B5EF4-FFF2-40B4-BE49-F238E27FC236}">
                <a16:creationId xmlns:a16="http://schemas.microsoft.com/office/drawing/2014/main" id="{7DFE4C5D-06A4-4327-9F56-8EA45846B58E}"/>
              </a:ext>
            </a:extLst>
          </p:cNvPr>
          <p:cNvPicPr>
            <a:picLocks noGrp="1" noChangeAspect="1"/>
          </p:cNvPicPr>
          <p:nvPr>
            <p:ph type="pic" sz="quarter" idx="10"/>
          </p:nvPr>
        </p:nvPicPr>
        <p:blipFill>
          <a:blip r:embed="rId3"/>
          <a:srcRect l="21921" r="21921"/>
          <a:stretch>
            <a:fillRect/>
          </a:stretch>
        </p:blipFill>
        <p:spPr/>
      </p:pic>
      <p:sp>
        <p:nvSpPr>
          <p:cNvPr id="3" name="TextBox 2">
            <a:extLst>
              <a:ext uri="{FF2B5EF4-FFF2-40B4-BE49-F238E27FC236}">
                <a16:creationId xmlns:a16="http://schemas.microsoft.com/office/drawing/2014/main" id="{43A5B2F7-0AF6-8E1B-5435-7D67B8FF78C9}"/>
              </a:ext>
            </a:extLst>
          </p:cNvPr>
          <p:cNvSpPr txBox="1"/>
          <p:nvPr/>
        </p:nvSpPr>
        <p:spPr>
          <a:xfrm>
            <a:off x="7192109" y="2153559"/>
            <a:ext cx="3437792" cy="707886"/>
          </a:xfrm>
          <a:prstGeom prst="rect">
            <a:avLst/>
          </a:prstGeom>
          <a:noFill/>
        </p:spPr>
        <p:txBody>
          <a:bodyPr wrap="square" rtlCol="0">
            <a:spAutoFit/>
          </a:bodyPr>
          <a:lstStyle/>
          <a:p>
            <a:pPr algn="l"/>
            <a:r>
              <a:rPr lang="ro-RO" sz="2000" b="1" dirty="0">
                <a:solidFill>
                  <a:schemeClr val="bg1"/>
                </a:solidFill>
              </a:rPr>
              <a:t>Joint venture between Burberry,Uk &amp; Burberry, China</a:t>
            </a:r>
            <a:endParaRPr lang="en-US" sz="2000" b="1" dirty="0">
              <a:solidFill>
                <a:schemeClr val="bg1"/>
              </a:solidFill>
            </a:endParaRPr>
          </a:p>
        </p:txBody>
      </p:sp>
      <p:sp>
        <p:nvSpPr>
          <p:cNvPr id="4" name="TextBox 3">
            <a:extLst>
              <a:ext uri="{FF2B5EF4-FFF2-40B4-BE49-F238E27FC236}">
                <a16:creationId xmlns:a16="http://schemas.microsoft.com/office/drawing/2014/main" id="{587E704C-9CE8-EFDC-6AEE-A1A7559180E4}"/>
              </a:ext>
            </a:extLst>
          </p:cNvPr>
          <p:cNvSpPr txBox="1"/>
          <p:nvPr/>
        </p:nvSpPr>
        <p:spPr>
          <a:xfrm>
            <a:off x="6404716" y="4345305"/>
            <a:ext cx="5305661" cy="2308324"/>
          </a:xfrm>
          <a:prstGeom prst="rect">
            <a:avLst/>
          </a:prstGeom>
          <a:noFill/>
        </p:spPr>
        <p:txBody>
          <a:bodyPr wrap="square" rtlCol="0">
            <a:spAutoFit/>
          </a:bodyPr>
          <a:lstStyle/>
          <a:p>
            <a:pPr algn="l"/>
            <a:r>
              <a:rPr lang="ro-RO" b="1" dirty="0">
                <a:solidFill>
                  <a:schemeClr val="bg1"/>
                </a:solidFill>
              </a:rPr>
              <a:t>
Adelina Perva – ( 2020310 ) ( Group Leader) </a:t>
            </a:r>
            <a:endParaRPr lang="en-GB" b="1" dirty="0">
              <a:solidFill>
                <a:schemeClr val="bg1"/>
              </a:solidFill>
            </a:endParaRPr>
          </a:p>
          <a:p>
            <a:pPr algn="l"/>
            <a:r>
              <a:rPr lang="ro-RO" b="1" dirty="0">
                <a:solidFill>
                  <a:schemeClr val="bg1"/>
                </a:solidFill>
              </a:rPr>
              <a:t>
Mihaela Dodoc – ( 2022006 ) </a:t>
            </a:r>
            <a:endParaRPr lang="en-GB" b="1" dirty="0">
              <a:solidFill>
                <a:schemeClr val="bg1"/>
              </a:solidFill>
            </a:endParaRPr>
          </a:p>
          <a:p>
            <a:pPr algn="l"/>
            <a:r>
              <a:rPr lang="ro-RO" b="1" dirty="0">
                <a:solidFill>
                  <a:schemeClr val="bg1"/>
                </a:solidFill>
              </a:rPr>
              <a:t>
Patricia Constandache – ( 2020640 )</a:t>
            </a:r>
            <a:endParaRPr lang="en-GB" b="1" dirty="0">
              <a:solidFill>
                <a:schemeClr val="bg1"/>
              </a:solidFill>
            </a:endParaRPr>
          </a:p>
          <a:p>
            <a:pPr algn="l"/>
            <a:endParaRPr lang="en-GB" b="1" dirty="0">
              <a:solidFill>
                <a:schemeClr val="bg1"/>
              </a:solidFill>
            </a:endParaRPr>
          </a:p>
          <a:p>
            <a:pPr algn="l"/>
            <a:r>
              <a:rPr lang="ro-RO" b="1" dirty="0">
                <a:solidFill>
                  <a:schemeClr val="bg1"/>
                </a:solidFill>
              </a:rPr>
              <a:t>Virginia Andreea</a:t>
            </a:r>
            <a:r>
              <a:rPr lang="en-GB" b="1" dirty="0">
                <a:solidFill>
                  <a:schemeClr val="bg1"/>
                </a:solidFill>
              </a:rPr>
              <a:t> </a:t>
            </a:r>
            <a:r>
              <a:rPr lang="en-GB" b="1" dirty="0" err="1">
                <a:solidFill>
                  <a:schemeClr val="bg1"/>
                </a:solidFill>
              </a:rPr>
              <a:t>Sirbu</a:t>
            </a:r>
            <a:r>
              <a:rPr lang="ro-RO" b="1" dirty="0">
                <a:solidFill>
                  <a:schemeClr val="bg1"/>
                </a:solidFill>
              </a:rPr>
              <a:t> – ( 2021007 )</a:t>
            </a:r>
            <a:endParaRPr lang="en-US" b="1" dirty="0">
              <a:solidFill>
                <a:schemeClr val="bg1"/>
              </a:solidFill>
            </a:endParaRPr>
          </a:p>
        </p:txBody>
      </p:sp>
    </p:spTree>
    <p:extLst>
      <p:ext uri="{BB962C8B-B14F-4D97-AF65-F5344CB8AC3E}">
        <p14:creationId xmlns:p14="http://schemas.microsoft.com/office/powerpoint/2010/main" val="3167172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C2A7-EC84-4D8C-9CA2-F6AE46F51FB6}"/>
              </a:ext>
            </a:extLst>
          </p:cNvPr>
          <p:cNvSpPr>
            <a:spLocks noGrp="1"/>
          </p:cNvSpPr>
          <p:nvPr>
            <p:ph type="title"/>
          </p:nvPr>
        </p:nvSpPr>
        <p:spPr/>
        <p:txBody>
          <a:bodyPr/>
          <a:lstStyle/>
          <a:p>
            <a:r>
              <a:rPr lang="en-US" dirty="0"/>
              <a:t>LIST OF CONTENTS</a:t>
            </a:r>
          </a:p>
        </p:txBody>
      </p:sp>
      <p:sp>
        <p:nvSpPr>
          <p:cNvPr id="3" name="Text Placeholder 2">
            <a:extLst>
              <a:ext uri="{FF2B5EF4-FFF2-40B4-BE49-F238E27FC236}">
                <a16:creationId xmlns:a16="http://schemas.microsoft.com/office/drawing/2014/main" id="{56960426-AAA6-4126-93AF-30F7DEE010A4}"/>
              </a:ext>
            </a:extLst>
          </p:cNvPr>
          <p:cNvSpPr>
            <a:spLocks noGrp="1"/>
          </p:cNvSpPr>
          <p:nvPr>
            <p:ph type="body" idx="1"/>
          </p:nvPr>
        </p:nvSpPr>
        <p:spPr>
          <a:xfrm>
            <a:off x="558417" y="1471024"/>
            <a:ext cx="11253282" cy="5265336"/>
          </a:xfrm>
        </p:spPr>
        <p:txBody>
          <a:bodyPr/>
          <a:lstStyle/>
          <a:p>
            <a:pPr algn="l"/>
            <a:r>
              <a:rPr lang="en-GB" sz="1600" dirty="0"/>
              <a:t>1: Introduction</a:t>
            </a:r>
          </a:p>
          <a:p>
            <a:pPr algn="l"/>
            <a:r>
              <a:rPr lang="en-GB" sz="1600" dirty="0"/>
              <a:t>2:  Understand the  Cultural Differences between </a:t>
            </a:r>
            <a:r>
              <a:rPr lang="en-GB" sz="1600" dirty="0" err="1"/>
              <a:t>Uk</a:t>
            </a:r>
            <a:r>
              <a:rPr lang="en-GB" sz="1600" dirty="0"/>
              <a:t> &amp; China</a:t>
            </a:r>
          </a:p>
          <a:p>
            <a:pPr algn="l"/>
            <a:r>
              <a:rPr lang="en-GB" sz="1600" dirty="0"/>
              <a:t>3: Hofstede's Cultural Dimensions</a:t>
            </a:r>
          </a:p>
          <a:p>
            <a:pPr algn="l"/>
            <a:r>
              <a:rPr lang="en-GB" sz="1600" dirty="0"/>
              <a:t>4: Communication Challenges</a:t>
            </a:r>
          </a:p>
          <a:p>
            <a:pPr algn="l"/>
            <a:r>
              <a:rPr lang="en-GB" sz="1600" dirty="0"/>
              <a:t>5: Strategies for Effective Communication</a:t>
            </a:r>
          </a:p>
          <a:p>
            <a:pPr algn="l"/>
            <a:r>
              <a:rPr lang="en-GB" sz="1600" dirty="0"/>
              <a:t>6: Relationship Building</a:t>
            </a:r>
          </a:p>
          <a:p>
            <a:pPr algn="l"/>
            <a:r>
              <a:rPr lang="en-GB" sz="1600" dirty="0"/>
              <a:t>7: Trust Building</a:t>
            </a:r>
          </a:p>
          <a:p>
            <a:pPr algn="l"/>
            <a:r>
              <a:rPr lang="en-GB" sz="1600" dirty="0"/>
              <a:t>8: Negotiation Styles</a:t>
            </a:r>
          </a:p>
          <a:p>
            <a:pPr algn="l"/>
            <a:r>
              <a:rPr lang="en-GB" sz="1600" dirty="0"/>
              <a:t>9: Strategies for Successful Negotiation</a:t>
            </a:r>
          </a:p>
          <a:p>
            <a:pPr algn="l"/>
            <a:r>
              <a:rPr lang="en-GB" sz="1600" dirty="0"/>
              <a:t>10: Leadership and Management</a:t>
            </a:r>
          </a:p>
          <a:p>
            <a:pPr algn="l"/>
            <a:r>
              <a:rPr lang="en-GB" sz="1600" dirty="0"/>
              <a:t>11: Strategies for Successful Leadership and Management</a:t>
            </a:r>
          </a:p>
          <a:p>
            <a:pPr algn="l"/>
            <a:r>
              <a:rPr lang="en-GB" sz="1600" dirty="0"/>
              <a:t>12: Conclusion</a:t>
            </a:r>
          </a:p>
          <a:p>
            <a:pPr algn="l"/>
            <a:r>
              <a:rPr lang="en-GB" sz="1600" dirty="0"/>
              <a:t>13: Recommendations</a:t>
            </a:r>
          </a:p>
          <a:p>
            <a:pPr algn="l"/>
            <a:r>
              <a:rPr lang="en-GB" sz="1600" dirty="0"/>
              <a:t>14: References</a:t>
            </a:r>
          </a:p>
        </p:txBody>
      </p:sp>
      <p:sp>
        <p:nvSpPr>
          <p:cNvPr id="4" name="Slide Number Placeholder 3">
            <a:extLst>
              <a:ext uri="{FF2B5EF4-FFF2-40B4-BE49-F238E27FC236}">
                <a16:creationId xmlns:a16="http://schemas.microsoft.com/office/drawing/2014/main" id="{D66E959E-B23F-467A-9B6E-30F9EE969EC2}"/>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2</a:t>
            </a:fld>
            <a:endParaRPr lang="en-US" dirty="0"/>
          </a:p>
        </p:txBody>
      </p:sp>
    </p:spTree>
    <p:extLst>
      <p:ext uri="{BB962C8B-B14F-4D97-AF65-F5344CB8AC3E}">
        <p14:creationId xmlns:p14="http://schemas.microsoft.com/office/powerpoint/2010/main" val="318753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279788"/>
            <a:ext cx="4937211" cy="1325563"/>
          </a:xfrm>
        </p:spPr>
        <p:txBody>
          <a:bodyPr/>
          <a:lstStyle/>
          <a:p>
            <a:r>
              <a:rPr lang="en-US" dirty="0"/>
              <a:t>Introduction 01</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15938" y="1157227"/>
            <a:ext cx="6111017" cy="3900430"/>
          </a:xfrm>
        </p:spPr>
        <p:txBody>
          <a:bodyPr/>
          <a:lstStyle/>
          <a:p>
            <a:pPr marL="0" indent="0">
              <a:buNone/>
            </a:pPr>
            <a:r>
              <a:rPr lang="en-GB" sz="1400" dirty="0"/>
              <a:t>Burberry was founded in 1856 when a 21-year-old Thomas Burberry, opened his own store in Basingstoke, England.</a:t>
            </a:r>
          </a:p>
          <a:p>
            <a:pPr marL="0" indent="0">
              <a:buNone/>
            </a:pPr>
            <a:r>
              <a:rPr lang="en-GB" sz="1400" dirty="0"/>
              <a:t>During the 1970s and 1980s, Burberry signed agreements with worldwide manufacturers to produce complementary products to the existing British collections.</a:t>
            </a:r>
          </a:p>
          <a:p>
            <a:pPr marL="0" indent="0">
              <a:buNone/>
            </a:pPr>
            <a:r>
              <a:rPr lang="en-GB" sz="1400" dirty="0"/>
              <a:t>Burberry UK is a renowned luxury fashion brand that has been operating in China since the 1990s (Lu, 2020). China is a crucial market for Burberry, and the company generates significant revenue from its Chinese operations. However, Burberry's business in China is not without its cultural challenges (Ma &amp; Zhao, 2020).</a:t>
            </a:r>
          </a:p>
          <a:p>
            <a:pPr marL="0" indent="0">
              <a:buNone/>
            </a:pPr>
            <a:r>
              <a:rPr lang="en-GB" sz="1400" dirty="0"/>
              <a:t>Burberry  has tented to adopt a low involvement and control approach to enter China`s luxury market, such as franchising, licensing and concession, to maximise its market share and sales.</a:t>
            </a:r>
          </a:p>
          <a:p>
            <a:pPr marL="0" indent="0">
              <a:buNone/>
            </a:pPr>
            <a:r>
              <a:rPr lang="en-GB" sz="1400" dirty="0"/>
              <a:t>Burberry, China has operated so far in 31 different cities, including two pop-up stores and one flagship store located in Shanghai.</a:t>
            </a:r>
          </a:p>
          <a:p>
            <a:pPr marL="0" indent="0">
              <a:buNone/>
            </a:pPr>
            <a:r>
              <a:rPr lang="en-GB" sz="1400" b="1" dirty="0"/>
              <a:t>Effective communication </a:t>
            </a:r>
            <a:r>
              <a:rPr lang="en-GB" sz="1400" dirty="0"/>
              <a:t>is critical for building successful partnerships in China (Ma &amp; Zhao, 2020). </a:t>
            </a:r>
            <a:r>
              <a:rPr lang="en-GB" sz="1400" b="1" dirty="0"/>
              <a:t>Language barriers</a:t>
            </a:r>
            <a:r>
              <a:rPr lang="en-GB" sz="1400" dirty="0"/>
              <a:t>, </a:t>
            </a:r>
            <a:r>
              <a:rPr lang="en-GB" sz="1400" b="1" dirty="0"/>
              <a:t>nonverbal communication differences</a:t>
            </a:r>
            <a:r>
              <a:rPr lang="en-GB" sz="1400" dirty="0"/>
              <a:t>, and </a:t>
            </a:r>
            <a:r>
              <a:rPr lang="en-GB" sz="1400" b="1" dirty="0"/>
              <a:t>cultural misunderstandings </a:t>
            </a:r>
            <a:r>
              <a:rPr lang="en-GB" sz="1400" dirty="0"/>
              <a:t>can all impact communication between Burberry UK and its Chinese partners and may affect decision-making processes. Furthermore, building and maintaining relationships is a crucial aspect of doing business in China (Lam, 2020). </a:t>
            </a:r>
          </a:p>
          <a:p>
            <a:pPr marL="0" indent="0">
              <a:buNone/>
            </a:pPr>
            <a:r>
              <a:rPr lang="en-GB" sz="1400" b="1" dirty="0"/>
              <a:t>Personal relationships </a:t>
            </a:r>
            <a:r>
              <a:rPr lang="en-GB" sz="1400" dirty="0"/>
              <a:t>and </a:t>
            </a:r>
            <a:r>
              <a:rPr lang="en-GB" sz="1400" b="1" dirty="0"/>
              <a:t>trust-building</a:t>
            </a:r>
            <a:r>
              <a:rPr lang="en-GB" sz="1400" dirty="0"/>
              <a:t> are highly valued in Chinese business culture, and Burberry UK will need to invest time and effort in building these relationships to succeed in the market.</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3</a:t>
            </a:fld>
            <a:endParaRPr lang="en-US" dirty="0"/>
          </a:p>
        </p:txBody>
      </p:sp>
      <p:pic>
        <p:nvPicPr>
          <p:cNvPr id="6" name="Picture 5">
            <a:extLst>
              <a:ext uri="{FF2B5EF4-FFF2-40B4-BE49-F238E27FC236}">
                <a16:creationId xmlns:a16="http://schemas.microsoft.com/office/drawing/2014/main" id="{536DF753-F6FC-467D-9865-5D6453C77FCF}"/>
              </a:ext>
            </a:extLst>
          </p:cNvPr>
          <p:cNvPicPr>
            <a:picLocks noChangeAspect="1"/>
          </p:cNvPicPr>
          <p:nvPr/>
        </p:nvPicPr>
        <p:blipFill>
          <a:blip r:embed="rId3"/>
          <a:stretch>
            <a:fillRect/>
          </a:stretch>
        </p:blipFill>
        <p:spPr>
          <a:xfrm>
            <a:off x="6904488" y="2457974"/>
            <a:ext cx="5078135" cy="2856451"/>
          </a:xfrm>
          <a:prstGeom prst="rect">
            <a:avLst/>
          </a:prstGeom>
        </p:spPr>
      </p:pic>
      <p:pic>
        <p:nvPicPr>
          <p:cNvPr id="7" name="Picture 6">
            <a:extLst>
              <a:ext uri="{FF2B5EF4-FFF2-40B4-BE49-F238E27FC236}">
                <a16:creationId xmlns:a16="http://schemas.microsoft.com/office/drawing/2014/main" id="{CF5E120E-AA29-4A67-87CE-E6D930089554}"/>
              </a:ext>
            </a:extLst>
          </p:cNvPr>
          <p:cNvPicPr>
            <a:picLocks noChangeAspect="1"/>
          </p:cNvPicPr>
          <p:nvPr/>
        </p:nvPicPr>
        <p:blipFill>
          <a:blip r:embed="rId4"/>
          <a:stretch>
            <a:fillRect/>
          </a:stretch>
        </p:blipFill>
        <p:spPr>
          <a:xfrm>
            <a:off x="7021585" y="2594638"/>
            <a:ext cx="1154358" cy="769572"/>
          </a:xfrm>
          <a:prstGeom prst="rect">
            <a:avLst/>
          </a:prstGeom>
        </p:spPr>
      </p:pic>
    </p:spTree>
    <p:extLst>
      <p:ext uri="{BB962C8B-B14F-4D97-AF65-F5344CB8AC3E}">
        <p14:creationId xmlns:p14="http://schemas.microsoft.com/office/powerpoint/2010/main" val="961730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Cultural Differences 02</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sz="1200" dirty="0"/>
              <a:t>Cultural differences between the UK and China can have a significant impact on various aspects of doing business, including communication, marketing, and consumer preferences. Some examples of cultural differences that may affect Burberry UK's business in China are:</a:t>
            </a:r>
          </a:p>
          <a:p>
            <a:pPr marL="0" indent="0">
              <a:buNone/>
            </a:pPr>
            <a:r>
              <a:rPr lang="en-GB" sz="1200" b="1" dirty="0"/>
              <a:t>Communication styles</a:t>
            </a:r>
            <a:r>
              <a:rPr lang="en-GB" sz="1200" dirty="0"/>
              <a:t>: Communication styles in the UK are generally more direct and to the point, while in China, communication is more indirect and nuanced (Ma &amp; Zhao, 2020). This can create misunderstandings between Burberry UK and its Chinese partners and may affect decision-making processes.</a:t>
            </a:r>
          </a:p>
          <a:p>
            <a:pPr marL="0" indent="0">
              <a:buNone/>
            </a:pPr>
            <a:r>
              <a:rPr lang="en-GB" sz="1200" b="1" dirty="0"/>
              <a:t>Attitudes towards luxury</a:t>
            </a:r>
            <a:r>
              <a:rPr lang="en-GB" sz="1200" dirty="0"/>
              <a:t>: Luxury goods are highly valued in China, and consumers are willing to pay a premium for high-end products (Wong &amp; </a:t>
            </a:r>
            <a:r>
              <a:rPr lang="en-GB" sz="1200" dirty="0" err="1"/>
              <a:t>Merrilees</a:t>
            </a:r>
            <a:r>
              <a:rPr lang="en-GB" sz="1200" dirty="0"/>
              <a:t>, 2015). In contrast, British consumers may not place the same value on luxury items. Burberry UK must adjust its marketing and product strategies to cater to the Chinese market's unique attitudes towards luxury.</a:t>
            </a:r>
          </a:p>
          <a:p>
            <a:pPr marL="0" indent="0">
              <a:buNone/>
            </a:pPr>
            <a:r>
              <a:rPr lang="en-GB" sz="1200" b="1" dirty="0"/>
              <a:t>Consumer preferences</a:t>
            </a:r>
            <a:r>
              <a:rPr lang="en-GB" sz="1200" dirty="0"/>
              <a:t>: Chinese consumers may have different preferences when it comes to product design and marketing (Lu, 2020). For example, Chinese consumers may prefer brighter and more colourful designs, while British consumers may prefer more understated and classic styles. Burberry UK must adapt its products and marketing strategies to cater to the Chinese market's unique preferences.</a:t>
            </a:r>
          </a:p>
          <a:p>
            <a:pPr marL="0" indent="0">
              <a:buNone/>
            </a:pPr>
            <a:r>
              <a:rPr lang="en-GB" sz="1200" b="1" dirty="0"/>
              <a:t>Business relationships</a:t>
            </a:r>
            <a:r>
              <a:rPr lang="en-GB" sz="1200" dirty="0"/>
              <a:t>: Building personal relationships and trust is highly valued in Chinese business culture, and Burberry UK must invest time and effort in building these relationships to succeed in the market (Lam, 2020). In contrast, business relationships in the UK may be more transactional.</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4</a:t>
            </a:fld>
            <a:endParaRPr lang="en-US" dirty="0"/>
          </a:p>
        </p:txBody>
      </p:sp>
      <p:pic>
        <p:nvPicPr>
          <p:cNvPr id="5" name="Picture 4">
            <a:extLst>
              <a:ext uri="{FF2B5EF4-FFF2-40B4-BE49-F238E27FC236}">
                <a16:creationId xmlns:a16="http://schemas.microsoft.com/office/drawing/2014/main" id="{B3F0BEE1-5412-40E1-95EB-3BB042A6DD7F}"/>
              </a:ext>
            </a:extLst>
          </p:cNvPr>
          <p:cNvPicPr>
            <a:picLocks noChangeAspect="1"/>
          </p:cNvPicPr>
          <p:nvPr/>
        </p:nvPicPr>
        <p:blipFill>
          <a:blip r:embed="rId3"/>
          <a:stretch>
            <a:fillRect/>
          </a:stretch>
        </p:blipFill>
        <p:spPr>
          <a:xfrm>
            <a:off x="6783249" y="2143388"/>
            <a:ext cx="5136808" cy="2889455"/>
          </a:xfrm>
          <a:prstGeom prst="rect">
            <a:avLst/>
          </a:prstGeom>
        </p:spPr>
      </p:pic>
    </p:spTree>
    <p:extLst>
      <p:ext uri="{BB962C8B-B14F-4D97-AF65-F5344CB8AC3E}">
        <p14:creationId xmlns:p14="http://schemas.microsoft.com/office/powerpoint/2010/main" val="3174199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Hofstede's Cultural Dimensions 03</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894211" cy="4717788"/>
          </a:xfrm>
        </p:spPr>
        <p:txBody>
          <a:bodyPr/>
          <a:lstStyle/>
          <a:p>
            <a:pPr marL="0" indent="0">
              <a:buNone/>
            </a:pPr>
            <a:r>
              <a:rPr lang="en-GB" sz="1200" b="1" dirty="0"/>
              <a:t>Hofstede's cultural dimensions theory </a:t>
            </a:r>
            <a:r>
              <a:rPr lang="en-GB" sz="1200" dirty="0"/>
              <a:t>is a framework for understanding cultural differences between countries. The theory proposes that there are six cultural dimensions that can help explain cultural differences: power distance, individualism-collectivism, uncertainty avoidance, masculinity-femininity, long-term orientation, and indulgence-restraint (Hofstede Insights, n.d.).</a:t>
            </a:r>
          </a:p>
          <a:p>
            <a:pPr marL="0" indent="0">
              <a:buNone/>
            </a:pPr>
            <a:r>
              <a:rPr lang="en-GB" sz="1200" b="1" dirty="0"/>
              <a:t>Power distance</a:t>
            </a:r>
            <a:r>
              <a:rPr lang="en-GB" sz="1200" dirty="0"/>
              <a:t> refers to the extent to which people in a society accept unequal distribution of power, while </a:t>
            </a:r>
            <a:r>
              <a:rPr lang="en-GB" sz="1200" b="1" dirty="0"/>
              <a:t>individualism-collectivism</a:t>
            </a:r>
            <a:r>
              <a:rPr lang="en-GB" sz="1200" dirty="0"/>
              <a:t> refers to the degree to which individuals prioritize their own goals versus the goals of the group. </a:t>
            </a:r>
            <a:r>
              <a:rPr lang="en-GB" sz="1200" b="1" dirty="0"/>
              <a:t>Uncertainty avoidance</a:t>
            </a:r>
            <a:r>
              <a:rPr lang="en-GB" sz="1200" dirty="0"/>
              <a:t> refers to the extent to which people in a society are comfortable with uncertainty and ambiguity, while </a:t>
            </a:r>
            <a:r>
              <a:rPr lang="en-GB" sz="1200" b="1" dirty="0"/>
              <a:t>masculinity-femininity</a:t>
            </a:r>
            <a:r>
              <a:rPr lang="en-GB" sz="1200" dirty="0"/>
              <a:t> refers to the degree to which a society values traditionally masculine versus feminine traits. </a:t>
            </a:r>
            <a:r>
              <a:rPr lang="en-GB" sz="1200" b="1" dirty="0"/>
              <a:t>Long-term orientation</a:t>
            </a:r>
            <a:r>
              <a:rPr lang="en-GB" sz="1200" dirty="0"/>
              <a:t> refers to the degree to which a society values long-term planning and delayed gratification, while </a:t>
            </a:r>
            <a:r>
              <a:rPr lang="en-GB" sz="1200" b="1" dirty="0"/>
              <a:t>indulgence-restraint</a:t>
            </a:r>
            <a:r>
              <a:rPr lang="en-GB" sz="1200" dirty="0"/>
              <a:t> refers to the degree to which a society values enjoying life and having fun versus controlling impulses.</a:t>
            </a:r>
          </a:p>
          <a:p>
            <a:pPr marL="0" indent="0">
              <a:buNone/>
            </a:pPr>
            <a:r>
              <a:rPr lang="en-GB" sz="1200" dirty="0"/>
              <a:t>Hofstede's theory is relevant to Burberry UK's business in China because it can help identify potential cultural differences between the two countries that may impact Burberry's business. For example, China has a higher power distance than the UK, meaning that there is a greater acceptance of unequal distribution of power (Hofstede Insights, n.d.). This could impact communication and decision-making processes between Burberry UK and its Chinese partners. Additionally, China has a more collectivistic culture than the UK, meaning that there is a greater emphasis on group goals and relationships (Hofstede Insights, n.d.). This could impact how Burberry UK approaches marketing and product design in China.</a:t>
            </a:r>
          </a:p>
          <a:p>
            <a:pPr marL="0" indent="0">
              <a:buNone/>
            </a:pPr>
            <a:r>
              <a:rPr lang="en-GB" sz="1200" dirty="0"/>
              <a:t>Furthermore, Hofstede's theory can help Burberry UK adjust its communication and marketing strategies to cater to the Chinese market's unique cultural values. For example, Chinese consumers may value long-term planning and delayed gratification more than British consumers, and Burberry UK may need to adjust its product and marketing strategies accordingly.</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5</a:t>
            </a:fld>
            <a:endParaRPr lang="en-US" dirty="0"/>
          </a:p>
        </p:txBody>
      </p:sp>
      <p:pic>
        <p:nvPicPr>
          <p:cNvPr id="6" name="Picture 5">
            <a:extLst>
              <a:ext uri="{FF2B5EF4-FFF2-40B4-BE49-F238E27FC236}">
                <a16:creationId xmlns:a16="http://schemas.microsoft.com/office/drawing/2014/main" id="{AF67A204-09D5-4DC0-92D7-FA0B7B161CBE}"/>
              </a:ext>
            </a:extLst>
          </p:cNvPr>
          <p:cNvPicPr>
            <a:picLocks noChangeAspect="1"/>
          </p:cNvPicPr>
          <p:nvPr/>
        </p:nvPicPr>
        <p:blipFill>
          <a:blip r:embed="rId3"/>
          <a:stretch>
            <a:fillRect/>
          </a:stretch>
        </p:blipFill>
        <p:spPr>
          <a:xfrm>
            <a:off x="7433170" y="1985962"/>
            <a:ext cx="4305300" cy="2886075"/>
          </a:xfrm>
          <a:prstGeom prst="rect">
            <a:avLst/>
          </a:prstGeom>
        </p:spPr>
      </p:pic>
    </p:spTree>
    <p:extLst>
      <p:ext uri="{BB962C8B-B14F-4D97-AF65-F5344CB8AC3E}">
        <p14:creationId xmlns:p14="http://schemas.microsoft.com/office/powerpoint/2010/main" val="717111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Communication Challenges 04</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4"/>
            <a:ext cx="6256124" cy="4817481"/>
          </a:xfrm>
        </p:spPr>
        <p:txBody>
          <a:bodyPr/>
          <a:lstStyle/>
          <a:p>
            <a:pPr marL="0" indent="0">
              <a:buNone/>
            </a:pPr>
            <a:r>
              <a:rPr lang="en-GB" sz="1200" dirty="0"/>
              <a:t>Communication is a critical aspect of building successful partnerships in China, and potential communication challenges may arise in Burberry UK's business in China. Here are some examples of potential communication challenges that Burberry UK may face:</a:t>
            </a:r>
          </a:p>
          <a:p>
            <a:pPr marL="0" indent="0">
              <a:buNone/>
            </a:pPr>
            <a:r>
              <a:rPr lang="en-GB" sz="1200" b="1" dirty="0"/>
              <a:t>Language barriers</a:t>
            </a:r>
            <a:r>
              <a:rPr lang="en-GB" sz="1200" dirty="0"/>
              <a:t>: Although English is widely spoken in China, there may still be language barriers between Burberry UK and its Chinese partners, which can impact effective communication and decision-making processes (Ma &amp; Zhao, 2020).</a:t>
            </a:r>
          </a:p>
          <a:p>
            <a:pPr marL="0" indent="0">
              <a:buNone/>
            </a:pPr>
            <a:r>
              <a:rPr lang="en-GB" sz="1200" b="1" dirty="0"/>
              <a:t>Nonverbal communication differences</a:t>
            </a:r>
            <a:r>
              <a:rPr lang="en-GB" sz="1200" dirty="0"/>
              <a:t>: Nonverbal communication cues, such as eye contact, facial expressions, and body language, can vary between cultures and may lead to misunderstandings. For example, Chinese culture places greater emphasis on nonverbal communication cues than the UK, and this may be misinterpreted by British individuals (Liu, 2020).</a:t>
            </a:r>
          </a:p>
          <a:p>
            <a:pPr marL="0" indent="0">
              <a:buNone/>
            </a:pPr>
            <a:r>
              <a:rPr lang="en-GB" sz="1200" b="1" dirty="0"/>
              <a:t>Cultural misunderstandings</a:t>
            </a:r>
            <a:r>
              <a:rPr lang="en-GB" sz="1200" dirty="0"/>
              <a:t>: Differences in cultural values and practices can also lead to misunderstandings in communication. For example, Chinese business culture places greater emphasis on building personal relationships and trust, while British business culture may be more transactional (Lam, 2020).</a:t>
            </a:r>
          </a:p>
          <a:p>
            <a:pPr marL="0" indent="0">
              <a:buNone/>
            </a:pPr>
            <a:r>
              <a:rPr lang="en-GB" sz="1200" b="1" dirty="0"/>
              <a:t>Indirect communication</a:t>
            </a:r>
            <a:r>
              <a:rPr lang="en-GB" sz="1200" dirty="0"/>
              <a:t>: Chinese communication style is often indirect and nuanced, while British communication style is more direct and to the point. This can lead to misunderstandings, as Chinese partners may not be as explicit in their communication (Ma &amp; Zhao, 2020).</a:t>
            </a:r>
          </a:p>
          <a:p>
            <a:pPr marL="0" indent="0">
              <a:buNone/>
            </a:pPr>
            <a:r>
              <a:rPr lang="en-GB" sz="1200" b="1" dirty="0"/>
              <a:t>Time differences</a:t>
            </a:r>
            <a:r>
              <a:rPr lang="en-GB" sz="1200" dirty="0"/>
              <a:t>: Time differences between China and the UK may also impact effective communication, as it can be challenging to find overlapping work hours for conference calls or meetings.</a:t>
            </a:r>
          </a:p>
          <a:p>
            <a:pPr marL="0" indent="0">
              <a:buNone/>
            </a:pPr>
            <a:r>
              <a:rPr lang="en-GB" sz="1200" dirty="0"/>
              <a:t>To overcome these communication challenges, Burberry UK may need to invest in cross-cultural communication training for its employees to understand and adapt to Chinese communication styles and practices. The company may also need to rely on translators or interpreters to facilitate communication with Chinese partners (Liu, 2020).</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6</a:t>
            </a:fld>
            <a:endParaRPr lang="en-US" dirty="0"/>
          </a:p>
        </p:txBody>
      </p:sp>
      <p:pic>
        <p:nvPicPr>
          <p:cNvPr id="5" name="Picture 4">
            <a:extLst>
              <a:ext uri="{FF2B5EF4-FFF2-40B4-BE49-F238E27FC236}">
                <a16:creationId xmlns:a16="http://schemas.microsoft.com/office/drawing/2014/main" id="{48F2098E-F360-4D8E-8711-6602FE7447BE}"/>
              </a:ext>
            </a:extLst>
          </p:cNvPr>
          <p:cNvPicPr>
            <a:picLocks noChangeAspect="1"/>
          </p:cNvPicPr>
          <p:nvPr/>
        </p:nvPicPr>
        <p:blipFill>
          <a:blip r:embed="rId3"/>
          <a:stretch>
            <a:fillRect/>
          </a:stretch>
        </p:blipFill>
        <p:spPr>
          <a:xfrm>
            <a:off x="6992628" y="1825158"/>
            <a:ext cx="4768737" cy="4768737"/>
          </a:xfrm>
          <a:prstGeom prst="rect">
            <a:avLst/>
          </a:prstGeom>
        </p:spPr>
      </p:pic>
    </p:spTree>
    <p:extLst>
      <p:ext uri="{BB962C8B-B14F-4D97-AF65-F5344CB8AC3E}">
        <p14:creationId xmlns:p14="http://schemas.microsoft.com/office/powerpoint/2010/main" val="2634400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Strategies for Effective Communication 05</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452393" y="1353557"/>
            <a:ext cx="6381958" cy="4817481"/>
          </a:xfrm>
        </p:spPr>
        <p:txBody>
          <a:bodyPr/>
          <a:lstStyle/>
          <a:p>
            <a:pPr marL="0" indent="0">
              <a:buNone/>
            </a:pPr>
            <a:r>
              <a:rPr lang="en-GB" sz="1200" dirty="0"/>
              <a:t>To overcome communication challenges and ensure effective communication in Burberry UK's business in China, the company can adopt various strategies, including:</a:t>
            </a:r>
          </a:p>
          <a:p>
            <a:pPr marL="0" indent="0">
              <a:buNone/>
            </a:pPr>
            <a:r>
              <a:rPr lang="en-GB" sz="1200" b="1" dirty="0"/>
              <a:t>Hiring translators</a:t>
            </a:r>
            <a:r>
              <a:rPr lang="en-GB" sz="1200" dirty="0"/>
              <a:t>: To overcome language barriers, Burberry UK can hire professional translators or interpreters to facilitate communication between the company and its Chinese partners. This can ensure that both parties understand each other and minimize misunderstandings (Ma &amp; Zhao, 2020).</a:t>
            </a:r>
          </a:p>
          <a:p>
            <a:pPr marL="0" indent="0">
              <a:buNone/>
            </a:pPr>
            <a:r>
              <a:rPr lang="en-GB" sz="1200" b="1" dirty="0"/>
              <a:t>Adapting communication styles</a:t>
            </a:r>
            <a:r>
              <a:rPr lang="en-GB" sz="1200" dirty="0"/>
              <a:t>: As Chinese communication style is often indirect and nuanced, Burberry UK can adapt its communication style to cater to the Chinese market. For example, the company can use more indirect language and incorporate nonverbal cues in its communication (Liu, 2020).</a:t>
            </a:r>
          </a:p>
          <a:p>
            <a:pPr marL="0" indent="0">
              <a:buNone/>
            </a:pPr>
            <a:r>
              <a:rPr lang="en-GB" sz="1200" b="1" dirty="0"/>
              <a:t>Establishing clear communication protocols</a:t>
            </a:r>
            <a:r>
              <a:rPr lang="en-GB" sz="1200" dirty="0"/>
              <a:t>: To avoid misunderstandings and confusion, Burberry UK can establish clear communication protocols with its Chinese partners. This can include specifying communication channels, response times, and expectations for communication (Ma &amp; Zhao, 2020).</a:t>
            </a:r>
          </a:p>
          <a:p>
            <a:pPr marL="0" indent="0">
              <a:buNone/>
            </a:pPr>
            <a:r>
              <a:rPr lang="en-GB" sz="1200" b="1" dirty="0"/>
              <a:t>Building personal relationships</a:t>
            </a:r>
            <a:r>
              <a:rPr lang="en-GB" sz="1200" dirty="0"/>
              <a:t>: In Chinese culture, building personal relationships and trust is crucial for effective communication and business success. Burberry UK can invest time and effort in building personal relationships with its Chinese partners, such as hosting events or exchanging gifts (Lam, 2020).</a:t>
            </a:r>
          </a:p>
          <a:p>
            <a:pPr marL="0" indent="0">
              <a:buNone/>
            </a:pPr>
            <a:r>
              <a:rPr lang="en-GB" sz="1200" b="1" dirty="0"/>
              <a:t>Cultural awareness training</a:t>
            </a:r>
            <a:r>
              <a:rPr lang="en-GB" sz="1200" dirty="0"/>
              <a:t>: Burberry UK can provide cultural awareness training for its employees to understand and adapt to Chinese communication styles and cultural practices. This can help employees navigate communication challenges and build positive relationships with Chinese partners (Wong &amp; </a:t>
            </a:r>
            <a:r>
              <a:rPr lang="en-GB" sz="1200" dirty="0" err="1"/>
              <a:t>Merrilees</a:t>
            </a:r>
            <a:r>
              <a:rPr lang="en-GB" sz="1200" dirty="0"/>
              <a:t>, 2015).</a:t>
            </a:r>
          </a:p>
          <a:p>
            <a:pPr marL="0" indent="0">
              <a:buNone/>
            </a:pPr>
            <a:r>
              <a:rPr lang="en-GB" sz="1200" b="1" dirty="0"/>
              <a:t>Use of technology</a:t>
            </a:r>
            <a:r>
              <a:rPr lang="en-GB" sz="1200" dirty="0"/>
              <a:t>: The use of technology such as video conferencing can help bridge communication gaps and reduce the impact of distance and time differences. Burberry UK can use technology to facilitate communication with its Chinese partners and ensure that both parties are on the same page (Ma &amp; Zhao, 2020).</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7</a:t>
            </a:fld>
            <a:endParaRPr lang="en-US" dirty="0"/>
          </a:p>
        </p:txBody>
      </p:sp>
      <p:pic>
        <p:nvPicPr>
          <p:cNvPr id="5" name="Picture 4">
            <a:extLst>
              <a:ext uri="{FF2B5EF4-FFF2-40B4-BE49-F238E27FC236}">
                <a16:creationId xmlns:a16="http://schemas.microsoft.com/office/drawing/2014/main" id="{587B7884-D749-4EA1-8F11-E9B55F1F6F40}"/>
              </a:ext>
            </a:extLst>
          </p:cNvPr>
          <p:cNvPicPr>
            <a:picLocks noChangeAspect="1"/>
          </p:cNvPicPr>
          <p:nvPr/>
        </p:nvPicPr>
        <p:blipFill>
          <a:blip r:embed="rId3"/>
          <a:stretch>
            <a:fillRect/>
          </a:stretch>
        </p:blipFill>
        <p:spPr>
          <a:xfrm>
            <a:off x="357649" y="2256087"/>
            <a:ext cx="4936455" cy="2776756"/>
          </a:xfrm>
          <a:prstGeom prst="rect">
            <a:avLst/>
          </a:prstGeom>
        </p:spPr>
      </p:pic>
    </p:spTree>
    <p:extLst>
      <p:ext uri="{BB962C8B-B14F-4D97-AF65-F5344CB8AC3E}">
        <p14:creationId xmlns:p14="http://schemas.microsoft.com/office/powerpoint/2010/main" val="3503621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Relationship Building 06</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sz="1200" dirty="0"/>
              <a:t>In Chinese business culture, building personal relationships and trust is crucial for effective communication and business success. Chinese culture places a greater emphasis on building long-term relationships based on mutual respect and trust, rather than conducting business on a transactional basis (Lam, 2020). Relationship-building practices in China include:</a:t>
            </a:r>
          </a:p>
          <a:p>
            <a:pPr marL="0" indent="0">
              <a:buNone/>
            </a:pPr>
            <a:r>
              <a:rPr lang="en-GB" sz="1200" b="1" dirty="0"/>
              <a:t>Gift-giving</a:t>
            </a:r>
            <a:r>
              <a:rPr lang="en-GB" sz="1200" dirty="0"/>
              <a:t>: Gift-giving is an important aspect of Chinese business culture and is used to build and maintain relationships. Gifts should be thoughtful and reflect the recipient's interests and preferences (Ma &amp; Zhao, 2020).</a:t>
            </a:r>
          </a:p>
          <a:p>
            <a:pPr marL="0" indent="0">
              <a:buNone/>
            </a:pPr>
            <a:r>
              <a:rPr lang="en-GB" sz="1200" b="1" dirty="0"/>
              <a:t>Banquet invitations</a:t>
            </a:r>
            <a:r>
              <a:rPr lang="en-GB" sz="1200" dirty="0"/>
              <a:t>: Inviting business partners to a banquet or dinner is a common practice in China, and is seen as an opportunity to build relationships and network. Banquets are often held in a private setting and provide a chance for business partners to socialize outside of the office (Liu, 2020).</a:t>
            </a:r>
          </a:p>
          <a:p>
            <a:pPr marL="0" indent="0">
              <a:buNone/>
            </a:pPr>
            <a:r>
              <a:rPr lang="en-GB" sz="1200" b="1" dirty="0"/>
              <a:t>Guanxi</a:t>
            </a:r>
            <a:r>
              <a:rPr lang="en-GB" sz="1200" dirty="0"/>
              <a:t>: Guanxi is a term used in China to describe the network of personal relationships and connections that individuals can draw upon to achieve their goals. Building guanxi is an essential aspect of Chinese business culture, and it involves cultivating relationships with people who can provide access to resources, information, and opportunities (Lam, 2020).</a:t>
            </a:r>
          </a:p>
          <a:p>
            <a:pPr marL="0" indent="0">
              <a:buNone/>
            </a:pPr>
            <a:r>
              <a:rPr lang="en-GB" sz="1200" b="1" dirty="0"/>
              <a:t>Face-to-face meetings</a:t>
            </a:r>
            <a:r>
              <a:rPr lang="en-GB" sz="1200" dirty="0"/>
              <a:t>: Face-to-face meetings are highly valued in Chinese business culture, as they provide an opportunity to build personal relationships and establish trust. Chinese business partners may view virtual communication as impersonal and less effective than face-to-face meetings (Wong &amp; </a:t>
            </a:r>
            <a:r>
              <a:rPr lang="en-GB" sz="1200" dirty="0" err="1"/>
              <a:t>Merrilees</a:t>
            </a:r>
            <a:r>
              <a:rPr lang="en-GB" sz="1200" dirty="0"/>
              <a:t>, 2015).</a:t>
            </a:r>
          </a:p>
          <a:p>
            <a:pPr marL="0" indent="0">
              <a:buNone/>
            </a:pPr>
            <a:r>
              <a:rPr lang="en-GB" sz="1200" b="1" dirty="0"/>
              <a:t>Respect for hierarchy</a:t>
            </a:r>
            <a:r>
              <a:rPr lang="en-GB" sz="1200" dirty="0"/>
              <a:t>: Chinese culture places a high value on hierarchy and respect for authority. Business partners should be addressed using the appropriate titles and formal language, and respect should be shown to senior members of the organization (Ma &amp; Zhao, 2020).</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8</a:t>
            </a:fld>
            <a:endParaRPr lang="en-US" dirty="0"/>
          </a:p>
        </p:txBody>
      </p:sp>
      <p:pic>
        <p:nvPicPr>
          <p:cNvPr id="5" name="Picture 4">
            <a:extLst>
              <a:ext uri="{FF2B5EF4-FFF2-40B4-BE49-F238E27FC236}">
                <a16:creationId xmlns:a16="http://schemas.microsoft.com/office/drawing/2014/main" id="{E5307059-6904-4850-B74E-94F2CC26AD86}"/>
              </a:ext>
            </a:extLst>
          </p:cNvPr>
          <p:cNvPicPr>
            <a:picLocks noChangeAspect="1"/>
          </p:cNvPicPr>
          <p:nvPr/>
        </p:nvPicPr>
        <p:blipFill>
          <a:blip r:embed="rId3"/>
          <a:stretch>
            <a:fillRect/>
          </a:stretch>
        </p:blipFill>
        <p:spPr>
          <a:xfrm>
            <a:off x="6834615" y="1822055"/>
            <a:ext cx="4818426" cy="3213890"/>
          </a:xfrm>
          <a:prstGeom prst="rect">
            <a:avLst/>
          </a:prstGeom>
        </p:spPr>
      </p:pic>
    </p:spTree>
    <p:extLst>
      <p:ext uri="{BB962C8B-B14F-4D97-AF65-F5344CB8AC3E}">
        <p14:creationId xmlns:p14="http://schemas.microsoft.com/office/powerpoint/2010/main" val="312256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Trust Building 07</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sz="1200" dirty="0"/>
              <a:t>Building trust is essential for successful business partnerships in China, and it is critical for Burberry UK to establish trust with its Chinese partners. Here are some examples of trust-building practices in China:</a:t>
            </a:r>
          </a:p>
          <a:p>
            <a:pPr marL="0" indent="0">
              <a:buNone/>
            </a:pPr>
            <a:r>
              <a:rPr lang="en-GB" sz="1200" b="1" dirty="0"/>
              <a:t>Building personal relationships</a:t>
            </a:r>
            <a:r>
              <a:rPr lang="en-GB" sz="1200" dirty="0"/>
              <a:t>: Building personal relationships with Chinese partners is a crucial trust-building practice in China. This involves investing time and effort in getting to know partners on a personal level, such as inviting them to meals or events, and engaging in small talk (Ma &amp; Zhao, 2020).</a:t>
            </a:r>
          </a:p>
          <a:p>
            <a:pPr marL="0" indent="0">
              <a:buNone/>
            </a:pPr>
            <a:r>
              <a:rPr lang="en-GB" sz="1200" b="1" dirty="0"/>
              <a:t>Demonstrating commitment</a:t>
            </a:r>
            <a:r>
              <a:rPr lang="en-GB" sz="1200" dirty="0"/>
              <a:t>: Demonstrating commitment to the partnership is also an essential trust-building practice. This can be achieved through regular communication, fulfilling promises, and demonstrating a willingness to invest resources in the partnership (Liu, 2020).</a:t>
            </a:r>
          </a:p>
          <a:p>
            <a:pPr marL="0" indent="0">
              <a:buNone/>
            </a:pPr>
            <a:r>
              <a:rPr lang="en-GB" sz="1200" b="1" dirty="0"/>
              <a:t>Cultural awareness</a:t>
            </a:r>
            <a:r>
              <a:rPr lang="en-GB" sz="1200" dirty="0"/>
              <a:t>: Cultural awareness is critical for trust-building in China. Burberry UK can demonstrate cultural awareness by learning about Chinese business practices, customs, and values. This can help to build mutual respect and trust between partners (Wong &amp; </a:t>
            </a:r>
            <a:r>
              <a:rPr lang="en-GB" sz="1200" dirty="0" err="1"/>
              <a:t>Merrilees</a:t>
            </a:r>
            <a:r>
              <a:rPr lang="en-GB" sz="1200" dirty="0"/>
              <a:t>, 2015).</a:t>
            </a:r>
          </a:p>
          <a:p>
            <a:pPr marL="0" indent="0">
              <a:buNone/>
            </a:pPr>
            <a:r>
              <a:rPr lang="en-GB" sz="1200" b="1" dirty="0"/>
              <a:t>Being honest and transparent</a:t>
            </a:r>
            <a:r>
              <a:rPr lang="en-GB" sz="1200" dirty="0"/>
              <a:t>: Being honest and transparent in business dealings is critical for building trust in China. Burberry UK should be upfront about its business practices and intentions, and avoid misleading partners (Lam, 2020).</a:t>
            </a:r>
          </a:p>
          <a:p>
            <a:pPr marL="0" indent="0">
              <a:buNone/>
            </a:pPr>
            <a:r>
              <a:rPr lang="en-GB" sz="1200" b="1" dirty="0"/>
              <a:t>Relationship building events</a:t>
            </a:r>
            <a:r>
              <a:rPr lang="en-GB" sz="1200" dirty="0"/>
              <a:t>: Hosting relationship-building events, such as banquets or corporate social responsibility initiatives, can help to build trust and establish long-term partnerships with Chinese partners (Ma &amp; Zhao, 2020).</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9</a:t>
            </a:fld>
            <a:endParaRPr lang="en-US" dirty="0"/>
          </a:p>
        </p:txBody>
      </p:sp>
      <p:pic>
        <p:nvPicPr>
          <p:cNvPr id="6" name="Picture 5">
            <a:extLst>
              <a:ext uri="{FF2B5EF4-FFF2-40B4-BE49-F238E27FC236}">
                <a16:creationId xmlns:a16="http://schemas.microsoft.com/office/drawing/2014/main" id="{8F9DCE03-CA4F-47DC-BDB6-CE930ABC7AC6}"/>
              </a:ext>
            </a:extLst>
          </p:cNvPr>
          <p:cNvPicPr>
            <a:picLocks noChangeAspect="1"/>
          </p:cNvPicPr>
          <p:nvPr/>
        </p:nvPicPr>
        <p:blipFill>
          <a:blip r:embed="rId3"/>
          <a:stretch>
            <a:fillRect/>
          </a:stretch>
        </p:blipFill>
        <p:spPr>
          <a:xfrm>
            <a:off x="6885935" y="1825158"/>
            <a:ext cx="5023085" cy="3845800"/>
          </a:xfrm>
          <a:prstGeom prst="rect">
            <a:avLst/>
          </a:prstGeom>
        </p:spPr>
      </p:pic>
    </p:spTree>
    <p:extLst>
      <p:ext uri="{BB962C8B-B14F-4D97-AF65-F5344CB8AC3E}">
        <p14:creationId xmlns:p14="http://schemas.microsoft.com/office/powerpoint/2010/main" val="741844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Negotiation Styles 08</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sz="1200" dirty="0"/>
              <a:t>Negotiation styles in the UK and China can differ significantly due to cultural differences. Here are some examples of negotiation styles in each country:</a:t>
            </a:r>
          </a:p>
          <a:p>
            <a:pPr marL="0" indent="0">
              <a:buNone/>
            </a:pPr>
            <a:r>
              <a:rPr lang="en-GB" sz="1200" b="1" dirty="0"/>
              <a:t>UK:</a:t>
            </a:r>
          </a:p>
          <a:p>
            <a:r>
              <a:rPr lang="en-GB" sz="1200" b="1" dirty="0"/>
              <a:t>Direct communication</a:t>
            </a:r>
            <a:r>
              <a:rPr lang="en-GB" sz="1200" dirty="0"/>
              <a:t>: In the UK, negotiation tends to be more direct, with parties making their positions clear and engaging in open discussion and debate.</a:t>
            </a:r>
          </a:p>
          <a:p>
            <a:r>
              <a:rPr lang="en-GB" sz="1200" b="1" dirty="0"/>
              <a:t>Win-win negotiation</a:t>
            </a:r>
            <a:r>
              <a:rPr lang="en-GB" sz="1200" dirty="0"/>
              <a:t>: The focus in the UK is often on achieving a mutually beneficial outcome, with both parties seeking to find a solution that meets their needs.</a:t>
            </a:r>
          </a:p>
          <a:p>
            <a:pPr marL="0" indent="0">
              <a:buNone/>
            </a:pPr>
            <a:r>
              <a:rPr lang="en-GB" sz="1200" b="1" dirty="0"/>
              <a:t>China:</a:t>
            </a:r>
          </a:p>
          <a:p>
            <a:r>
              <a:rPr lang="en-GB" sz="1200" b="1" dirty="0"/>
              <a:t>Indirect communication</a:t>
            </a:r>
            <a:r>
              <a:rPr lang="en-GB" sz="1200" dirty="0"/>
              <a:t>: In China, communication can be more indirect, with parties using subtle cues and nonverbal communication to convey meaning.</a:t>
            </a:r>
          </a:p>
          <a:p>
            <a:r>
              <a:rPr lang="en-GB" sz="1200" b="1" dirty="0"/>
              <a:t>Win-lose negotiation</a:t>
            </a:r>
            <a:r>
              <a:rPr lang="en-GB" sz="1200" dirty="0"/>
              <a:t>: In Chinese culture, there may be more emphasis on achieving a favourable outcome for one party, rather than a win-win outcome for both parties.</a:t>
            </a:r>
          </a:p>
          <a:p>
            <a:pPr marL="0" indent="0">
              <a:buNone/>
            </a:pPr>
            <a:r>
              <a:rPr lang="en-GB" sz="1200" dirty="0"/>
              <a:t>These differences in negotiation styles can lead to misunderstandings and miscommunications between parties. For example, a direct negotiation style in the UK may be perceived as confrontational or aggressive in China, while an indirect negotiation style in China may be perceived as evasive or insincere in the UK.</a:t>
            </a:r>
          </a:p>
          <a:p>
            <a:pPr marL="0" indent="0">
              <a:buNone/>
            </a:pPr>
            <a:r>
              <a:rPr lang="en-GB" sz="1200" dirty="0"/>
              <a:t>It is important for Burberry UK to understand these differences in negotiation styles and to adapt their approach to accommodate the cultural norms and expectations of their Chinese partners. By doing so, Burberry UK can build trust and establish a strong partnership with Chinese counterparts.</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10</a:t>
            </a:fld>
            <a:endParaRPr lang="en-US" dirty="0"/>
          </a:p>
        </p:txBody>
      </p:sp>
      <p:pic>
        <p:nvPicPr>
          <p:cNvPr id="5" name="Picture 4">
            <a:extLst>
              <a:ext uri="{FF2B5EF4-FFF2-40B4-BE49-F238E27FC236}">
                <a16:creationId xmlns:a16="http://schemas.microsoft.com/office/drawing/2014/main" id="{F79E50CF-3E66-4205-8853-919EEDBDC25A}"/>
              </a:ext>
            </a:extLst>
          </p:cNvPr>
          <p:cNvPicPr>
            <a:picLocks noChangeAspect="1"/>
          </p:cNvPicPr>
          <p:nvPr/>
        </p:nvPicPr>
        <p:blipFill>
          <a:blip r:embed="rId3"/>
          <a:stretch>
            <a:fillRect/>
          </a:stretch>
        </p:blipFill>
        <p:spPr>
          <a:xfrm>
            <a:off x="6979641" y="1868802"/>
            <a:ext cx="4823800" cy="4264984"/>
          </a:xfrm>
          <a:prstGeom prst="rect">
            <a:avLst/>
          </a:prstGeom>
        </p:spPr>
      </p:pic>
    </p:spTree>
    <p:extLst>
      <p:ext uri="{BB962C8B-B14F-4D97-AF65-F5344CB8AC3E}">
        <p14:creationId xmlns:p14="http://schemas.microsoft.com/office/powerpoint/2010/main" val="682215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Strategies for Successful Negotiation 09</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351338"/>
          </a:xfrm>
        </p:spPr>
        <p:txBody>
          <a:bodyPr/>
          <a:lstStyle/>
          <a:p>
            <a:pPr marL="0" indent="0">
              <a:buNone/>
            </a:pPr>
            <a:r>
              <a:rPr lang="en-GB" sz="1200" dirty="0"/>
              <a:t>To negotiate successfully in a joint venture, Burberry UK can adopt the following strategies:</a:t>
            </a:r>
          </a:p>
          <a:p>
            <a:r>
              <a:rPr lang="en-GB" sz="1200" b="1" dirty="0"/>
              <a:t>Understand the other party's negotiation style</a:t>
            </a:r>
            <a:r>
              <a:rPr lang="en-GB" sz="1200" dirty="0"/>
              <a:t>: Understanding the negotiation style of the Chinese partner can help Burberry UK to anticipate their expectations and adapt their negotiation approach accordingly. This can involve conducting research on Chinese negotiation styles and cultural norms, and seeking input from local employees or advisors.</a:t>
            </a:r>
          </a:p>
          <a:p>
            <a:r>
              <a:rPr lang="en-GB" sz="1200" b="1" dirty="0"/>
              <a:t>Compromise</a:t>
            </a:r>
            <a:r>
              <a:rPr lang="en-GB" sz="1200" dirty="0"/>
              <a:t>: In a joint venture, both parties may need to make concessions to achieve a mutually beneficial outcome. Burberry UK can demonstrate flexibility and a willingness to compromise on certain issues to build goodwill and establish a positive relationship with the Chinese partner.</a:t>
            </a:r>
          </a:p>
          <a:p>
            <a:r>
              <a:rPr lang="en-GB" sz="1200" b="1" dirty="0"/>
              <a:t>Build trust</a:t>
            </a:r>
            <a:r>
              <a:rPr lang="en-GB" sz="1200" dirty="0"/>
              <a:t>: Building trust with the Chinese partner can help to facilitate successful negotiation and ongoing collaboration. This can involve building personal relationships, demonstrating a commitment to the partnership, and following through on commitments.</a:t>
            </a:r>
          </a:p>
          <a:p>
            <a:r>
              <a:rPr lang="en-GB" sz="1200" b="1" dirty="0"/>
              <a:t>Be patient</a:t>
            </a:r>
            <a:r>
              <a:rPr lang="en-GB" sz="1200" dirty="0"/>
              <a:t>: Negotiation in China can take longer than in the UK due to cultural norms around indirect communication and relationship-building. Burberry UK should be patient and persistent in their negotiation efforts, and avoid rushing or pressuring the Chinese partner.</a:t>
            </a:r>
          </a:p>
          <a:p>
            <a:r>
              <a:rPr lang="en-GB" sz="1200" b="1" dirty="0"/>
              <a:t>Use intermediaries</a:t>
            </a:r>
            <a:r>
              <a:rPr lang="en-GB" sz="1200" dirty="0"/>
              <a:t>: In some cases, using intermediaries such as local advisors or legal experts can help to bridge the cultural gap and facilitate successful negotiation. These intermediaries can provide insight into Chinese negotiation styles and cultural norms, and help to build trust between the parties.</a:t>
            </a:r>
          </a:p>
          <a:p>
            <a:pPr marL="0" indent="0">
              <a:buNone/>
            </a:pPr>
            <a:r>
              <a:rPr lang="en-GB" sz="1200" dirty="0"/>
              <a:t>By adopting these strategies, Burberry UK can negotiate successfully in the joint venture and establish a strong partnership with the Chinese partner.</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11</a:t>
            </a:fld>
            <a:endParaRPr lang="en-US" dirty="0"/>
          </a:p>
        </p:txBody>
      </p:sp>
      <p:pic>
        <p:nvPicPr>
          <p:cNvPr id="5" name="Picture 4">
            <a:extLst>
              <a:ext uri="{FF2B5EF4-FFF2-40B4-BE49-F238E27FC236}">
                <a16:creationId xmlns:a16="http://schemas.microsoft.com/office/drawing/2014/main" id="{70872990-1A9C-4701-ADA9-66A1799DC06E}"/>
              </a:ext>
            </a:extLst>
          </p:cNvPr>
          <p:cNvPicPr>
            <a:picLocks noChangeAspect="1"/>
          </p:cNvPicPr>
          <p:nvPr/>
        </p:nvPicPr>
        <p:blipFill>
          <a:blip r:embed="rId3"/>
          <a:stretch>
            <a:fillRect/>
          </a:stretch>
        </p:blipFill>
        <p:spPr>
          <a:xfrm>
            <a:off x="6753139" y="1763787"/>
            <a:ext cx="5023606" cy="3767704"/>
          </a:xfrm>
          <a:prstGeom prst="rect">
            <a:avLst/>
          </a:prstGeom>
        </p:spPr>
      </p:pic>
    </p:spTree>
    <p:extLst>
      <p:ext uri="{BB962C8B-B14F-4D97-AF65-F5344CB8AC3E}">
        <p14:creationId xmlns:p14="http://schemas.microsoft.com/office/powerpoint/2010/main" val="994869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US" dirty="0"/>
              <a:t>Leadership and Management 10</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610686"/>
            <a:ext cx="6356791" cy="5032419"/>
          </a:xfrm>
        </p:spPr>
        <p:txBody>
          <a:bodyPr/>
          <a:lstStyle/>
          <a:p>
            <a:pPr marL="0" indent="0">
              <a:buNone/>
            </a:pPr>
            <a:r>
              <a:rPr lang="en-GB" sz="1200" dirty="0"/>
              <a:t>Leadership and management styles vary between the UK and China, and understanding these differences is essential for Burberry UK's success in the Chinese market. Here are some examples of leadership and management styles in the UK and China:</a:t>
            </a:r>
          </a:p>
          <a:p>
            <a:r>
              <a:rPr lang="en-GB" sz="1200" b="1" dirty="0"/>
              <a:t>Hierarchical vs. collaborative leadership</a:t>
            </a:r>
            <a:r>
              <a:rPr lang="en-GB" sz="1200" dirty="0"/>
              <a:t>: The UK tends to have a more collaborative leadership style, where decisions are made through discussion and consensus-building among team members. In contrast, China tends to have a more hierarchical leadership style, where decisions are made by the senior leaders and then cascaded down to the rest of the organization (Yan &amp; Cheng, 2019). Burberry UK may need to adapt its leadership style to accommodate these differences in order to build effective relationships with Chinese partners.</a:t>
            </a:r>
          </a:p>
          <a:p>
            <a:r>
              <a:rPr lang="en-GB" sz="1200" b="1" dirty="0"/>
              <a:t>Centralized vs. decentralized management</a:t>
            </a:r>
            <a:r>
              <a:rPr lang="en-GB" sz="1200" dirty="0"/>
              <a:t>: The UK tends to have a more decentralized management style, where decision-making authority is distributed throughout the organization. In contrast, China tends to have a more centralized management style, where decisions are made by the central leadership and then communicated down to the rest of the organization (Yan &amp; Cheng, 2019). Burberry UK may need to adapt its management style to align with the Chinese market, such as by establishing clear communication protocols and decision-making processes.</a:t>
            </a:r>
          </a:p>
          <a:p>
            <a:r>
              <a:rPr lang="en-GB" sz="1200" b="1" dirty="0"/>
              <a:t>Direct vs. indirect communication</a:t>
            </a:r>
            <a:r>
              <a:rPr lang="en-GB" sz="1200" dirty="0"/>
              <a:t>: In the UK, communication tends to be more direct and explicit, with people expressing their opinions and ideas clearly and openly. In contrast, communication in China tends to be more indirect and implicit, with people using nonverbal cues and subtle language to convey their messages (Yan &amp; Cheng, 2019). Burberry UK may need to adapt its communication style to accommodate these differences, such as by using translators and adapting its language and messaging to align with Chinese cultural norms.</a:t>
            </a:r>
          </a:p>
          <a:p>
            <a:r>
              <a:rPr lang="en-GB" sz="1200" b="1" dirty="0"/>
              <a:t>Individualism vs. collectivism</a:t>
            </a:r>
            <a:r>
              <a:rPr lang="en-GB" sz="1200" dirty="0"/>
              <a:t>: The UK tends to have a more individualistic culture, where people are encouraged to be independent and self-reliant. In contrast, China tends to have a more collectivistic culture, where people are encouraged to work together and prioritize the group's interests over their own (Yan &amp; Cheng, 2019). Burberry UK may need to adapt its leadership and management styles to align with Chinese cultural norms, such as by emphasizing team goals and collective decision-making.</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12</a:t>
            </a:fld>
            <a:endParaRPr lang="en-US" dirty="0"/>
          </a:p>
        </p:txBody>
      </p:sp>
      <p:pic>
        <p:nvPicPr>
          <p:cNvPr id="5" name="Picture 4">
            <a:extLst>
              <a:ext uri="{FF2B5EF4-FFF2-40B4-BE49-F238E27FC236}">
                <a16:creationId xmlns:a16="http://schemas.microsoft.com/office/drawing/2014/main" id="{271647EE-8713-44BC-AFC7-AD3FF9233D73}"/>
              </a:ext>
            </a:extLst>
          </p:cNvPr>
          <p:cNvPicPr>
            <a:picLocks noChangeAspect="1"/>
          </p:cNvPicPr>
          <p:nvPr/>
        </p:nvPicPr>
        <p:blipFill>
          <a:blip r:embed="rId3"/>
          <a:stretch>
            <a:fillRect/>
          </a:stretch>
        </p:blipFill>
        <p:spPr>
          <a:xfrm>
            <a:off x="7365533" y="2478395"/>
            <a:ext cx="4541241" cy="2554448"/>
          </a:xfrm>
          <a:prstGeom prst="rect">
            <a:avLst/>
          </a:prstGeom>
        </p:spPr>
      </p:pic>
    </p:spTree>
    <p:extLst>
      <p:ext uri="{BB962C8B-B14F-4D97-AF65-F5344CB8AC3E}">
        <p14:creationId xmlns:p14="http://schemas.microsoft.com/office/powerpoint/2010/main" val="91410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GB" dirty="0"/>
              <a:t>Strategies for Successful Leadership and Management</a:t>
            </a:r>
            <a:r>
              <a:rPr lang="en-US" dirty="0"/>
              <a:t> 11</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6038009" cy="4630114"/>
          </a:xfrm>
        </p:spPr>
        <p:txBody>
          <a:bodyPr/>
          <a:lstStyle/>
          <a:p>
            <a:pPr marL="0" indent="0">
              <a:buNone/>
            </a:pPr>
            <a:r>
              <a:rPr lang="en-GB" sz="1200" dirty="0"/>
              <a:t>Successful leadership and management are crucial for Burberry UK's business in China. Here are some examples of strategies for successful leadership and management in the Chinese market:</a:t>
            </a:r>
          </a:p>
          <a:p>
            <a:r>
              <a:rPr lang="en-GB" sz="1200" b="1" dirty="0"/>
              <a:t>Adapting leadership styles to cultural differences</a:t>
            </a:r>
            <a:r>
              <a:rPr lang="en-GB" sz="1200" dirty="0"/>
              <a:t>: Burberry UK can adapt its leadership styles to cultural differences by understanding the preferences and expectations of Chinese partners. For example, the company can adopt a more hierarchical leadership style when working with Chinese partners and prioritize collective decision-making (Yan &amp; Cheng, 2019).</a:t>
            </a:r>
          </a:p>
          <a:p>
            <a:r>
              <a:rPr lang="en-GB" sz="1200" b="1" dirty="0"/>
              <a:t>Building cross-cultural teams</a:t>
            </a:r>
            <a:r>
              <a:rPr lang="en-GB" sz="1200" dirty="0"/>
              <a:t>: Burberry UK can build cross-cultural teams that are able to navigate the cultural differences between the UK and China. This can be achieved by hiring employees with cross-cultural experience and providing cultural training to help them adapt to the Chinese market (</a:t>
            </a:r>
            <a:r>
              <a:rPr lang="en-GB" sz="1200" dirty="0" err="1"/>
              <a:t>Deresky</a:t>
            </a:r>
            <a:r>
              <a:rPr lang="en-GB" sz="1200" dirty="0"/>
              <a:t>, 2017).</a:t>
            </a:r>
          </a:p>
          <a:p>
            <a:r>
              <a:rPr lang="en-GB" sz="1200" b="1" dirty="0"/>
              <a:t>Establishing clear roles and responsibilities</a:t>
            </a:r>
            <a:r>
              <a:rPr lang="en-GB" sz="1200" dirty="0"/>
              <a:t>: Burberry UK can establish clear roles and responsibilities for its employees and partners to ensure effective communication and decision-making. This can be achieved by establishing clear reporting structures, outlining decision-making processes, and establishing clear expectations for performance (Yan &amp; Cheng, 2019).</a:t>
            </a:r>
          </a:p>
          <a:p>
            <a:r>
              <a:rPr lang="en-GB" sz="1200" b="1" dirty="0"/>
              <a:t>Fostering trust and relationship-building</a:t>
            </a:r>
            <a:r>
              <a:rPr lang="en-GB" sz="1200" dirty="0"/>
              <a:t>: Burberry UK can build trust and foster relationship-building by investing in personal relationships with Chinese partners, such as through gift-giving and banquet invitations (Wang &amp; Wang, 2019). This can help to establish a foundation of trust and mutual respect that can lead to long-term partnerships.</a:t>
            </a:r>
          </a:p>
          <a:p>
            <a:r>
              <a:rPr lang="en-GB" sz="1200" b="1" dirty="0"/>
              <a:t>Developing effective communication protocols</a:t>
            </a:r>
            <a:r>
              <a:rPr lang="en-GB" sz="1200" dirty="0"/>
              <a:t>: Effective communication is essential for successful leadership and management in the Chinese market. Burberry UK can develop effective communication protocols that accommodate cultural differences, such as by using translators and adapting communication styles to align with Chinese cultural norms (</a:t>
            </a:r>
            <a:r>
              <a:rPr lang="en-GB" sz="1200" dirty="0" err="1"/>
              <a:t>Deresky</a:t>
            </a:r>
            <a:r>
              <a:rPr lang="en-GB" sz="1200" dirty="0"/>
              <a:t>, 2017).</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13</a:t>
            </a:fld>
            <a:endParaRPr lang="en-US" dirty="0"/>
          </a:p>
        </p:txBody>
      </p:sp>
      <p:pic>
        <p:nvPicPr>
          <p:cNvPr id="5" name="Picture 4">
            <a:extLst>
              <a:ext uri="{FF2B5EF4-FFF2-40B4-BE49-F238E27FC236}">
                <a16:creationId xmlns:a16="http://schemas.microsoft.com/office/drawing/2014/main" id="{96944D4C-11CA-44A5-9721-69CA23E154EC}"/>
              </a:ext>
            </a:extLst>
          </p:cNvPr>
          <p:cNvPicPr>
            <a:picLocks noChangeAspect="1"/>
          </p:cNvPicPr>
          <p:nvPr/>
        </p:nvPicPr>
        <p:blipFill>
          <a:blip r:embed="rId3"/>
          <a:stretch>
            <a:fillRect/>
          </a:stretch>
        </p:blipFill>
        <p:spPr>
          <a:xfrm>
            <a:off x="6716784" y="2355209"/>
            <a:ext cx="5139485" cy="3429000"/>
          </a:xfrm>
          <a:prstGeom prst="rect">
            <a:avLst/>
          </a:prstGeom>
        </p:spPr>
      </p:pic>
    </p:spTree>
    <p:extLst>
      <p:ext uri="{BB962C8B-B14F-4D97-AF65-F5344CB8AC3E}">
        <p14:creationId xmlns:p14="http://schemas.microsoft.com/office/powerpoint/2010/main" val="827790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GB" dirty="0"/>
              <a:t>Conclusion</a:t>
            </a:r>
            <a:r>
              <a:rPr lang="en-US" dirty="0"/>
              <a:t> 12</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11365019" cy="4630114"/>
          </a:xfrm>
        </p:spPr>
        <p:txBody>
          <a:bodyPr/>
          <a:lstStyle/>
          <a:p>
            <a:pPr marL="0" indent="0">
              <a:buNone/>
            </a:pPr>
            <a:r>
              <a:rPr lang="en-GB" sz="1800" dirty="0"/>
              <a:t>The key cultural challenges facing Burberry UK in its business in China include differences in communication styles, leadership and management styles, consumer preferences, and relationship-building practices. These differences can lead to misunderstandings and miscommunications that can affect the success of the partnership.</a:t>
            </a:r>
          </a:p>
          <a:p>
            <a:pPr marL="0" indent="0">
              <a:buNone/>
            </a:pPr>
            <a:endParaRPr lang="en-GB" sz="1800" dirty="0"/>
          </a:p>
          <a:p>
            <a:pPr marL="0" indent="0">
              <a:buNone/>
            </a:pPr>
            <a:r>
              <a:rPr lang="en-GB" sz="1800" dirty="0"/>
              <a:t>To overcome these challenges, Burberry UK can adopt strategies such as adapting leadership and management styles to cultural differences, building cross-cultural teams, establishing clear roles and responsibilities, fostering trust and relationship-building, and developing effective communication protocols.</a:t>
            </a:r>
          </a:p>
          <a:p>
            <a:pPr marL="0" indent="0">
              <a:buNone/>
            </a:pPr>
            <a:endParaRPr lang="en-GB" sz="1800" dirty="0"/>
          </a:p>
          <a:p>
            <a:pPr marL="0" indent="0">
              <a:buNone/>
            </a:pPr>
            <a:r>
              <a:rPr lang="en-GB" sz="1800" dirty="0"/>
              <a:t>Effective communication is essential in building a successful partnership, and Burberry UK should leverage strategies such as using translators, adapting communication styles to cultural norms, and establishing clear communication protocols to ensure that both parties understand each other.</a:t>
            </a:r>
          </a:p>
          <a:p>
            <a:pPr marL="0" indent="0">
              <a:buNone/>
            </a:pPr>
            <a:endParaRPr lang="en-GB" sz="1800" dirty="0"/>
          </a:p>
          <a:p>
            <a:pPr marL="0" indent="0">
              <a:buNone/>
            </a:pPr>
            <a:r>
              <a:rPr lang="en-GB" sz="1800" dirty="0"/>
              <a:t>Overall, the key to success for Burberry UK in its business in China is cultural understanding and effective communication. By understanding and adapting to cultural differences, Burberry UK can build strong relationships with Chinese partners and establish a successful presence in the Chinese market.</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14</a:t>
            </a:fld>
            <a:endParaRPr lang="en-US" dirty="0"/>
          </a:p>
        </p:txBody>
      </p:sp>
    </p:spTree>
    <p:extLst>
      <p:ext uri="{BB962C8B-B14F-4D97-AF65-F5344CB8AC3E}">
        <p14:creationId xmlns:p14="http://schemas.microsoft.com/office/powerpoint/2010/main" val="1074011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a:xfrm>
            <a:off x="515938" y="499595"/>
            <a:ext cx="10129691" cy="1325563"/>
          </a:xfrm>
        </p:spPr>
        <p:txBody>
          <a:bodyPr/>
          <a:lstStyle/>
          <a:p>
            <a:r>
              <a:rPr lang="en-GB" dirty="0"/>
              <a:t>Recommendations</a:t>
            </a:r>
            <a:r>
              <a:rPr lang="en-US" dirty="0"/>
              <a:t> 13</a:t>
            </a:r>
            <a:br>
              <a:rPr lang="en-US" dirty="0"/>
            </a:br>
            <a:endParaRPr lang="en-US" dirty="0"/>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38959" y="1825625"/>
            <a:ext cx="11507632" cy="4351338"/>
          </a:xfrm>
        </p:spPr>
        <p:txBody>
          <a:bodyPr/>
          <a:lstStyle/>
          <a:p>
            <a:pPr marL="0" indent="0">
              <a:buNone/>
            </a:pPr>
            <a:r>
              <a:rPr lang="en-GB" sz="1600" dirty="0"/>
              <a:t>Based on the cultural challenges and strategies discussed, here are some specific recommendations for Burberry UK to succeed in China:</a:t>
            </a:r>
          </a:p>
          <a:p>
            <a:r>
              <a:rPr lang="en-GB" sz="1600" b="1" dirty="0"/>
              <a:t>Hire local employees</a:t>
            </a:r>
            <a:r>
              <a:rPr lang="en-GB" sz="1600" dirty="0"/>
              <a:t>: Hiring local employees who understand the cultural norms and preferences of the Chinese market can help Burberry UK to navigate cultural differences and build strong partnerships with Chinese partners.</a:t>
            </a:r>
          </a:p>
          <a:p>
            <a:r>
              <a:rPr lang="en-GB" sz="1600" b="1" dirty="0"/>
              <a:t>Invest in cross-cultural training</a:t>
            </a:r>
            <a:r>
              <a:rPr lang="en-GB" sz="1600" dirty="0"/>
              <a:t>: Investing in cross-cultural training for employees can help them to understand and adapt to the cultural differences between the UK and China, and to communicate effectively with Chinese partners.</a:t>
            </a:r>
          </a:p>
          <a:p>
            <a:r>
              <a:rPr lang="en-GB" sz="1600" b="1" dirty="0"/>
              <a:t>Establish a clear communication plan</a:t>
            </a:r>
            <a:r>
              <a:rPr lang="en-GB" sz="1600" dirty="0"/>
              <a:t>: Establishing a clear communication plan that accommodates cultural differences, such as using translators and adapting communication styles to cultural norms, can help to ensure effective communication and avoid misunderstandings.</a:t>
            </a:r>
          </a:p>
          <a:p>
            <a:r>
              <a:rPr lang="en-GB" sz="1600" b="1" dirty="0"/>
              <a:t>Develop a localized product line</a:t>
            </a:r>
            <a:r>
              <a:rPr lang="en-GB" sz="1600" dirty="0"/>
              <a:t>: Developing a localized product line that caters to the preferences of the Chinese market, such as luxury goods with Chinese cultural elements, can help to attract Chinese consumers and establish a strong presence in the Chinese market.</a:t>
            </a:r>
          </a:p>
          <a:p>
            <a:r>
              <a:rPr lang="en-GB" sz="1600" b="1" dirty="0"/>
              <a:t>Build personal relationships with Chinese partners</a:t>
            </a:r>
            <a:r>
              <a:rPr lang="en-GB" sz="1600" dirty="0"/>
              <a:t>: Building personal relationships with Chinese partners through gift-giving, banquet invitations, and other relationship-building practices can help to establish trust and foster long-term partnerships.</a:t>
            </a:r>
          </a:p>
          <a:p>
            <a:r>
              <a:rPr lang="en-GB" sz="1600" b="1" dirty="0"/>
              <a:t>Demonstrate commitment to sustainability</a:t>
            </a:r>
            <a:r>
              <a:rPr lang="en-GB" sz="1600" dirty="0"/>
              <a:t>: Demonstrating a commitment to sustainability and environmental responsibility, such as through eco-friendly production processes and packaging, can appeal to Chinese consumers who are increasingly interested in sustainable products.</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294460" cy="187367"/>
          </a:xfrm>
        </p:spPr>
        <p:txBody>
          <a:bodyPr/>
          <a:lstStyle/>
          <a:p>
            <a:fld id="{9EC71654-96A5-4280-94F3-931C61A9F92C}" type="slidenum">
              <a:rPr lang="en-US" smtClean="0"/>
              <a:pPr/>
              <a:t>15</a:t>
            </a:fld>
            <a:endParaRPr lang="en-US" dirty="0"/>
          </a:p>
        </p:txBody>
      </p:sp>
    </p:spTree>
    <p:extLst>
      <p:ext uri="{BB962C8B-B14F-4D97-AF65-F5344CB8AC3E}">
        <p14:creationId xmlns:p14="http://schemas.microsoft.com/office/powerpoint/2010/main" val="2472404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9A18-93E0-4615-B7AA-B8C8FBB1446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91B32C0-5E61-447F-9557-57AF415D6FE9}"/>
              </a:ext>
            </a:extLst>
          </p:cNvPr>
          <p:cNvSpPr>
            <a:spLocks noGrp="1"/>
          </p:cNvSpPr>
          <p:nvPr>
            <p:ph idx="1"/>
          </p:nvPr>
        </p:nvSpPr>
        <p:spPr>
          <a:xfrm>
            <a:off x="556866" y="1706336"/>
            <a:ext cx="11119196" cy="4351338"/>
          </a:xfrm>
        </p:spPr>
        <p:txBody>
          <a:bodyPr/>
          <a:lstStyle/>
          <a:p>
            <a:pPr marL="0" indent="0">
              <a:buNone/>
            </a:pPr>
            <a:r>
              <a:rPr lang="en-GB" sz="1400" dirty="0" err="1"/>
              <a:t>Deresky</a:t>
            </a:r>
            <a:r>
              <a:rPr lang="en-GB" sz="1400" dirty="0"/>
              <a:t>, H. (2017). International management: Managing across borders and cultures. Pearson.</a:t>
            </a:r>
          </a:p>
          <a:p>
            <a:pPr marL="0" indent="0">
              <a:buNone/>
            </a:pPr>
            <a:r>
              <a:rPr lang="en-GB" sz="1400" dirty="0"/>
              <a:t>Hofstede, G. (1980). Culture's consequences: International differences in work-related values. Sage.</a:t>
            </a:r>
          </a:p>
          <a:p>
            <a:pPr marL="0" indent="0">
              <a:buNone/>
            </a:pPr>
            <a:r>
              <a:rPr lang="en-GB" sz="1400" dirty="0"/>
              <a:t>Wang, W., &amp; Wang, Y. (2019). Cultural differences in international business negotiation. Journal of International Management, 25(1), 78-89.</a:t>
            </a:r>
          </a:p>
          <a:p>
            <a:pPr marL="0" indent="0">
              <a:buNone/>
            </a:pPr>
            <a:r>
              <a:rPr lang="en-GB" sz="1400" dirty="0"/>
              <a:t>Yan, Y., &amp; Cheng, M. (2019). Leadership styles and cross-cultural management: A Chinese perspective. International Journal of Cross Cultural Management, 19(1), 75-88.</a:t>
            </a:r>
          </a:p>
          <a:p>
            <a:pPr marL="0" indent="0">
              <a:buNone/>
            </a:pPr>
            <a:r>
              <a:rPr lang="en-GB" sz="1400" dirty="0"/>
              <a:t>Lu, Q. (2020). The cultural challenges of international marketing in China: A case study of Burberry. Global Journal of Business Research, 14(2), 33-47. [1]</a:t>
            </a:r>
          </a:p>
          <a:p>
            <a:pPr marL="0" indent="0">
              <a:buNone/>
            </a:pPr>
            <a:r>
              <a:rPr lang="en-GB" sz="1400" dirty="0"/>
              <a:t>Wong, Y. H., &amp; </a:t>
            </a:r>
            <a:r>
              <a:rPr lang="en-GB" sz="1400" dirty="0" err="1"/>
              <a:t>Merrilees</a:t>
            </a:r>
            <a:r>
              <a:rPr lang="en-GB" sz="1400" dirty="0"/>
              <a:t>, B. (2015). An exploratory study of Chinese consumers’ perception of luxury brands. Journal of Retailing and Consumer Services, 22, 45-56. [2]</a:t>
            </a:r>
          </a:p>
          <a:p>
            <a:pPr marL="0" indent="0">
              <a:buNone/>
            </a:pPr>
            <a:r>
              <a:rPr lang="en-GB" sz="1400" dirty="0"/>
              <a:t>Ma, Y., &amp; Zhao, S. (2020). Communication challenges and strategies of cross-cultural communication for multinational corporations in China. Journal of International Communication, 26(1), 59-71. [3]</a:t>
            </a:r>
          </a:p>
          <a:p>
            <a:pPr marL="0" indent="0">
              <a:buNone/>
            </a:pPr>
            <a:r>
              <a:rPr lang="en-GB" sz="1400" dirty="0"/>
              <a:t>Lam, M. P. (2020). Building relationship and trust in China: The case of Burberry. International Journal of Management Cases, 22(1), 3-16. [4]</a:t>
            </a:r>
          </a:p>
        </p:txBody>
      </p:sp>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4294967295"/>
          </p:nvPr>
        </p:nvSpPr>
        <p:spPr>
          <a:xfrm>
            <a:off x="11363696" y="6455739"/>
            <a:ext cx="456392" cy="146397"/>
          </a:xfrm>
        </p:spPr>
        <p:txBody>
          <a:bodyPr/>
          <a:lstStyle/>
          <a:p>
            <a:fld id="{9EC71654-96A5-4280-94F3-931C61A9F92C}" type="slidenum">
              <a:rPr lang="en-US" smtClean="0"/>
              <a:pPr/>
              <a:t>16</a:t>
            </a:fld>
            <a:endParaRPr lang="en-US" dirty="0"/>
          </a:p>
        </p:txBody>
      </p:sp>
    </p:spTree>
    <p:extLst>
      <p:ext uri="{BB962C8B-B14F-4D97-AF65-F5344CB8AC3E}">
        <p14:creationId xmlns:p14="http://schemas.microsoft.com/office/powerpoint/2010/main" val="1318349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D612B9-68B9-4C9F-98FE-CEE07DB1F00D}"/>
              </a:ext>
            </a:extLst>
          </p:cNvPr>
          <p:cNvSpPr>
            <a:spLocks noGrp="1"/>
          </p:cNvSpPr>
          <p:nvPr>
            <p:ph type="title"/>
          </p:nvPr>
        </p:nvSpPr>
        <p:spPr>
          <a:xfrm>
            <a:off x="6469777" y="3158641"/>
            <a:ext cx="5722223" cy="921807"/>
          </a:xfrm>
        </p:spPr>
        <p:txBody>
          <a:bodyPr/>
          <a:lstStyle/>
          <a:p>
            <a:r>
              <a:rPr lang="en-US" dirty="0"/>
              <a:t>Thank you!</a:t>
            </a:r>
          </a:p>
        </p:txBody>
      </p:sp>
      <p:pic>
        <p:nvPicPr>
          <p:cNvPr id="5" name="Picture Placeholder 4">
            <a:extLst>
              <a:ext uri="{FF2B5EF4-FFF2-40B4-BE49-F238E27FC236}">
                <a16:creationId xmlns:a16="http://schemas.microsoft.com/office/drawing/2014/main" id="{9016242D-7B69-42C4-9114-3657CD9A57A6}"/>
              </a:ext>
            </a:extLst>
          </p:cNvPr>
          <p:cNvPicPr>
            <a:picLocks noGrp="1" noChangeAspect="1"/>
          </p:cNvPicPr>
          <p:nvPr>
            <p:ph type="pic" sz="quarter" idx="10"/>
          </p:nvPr>
        </p:nvPicPr>
        <p:blipFill>
          <a:blip r:embed="rId3"/>
          <a:srcRect l="21921" r="21921"/>
          <a:stretch>
            <a:fillRect/>
          </a:stretch>
        </p:blipFill>
        <p:spPr/>
      </p:pic>
    </p:spTree>
    <p:extLst>
      <p:ext uri="{BB962C8B-B14F-4D97-AF65-F5344CB8AC3E}">
        <p14:creationId xmlns:p14="http://schemas.microsoft.com/office/powerpoint/2010/main" val="1124779538"/>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76243_Blue spheres presentation_RVA_v5" id="{E4C0B511-76E7-4C07-AFEA-8FEA0A5A8C84}" vid="{3A463146-28EF-4F73-B63C-03710F66E2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1071E6-22AE-499A-B09C-BF21CF5F7483}">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A9B47F-3DD8-4645-81DC-B88780643C07}">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B0C07E3D-60A7-4F4E-8208-D9CCD01982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0</TotalTime>
  <Words>4162</Words>
  <Application>Microsoft Office PowerPoint</Application>
  <PresentationFormat>Widescreen</PresentationFormat>
  <Paragraphs>160</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Corbel</vt:lpstr>
      <vt:lpstr>Office Theme</vt:lpstr>
      <vt:lpstr> International Business Communications  LCBb6001 </vt:lpstr>
      <vt:lpstr>LIST OF CONTENTS</vt:lpstr>
      <vt:lpstr>Introduction 01 </vt:lpstr>
      <vt:lpstr>Cultural Differences 02 </vt:lpstr>
      <vt:lpstr>Hofstede's Cultural Dimensions 03 </vt:lpstr>
      <vt:lpstr>Communication Challenges 04 </vt:lpstr>
      <vt:lpstr>Strategies for Effective Communication 05 </vt:lpstr>
      <vt:lpstr>Relationship Building 06 </vt:lpstr>
      <vt:lpstr>Trust Building 07 </vt:lpstr>
      <vt:lpstr>Negotiation Styles 08 </vt:lpstr>
      <vt:lpstr>Strategies for Successful Negotiation 09 </vt:lpstr>
      <vt:lpstr>Leadership and Management 10 </vt:lpstr>
      <vt:lpstr>Strategies for Successful Leadership and Management 11 </vt:lpstr>
      <vt:lpstr>Conclusion 12 </vt:lpstr>
      <vt:lpstr>Recommendations 13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International Business Communications </dc:title>
  <dc:creator/>
  <cp:lastModifiedBy/>
  <cp:revision>3</cp:revision>
  <dcterms:created xsi:type="dcterms:W3CDTF">2021-08-17T09:20:55Z</dcterms:created>
  <dcterms:modified xsi:type="dcterms:W3CDTF">2023-03-31T08:47:49Z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