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8" r:id="rId12"/>
    <p:sldId id="267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3D6C93-6CA8-4B2D-9564-364E56261803}" type="datetimeFigureOut">
              <a:rPr lang="en-GB" smtClean="0"/>
              <a:pPr/>
              <a:t>16/10/2012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AB559-1FE1-4350-8DEF-915398F0CBC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Representation and Subjectivity:</a:t>
            </a:r>
            <a:br>
              <a:rPr lang="en-GB" dirty="0" smtClean="0"/>
            </a:br>
            <a:r>
              <a:rPr lang="en-GB" dirty="0" smtClean="0"/>
              <a:t>Subjectivity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Representation of subjectivity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‘The subject’ can mean ‘the self’ (as distinct from ‘the topic’); hence ‘subjectivity’ (selfhood)</a:t>
            </a:r>
          </a:p>
          <a:p>
            <a:r>
              <a:rPr lang="en-GB" dirty="0" smtClean="0"/>
              <a:t>Frequently represented in literature through motifs of </a:t>
            </a:r>
            <a:r>
              <a:rPr lang="en-GB" i="1" dirty="0" smtClean="0"/>
              <a:t>vision</a:t>
            </a:r>
            <a:r>
              <a:rPr lang="en-GB" dirty="0" smtClean="0"/>
              <a:t> and </a:t>
            </a:r>
            <a:r>
              <a:rPr lang="en-GB" i="1" dirty="0" smtClean="0"/>
              <a:t>voice</a:t>
            </a:r>
          </a:p>
          <a:p>
            <a:r>
              <a:rPr lang="en-GB" dirty="0" err="1" smtClean="0"/>
              <a:t>Eg</a:t>
            </a:r>
            <a:r>
              <a:rPr lang="en-GB" dirty="0" smtClean="0"/>
              <a:t>. Eve in Milton’s </a:t>
            </a:r>
            <a:r>
              <a:rPr lang="en-GB" i="1" dirty="0" smtClean="0"/>
              <a:t>Paradise Lost</a:t>
            </a:r>
            <a:r>
              <a:rPr lang="en-GB" dirty="0" smtClean="0"/>
              <a:t>, IV, 431-515; her narrative is ‘</a:t>
            </a:r>
            <a:r>
              <a:rPr lang="en-GB" dirty="0" err="1" smtClean="0"/>
              <a:t>immasculated</a:t>
            </a:r>
            <a:r>
              <a:rPr lang="en-GB" dirty="0" smtClean="0"/>
              <a:t>’, subsumed or enclosed within a voice which expresses deference to masculine authority and superiority</a:t>
            </a:r>
          </a:p>
          <a:p>
            <a:r>
              <a:rPr lang="en-GB" dirty="0" smtClean="0"/>
              <a:t>Her visual encounter with ‘herself’ as image is subordinated to the commanding voices of others (male authorities)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Representation of Subjectivity (cont’d)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Eve as indebted to Adam for her existence is subject/ subjected to him</a:t>
            </a:r>
          </a:p>
          <a:p>
            <a:r>
              <a:rPr lang="en-GB" dirty="0" smtClean="0"/>
              <a:t>The circumscribing of her voice is followed in the text by reference to her ‘beauty and submissive charms’</a:t>
            </a:r>
          </a:p>
          <a:p>
            <a:r>
              <a:rPr lang="en-GB" dirty="0" smtClean="0"/>
              <a:t>God is </a:t>
            </a:r>
            <a:r>
              <a:rPr lang="en-GB" i="1" dirty="0" smtClean="0"/>
              <a:t>invisible</a:t>
            </a:r>
            <a:r>
              <a:rPr lang="en-GB" dirty="0" smtClean="0"/>
              <a:t>, and leads her away from the visible; it is </a:t>
            </a:r>
            <a:r>
              <a:rPr lang="en-GB" u="sng" dirty="0" smtClean="0"/>
              <a:t>after</a:t>
            </a:r>
            <a:r>
              <a:rPr lang="en-GB" dirty="0" smtClean="0"/>
              <a:t> the encounter with her own image that she speaks, or is spoken for, in the masculine voice (</a:t>
            </a:r>
            <a:r>
              <a:rPr lang="en-GB" dirty="0" err="1" smtClean="0"/>
              <a:t>Froula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‘the self’?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Centrality as a concept in Western culture, and for psychoanalytic approaches</a:t>
            </a:r>
          </a:p>
          <a:p>
            <a:r>
              <a:rPr lang="en-GB" dirty="0" smtClean="0"/>
              <a:t>How does it come about? How can it be approached analytically?</a:t>
            </a:r>
          </a:p>
          <a:p>
            <a:r>
              <a:rPr lang="en-GB" dirty="0" smtClean="0"/>
              <a:t>Critical theories relating to this: Freudian hypotheses; Jacques </a:t>
            </a:r>
            <a:r>
              <a:rPr lang="en-GB" dirty="0" err="1" smtClean="0"/>
              <a:t>Lacan</a:t>
            </a:r>
            <a:r>
              <a:rPr lang="en-GB" dirty="0"/>
              <a:t>;</a:t>
            </a:r>
            <a:r>
              <a:rPr lang="en-GB" dirty="0" smtClean="0"/>
              <a:t> Julia </a:t>
            </a:r>
            <a:r>
              <a:rPr lang="en-GB" dirty="0" err="1" smtClean="0"/>
              <a:t>Kristeva</a:t>
            </a:r>
            <a:r>
              <a:rPr lang="en-GB" dirty="0"/>
              <a:t>;</a:t>
            </a:r>
            <a:r>
              <a:rPr lang="en-GB" dirty="0" smtClean="0"/>
              <a:t> Mikhail </a:t>
            </a:r>
            <a:r>
              <a:rPr lang="en-GB" dirty="0" err="1" smtClean="0"/>
              <a:t>Bakhtin</a:t>
            </a:r>
            <a:r>
              <a:rPr lang="en-GB" dirty="0" smtClean="0"/>
              <a:t> and ‘</a:t>
            </a:r>
            <a:r>
              <a:rPr lang="en-GB" dirty="0" err="1" smtClean="0"/>
              <a:t>dialogics</a:t>
            </a:r>
            <a:r>
              <a:rPr lang="en-GB" dirty="0" smtClean="0"/>
              <a:t>’ (the interplay of voices in texts)</a:t>
            </a:r>
          </a:p>
          <a:p>
            <a:r>
              <a:rPr lang="en-GB" dirty="0" smtClean="0"/>
              <a:t>Interest in language as a tool of self-expression and of social expression; the concept of mirroring (</a:t>
            </a:r>
            <a:r>
              <a:rPr lang="en-GB" dirty="0" err="1" smtClean="0"/>
              <a:t>Lacan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 and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Jacques Derrida (poststructuralist) and the myth of </a:t>
            </a:r>
            <a:r>
              <a:rPr lang="en-GB" dirty="0" err="1" smtClean="0"/>
              <a:t>logocentrism</a:t>
            </a:r>
            <a:r>
              <a:rPr lang="en-GB" dirty="0" smtClean="0"/>
              <a:t>; the incompleteness of language as a medium for full ‘self-expression’</a:t>
            </a:r>
          </a:p>
          <a:p>
            <a:r>
              <a:rPr lang="en-GB" dirty="0" smtClean="0"/>
              <a:t>The inscription of speech by writing (</a:t>
            </a:r>
            <a:r>
              <a:rPr lang="en-GB" dirty="0" err="1" smtClean="0"/>
              <a:t>ie</a:t>
            </a:r>
            <a:r>
              <a:rPr lang="en-GB" dirty="0" smtClean="0"/>
              <a:t>. the pre-existing system of language); language pre-exists the individual speaker</a:t>
            </a:r>
          </a:p>
          <a:p>
            <a:r>
              <a:rPr lang="en-GB" dirty="0" smtClean="0"/>
              <a:t>Roman </a:t>
            </a:r>
            <a:r>
              <a:rPr lang="en-GB" dirty="0" err="1" smtClean="0"/>
              <a:t>Jakobson’s</a:t>
            </a:r>
            <a:r>
              <a:rPr lang="en-GB" dirty="0" smtClean="0"/>
              <a:t> model of communication: the addresser, the medium, the addressee (Author, Text, Reader)</a:t>
            </a:r>
          </a:p>
          <a:p>
            <a:r>
              <a:rPr lang="en-GB" dirty="0" smtClean="0"/>
              <a:t>These can be considered independently, but are also inextricably connected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Subjectivity and the Author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text as psychoanalytically ‘expressive’ (Freud); interpretation akin to the analysis of dreams</a:t>
            </a:r>
          </a:p>
          <a:p>
            <a:r>
              <a:rPr lang="en-GB" dirty="0" smtClean="0"/>
              <a:t>Hoffman’s ‘</a:t>
            </a:r>
            <a:r>
              <a:rPr lang="en-GB" dirty="0"/>
              <a:t>T</a:t>
            </a:r>
            <a:r>
              <a:rPr lang="en-GB" dirty="0" smtClean="0"/>
              <a:t>he Sandman’ and Freud’s conception of the ‘uncanny’</a:t>
            </a:r>
          </a:p>
          <a:p>
            <a:r>
              <a:rPr lang="en-GB" dirty="0" smtClean="0"/>
              <a:t>Perception of Freud that ‘mechanisms working in dreams, puns, and slips of the tongue [could] be shown to be analogous to certain mental and linguistic processes (Elizabeth Wright, in </a:t>
            </a:r>
            <a:r>
              <a:rPr lang="en-GB" dirty="0" err="1" smtClean="0"/>
              <a:t>Robey</a:t>
            </a:r>
            <a:r>
              <a:rPr lang="en-GB" dirty="0" smtClean="0"/>
              <a:t>/Jefferson, </a:t>
            </a:r>
            <a:r>
              <a:rPr lang="en-GB" i="1" dirty="0" smtClean="0"/>
              <a:t>Modern Literary Theory</a:t>
            </a:r>
            <a:r>
              <a:rPr lang="en-GB" dirty="0" smtClean="0"/>
              <a:t>)</a:t>
            </a:r>
          </a:p>
          <a:p>
            <a:r>
              <a:rPr lang="en-GB" dirty="0" smtClean="0"/>
              <a:t>Elements in dreams and in expressive literature as ‘</a:t>
            </a:r>
            <a:r>
              <a:rPr lang="en-GB" dirty="0" err="1" smtClean="0"/>
              <a:t>overdetermined</a:t>
            </a:r>
            <a:r>
              <a:rPr lang="en-GB" dirty="0" smtClean="0"/>
              <a:t>’ (particularly full of meaning)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Language and Heightened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Figurative language – metaphor and imagery</a:t>
            </a:r>
          </a:p>
          <a:p>
            <a:r>
              <a:rPr lang="en-GB" dirty="0" smtClean="0"/>
              <a:t>Metaphor functioning as ‘displacement’ (one thing stands in for something else, or enhances its depth of meaning by indirection)</a:t>
            </a:r>
          </a:p>
          <a:p>
            <a:r>
              <a:rPr lang="en-GB" dirty="0" smtClean="0"/>
              <a:t>Metonymy (when a part stands in for a larger whole; </a:t>
            </a:r>
            <a:r>
              <a:rPr lang="en-GB" dirty="0" err="1" smtClean="0"/>
              <a:t>eg</a:t>
            </a:r>
            <a:r>
              <a:rPr lang="en-GB" dirty="0" smtClean="0"/>
              <a:t>. ‘the Crown’ for the whole institution and the powers of the monarchy), functioning as ‘condensation’ – the concentration of meaning</a:t>
            </a:r>
          </a:p>
          <a:p>
            <a:r>
              <a:rPr lang="en-GB" dirty="0" smtClean="0"/>
              <a:t>The danger of over-simplistic readings of imagery according to ‘rigorous codes’ (</a:t>
            </a:r>
            <a:r>
              <a:rPr lang="en-GB" dirty="0" err="1" smtClean="0"/>
              <a:t>eg</a:t>
            </a:r>
            <a:r>
              <a:rPr lang="en-GB" dirty="0" smtClean="0"/>
              <a:t>. anything upright is phallic, etc.)(Wright)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‘buried’ meanings: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from </a:t>
            </a:r>
            <a:r>
              <a:rPr lang="en-GB" dirty="0" err="1" smtClean="0"/>
              <a:t>Wilkie</a:t>
            </a:r>
            <a:r>
              <a:rPr lang="en-GB" dirty="0" smtClean="0"/>
              <a:t> Collins, </a:t>
            </a:r>
            <a:r>
              <a:rPr lang="en-GB" i="1" dirty="0" smtClean="0"/>
              <a:t>The Moonstone, </a:t>
            </a:r>
            <a:r>
              <a:rPr lang="en-GB" dirty="0" smtClean="0"/>
              <a:t>Third Narrative</a:t>
            </a:r>
            <a:r>
              <a:rPr lang="en-GB" i="1" dirty="0" smtClean="0"/>
              <a:t>, </a:t>
            </a:r>
            <a:r>
              <a:rPr lang="en-GB" dirty="0" smtClean="0"/>
              <a:t>Chapter 3; the sexualised, anthropomorphic landscape and the buried casket ; the bed of quicksand with its ‘hideous shivering fit’</a:t>
            </a:r>
          </a:p>
          <a:p>
            <a:r>
              <a:rPr lang="en-GB" dirty="0" smtClean="0"/>
              <a:t>The author’s obsessions and nightmares in (</a:t>
            </a:r>
            <a:r>
              <a:rPr lang="en-GB" dirty="0" err="1" smtClean="0"/>
              <a:t>eg</a:t>
            </a:r>
            <a:r>
              <a:rPr lang="en-GB" dirty="0" smtClean="0"/>
              <a:t>.) Edgar Allan Poe’s stories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Subjectivity and Characters: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Fictional characters as imagined ‘selves’ with a constructed or imagined ‘consciousness’</a:t>
            </a:r>
          </a:p>
          <a:p>
            <a:r>
              <a:rPr lang="en-GB" dirty="0" smtClean="0"/>
              <a:t>The power of characters to interest readers</a:t>
            </a:r>
          </a:p>
          <a:p>
            <a:r>
              <a:rPr lang="en-GB" dirty="0" smtClean="0"/>
              <a:t>The highlighting of characters as apparent ‘selves’ by narrative commentary upon them (their wishes, their responses, their motives)</a:t>
            </a:r>
          </a:p>
          <a:p>
            <a:r>
              <a:rPr lang="en-GB" dirty="0" smtClean="0"/>
              <a:t>The potential separation of sympathy between narrator/s and character/s (</a:t>
            </a:r>
            <a:r>
              <a:rPr lang="en-GB" dirty="0" err="1" smtClean="0"/>
              <a:t>eg</a:t>
            </a:r>
            <a:r>
              <a:rPr lang="en-GB" dirty="0" smtClean="0"/>
              <a:t>. through critical irony) constructing the illusion of characters’ independent existence [‘outside the text’]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Subjectivity and Readers: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reader’s awareness of his/her self as a reading subject</a:t>
            </a:r>
          </a:p>
          <a:p>
            <a:r>
              <a:rPr lang="en-GB" dirty="0" smtClean="0"/>
              <a:t>Empathy with elements or characters within the text</a:t>
            </a:r>
          </a:p>
          <a:p>
            <a:r>
              <a:rPr lang="en-GB" dirty="0" smtClean="0"/>
              <a:t>Subjective responses to figurative language, expressive effects of language, effects of narrative organisation, etc.</a:t>
            </a:r>
          </a:p>
          <a:p>
            <a:r>
              <a:rPr lang="en-GB" dirty="0" smtClean="0"/>
              <a:t>(All of these are conventional conceptions of the reader’s ‘self’)</a:t>
            </a:r>
          </a:p>
          <a:p>
            <a:r>
              <a:rPr lang="en-GB" dirty="0" smtClean="0"/>
              <a:t>The Reader-Response school of criticism (the reader’s active role in shaping the text)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‘essential’ self, or the self as divided?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Culler on the ‘ideal reader’ and the formal role of the academic reader</a:t>
            </a:r>
          </a:p>
          <a:p>
            <a:r>
              <a:rPr lang="en-GB" dirty="0" smtClean="0"/>
              <a:t>The subject-position of the reader in relation to the author</a:t>
            </a:r>
          </a:p>
          <a:p>
            <a:r>
              <a:rPr lang="en-GB" dirty="0" smtClean="0"/>
              <a:t>Narrative strategies: </a:t>
            </a:r>
            <a:r>
              <a:rPr lang="en-GB" dirty="0" err="1" smtClean="0"/>
              <a:t>Todorov</a:t>
            </a:r>
            <a:r>
              <a:rPr lang="en-GB" dirty="0" smtClean="0"/>
              <a:t> and the distinction between the ‘subject of the enunciation’ and the ‘subject of the </a:t>
            </a:r>
            <a:r>
              <a:rPr lang="en-GB" dirty="0" err="1" smtClean="0"/>
              <a:t>énoncé</a:t>
            </a:r>
            <a:r>
              <a:rPr lang="en-GB" dirty="0" smtClean="0"/>
              <a:t>’ – example of Balzac’s </a:t>
            </a:r>
            <a:r>
              <a:rPr lang="en-GB" i="1" dirty="0" smtClean="0"/>
              <a:t>Le </a:t>
            </a:r>
            <a:r>
              <a:rPr lang="en-GB" i="1" dirty="0" err="1" smtClean="0"/>
              <a:t>Père</a:t>
            </a:r>
            <a:r>
              <a:rPr lang="en-GB" i="1" dirty="0" smtClean="0"/>
              <a:t> </a:t>
            </a:r>
            <a:r>
              <a:rPr lang="en-GB" i="1" dirty="0" err="1" smtClean="0"/>
              <a:t>Goriot</a:t>
            </a:r>
            <a:r>
              <a:rPr lang="en-GB" i="1" dirty="0" smtClean="0"/>
              <a:t>; </a:t>
            </a:r>
            <a:r>
              <a:rPr lang="en-GB" dirty="0" smtClean="0"/>
              <a:t>neutral realist narrative and ‘</a:t>
            </a:r>
            <a:r>
              <a:rPr lang="en-GB" dirty="0" err="1" smtClean="0"/>
              <a:t>intersubjective</a:t>
            </a:r>
            <a:r>
              <a:rPr lang="en-GB" dirty="0" smtClean="0"/>
              <a:t>’ narrative invested </a:t>
            </a:r>
            <a:r>
              <a:rPr lang="en-GB" smtClean="0"/>
              <a:t>with the identifiable </a:t>
            </a:r>
            <a:r>
              <a:rPr lang="en-GB" dirty="0" smtClean="0"/>
              <a:t>roles of dialogue (“I” and “you”)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812</Words>
  <Application>Microsoft Office PowerPoint</Application>
  <PresentationFormat>On-screen Show (4:3)</PresentationFormat>
  <Paragraphs>48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Representation and Subjectivity: Subjectivity I</vt:lpstr>
      <vt:lpstr>Representation of subjectivity</vt:lpstr>
      <vt:lpstr>Representation of Subjectivity (cont’d)</vt:lpstr>
      <vt:lpstr>What is ‘the self’?</vt:lpstr>
      <vt:lpstr>Self and Language</vt:lpstr>
      <vt:lpstr>Subjectivity and the Author</vt:lpstr>
      <vt:lpstr>Language and Heightened Meaning</vt:lpstr>
      <vt:lpstr>Reading ‘buried’ meanings:</vt:lpstr>
      <vt:lpstr>Subjectivity and Characters:</vt:lpstr>
      <vt:lpstr>Subjectivity and Readers:</vt:lpstr>
      <vt:lpstr>The ‘essential’ self, or the self as divided?</vt:lpstr>
      <vt:lpstr>Slide 12</vt:lpstr>
      <vt:lpstr>Slide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Representation and Subjectivity: Subjectivity I</dc:title>
  <dc:creator>sm034</dc:creator>
  <cp:lastModifiedBy>sm034</cp:lastModifiedBy>
  <cp:revision>24</cp:revision>
  <dcterms:created xsi:type="dcterms:W3CDTF">2012-10-16T16:03:53Z</dcterms:created>
  <dcterms:modified xsi:type="dcterms:W3CDTF">2012-10-16T17:19:10Z</dcterms:modified>
</cp:coreProperties>
</file>