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1" r:id="rId2"/>
    <p:sldId id="269" r:id="rId3"/>
    <p:sldId id="258" r:id="rId4"/>
    <p:sldId id="257" r:id="rId5"/>
    <p:sldId id="259" r:id="rId6"/>
    <p:sldId id="260" r:id="rId7"/>
    <p:sldId id="261" r:id="rId8"/>
    <p:sldId id="263" r:id="rId9"/>
    <p:sldId id="264" r:id="rId10"/>
    <p:sldId id="265" r:id="rId11"/>
    <p:sldId id="266" r:id="rId12"/>
    <p:sldId id="267"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5AD7B41-0C1A-443E-AEF4-17F4B1E9C995}" v="182" dt="2020-11-27T22:25:39.651"/>
    <p1510:client id="{E96ABB54-A4D6-4FDF-2739-62D1A7DB1B80}" v="459" dt="2020-11-27T22:46:35.149"/>
    <p1510:client id="{ECD5A25D-C281-DEFA-8264-2E3F6A0E636E}" v="197" dt="2020-11-27T22:41:25.5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27/11/2020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27/11/2020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27/11/2020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27/11/2020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27/11/2020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27/11/2020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27/11/2020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s://www.judiciary.uk/about-the-judiciary/the-judiciary-the-government-and-the-constitution/jud-acc-ind/independence/"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oxcon.ouplaw.com/view/10.1093/law-mpeccol/law-mpeccol-e339/"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www.cps.gov.uk/legal-guidance/judicial-independence-and-out-court-discussions"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hyperlink" Target="https://www.unodc.org/e4j/en/crime-prevention-criminal-justice/module-14/key-issues"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hyperlink" Target="https://www.ohchr.org/en/professionalinterest/pages/independencejudiciary.aspx"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hyperlink" Target="https://www.jiwp.org/judicial-independence"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hyperlink" Target="https://core.ac.uk/"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ttps://www.bccourts.ca/"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s://www.judiciary.uk/about-the-judiciary/the-judiciary-the-government-and-the-constitution/jud-acc-ind/independence/"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hyperlink" Target="https://www.lawteacher.net/"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15914-E935-464B-982A-67FC5B2C7A3A}"/>
              </a:ext>
            </a:extLst>
          </p:cNvPr>
          <p:cNvSpPr>
            <a:spLocks noGrp="1"/>
          </p:cNvSpPr>
          <p:nvPr>
            <p:ph type="title"/>
          </p:nvPr>
        </p:nvSpPr>
        <p:spPr/>
        <p:txBody>
          <a:bodyPr>
            <a:normAutofit fontScale="90000"/>
          </a:bodyPr>
          <a:lstStyle/>
          <a:p>
            <a:r>
              <a:rPr lang="en-GB" dirty="0">
                <a:ea typeface="+mj-lt"/>
                <a:cs typeface="+mj-lt"/>
              </a:rPr>
              <a:t>                 </a:t>
            </a:r>
            <a:br>
              <a:rPr lang="en-GB" dirty="0">
                <a:ea typeface="+mj-lt"/>
                <a:cs typeface="+mj-lt"/>
              </a:rPr>
            </a:br>
            <a:br>
              <a:rPr lang="en-GB" dirty="0">
                <a:ea typeface="+mj-lt"/>
                <a:cs typeface="+mj-lt"/>
              </a:rPr>
            </a:br>
            <a:br>
              <a:rPr lang="en-GB" dirty="0">
                <a:ea typeface="+mj-lt"/>
                <a:cs typeface="+mj-lt"/>
              </a:rPr>
            </a:br>
            <a:br>
              <a:rPr lang="en-GB" dirty="0">
                <a:ea typeface="+mj-lt"/>
                <a:cs typeface="+mj-lt"/>
              </a:rPr>
            </a:br>
            <a:r>
              <a:rPr lang="en-GB" dirty="0">
                <a:ea typeface="+mj-lt"/>
                <a:cs typeface="+mj-lt"/>
              </a:rPr>
              <a:t>                    Judicial independence</a:t>
            </a:r>
            <a:endParaRPr lang="en-US" dirty="0">
              <a:cs typeface="Calibri Light" panose="020F0302020204030204"/>
            </a:endParaRPr>
          </a:p>
        </p:txBody>
      </p:sp>
      <p:sp>
        <p:nvSpPr>
          <p:cNvPr id="3" name="Content Placeholder 2">
            <a:extLst>
              <a:ext uri="{FF2B5EF4-FFF2-40B4-BE49-F238E27FC236}">
                <a16:creationId xmlns:a16="http://schemas.microsoft.com/office/drawing/2014/main" id="{444A0DE0-E9F7-46F9-81B6-3E2292FC646E}"/>
              </a:ext>
            </a:extLst>
          </p:cNvPr>
          <p:cNvSpPr>
            <a:spLocks noGrp="1"/>
          </p:cNvSpPr>
          <p:nvPr>
            <p:ph idx="1"/>
          </p:nvPr>
        </p:nvSpPr>
        <p:spPr/>
        <p:txBody>
          <a:bodyPr vert="horz" lIns="91440" tIns="45720" rIns="91440" bIns="45720" rtlCol="0" anchor="t">
            <a:normAutofit/>
          </a:bodyPr>
          <a:lstStyle/>
          <a:p>
            <a:pPr>
              <a:buNone/>
            </a:pPr>
            <a:endParaRPr lang="en-US"/>
          </a:p>
          <a:p>
            <a:pPr>
              <a:buNone/>
            </a:pPr>
            <a:endParaRPr lang="en-US" dirty="0">
              <a:cs typeface="Calibri"/>
            </a:endParaRPr>
          </a:p>
          <a:p>
            <a:pPr>
              <a:buNone/>
            </a:pPr>
            <a:endParaRPr lang="en-US" dirty="0">
              <a:cs typeface="Calibri"/>
            </a:endParaRPr>
          </a:p>
          <a:p>
            <a:pPr>
              <a:buNone/>
            </a:pPr>
            <a:endParaRPr lang="en-US" dirty="0">
              <a:cs typeface="Calibri"/>
            </a:endParaRPr>
          </a:p>
          <a:p>
            <a:pPr>
              <a:buNone/>
            </a:pPr>
            <a:r>
              <a:rPr lang="en-US" dirty="0">
                <a:cs typeface="Calibri"/>
              </a:rPr>
              <a:t>                                               </a:t>
            </a:r>
            <a:endParaRPr lang="en-US" dirty="0">
              <a:ea typeface="+mn-lt"/>
              <a:cs typeface="+mn-lt"/>
            </a:endParaRPr>
          </a:p>
          <a:p>
            <a:pPr>
              <a:buNone/>
            </a:pPr>
            <a:endParaRPr lang="en-US" sz="2400" dirty="0">
              <a:ea typeface="+mn-lt"/>
              <a:cs typeface="+mn-lt"/>
            </a:endParaRPr>
          </a:p>
          <a:p>
            <a:pPr>
              <a:buNone/>
            </a:pPr>
            <a:r>
              <a:rPr lang="en-US" sz="2400" dirty="0">
                <a:ea typeface="+mn-lt"/>
                <a:cs typeface="+mn-lt"/>
              </a:rPr>
              <a:t>                                                                                University of Wales Trinity Saint David</a:t>
            </a:r>
            <a:endParaRPr lang="en-US" dirty="0">
              <a:cs typeface="Calibri"/>
            </a:endParaRPr>
          </a:p>
          <a:p>
            <a:pPr>
              <a:buNone/>
            </a:pPr>
            <a:r>
              <a:rPr lang="en-US" sz="2400" dirty="0">
                <a:ea typeface="+mn-lt"/>
                <a:cs typeface="+mn-lt"/>
              </a:rPr>
              <a:t>                                                                                Course</a:t>
            </a:r>
            <a:r>
              <a:rPr lang="en-US" sz="2400" dirty="0">
                <a:cs typeface="Calibri"/>
              </a:rPr>
              <a:t>: Public Law </a:t>
            </a:r>
          </a:p>
          <a:p>
            <a:pPr>
              <a:buNone/>
            </a:pPr>
            <a:r>
              <a:rPr lang="en-US" sz="2400" dirty="0">
                <a:cs typeface="Calibri"/>
              </a:rPr>
              <a:t>                                                                                By: Daniela Florentina Grota</a:t>
            </a:r>
          </a:p>
        </p:txBody>
      </p:sp>
    </p:spTree>
    <p:extLst>
      <p:ext uri="{BB962C8B-B14F-4D97-AF65-F5344CB8AC3E}">
        <p14:creationId xmlns:p14="http://schemas.microsoft.com/office/powerpoint/2010/main" val="30565891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59DA60-07DD-4C9D-846E-0A5E601D8ABC}"/>
              </a:ext>
            </a:extLst>
          </p:cNvPr>
          <p:cNvSpPr txBox="1"/>
          <p:nvPr/>
        </p:nvSpPr>
        <p:spPr>
          <a:xfrm>
            <a:off x="563479" y="372980"/>
            <a:ext cx="10704094" cy="62786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b="1" dirty="0">
                <a:cs typeface="Segoe UI"/>
              </a:rPr>
              <a:t>What is law ?</a:t>
            </a:r>
            <a:r>
              <a:rPr lang="en-GB" sz="2000" dirty="0">
                <a:cs typeface="Segoe UI"/>
              </a:rPr>
              <a:t> </a:t>
            </a:r>
            <a:r>
              <a:rPr lang="en-US" sz="2000" dirty="0">
                <a:cs typeface="Segoe UI"/>
              </a:rPr>
              <a:t>​</a:t>
            </a:r>
          </a:p>
          <a:p>
            <a:pPr algn="ctr"/>
            <a:r>
              <a:rPr lang="en-GB" dirty="0">
                <a:cs typeface="Segoe UI"/>
              </a:rPr>
              <a:t>The Law is a system of rules that a society or government develops in order to  deal with  crime, business agreements, and social relationships. ​</a:t>
            </a:r>
          </a:p>
          <a:p>
            <a:pPr algn="ctr"/>
            <a:endParaRPr lang="en-GB" dirty="0">
              <a:cs typeface="Segoe UI"/>
            </a:endParaRPr>
          </a:p>
          <a:p>
            <a:pPr algn="ctr"/>
            <a:r>
              <a:rPr lang="en-GB" sz="2000" b="1" dirty="0">
                <a:cs typeface="Segoe UI"/>
              </a:rPr>
              <a:t>  Independence </a:t>
            </a:r>
            <a:r>
              <a:rPr lang="en-GB" sz="2000" dirty="0">
                <a:cs typeface="Segoe UI"/>
              </a:rPr>
              <a:t>​</a:t>
            </a:r>
          </a:p>
          <a:p>
            <a:pPr algn="ctr"/>
            <a:r>
              <a:rPr lang="en-GB" dirty="0">
                <a:cs typeface="Segoe UI"/>
              </a:rPr>
              <a:t>It is vitally important in a democracy that </a:t>
            </a:r>
            <a:r>
              <a:rPr lang="en-GB" dirty="0">
                <a:latin typeface="Arial"/>
                <a:cs typeface="Segoe UI"/>
              </a:rPr>
              <a:t>individual</a:t>
            </a:r>
            <a:r>
              <a:rPr lang="en-GB" dirty="0">
                <a:cs typeface="Segoe UI"/>
              </a:rPr>
              <a:t> judges and the judiciary as a whole are impartial and independent of all external pressures and of each other so that those who appear before them and the wider public can have confidence that their cases will be decided fairly and in accordance with the law. When carrying out their judicial function they must be free of any improper influence. Such influence could come from any number of sources. It could arise from improper pressure by the executive or the legislature, by individual litigants, particular pressure groups, the media, self-interest or other judges, in particular more senior judges. ​</a:t>
            </a:r>
          </a:p>
          <a:p>
            <a:pPr algn="ctr"/>
            <a:endParaRPr lang="en-GB" b="1" dirty="0">
              <a:cs typeface="Segoe UI"/>
            </a:endParaRPr>
          </a:p>
          <a:p>
            <a:pPr algn="ctr"/>
            <a:r>
              <a:rPr lang="en-GB" sz="2000" b="1" dirty="0">
                <a:cs typeface="Segoe UI"/>
              </a:rPr>
              <a:t>Why is independence important? </a:t>
            </a:r>
            <a:r>
              <a:rPr lang="en-GB" sz="2000" dirty="0">
                <a:cs typeface="Segoe UI"/>
              </a:rPr>
              <a:t>​</a:t>
            </a:r>
            <a:endParaRPr lang="en-GB" sz="2000">
              <a:cs typeface="Calibri"/>
            </a:endParaRPr>
          </a:p>
          <a:p>
            <a:pPr algn="ctr"/>
            <a:endParaRPr lang="en-GB" dirty="0">
              <a:cs typeface="Segoe UI"/>
            </a:endParaRPr>
          </a:p>
          <a:p>
            <a:pPr algn="ctr"/>
            <a:r>
              <a:rPr lang="en-GB" dirty="0">
                <a:cs typeface="Segoe UI"/>
              </a:rPr>
              <a:t>It is vital that each judge is able to decide cases solely on the evidence presented in court by the parties and in accordance with the law. Only relevant facts and law should form the basis of a judge’s decision. Only in this way can judges discharge their constitutional responsibility to provide fair and impartial justice; to do justice as Lord Brougham, a 19th Century Lord Chancellor, put it ‘between man and man’ or as Lord Clarke, former Master of the Rolls put it more recently in 2005, ‘between citizen and citizen or between citizen and the state’. ​</a:t>
            </a:r>
          </a:p>
          <a:p>
            <a:pPr algn="ctr"/>
            <a:r>
              <a:rPr lang="en-GB" dirty="0">
                <a:solidFill>
                  <a:srgbClr val="0563C1"/>
                </a:solidFill>
                <a:cs typeface="Segoe UI"/>
                <a:hlinkClick r:id="rId2"/>
              </a:rPr>
              <a:t>https://www.judiciary.uk/about-the-judiciary/the-judiciary-the-government-and-the-constitution/jud-acc-ind/independence/</a:t>
            </a:r>
            <a:r>
              <a:rPr lang="en-GB" dirty="0">
                <a:cs typeface="Segoe UI"/>
              </a:rPr>
              <a:t> ​</a:t>
            </a:r>
          </a:p>
          <a:p>
            <a:pPr algn="ctr"/>
            <a:r>
              <a:rPr lang="en-GB" dirty="0">
                <a:cs typeface="Segoe UI"/>
              </a:rPr>
              <a:t>   ​</a:t>
            </a:r>
          </a:p>
        </p:txBody>
      </p:sp>
    </p:spTree>
    <p:extLst>
      <p:ext uri="{BB962C8B-B14F-4D97-AF65-F5344CB8AC3E}">
        <p14:creationId xmlns:p14="http://schemas.microsoft.com/office/powerpoint/2010/main" val="5032927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DE2D90-4017-43FA-B321-4E6663AFA6FC}"/>
              </a:ext>
            </a:extLst>
          </p:cNvPr>
          <p:cNvSpPr txBox="1"/>
          <p:nvPr/>
        </p:nvSpPr>
        <p:spPr>
          <a:xfrm>
            <a:off x="601250" y="580373"/>
            <a:ext cx="10979062" cy="4462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b="1" dirty="0">
                <a:cs typeface="Segoe UI"/>
              </a:rPr>
              <a:t>Judicial independence ​</a:t>
            </a:r>
          </a:p>
          <a:p>
            <a:pPr algn="ctr"/>
            <a:endParaRPr lang="en-GB" dirty="0">
              <a:cs typeface="Segoe UI"/>
            </a:endParaRPr>
          </a:p>
          <a:p>
            <a:pPr algn="ctr"/>
            <a:r>
              <a:rPr lang="en-GB" dirty="0">
                <a:cs typeface="Segoe UI"/>
              </a:rPr>
              <a:t>Judicial independence can be defined as the ability of individual judges and the judiciary as a whole to perform their duties free of influence or control by other actors. Judicial independence is as old as constitutionalism itself. Formal guarantees of judicial independence from government control date to at least 1701, when England’s Act of Settlement granted judges explicit protection from unilateral removal by the crown in the context of a larger shift of power from the King toward Parliament and the courts. ​</a:t>
            </a:r>
          </a:p>
          <a:p>
            <a:pPr algn="ctr"/>
            <a:r>
              <a:rPr lang="en-GB" dirty="0">
                <a:cs typeface="Segoe UI"/>
              </a:rPr>
              <a:t>The concept of judicial independence is not defined in an exact way and often varies from jurisdiction to jurisdiction. This does not detract from its status as a cornerstone of the </a:t>
            </a:r>
            <a:r>
              <a:rPr lang="en-GB" i="1" dirty="0">
                <a:cs typeface="Segoe UI"/>
              </a:rPr>
              <a:t>rule of law</a:t>
            </a:r>
            <a:r>
              <a:rPr lang="en-GB" dirty="0">
                <a:cs typeface="Segoe UI"/>
              </a:rPr>
              <a:t>. It also does not mean that there are no core features of judicial independence upon which there is universal agreement. Vital to the concept of judicial independence is the idea that courts should not be subject to improper influence from the other branches of government, or from private or partisan interests. Judicial independence is therefore conceived and understood in relation to other institutional actors. ​</a:t>
            </a:r>
          </a:p>
          <a:p>
            <a:pPr algn="ctr"/>
            <a:endParaRPr lang="en-GB" dirty="0">
              <a:cs typeface="Segoe UI"/>
            </a:endParaRPr>
          </a:p>
          <a:p>
            <a:pPr algn="ctr"/>
            <a:r>
              <a:rPr lang="en-US" b="1" dirty="0">
                <a:ea typeface="+mn-lt"/>
                <a:cs typeface="+mn-lt"/>
                <a:hlinkClick r:id="rId2"/>
              </a:rPr>
              <a:t>https://oxcon.ouplaw.com/view/10.1093/law-mpeccol/law-mpeccol-e339/</a:t>
            </a:r>
            <a:r>
              <a:rPr lang="en-US" dirty="0">
                <a:ea typeface="+mn-lt"/>
                <a:cs typeface="+mn-lt"/>
              </a:rPr>
              <a:t>  </a:t>
            </a:r>
            <a:endParaRPr lang="en-GB" dirty="0"/>
          </a:p>
        </p:txBody>
      </p:sp>
    </p:spTree>
    <p:extLst>
      <p:ext uri="{BB962C8B-B14F-4D97-AF65-F5344CB8AC3E}">
        <p14:creationId xmlns:p14="http://schemas.microsoft.com/office/powerpoint/2010/main" val="10585382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9153EC-647D-4079-87CF-F6DD3E264E68}"/>
              </a:ext>
            </a:extLst>
          </p:cNvPr>
          <p:cNvSpPr txBox="1"/>
          <p:nvPr/>
        </p:nvSpPr>
        <p:spPr>
          <a:xfrm>
            <a:off x="455113" y="475989"/>
            <a:ext cx="11459226" cy="59400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a:p>
            <a:endParaRPr lang="en-US" sz="2000" dirty="0">
              <a:cs typeface="Calibri"/>
            </a:endParaRPr>
          </a:p>
          <a:p>
            <a:r>
              <a:rPr lang="en-US" sz="2000" b="1" dirty="0"/>
              <a:t>Oxford Constitution Law</a:t>
            </a:r>
            <a:endParaRPr lang="en-US" sz="2000" b="1">
              <a:cs typeface="Calibri"/>
            </a:endParaRPr>
          </a:p>
          <a:p>
            <a:r>
              <a:rPr lang="en-US" sz="2000" b="1" dirty="0"/>
              <a:t>Principle</a:t>
            </a:r>
            <a:endParaRPr lang="en-US" sz="2000" b="1">
              <a:cs typeface="Calibri"/>
            </a:endParaRPr>
          </a:p>
          <a:p>
            <a:r>
              <a:rPr lang="en-US" sz="1600" dirty="0"/>
              <a:t>Judicial independence is fundamental to the Rule of Law. The integrity of the Criminal Justice System depends upon a fair and public hearing by an independent and impartial tribunal. These principles must be followed by all CPS staff in the conduct of casework.</a:t>
            </a:r>
            <a:endParaRPr lang="en-US" sz="1600">
              <a:cs typeface="Calibri"/>
            </a:endParaRPr>
          </a:p>
          <a:p>
            <a:r>
              <a:rPr lang="en-US" sz="1600" dirty="0"/>
              <a:t>For the purposes of this guidance, any reference to ‘Court’ officials includes judges, magistrates and administrative support staff.</a:t>
            </a:r>
            <a:endParaRPr lang="en-US" sz="1600">
              <a:cs typeface="Calibri"/>
            </a:endParaRPr>
          </a:p>
          <a:p>
            <a:r>
              <a:rPr lang="en-US" sz="1600" dirty="0"/>
              <a:t>CPS staff must never seek to influence the judiciary, other than through advocacy in Court or communication within established limits on purely administrative matters.</a:t>
            </a:r>
            <a:endParaRPr lang="en-US" sz="1600">
              <a:cs typeface="Calibri"/>
            </a:endParaRPr>
          </a:p>
          <a:p>
            <a:r>
              <a:rPr lang="en-US" sz="1600" dirty="0"/>
              <a:t>Established liaison takes place between the CPS and the Courts to discuss administrative matters to ensure the criminal justice system as a whole works efficiently on matters of general importance. This will often be in the form of "Court-user" meetings or routine liaison meetings between Presiding Judges, Resident Judges and Chief Crown Prosecutors. This in no way compromises the independence of the Court process in specific cases.</a:t>
            </a:r>
            <a:endParaRPr lang="en-US" sz="1600">
              <a:cs typeface="Calibri"/>
            </a:endParaRPr>
          </a:p>
          <a:p>
            <a:r>
              <a:rPr lang="en-US" sz="1600" dirty="0"/>
              <a:t>Generally unacceptable is the practice of advocates having discussions with the judge in chambers about matters which could and should be dealt with in open court, for example, concerning the acceptability of pleas. This practice does not serve the best interests of open and transparent justice, being in the absence of the Defendant and public. Such discussions should not take place, save for truly exceptional cases where some particular sensitivity requires it. An example might be where there are public interest immunity issues involved which cannot be canvassed in open Court. Prosecutors should seek the co-operation of the Court to ensure that any such discussions should in future take place in open court. If there is an exceptional need for matters to be discussed in chambers then those conversations must be properly recorded.</a:t>
            </a:r>
            <a:endParaRPr lang="en-US" sz="1600">
              <a:cs typeface="Calibri"/>
            </a:endParaRPr>
          </a:p>
          <a:p>
            <a:r>
              <a:rPr lang="en-US" sz="1600" dirty="0">
                <a:hlinkClick r:id="rId2"/>
              </a:rPr>
              <a:t>https://www.cps.gov.uk/legal-guidance/judicial-independence-and-out-court-discussions</a:t>
            </a:r>
            <a:endParaRPr lang="en-US" sz="1600">
              <a:cs typeface="Calibri"/>
              <a:hlinkClick r:id="" action="ppaction://noaction"/>
            </a:endParaRPr>
          </a:p>
          <a:p>
            <a:endParaRPr lang="en-US" sz="1600" dirty="0">
              <a:latin typeface="Helvetica"/>
              <a:cs typeface="Helvetica"/>
            </a:endParaRPr>
          </a:p>
          <a:p>
            <a:endParaRPr lang="en-US" sz="1400" dirty="0">
              <a:solidFill>
                <a:srgbClr val="000000"/>
              </a:solidFill>
              <a:latin typeface="Helvetica"/>
              <a:cs typeface="Helvetica"/>
            </a:endParaRPr>
          </a:p>
        </p:txBody>
      </p:sp>
    </p:spTree>
    <p:extLst>
      <p:ext uri="{BB962C8B-B14F-4D97-AF65-F5344CB8AC3E}">
        <p14:creationId xmlns:p14="http://schemas.microsoft.com/office/powerpoint/2010/main" val="1109344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484A62-2D10-455F-999C-D56DBC531759}"/>
              </a:ext>
            </a:extLst>
          </p:cNvPr>
          <p:cNvSpPr txBox="1"/>
          <p:nvPr/>
        </p:nvSpPr>
        <p:spPr>
          <a:xfrm>
            <a:off x="862209" y="601250"/>
            <a:ext cx="10363199"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Helvetica"/>
                <a:cs typeface="Segoe UI"/>
              </a:rPr>
              <a:t>The main factors aimed at securing judicial independence​</a:t>
            </a:r>
          </a:p>
          <a:p>
            <a:r>
              <a:rPr lang="en-US" dirty="0">
                <a:solidFill>
                  <a:srgbClr val="333333"/>
                </a:solidFill>
                <a:latin typeface="Helvetica"/>
                <a:cs typeface="Segoe UI"/>
              </a:rPr>
              <a:t>The previous section has briefly explained why judicial independence is important for maintaining judges' impartiality and the rule of law. This section now focuses on how judicial independence can be guaranteed in its fundamental aspects (external, internal, institutional and individual independence). Various mechanisms are possible, and a range of examples are provided to encourage debate and develop critical thinking.</a:t>
            </a:r>
            <a:r>
              <a:rPr lang="en-US" dirty="0">
                <a:latin typeface="Helvetica"/>
                <a:cs typeface="Segoe UI"/>
              </a:rPr>
              <a:t>​</a:t>
            </a:r>
          </a:p>
          <a:p>
            <a:r>
              <a:rPr lang="en-US" dirty="0">
                <a:solidFill>
                  <a:srgbClr val="333333"/>
                </a:solidFill>
                <a:latin typeface="Helvetica"/>
                <a:cs typeface="Segoe UI"/>
              </a:rPr>
              <a:t>Judicial independence is a </a:t>
            </a:r>
            <a:r>
              <a:rPr lang="en-US" b="1" dirty="0">
                <a:solidFill>
                  <a:srgbClr val="333333"/>
                </a:solidFill>
                <a:latin typeface="Helvetica"/>
                <a:cs typeface="Segoe UI"/>
              </a:rPr>
              <a:t>multifaceted concept</a:t>
            </a:r>
            <a:r>
              <a:rPr lang="en-US" dirty="0">
                <a:solidFill>
                  <a:srgbClr val="333333"/>
                </a:solidFill>
                <a:latin typeface="Helvetica"/>
                <a:cs typeface="Segoe UI"/>
              </a:rPr>
              <a:t>. There are different institutional, legal and operational arrangements that </a:t>
            </a:r>
            <a:r>
              <a:rPr lang="en-US" i="1" dirty="0">
                <a:solidFill>
                  <a:srgbClr val="333333"/>
                </a:solidFill>
                <a:latin typeface="Helvetica"/>
                <a:cs typeface="Segoe UI"/>
              </a:rPr>
              <a:t>in </a:t>
            </a:r>
            <a:r>
              <a:rPr lang="en-US" i="1" dirty="0" err="1">
                <a:solidFill>
                  <a:srgbClr val="333333"/>
                </a:solidFill>
                <a:latin typeface="Helvetica"/>
                <a:cs typeface="Segoe UI"/>
              </a:rPr>
              <a:t>abstracto</a:t>
            </a:r>
            <a:r>
              <a:rPr lang="en-US" dirty="0">
                <a:solidFill>
                  <a:srgbClr val="333333"/>
                </a:solidFill>
                <a:latin typeface="Helvetica"/>
                <a:cs typeface="Segoe UI"/>
              </a:rPr>
              <a:t> are designed to ensure judicial independence, and they can work differently depending on the historical, political, legal and social context in which the judiciary operates. Therefore, there is not an ideal model of implementing judicial independence in the sense that one-size-fits-all. Judicial independence is - in more concrete terms - the result of a combination of different conditions, measures, checks and balances, that can vary from one country to another. Every country has to find its own balance.</a:t>
            </a:r>
            <a:r>
              <a:rPr lang="en-US" dirty="0">
                <a:latin typeface="Helvetica"/>
                <a:cs typeface="Segoe UI"/>
              </a:rPr>
              <a:t>​</a:t>
            </a:r>
          </a:p>
          <a:p>
            <a:endParaRPr lang="en-US" dirty="0">
              <a:latin typeface="Helvetica"/>
              <a:cs typeface="Segoe UI"/>
            </a:endParaRPr>
          </a:p>
          <a:p>
            <a:r>
              <a:rPr lang="en-US" dirty="0">
                <a:ea typeface="+mn-lt"/>
                <a:cs typeface="+mn-lt"/>
              </a:rPr>
              <a:t>  </a:t>
            </a:r>
            <a:r>
              <a:rPr lang="en-US" dirty="0">
                <a:ea typeface="+mn-lt"/>
                <a:cs typeface="+mn-lt"/>
                <a:hlinkClick r:id="rId2"/>
              </a:rPr>
              <a:t>https://www.unodc.org/e4j/en/crime-prevention-criminal-justice/module-14/key-issues</a:t>
            </a:r>
            <a:r>
              <a:rPr lang="en-US" dirty="0">
                <a:ea typeface="+mn-lt"/>
                <a:cs typeface="+mn-lt"/>
              </a:rPr>
              <a:t> </a:t>
            </a:r>
          </a:p>
        </p:txBody>
      </p:sp>
    </p:spTree>
    <p:extLst>
      <p:ext uri="{BB962C8B-B14F-4D97-AF65-F5344CB8AC3E}">
        <p14:creationId xmlns:p14="http://schemas.microsoft.com/office/powerpoint/2010/main" val="13169963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D7D16F-6494-45C8-B190-8916F64CFDCF}"/>
              </a:ext>
            </a:extLst>
          </p:cNvPr>
          <p:cNvSpPr txBox="1"/>
          <p:nvPr/>
        </p:nvSpPr>
        <p:spPr>
          <a:xfrm>
            <a:off x="726510" y="298538"/>
            <a:ext cx="10926870" cy="67095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Verdana"/>
                <a:ea typeface="Verdana"/>
                <a:cs typeface="Verdana"/>
              </a:rPr>
              <a:t>Basic Principles on the Independence of the Judiciary</a:t>
            </a:r>
          </a:p>
          <a:p>
            <a:r>
              <a:rPr lang="en-US" sz="1600" dirty="0">
                <a:solidFill>
                  <a:srgbClr val="262626"/>
                </a:solidFill>
                <a:latin typeface="Verdana"/>
                <a:ea typeface="Verdana"/>
                <a:cs typeface="Verdana"/>
              </a:rPr>
              <a:t>Adopted by the Seventh United Nations Congress on the Prevention </a:t>
            </a:r>
            <a:r>
              <a:rPr lang="en-US" sz="1600" dirty="0" err="1">
                <a:solidFill>
                  <a:srgbClr val="262626"/>
                </a:solidFill>
                <a:latin typeface="Verdana"/>
                <a:ea typeface="Verdana"/>
                <a:cs typeface="Verdana"/>
              </a:rPr>
              <a:t>ofCrime</a:t>
            </a:r>
            <a:r>
              <a:rPr lang="en-US" sz="1600" dirty="0">
                <a:solidFill>
                  <a:srgbClr val="262626"/>
                </a:solidFill>
                <a:latin typeface="Verdana"/>
                <a:ea typeface="Verdana"/>
                <a:cs typeface="Verdana"/>
              </a:rPr>
              <a:t> and the Treatment of Offenders held at Milan from 26 August to 6 September 1985 and endorsed by General Assembly resolutions 40/32of 29 November 1985 and 40/146 of 13 December 1985</a:t>
            </a:r>
          </a:p>
          <a:p>
            <a:r>
              <a:rPr lang="en-US" sz="1600" b="1" dirty="0">
                <a:latin typeface="Verdana"/>
                <a:ea typeface="Verdana"/>
                <a:cs typeface="Verdana"/>
              </a:rPr>
              <a:t>Independence of the judiciary</a:t>
            </a:r>
            <a:endParaRPr lang="en-US" sz="1600" b="1">
              <a:solidFill>
                <a:srgbClr val="262626"/>
              </a:solidFill>
              <a:latin typeface="Verdana"/>
              <a:ea typeface="Verdana"/>
              <a:cs typeface="Verdana"/>
            </a:endParaRPr>
          </a:p>
          <a:p>
            <a:r>
              <a:rPr lang="en-US" sz="1600" dirty="0">
                <a:latin typeface="Verdana"/>
                <a:ea typeface="Verdana"/>
                <a:cs typeface="Verdana"/>
              </a:rPr>
              <a:t>1. The independence of the judiciary shall be guaranteed by the State and enshrined in the Constitution or the law of the country. It is the duty of all governmental and other institutions to respect and observe the independence of the judiciary.</a:t>
            </a:r>
          </a:p>
          <a:p>
            <a:r>
              <a:rPr lang="en-US" sz="1600" dirty="0">
                <a:latin typeface="Verdana"/>
                <a:ea typeface="Verdana"/>
                <a:cs typeface="Verdana"/>
              </a:rPr>
              <a:t>2. The judiciary shall decide matters before them impartially, on the basis of facts and in accordance with the law, without any restrictions, improper influences, inducements, pressures, threats or interferences, direct or indirect, from any quarter or for any reason.</a:t>
            </a:r>
          </a:p>
          <a:p>
            <a:r>
              <a:rPr lang="en-US" sz="1600" dirty="0">
                <a:latin typeface="Verdana"/>
                <a:ea typeface="Verdana"/>
                <a:cs typeface="Verdana"/>
              </a:rPr>
              <a:t>3. The judiciary shall have jurisdiction over all issues of a judicial nature and shall have exclusive authority to decide whether an issue submitted for its decision is within its competence as defined by law.</a:t>
            </a:r>
          </a:p>
          <a:p>
            <a:r>
              <a:rPr lang="en-US" sz="1600" dirty="0">
                <a:latin typeface="Verdana"/>
                <a:ea typeface="Verdana"/>
                <a:cs typeface="Verdana"/>
              </a:rPr>
              <a:t>4. There shall not be any inappropriate or unwarranted interference with the judicial process, nor shall judicial decisions by the courts be subject to revision. This principle is without prejudice to judicial review or to mitigation or commutation by competent authorities of sentences imposed by the judiciary, in accordance with the law.</a:t>
            </a:r>
          </a:p>
          <a:p>
            <a:r>
              <a:rPr lang="en-US" sz="1600" dirty="0">
                <a:latin typeface="Verdana"/>
                <a:ea typeface="Verdana"/>
                <a:cs typeface="Verdana"/>
              </a:rPr>
              <a:t>5. Everyone shall have the right to be tried by ordinary courts or tribunals using established legal procedures. Tribunals that do not use the duly established procedures of the legal process shall not be created to displace the jurisdiction belonging to the ordinary courts or judicial tribunals.</a:t>
            </a:r>
          </a:p>
          <a:p>
            <a:r>
              <a:rPr lang="en-US" sz="1600" dirty="0">
                <a:latin typeface="Verdana"/>
                <a:ea typeface="Verdana"/>
                <a:cs typeface="Verdana"/>
              </a:rPr>
              <a:t>6. The principle of the independence of the judiciary entitles and requires the judiciary to ensure that judicial proceedings are conducted fairly and that the rights of the parties are respected.</a:t>
            </a:r>
          </a:p>
          <a:p>
            <a:r>
              <a:rPr lang="en-US" sz="1600" dirty="0">
                <a:latin typeface="Verdana"/>
                <a:ea typeface="Verdana"/>
                <a:cs typeface="Verdana"/>
              </a:rPr>
              <a:t>7. It is the duty of each Member State to provide adequate resources to enable the judiciary to properly perform its functions.</a:t>
            </a:r>
          </a:p>
          <a:p>
            <a:r>
              <a:rPr lang="en-US" sz="1600" dirty="0">
                <a:ea typeface="+mn-lt"/>
                <a:cs typeface="+mn-lt"/>
                <a:hlinkClick r:id="rId2"/>
              </a:rPr>
              <a:t>https://www.ohchr.org/en/professionalinterest/pages/independencejudiciary.aspx</a:t>
            </a:r>
            <a:r>
              <a:rPr lang="en-US" sz="1600" dirty="0">
                <a:ea typeface="+mn-lt"/>
                <a:cs typeface="+mn-lt"/>
              </a:rPr>
              <a:t> </a:t>
            </a:r>
            <a:endParaRPr lang="en-US">
              <a:ea typeface="+mn-lt"/>
              <a:cs typeface="+mn-lt"/>
            </a:endParaRPr>
          </a:p>
          <a:p>
            <a:r>
              <a:rPr lang="en-US" sz="1600" dirty="0">
                <a:ea typeface="+mn-lt"/>
                <a:cs typeface="+mn-lt"/>
              </a:rPr>
              <a:t>  </a:t>
            </a:r>
            <a:endParaRPr lang="en-US"/>
          </a:p>
        </p:txBody>
      </p:sp>
    </p:spTree>
    <p:extLst>
      <p:ext uri="{BB962C8B-B14F-4D97-AF65-F5344CB8AC3E}">
        <p14:creationId xmlns:p14="http://schemas.microsoft.com/office/powerpoint/2010/main" val="3714316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3A5BA1-AEE5-4AB9-AC43-781A392763E5}"/>
              </a:ext>
            </a:extLst>
          </p:cNvPr>
          <p:cNvSpPr txBox="1"/>
          <p:nvPr/>
        </p:nvSpPr>
        <p:spPr>
          <a:xfrm>
            <a:off x="768264" y="392483"/>
            <a:ext cx="10853801" cy="50937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Analysis of the Concept Off Judicial Independence</a:t>
            </a:r>
          </a:p>
          <a:p>
            <a:endParaRPr lang="en-US"/>
          </a:p>
          <a:p>
            <a:r>
              <a:rPr lang="en-US" dirty="0">
                <a:latin typeface="Georgia"/>
              </a:rPr>
              <a:t>The judiciary has developed from a dispute - resolution mechanism, to a significant social institution with an important constitutional role which participates along with other institutions in shaping the life of its community. The centralization of the responsibility and supervision of court administration and judicial administration has raised the issue of the relationship between the judiciary and the executive  and made it necessary to examine and delineate the boundaries of the scope of executive control on judges, courts and judicial administration, and court financing.   </a:t>
            </a:r>
          </a:p>
          <a:p>
            <a:r>
              <a:rPr lang="en-US" dirty="0">
                <a:latin typeface="Georgia"/>
              </a:rPr>
              <a:t>The creation of a culture of Judicial Independence is of a central significance both in national domestic legal systems, as well as for the international courts and tribunals.</a:t>
            </a:r>
          </a:p>
          <a:p>
            <a:r>
              <a:rPr lang="en-US" dirty="0">
                <a:latin typeface="Georgia"/>
              </a:rPr>
              <a:t>The Culture of Judicial Independence: Rule of Law and World Peace, is the third book by Shimon </a:t>
            </a:r>
            <a:r>
              <a:rPr lang="en-US" dirty="0" err="1">
                <a:latin typeface="Georgia"/>
              </a:rPr>
              <a:t>Shetreet</a:t>
            </a:r>
            <a:r>
              <a:rPr lang="en-US" dirty="0">
                <a:latin typeface="Georgia"/>
              </a:rPr>
              <a:t> on Judicial Independence. </a:t>
            </a:r>
          </a:p>
          <a:p>
            <a:r>
              <a:rPr lang="en-US" dirty="0">
                <a:latin typeface="Georgia"/>
              </a:rPr>
              <a:t>The first was Judicial Independence: The Contemporary Debate (edited by Shimon </a:t>
            </a:r>
            <a:r>
              <a:rPr lang="en-US" dirty="0" err="1">
                <a:latin typeface="Georgia"/>
              </a:rPr>
              <a:t>Shetreet</a:t>
            </a:r>
            <a:r>
              <a:rPr lang="en-US" dirty="0">
                <a:latin typeface="Georgia"/>
              </a:rPr>
              <a:t> and Jules Deschênes, Nijhoff,1985).</a:t>
            </a:r>
          </a:p>
          <a:p>
            <a:r>
              <a:rPr lang="en-US" dirty="0">
                <a:latin typeface="Georgia"/>
              </a:rPr>
              <a:t> The second was The Culture of Judicial Independence: Conceptual Foundations and Practical Challenges (Edited by Shimon </a:t>
            </a:r>
            <a:r>
              <a:rPr lang="en-US" dirty="0" err="1">
                <a:latin typeface="Georgia"/>
              </a:rPr>
              <a:t>Shetreet</a:t>
            </a:r>
            <a:r>
              <a:rPr lang="en-US" dirty="0">
                <a:latin typeface="Georgia"/>
              </a:rPr>
              <a:t> and Christopher Forsyth, Nijhoff, 2012).</a:t>
            </a:r>
          </a:p>
          <a:p>
            <a:endParaRPr lang="en-US" sz="950">
              <a:latin typeface="Verdana"/>
              <a:ea typeface="Verdana"/>
              <a:cs typeface="Verdana"/>
            </a:endParaRPr>
          </a:p>
          <a:p>
            <a:r>
              <a:rPr lang="en-US" sz="1600" dirty="0">
                <a:latin typeface="Verdana"/>
                <a:ea typeface="Verdana"/>
                <a:cs typeface="Verdana"/>
                <a:hlinkClick r:id="rId2"/>
              </a:rPr>
              <a:t>https://www.jiwp.org/judicial-independence</a:t>
            </a:r>
          </a:p>
          <a:p>
            <a:endParaRPr lang="en-US" sz="950">
              <a:latin typeface="Verdana"/>
              <a:ea typeface="Verdana"/>
              <a:cs typeface="Verdana"/>
            </a:endParaRPr>
          </a:p>
        </p:txBody>
      </p:sp>
    </p:spTree>
    <p:extLst>
      <p:ext uri="{BB962C8B-B14F-4D97-AF65-F5344CB8AC3E}">
        <p14:creationId xmlns:p14="http://schemas.microsoft.com/office/powerpoint/2010/main" val="38266247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CFDC75-E04A-4B45-B4AC-3C4350624FF2}"/>
              </a:ext>
            </a:extLst>
          </p:cNvPr>
          <p:cNvSpPr txBox="1"/>
          <p:nvPr/>
        </p:nvSpPr>
        <p:spPr>
          <a:xfrm>
            <a:off x="613611" y="292768"/>
            <a:ext cx="11245515" cy="5078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cs typeface="Segoe UI"/>
              </a:rPr>
              <a:t>THE IDEAL OF JUDICIAL INDEPENDENCE: COMPLICATIONS AND CHALLENGES</a:t>
            </a:r>
            <a:r>
              <a:rPr lang="en-US">
                <a:cs typeface="Segoe UI"/>
              </a:rPr>
              <a:t>​</a:t>
            </a:r>
          </a:p>
          <a:p>
            <a:r>
              <a:rPr lang="en-US">
                <a:cs typeface="Segoe UI"/>
              </a:rPr>
              <a:t>​</a:t>
            </a:r>
          </a:p>
          <a:p>
            <a:r>
              <a:rPr lang="en-US">
                <a:cs typeface="Segoe UI"/>
              </a:rPr>
              <a:t>The ideal of "judicial independence" commands glowing and nearly unanimous approval, but any serious consideration of its meaning and operation quickly uncovers a range of problems and ambiguities.' Three important new books examine the history and operation of "independent" judiciaries in the United States. Together they explore some of the external challenges and internal complexities that render the ideal so problematic. All three address the inherent tension between "government under law" and "government by the people," and all three stake out significant and controversial positions on pressing contemporary issues.​</a:t>
            </a:r>
          </a:p>
          <a:p>
            <a:r>
              <a:rPr lang="en-US">
                <a:solidFill>
                  <a:srgbClr val="0563C1"/>
                </a:solidFill>
                <a:latin typeface="Verdana"/>
                <a:cs typeface="Segoe UI"/>
                <a:hlinkClick r:id="rId2"/>
              </a:rPr>
              <a:t>https://core.ac.uk/</a:t>
            </a:r>
            <a:r>
              <a:rPr lang="en-US">
                <a:cs typeface="Segoe UI"/>
              </a:rPr>
              <a:t>​</a:t>
            </a:r>
          </a:p>
          <a:p>
            <a:r>
              <a:rPr lang="en-US">
                <a:latin typeface="Verdana"/>
                <a:cs typeface="Segoe UI"/>
              </a:rPr>
              <a:t>​</a:t>
            </a:r>
          </a:p>
          <a:p>
            <a:r>
              <a:rPr lang="en-US">
                <a:latin typeface="Verdana"/>
                <a:cs typeface="Segoe UI"/>
              </a:rPr>
              <a:t>​</a:t>
            </a:r>
          </a:p>
          <a:p>
            <a:r>
              <a:rPr lang="en-US" b="1">
                <a:cs typeface="Segoe UI"/>
              </a:rPr>
              <a:t>Who does judicial independence protect? </a:t>
            </a:r>
            <a:r>
              <a:rPr lang="en-US">
                <a:cs typeface="Segoe UI"/>
              </a:rPr>
              <a:t>​</a:t>
            </a:r>
          </a:p>
          <a:p>
            <a:r>
              <a:rPr lang="en-US">
                <a:cs typeface="Segoe UI"/>
              </a:rPr>
              <a:t>​</a:t>
            </a:r>
          </a:p>
          <a:p>
            <a:r>
              <a:rPr lang="en-US">
                <a:cs typeface="Segoe UI"/>
              </a:rPr>
              <a:t> Judicial independence is often misunderstood as something that is for the benefit of the judge. It is not. It is the public’s guarantee that a judge will be impartial. Judicial independence protects individuals and the community. The protection of judicial independence is enforced so that the parties will know they were dealt with fairly, that they received a fair trial, and a fair hearing from a judge insulated from any improper outside influence and who was bound only by his or her oath of office, which is to render justice according to law. ​</a:t>
            </a:r>
          </a:p>
        </p:txBody>
      </p:sp>
    </p:spTree>
    <p:extLst>
      <p:ext uri="{BB962C8B-B14F-4D97-AF65-F5344CB8AC3E}">
        <p14:creationId xmlns:p14="http://schemas.microsoft.com/office/powerpoint/2010/main" val="3614930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9500D2-84D9-4941-9163-1DC2A61414FD}"/>
              </a:ext>
            </a:extLst>
          </p:cNvPr>
          <p:cNvSpPr txBox="1"/>
          <p:nvPr/>
        </p:nvSpPr>
        <p:spPr>
          <a:xfrm>
            <a:off x="523374" y="192506"/>
            <a:ext cx="11395910"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The protection of judicial independence is intended to go much farther than simply any    particular case or any particular persons who cannot otherwise resolve their problems. The protection is for the entire community. It is a public trust. The community must have confidence in its system of justice and be comfortable in the knowledge that fairness, openness, and immunity from improper influence are characteristics of its judiciary. In this way, the community will believe that all citizens can expect the same treatment according to the Rule of Law [What is the “Rule of Law?”] and respect for the administration of justice will be maintained and enhanced. These are some of the reasons why judges hear and decide cases in public.</a:t>
            </a:r>
          </a:p>
          <a:p>
            <a:r>
              <a:rPr lang="en-US" dirty="0"/>
              <a:t>The possibilities and types of intervention needed to defend the principle of judicial independence must take into account the dimension in question.</a:t>
            </a:r>
            <a:endParaRPr lang="en-US" dirty="0">
              <a:cs typeface="Calibri"/>
            </a:endParaRPr>
          </a:p>
          <a:p>
            <a:endParaRPr lang="en-US" dirty="0"/>
          </a:p>
          <a:p>
            <a:r>
              <a:rPr lang="en-US" dirty="0"/>
              <a:t>Independence ensures that judges are free to:</a:t>
            </a:r>
            <a:endParaRPr lang="en-US" dirty="0">
              <a:cs typeface="Calibri"/>
            </a:endParaRPr>
          </a:p>
          <a:p>
            <a:r>
              <a:rPr lang="en-US" dirty="0">
                <a:ea typeface="+mn-lt"/>
                <a:cs typeface="+mn-lt"/>
              </a:rPr>
              <a:t>· Assess the evidence; </a:t>
            </a:r>
            <a:endParaRPr lang="en-US"/>
          </a:p>
          <a:p>
            <a:r>
              <a:rPr lang="en-US" dirty="0">
                <a:ea typeface="+mn-lt"/>
                <a:cs typeface="+mn-lt"/>
              </a:rPr>
              <a:t>· Apply the law; </a:t>
            </a:r>
            <a:endParaRPr lang="en-US"/>
          </a:p>
          <a:p>
            <a:r>
              <a:rPr lang="en-US" dirty="0">
                <a:ea typeface="+mn-lt"/>
                <a:cs typeface="+mn-lt"/>
              </a:rPr>
              <a:t>· Decide the outcome of cases without regard for who will be pleased or displeased with the result; </a:t>
            </a:r>
            <a:endParaRPr lang="en-US"/>
          </a:p>
          <a:p>
            <a:r>
              <a:rPr lang="en-US" dirty="0">
                <a:ea typeface="+mn-lt"/>
                <a:cs typeface="+mn-lt"/>
              </a:rPr>
              <a:t>· Uphold the Rule of  Law; </a:t>
            </a:r>
            <a:endParaRPr lang="en-US"/>
          </a:p>
          <a:p>
            <a:r>
              <a:rPr lang="en-US" dirty="0">
                <a:ea typeface="+mn-lt"/>
                <a:cs typeface="+mn-lt"/>
              </a:rPr>
              <a:t>· Fulfil that duty free from outside influences; and </a:t>
            </a:r>
            <a:endParaRPr lang="en-US"/>
          </a:p>
          <a:p>
            <a:r>
              <a:rPr lang="en-US" dirty="0">
                <a:ea typeface="+mn-lt"/>
                <a:cs typeface="+mn-lt"/>
              </a:rPr>
              <a:t>· Decide cases fairly and impartially, and citizens can be confident in the integrity of the results. </a:t>
            </a:r>
            <a:endParaRPr lang="en-US">
              <a:ea typeface="+mn-lt"/>
              <a:cs typeface="+mn-lt"/>
            </a:endParaRPr>
          </a:p>
          <a:p>
            <a:endParaRPr lang="en-US" dirty="0">
              <a:cs typeface="Calibri"/>
            </a:endParaRPr>
          </a:p>
          <a:p>
            <a:r>
              <a:rPr lang="en-US" dirty="0">
                <a:ea typeface="+mn-lt"/>
                <a:cs typeface="+mn-lt"/>
                <a:hlinkClick r:id="rId2"/>
              </a:rPr>
              <a:t>https://www.bccourts.ca/</a:t>
            </a:r>
            <a:r>
              <a:rPr lang="en-US" dirty="0">
                <a:ea typeface="+mn-lt"/>
                <a:cs typeface="+mn-lt"/>
              </a:rPr>
              <a:t> </a:t>
            </a:r>
            <a:endParaRPr lang="en-US"/>
          </a:p>
        </p:txBody>
      </p:sp>
    </p:spTree>
    <p:extLst>
      <p:ext uri="{BB962C8B-B14F-4D97-AF65-F5344CB8AC3E}">
        <p14:creationId xmlns:p14="http://schemas.microsoft.com/office/powerpoint/2010/main" val="27947169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4BAA02-96AD-48CE-8469-4444231F6DB4}"/>
              </a:ext>
            </a:extLst>
          </p:cNvPr>
          <p:cNvSpPr txBox="1"/>
          <p:nvPr/>
        </p:nvSpPr>
        <p:spPr>
          <a:xfrm>
            <a:off x="533400" y="292769"/>
            <a:ext cx="11225463" cy="36317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333333"/>
                </a:solidFill>
                <a:latin typeface="Trebuchet MS"/>
              </a:rPr>
              <a:t>Historical background:</a:t>
            </a:r>
          </a:p>
          <a:p>
            <a:endParaRPr lang="en-US" b="1" dirty="0">
              <a:solidFill>
                <a:srgbClr val="333333"/>
              </a:solidFill>
              <a:latin typeface="Trebuchet MS"/>
            </a:endParaRPr>
          </a:p>
          <a:p>
            <a:r>
              <a:rPr lang="en-US" dirty="0"/>
              <a:t>The fundamental concept of judicial independence came into being in England and Wales in 1701 with the enactment of the Act of Settlement. This statute formally </a:t>
            </a:r>
            <a:r>
              <a:rPr lang="en-US" dirty="0" err="1"/>
              <a:t>recognised</a:t>
            </a:r>
            <a:r>
              <a:rPr lang="en-US" dirty="0"/>
              <a:t> the principles of security of judicial tenure by establishing that High Court Judges and Lords Justice of Appeal hold office during good </a:t>
            </a:r>
            <a:r>
              <a:rPr lang="en-US" dirty="0" err="1"/>
              <a:t>behaviour</a:t>
            </a:r>
            <a:r>
              <a:rPr lang="en-US" dirty="0"/>
              <a:t>. Appropriate and formal mechanisms had to be in place before a judge could be removed.</a:t>
            </a:r>
            <a:endParaRPr lang="en-US" dirty="0">
              <a:cs typeface="Calibri"/>
            </a:endParaRPr>
          </a:p>
          <a:p>
            <a:r>
              <a:rPr lang="en-US" dirty="0"/>
              <a:t>Before 1701 senior judges held office at the sovereign’s pleasure and there are many examples of judges being removed from office for failing to decide cases in accordance with the wishes of the King or Queen. Since the Act of Settlement it has only been possible to remove a senior judge from office through an Address to the Queen agreed by both Houses of Parliament.</a:t>
            </a:r>
            <a:endParaRPr lang="en-US" dirty="0">
              <a:cs typeface="Calibri"/>
            </a:endParaRPr>
          </a:p>
          <a:p>
            <a:endParaRPr lang="en-US" dirty="0">
              <a:solidFill>
                <a:srgbClr val="000000"/>
              </a:solidFill>
              <a:latin typeface="Calibri" panose="020F0502020204030204"/>
              <a:cs typeface="Calibri" panose="020F0502020204030204"/>
            </a:endParaRPr>
          </a:p>
          <a:p>
            <a:r>
              <a:rPr lang="en-US" sz="1600" dirty="0">
                <a:solidFill>
                  <a:srgbClr val="333333"/>
                </a:solidFill>
                <a:latin typeface="Trebuchet MS"/>
                <a:hlinkClick r:id="rId2">
                  <a:extLst>
                    <a:ext uri="{A12FA001-AC4F-418D-AE19-62706E023703}">
                      <ahyp:hlinkClr xmlns:ahyp="http://schemas.microsoft.com/office/drawing/2018/hyperlinkcolor" val="tx"/>
                    </a:ext>
                  </a:extLst>
                </a:hlinkClick>
              </a:rPr>
              <a:t>https://www.judiciary.uk/about-the-judiciary/the-judiciary-the-government-and-the-constitution/jud-acc-ind/independence/</a:t>
            </a:r>
          </a:p>
        </p:txBody>
      </p:sp>
    </p:spTree>
    <p:extLst>
      <p:ext uri="{BB962C8B-B14F-4D97-AF65-F5344CB8AC3E}">
        <p14:creationId xmlns:p14="http://schemas.microsoft.com/office/powerpoint/2010/main" val="18434349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DC6830-D9A5-49FF-B5B6-7AE640AF7B50}"/>
              </a:ext>
            </a:extLst>
          </p:cNvPr>
          <p:cNvSpPr txBox="1"/>
          <p:nvPr/>
        </p:nvSpPr>
        <p:spPr>
          <a:xfrm>
            <a:off x="703848" y="503321"/>
            <a:ext cx="10674015"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212529"/>
                </a:solidFill>
                <a:latin typeface="Segoe UI"/>
                <a:cs typeface="Segoe UI"/>
              </a:rPr>
              <a:t>The Independence of the Judiciary</a:t>
            </a:r>
          </a:p>
          <a:p>
            <a:r>
              <a:rPr lang="en-US" sz="1600" b="1" dirty="0">
                <a:solidFill>
                  <a:srgbClr val="212529"/>
                </a:solidFill>
                <a:latin typeface="Segoe UI"/>
                <a:cs typeface="Segoe UI"/>
              </a:rPr>
              <a:t> United Kingdom</a:t>
            </a:r>
          </a:p>
          <a:p>
            <a:endParaRPr lang="en-US" sz="1600" b="1" dirty="0">
              <a:solidFill>
                <a:srgbClr val="212529"/>
              </a:solidFill>
              <a:latin typeface="Segoe UI"/>
              <a:cs typeface="Segoe UI"/>
            </a:endParaRPr>
          </a:p>
          <a:p>
            <a:r>
              <a:rPr lang="en-US" sz="1600" dirty="0"/>
              <a:t>In the United Kingdom and its predecessor states, judicial independence emerged slowly in the United Kingdom. Under the Norman monarchy of the Kingdom of England, the king and his Curia Regis held judicial power. Later, however, more courts were created and a judicial profession grew. In the fifteenth century, the king’s role in this feature of government thus became small.</a:t>
            </a:r>
          </a:p>
          <a:p>
            <a:r>
              <a:rPr lang="en-US" sz="1600" dirty="0"/>
              <a:t> Nevertheless, kings could still influence courts and dismiss judges. The Stuart dynasty used this power frequently in order to overpower Parliament. After the Stuarts were removed in the Glorious Revolution of 1688, some advocated guarding against royal manipulation of the judiciary. King William III finally approved the Act of Settlement 1701, which established tenure for judges unless Parliament removed them.</a:t>
            </a:r>
            <a:endParaRPr lang="en-US" sz="1600">
              <a:cs typeface="Calibri"/>
            </a:endParaRPr>
          </a:p>
          <a:p>
            <a:endParaRPr lang="en-US" sz="1600" dirty="0"/>
          </a:p>
          <a:p>
            <a:r>
              <a:rPr lang="en-US" sz="1600" dirty="0"/>
              <a:t>Under the unwritten British Constitution, there are two important conventions which help to preserve judicial independence. The first is that Parliament does not comment on the cases which are before the court. The second is the principle of parliamentary privilege: That Members of Parliament are protected from prosecution in certain circumstances by the courts.</a:t>
            </a:r>
          </a:p>
          <a:p>
            <a:endParaRPr lang="en-US" sz="1600" dirty="0">
              <a:cs typeface="Calibri"/>
            </a:endParaRPr>
          </a:p>
        </p:txBody>
      </p:sp>
    </p:spTree>
    <p:extLst>
      <p:ext uri="{BB962C8B-B14F-4D97-AF65-F5344CB8AC3E}">
        <p14:creationId xmlns:p14="http://schemas.microsoft.com/office/powerpoint/2010/main" val="1291313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A68FF6-AE12-40F7-8F9F-306A6A23809D}"/>
              </a:ext>
            </a:extLst>
          </p:cNvPr>
          <p:cNvSpPr txBox="1"/>
          <p:nvPr/>
        </p:nvSpPr>
        <p:spPr>
          <a:xfrm>
            <a:off x="673769" y="362952"/>
            <a:ext cx="11004883"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Segoe UI"/>
              </a:rPr>
              <a:t>In modern times, the independence of the judiciary is guaranteed by the Constitutional Reform Act 2005, s.3. In order to try to promote the independence of the judiciary, the selection process is designed to minimize political interference. The process focuses on senior members of the judiciary rather than on politicians. Part 2 of the Tribunals, Courts and Enforcement Act 2007 aims to increase diversity among the judiciary. ​</a:t>
            </a:r>
          </a:p>
          <a:p>
            <a:r>
              <a:rPr lang="en-US">
                <a:cs typeface="Segoe UI"/>
              </a:rPr>
              <a:t>The pay of judges is determined by an independent pay review body. It will make recommendations to the government having taken evidence from a variety of sources. The government accepts these recommendations and will traditionally implement them fully. As long as judges hold their positions in “good order,” they remain in post until they wish to retire or until they reach the mandatory retirement age of 70. ​</a:t>
            </a:r>
          </a:p>
          <a:p>
            <a:r>
              <a:rPr lang="en-US">
                <a:cs typeface="Segoe UI"/>
              </a:rPr>
              <a:t>As of March 2008, the legal profession is self-regulating; it is responsible for implementing and enforcing its own professional standards and disciplining its own members. In this case, the bodies are the Bar Council and the Law Society. However, this self-regulation will come to an end when those bodies themselves come under the regulation of the Legal Standards Board, composed of non-lawyers, under the Legal Services Act 2007. ​</a:t>
            </a:r>
          </a:p>
          <a:p>
            <a:r>
              <a:rPr lang="en-US">
                <a:solidFill>
                  <a:srgbClr val="0563C1"/>
                </a:solidFill>
                <a:cs typeface="Segoe UI"/>
                <a:hlinkClick r:id="rId2"/>
              </a:rPr>
              <a:t>https://www.lawteacher.net/</a:t>
            </a:r>
            <a:r>
              <a:rPr lang="en-US">
                <a:cs typeface="Segoe UI"/>
              </a:rPr>
              <a:t> ​</a:t>
            </a:r>
          </a:p>
        </p:txBody>
      </p:sp>
    </p:spTree>
    <p:extLst>
      <p:ext uri="{BB962C8B-B14F-4D97-AF65-F5344CB8AC3E}">
        <p14:creationId xmlns:p14="http://schemas.microsoft.com/office/powerpoint/2010/main" val="238391052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                                         Judicial independence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231</cp:revision>
  <dcterms:created xsi:type="dcterms:W3CDTF">2020-11-27T21:59:02Z</dcterms:created>
  <dcterms:modified xsi:type="dcterms:W3CDTF">2020-11-27T22:51:15Z</dcterms:modified>
</cp:coreProperties>
</file>