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5143500" cx="9144000"/>
  <p:notesSz cx="6858000" cy="9144000"/>
  <p:embeddedFontLst>
    <p:embeddedFont>
      <p:font typeface="Raleway"/>
      <p:regular r:id="rId12"/>
      <p:bold r:id="rId13"/>
      <p:italic r:id="rId14"/>
      <p:boldItalic r:id="rId15"/>
    </p:embeddedFont>
    <p:embeddedFont>
      <p:font typeface="Lato"/>
      <p:regular r:id="rId16"/>
      <p:bold r:id="rId17"/>
      <p:italic r:id="rId18"/>
      <p:boldItalic r:id="rId1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font" Target="fonts/Raleway-bold.fntdata"/><Relationship Id="rId12" Type="http://schemas.openxmlformats.org/officeDocument/2006/relationships/font" Target="fonts/Raleway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Raleway-boldItalic.fntdata"/><Relationship Id="rId14" Type="http://schemas.openxmlformats.org/officeDocument/2006/relationships/font" Target="fonts/Raleway-italic.fntdata"/><Relationship Id="rId17" Type="http://schemas.openxmlformats.org/officeDocument/2006/relationships/font" Target="fonts/Lato-bold.fntdata"/><Relationship Id="rId16" Type="http://schemas.openxmlformats.org/officeDocument/2006/relationships/font" Target="fonts/Lato-regular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Lato-boldItalic.fntdata"/><Relationship Id="rId6" Type="http://schemas.openxmlformats.org/officeDocument/2006/relationships/slide" Target="slides/slide1.xml"/><Relationship Id="rId18" Type="http://schemas.openxmlformats.org/officeDocument/2006/relationships/font" Target="fonts/Lato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c6fa3c898_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c6fa3c89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c6fa3c898_0_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c6fa3c898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c6fa3c898_0_1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c6fa3c898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c6fa3c898_0_1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c6fa3c898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c6fa3c898_0_2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c6fa3c898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a7d226866a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3a7d226866a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1" name="Google Shape;11;p2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2" name="Google Shape;12;p2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8" name="Google Shape;18;p3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9" name="Google Shape;19;p3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Google Shape;22;p4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3" name="Google Shape;23;p4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4" name="Google Shape;24;p4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4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5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0" name="Google Shape;30;p5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1" name="Google Shape;31;p5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2" name="Google Shape;32;p5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Google Shape;40;p7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7"/>
          <p:cNvSpPr txBox="1"/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" name="Google Shape;43;p7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Google Shape;45;p8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6" name="Google Shape;46;p8"/>
          <p:cNvSpPr txBox="1"/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4572000" y="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50" name="Google Shape;5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1" name="Google Shape;51;p9"/>
          <p:cNvSpPr txBox="1"/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" name="Google Shape;52;p9"/>
          <p:cNvSpPr txBox="1"/>
          <p:nvPr>
            <p:ph idx="1" type="subTitle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3" name="Google Shape;53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4" name="Google Shape;54;p9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6" name="Google Shape;56;p10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7" name="Google Shape;57;p10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8" name="Google Shape;58;p10"/>
          <p:cNvSpPr txBox="1"/>
          <p:nvPr>
            <p:ph idx="1" type="body"/>
          </p:nvPr>
        </p:nvSpPr>
        <p:spPr>
          <a:xfrm>
            <a:off x="328017" y="4226025"/>
            <a:ext cx="83886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59" name="Google Shape;59;p10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Google Shape;61;p11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62" name="Google Shape;62;p11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3" name="Google Shape;63;p11"/>
          <p:cNvSpPr txBox="1"/>
          <p:nvPr>
            <p:ph hasCustomPrompt="1" type="title"/>
          </p:nvPr>
        </p:nvSpPr>
        <p:spPr>
          <a:xfrm>
            <a:off x="853950" y="1304850"/>
            <a:ext cx="74361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853950" y="2919450"/>
            <a:ext cx="74361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wiss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jpg"/><Relationship Id="rId4" Type="http://schemas.openxmlformats.org/officeDocument/2006/relationships/image" Target="../media/image9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jpg"/><Relationship Id="rId4" Type="http://schemas.openxmlformats.org/officeDocument/2006/relationships/image" Target="../media/image1.jpg"/><Relationship Id="rId5" Type="http://schemas.openxmlformats.org/officeDocument/2006/relationships/image" Target="../media/image4.jpg"/><Relationship Id="rId6" Type="http://schemas.openxmlformats.org/officeDocument/2006/relationships/image" Target="../media/image6.jpg"/><Relationship Id="rId7" Type="http://schemas.openxmlformats.org/officeDocument/2006/relationships/image" Target="../media/image8.jpg"/><Relationship Id="rId8" Type="http://schemas.openxmlformats.org/officeDocument/2006/relationships/image" Target="../media/image10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doi.org/10.1080/10641734.2023.2209848" TargetMode="External"/><Relationship Id="rId4" Type="http://schemas.openxmlformats.org/officeDocument/2006/relationships/hyperlink" Target="https://www.sciencedirect.com/science/article/pii/S0148296323003090#s0025" TargetMode="External"/><Relationship Id="rId5" Type="http://schemas.openxmlformats.org/officeDocument/2006/relationships/hyperlink" Target="https://www.bcu.ac.uk/business/blog/celebrity-endorsement-the-pros-and-cons" TargetMode="External"/><Relationship Id="rId6" Type="http://schemas.openxmlformats.org/officeDocument/2006/relationships/hyperlink" Target="https://zoovu.com/blog/impact-of-celebrity-endorsement-on-consumer-buying-behavior" TargetMode="External"/><Relationship Id="rId7" Type="http://schemas.openxmlformats.org/officeDocument/2006/relationships/hyperlink" Target="https://www.sk.agency/the-benefits-and-risks-of-using-celebrities-in-marke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3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200"/>
              <a:t>Celebrity Endorsement in Marketing</a:t>
            </a:r>
            <a:endParaRPr sz="4200"/>
          </a:p>
        </p:txBody>
      </p:sp>
      <p:sp>
        <p:nvSpPr>
          <p:cNvPr id="73" name="Google Shape;73;p13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effects of celebrity endorsement on consumer marketing.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4"/>
          <p:cNvSpPr txBox="1"/>
          <p:nvPr>
            <p:ph type="title"/>
          </p:nvPr>
        </p:nvSpPr>
        <p:spPr>
          <a:xfrm>
            <a:off x="265500" y="1912650"/>
            <a:ext cx="4045200" cy="131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</a:t>
            </a:r>
            <a:r>
              <a:rPr lang="en"/>
              <a:t> is celebrity Endorsement?</a:t>
            </a:r>
            <a:endParaRPr/>
          </a:p>
        </p:txBody>
      </p:sp>
      <p:sp>
        <p:nvSpPr>
          <p:cNvPr id="79" name="Google Shape;79;p14"/>
          <p:cNvSpPr txBox="1"/>
          <p:nvPr>
            <p:ph idx="2" type="body"/>
          </p:nvPr>
        </p:nvSpPr>
        <p:spPr>
          <a:xfrm>
            <a:off x="4731225" y="793400"/>
            <a:ext cx="4045200" cy="4131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Using a celebrities’ image to increase brand awareness through advertisements and social media posts.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Attempt to increase reliability and credibility of certain products through seeing celebrities use the products.</a:t>
            </a:r>
            <a:endParaRPr sz="1700"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700"/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5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5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r>
              <a:rPr lang="en" sz="2800"/>
              <a:t>Benefits of Celebrity Endorsement</a:t>
            </a:r>
            <a:endParaRPr sz="2600"/>
          </a:p>
        </p:txBody>
      </p:sp>
      <p:sp>
        <p:nvSpPr>
          <p:cNvPr id="85" name="Google Shape;85;p15"/>
          <p:cNvSpPr txBox="1"/>
          <p:nvPr>
            <p:ph idx="1" type="body"/>
          </p:nvPr>
        </p:nvSpPr>
        <p:spPr>
          <a:xfrm>
            <a:off x="3515625" y="1602675"/>
            <a:ext cx="46920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Increases the brand recognition and awareness through using known celebrities.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Boosts </a:t>
            </a:r>
            <a:r>
              <a:rPr lang="en" sz="1600"/>
              <a:t>sales</a:t>
            </a:r>
            <a:r>
              <a:rPr lang="en" sz="1600"/>
              <a:t> and profits.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Builds brand credibility and reliability and creates a trustworthy relationship between consumer and product.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Can help increase sales of a ‘dog’ product in businesses.</a:t>
            </a:r>
            <a:endParaRPr sz="1600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Can create a wider target audience for the brand.</a:t>
            </a:r>
            <a:endParaRPr sz="1600"/>
          </a:p>
        </p:txBody>
      </p:sp>
      <p:pic>
        <p:nvPicPr>
          <p:cNvPr id="86" name="Google Shape;86;p15" title="download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6150" y="1211350"/>
            <a:ext cx="2543650" cy="1409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5" title="download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2478" y="2894650"/>
            <a:ext cx="2517322" cy="1409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6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/>
              <a:t>Negatives of Celebrity Endorsement</a:t>
            </a:r>
            <a:endParaRPr sz="2600"/>
          </a:p>
        </p:txBody>
      </p:sp>
      <p:sp>
        <p:nvSpPr>
          <p:cNvPr id="93" name="Google Shape;93;p16"/>
          <p:cNvSpPr txBox="1"/>
          <p:nvPr>
            <p:ph idx="1" type="body"/>
          </p:nvPr>
        </p:nvSpPr>
        <p:spPr>
          <a:xfrm>
            <a:off x="3761875" y="1520600"/>
            <a:ext cx="46239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Can Create the ‘vampire effect’ through cue-gazing.</a:t>
            </a:r>
            <a:endParaRPr sz="1600"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Celebrities can overshadow the product.</a:t>
            </a:r>
            <a:endParaRPr sz="1600"/>
          </a:p>
          <a:p>
            <a:pPr indent="-330200" lvl="0" marL="457200" rtl="0" algn="l">
              <a:spcBef>
                <a:spcPts val="120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Too many brand endorsements can have a negative impact on reliability and credibility.</a:t>
            </a:r>
            <a:endParaRPr sz="1600"/>
          </a:p>
          <a:p>
            <a:pPr indent="-330200" lvl="0" marL="457200" rtl="0" algn="l">
              <a:spcBef>
                <a:spcPts val="1200"/>
              </a:spcBef>
              <a:spcAft>
                <a:spcPts val="1200"/>
              </a:spcAft>
              <a:buSzPts val="1600"/>
              <a:buChar char="●"/>
            </a:pPr>
            <a:r>
              <a:rPr lang="en" sz="1600"/>
              <a:t>Celebrities inflict a reputation risk on the brand.</a:t>
            </a:r>
            <a:endParaRPr sz="1600"/>
          </a:p>
        </p:txBody>
      </p:sp>
      <p:pic>
        <p:nvPicPr>
          <p:cNvPr id="94" name="Google Shape;94;p16" title="download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8075" y="1121725"/>
            <a:ext cx="2476500" cy="1655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6" title="download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3400" y="2929350"/>
            <a:ext cx="2476500" cy="1600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7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           Good or Bad?</a:t>
            </a:r>
            <a:endParaRPr/>
          </a:p>
        </p:txBody>
      </p:sp>
      <p:pic>
        <p:nvPicPr>
          <p:cNvPr id="101" name="Google Shape;101;p17" title="download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13">
            <a:off x="423525" y="755179"/>
            <a:ext cx="1998725" cy="127699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7" title="download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3524" y="3085055"/>
            <a:ext cx="1998714" cy="14971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p17" title="images.jp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4">
            <a:off x="6443050" y="3085051"/>
            <a:ext cx="2124825" cy="14970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7" title="download.jp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498638" y="1857413"/>
            <a:ext cx="2124825" cy="1428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7" title="images.jp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400250" y="1857413"/>
            <a:ext cx="1860425" cy="1428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7" title="download.jpg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443050" y="755175"/>
            <a:ext cx="1998725" cy="1277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8"/>
          <p:cNvSpPr txBox="1"/>
          <p:nvPr>
            <p:ph type="title"/>
          </p:nvPr>
        </p:nvSpPr>
        <p:spPr>
          <a:xfrm>
            <a:off x="2400250" y="273600"/>
            <a:ext cx="6321600" cy="69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 List</a:t>
            </a:r>
            <a:endParaRPr/>
          </a:p>
        </p:txBody>
      </p:sp>
      <p:sp>
        <p:nvSpPr>
          <p:cNvPr id="112" name="Google Shape;112;p18"/>
          <p:cNvSpPr txBox="1"/>
          <p:nvPr>
            <p:ph idx="1" type="body"/>
          </p:nvPr>
        </p:nvSpPr>
        <p:spPr>
          <a:xfrm>
            <a:off x="629250" y="834450"/>
            <a:ext cx="7742700" cy="377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Arial"/>
                <a:ea typeface="Arial"/>
                <a:cs typeface="Arial"/>
                <a:sym typeface="Arial"/>
              </a:rPr>
              <a:t>Chan. T (2023) Mitigating the Vampire Effect of Using Celebrity in Advertising: An Eye-Tracking Approach, Taylor and Francis, doi: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https://doi.org/10.1080/10641734.2023.2209848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Arial"/>
                <a:ea typeface="Arial"/>
                <a:cs typeface="Arial"/>
                <a:sym typeface="Arial"/>
              </a:rPr>
              <a:t>Jun. M et al, (2023) When is Celebrity Endorsement Effective? Exploring the Role of Celebrity Endorsers in Enhancing Key Brand Associations: Journal of Business Research, vol. 164, URL: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https://www.sciencedirect.com/science/article/pii/S0148296323003090#s0025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Arial"/>
                <a:ea typeface="Arial"/>
                <a:cs typeface="Arial"/>
                <a:sym typeface="Arial"/>
              </a:rPr>
              <a:t>Milton. N, (2024) Celebrity Endorsement- The Pros and Cons, Birmingham City University, URL: </a:t>
            </a:r>
            <a:r>
              <a:rPr lang="en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https://www.bcu.ac.uk/business/blog/celebrity-endorsement-the-pros-and-cons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Arial"/>
                <a:ea typeface="Arial"/>
                <a:cs typeface="Arial"/>
                <a:sym typeface="Arial"/>
              </a:rPr>
              <a:t>Okoli. A (2016) Impact of Celebrity Endorsement on Consumer Buying Behaviour, Zoovu, URL: </a:t>
            </a:r>
            <a:r>
              <a:rPr lang="en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https://zoovu.com/blog/impact-of-celebrity-endorsement-on-consumer-buying-behavior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Arial"/>
                <a:ea typeface="Arial"/>
                <a:cs typeface="Arial"/>
                <a:sym typeface="Arial"/>
              </a:rPr>
              <a:t>SK, (2023) The Digital Marketing Trends Report, SK.Agency, URL: </a:t>
            </a:r>
            <a:r>
              <a:rPr lang="en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https://www.sk.agency/the-benefits-and-risks-of-using-celebrities-in-marketing/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/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t/>
            </a:r>
            <a:endParaRPr sz="1300"/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wiss">
  <a:themeElements>
    <a:clrScheme name="Swiss">
      <a:dk1>
        <a:srgbClr val="F46524"/>
      </a:dk1>
      <a:lt1>
        <a:srgbClr val="FFFFFF"/>
      </a:lt1>
      <a:dk2>
        <a:srgbClr val="000000"/>
      </a:dk2>
      <a:lt2>
        <a:srgbClr val="757575"/>
      </a:lt2>
      <a:accent1>
        <a:srgbClr val="01579B"/>
      </a:accent1>
      <a:accent2>
        <a:srgbClr val="27C7BD"/>
      </a:accent2>
      <a:accent3>
        <a:srgbClr val="0099E8"/>
      </a:accent3>
      <a:accent4>
        <a:srgbClr val="51B9A3"/>
      </a:accent4>
      <a:accent5>
        <a:srgbClr val="FB8C00"/>
      </a:accent5>
      <a:accent6>
        <a:srgbClr val="FFAE88"/>
      </a:accent6>
      <a:hlink>
        <a:srgbClr val="0277BD"/>
      </a:hlink>
      <a:folHlink>
        <a:srgbClr val="0277B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