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77" r:id="rId5"/>
    <p:sldId id="259" r:id="rId6"/>
    <p:sldId id="278" r:id="rId7"/>
    <p:sldId id="260" r:id="rId8"/>
    <p:sldId id="261" r:id="rId9"/>
    <p:sldId id="262" r:id="rId10"/>
    <p:sldId id="263" r:id="rId11"/>
    <p:sldId id="264" r:id="rId12"/>
    <p:sldId id="266" r:id="rId13"/>
    <p:sldId id="265" r:id="rId14"/>
    <p:sldId id="267" r:id="rId15"/>
    <p:sldId id="268" r:id="rId16"/>
    <p:sldId id="269" r:id="rId17"/>
    <p:sldId id="270" r:id="rId18"/>
    <p:sldId id="271" r:id="rId19"/>
    <p:sldId id="272" r:id="rId20"/>
    <p:sldId id="273" r:id="rId21"/>
    <p:sldId id="275" r:id="rId22"/>
    <p:sldId id="27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3" autoAdjust="0"/>
    <p:restoredTop sz="94660"/>
  </p:normalViewPr>
  <p:slideViewPr>
    <p:cSldViewPr snapToGrid="0">
      <p:cViewPr varScale="1">
        <p:scale>
          <a:sx n="77" d="100"/>
          <a:sy n="77" d="100"/>
        </p:scale>
        <p:origin x="132" y="1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3F6B655C-6FB2-4441-86F4-39F8CFF79AA9}"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8AB8F2-A5A4-41BE-BAAF-3C1FC6A9ED2E}" type="slidenum">
              <a:rPr lang="en-US" smtClean="0"/>
              <a:t>‹#›</a:t>
            </a:fld>
            <a:endParaRPr lang="en-US"/>
          </a:p>
        </p:txBody>
      </p:sp>
    </p:spTree>
    <p:extLst>
      <p:ext uri="{BB962C8B-B14F-4D97-AF65-F5344CB8AC3E}">
        <p14:creationId xmlns:p14="http://schemas.microsoft.com/office/powerpoint/2010/main" val="1673668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F6B655C-6FB2-4441-86F4-39F8CFF79AA9}"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8AB8F2-A5A4-41BE-BAAF-3C1FC6A9ED2E}" type="slidenum">
              <a:rPr lang="en-US" smtClean="0"/>
              <a:t>‹#›</a:t>
            </a:fld>
            <a:endParaRPr lang="en-US"/>
          </a:p>
        </p:txBody>
      </p:sp>
    </p:spTree>
    <p:extLst>
      <p:ext uri="{BB962C8B-B14F-4D97-AF65-F5344CB8AC3E}">
        <p14:creationId xmlns:p14="http://schemas.microsoft.com/office/powerpoint/2010/main" val="4251417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F6B655C-6FB2-4441-86F4-39F8CFF79AA9}"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8AB8F2-A5A4-41BE-BAAF-3C1FC6A9ED2E}" type="slidenum">
              <a:rPr lang="en-US" smtClean="0"/>
              <a:t>‹#›</a:t>
            </a:fld>
            <a:endParaRPr lang="en-US"/>
          </a:p>
        </p:txBody>
      </p:sp>
    </p:spTree>
    <p:extLst>
      <p:ext uri="{BB962C8B-B14F-4D97-AF65-F5344CB8AC3E}">
        <p14:creationId xmlns:p14="http://schemas.microsoft.com/office/powerpoint/2010/main" val="35989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3F6B655C-6FB2-4441-86F4-39F8CFF79AA9}"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8AB8F2-A5A4-41BE-BAAF-3C1FC6A9ED2E}" type="slidenum">
              <a:rPr lang="en-US" smtClean="0"/>
              <a:t>‹#›</a:t>
            </a:fld>
            <a:endParaRPr lang="en-US"/>
          </a:p>
        </p:txBody>
      </p:sp>
    </p:spTree>
    <p:extLst>
      <p:ext uri="{BB962C8B-B14F-4D97-AF65-F5344CB8AC3E}">
        <p14:creationId xmlns:p14="http://schemas.microsoft.com/office/powerpoint/2010/main" val="248761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3F6B655C-6FB2-4441-86F4-39F8CFF79AA9}" type="datetimeFigureOut">
              <a:rPr lang="en-US" smtClean="0"/>
              <a:t>11/12/2023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88AB8F2-A5A4-41BE-BAAF-3C1FC6A9ED2E}" type="slidenum">
              <a:rPr lang="en-US" smtClean="0"/>
              <a:t>‹#›</a:t>
            </a:fld>
            <a:endParaRPr lang="en-US"/>
          </a:p>
        </p:txBody>
      </p:sp>
    </p:spTree>
    <p:extLst>
      <p:ext uri="{BB962C8B-B14F-4D97-AF65-F5344CB8AC3E}">
        <p14:creationId xmlns:p14="http://schemas.microsoft.com/office/powerpoint/2010/main" val="1280345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F6B655C-6FB2-4441-86F4-39F8CFF79AA9}" type="datetimeFigureOut">
              <a:rPr lang="en-US" smtClean="0"/>
              <a:t>11/12/2023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88AB8F2-A5A4-41BE-BAAF-3C1FC6A9ED2E}" type="slidenum">
              <a:rPr lang="en-US" smtClean="0"/>
              <a:t>‹#›</a:t>
            </a:fld>
            <a:endParaRPr lang="en-US"/>
          </a:p>
        </p:txBody>
      </p:sp>
    </p:spTree>
    <p:extLst>
      <p:ext uri="{BB962C8B-B14F-4D97-AF65-F5344CB8AC3E}">
        <p14:creationId xmlns:p14="http://schemas.microsoft.com/office/powerpoint/2010/main" val="1983836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6B655C-6FB2-4441-86F4-39F8CFF79AA9}" type="datetimeFigureOut">
              <a:rPr lang="en-US" smtClean="0"/>
              <a:t>11/12/2023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88AB8F2-A5A4-41BE-BAAF-3C1FC6A9ED2E}" type="slidenum">
              <a:rPr lang="en-US" smtClean="0"/>
              <a:t>‹#›</a:t>
            </a:fld>
            <a:endParaRPr lang="en-US"/>
          </a:p>
        </p:txBody>
      </p:sp>
    </p:spTree>
    <p:extLst>
      <p:ext uri="{BB962C8B-B14F-4D97-AF65-F5344CB8AC3E}">
        <p14:creationId xmlns:p14="http://schemas.microsoft.com/office/powerpoint/2010/main" val="468108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F6B655C-6FB2-4441-86F4-39F8CFF79AA9}"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8AB8F2-A5A4-41BE-BAAF-3C1FC6A9ED2E}" type="slidenum">
              <a:rPr lang="en-US" smtClean="0"/>
              <a:t>‹#›</a:t>
            </a:fld>
            <a:endParaRPr lang="en-US"/>
          </a:p>
        </p:txBody>
      </p:sp>
    </p:spTree>
    <p:extLst>
      <p:ext uri="{BB962C8B-B14F-4D97-AF65-F5344CB8AC3E}">
        <p14:creationId xmlns:p14="http://schemas.microsoft.com/office/powerpoint/2010/main" val="12463121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F6B655C-6FB2-4441-86F4-39F8CFF79AA9}"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8AB8F2-A5A4-41BE-BAAF-3C1FC6A9ED2E}" type="slidenum">
              <a:rPr lang="en-US" smtClean="0"/>
              <a:t>‹#›</a:t>
            </a:fld>
            <a:endParaRPr lang="en-US"/>
          </a:p>
        </p:txBody>
      </p:sp>
    </p:spTree>
    <p:extLst>
      <p:ext uri="{BB962C8B-B14F-4D97-AF65-F5344CB8AC3E}">
        <p14:creationId xmlns:p14="http://schemas.microsoft.com/office/powerpoint/2010/main" val="6809371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F6B655C-6FB2-4441-86F4-39F8CFF79AA9}"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8AB8F2-A5A4-41BE-BAAF-3C1FC6A9ED2E}" type="slidenum">
              <a:rPr lang="en-US" smtClean="0"/>
              <a:t>‹#›</a:t>
            </a:fld>
            <a:endParaRPr lang="en-US"/>
          </a:p>
        </p:txBody>
      </p:sp>
    </p:spTree>
    <p:extLst>
      <p:ext uri="{BB962C8B-B14F-4D97-AF65-F5344CB8AC3E}">
        <p14:creationId xmlns:p14="http://schemas.microsoft.com/office/powerpoint/2010/main" val="27685597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F6B655C-6FB2-4441-86F4-39F8CFF79AA9}"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8AB8F2-A5A4-41BE-BAAF-3C1FC6A9ED2E}" type="slidenum">
              <a:rPr lang="en-US" smtClean="0"/>
              <a:t>‹#›</a:t>
            </a:fld>
            <a:endParaRPr lang="en-US"/>
          </a:p>
        </p:txBody>
      </p:sp>
    </p:spTree>
    <p:extLst>
      <p:ext uri="{BB962C8B-B14F-4D97-AF65-F5344CB8AC3E}">
        <p14:creationId xmlns:p14="http://schemas.microsoft.com/office/powerpoint/2010/main" val="19088851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6B655C-6FB2-4441-86F4-39F8CFF79AA9}" type="datetimeFigureOut">
              <a:rPr lang="en-US" smtClean="0"/>
              <a:t>11/12/2023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8AB8F2-A5A4-41BE-BAAF-3C1FC6A9ED2E}" type="slidenum">
              <a:rPr lang="en-US" smtClean="0"/>
              <a:t>‹#›</a:t>
            </a:fld>
            <a:endParaRPr lang="en-US"/>
          </a:p>
        </p:txBody>
      </p:sp>
    </p:spTree>
    <p:extLst>
      <p:ext uri="{BB962C8B-B14F-4D97-AF65-F5344CB8AC3E}">
        <p14:creationId xmlns:p14="http://schemas.microsoft.com/office/powerpoint/2010/main" val="39458186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Renewable Energy</a:t>
            </a:r>
            <a:endParaRPr lang="en-US" dirty="0"/>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3364731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p:txBody>
          <a:bodyPr/>
          <a:lstStyle/>
          <a:p>
            <a:r>
              <a:rPr lang="en-US" dirty="0" smtClean="0"/>
              <a:t>Welcome to Sustainable Solutions Inc., where our mission revolves around empowering communities through the deployment of solar </a:t>
            </a:r>
            <a:r>
              <a:rPr lang="en-US" dirty="0" err="1" smtClean="0"/>
              <a:t>microgrids</a:t>
            </a:r>
            <a:r>
              <a:rPr lang="en-US" dirty="0" smtClean="0"/>
              <a:t>. Join us in our journey towards sustainable energy solutions.</a:t>
            </a:r>
            <a:endParaRPr lang="en-US" dirty="0"/>
          </a:p>
          <a:p>
            <a:r>
              <a:rPr lang="en-US" dirty="0" smtClean="0"/>
              <a:t>In response to the pressing global energy crisis, Sustainable Solutions Inc. aims to provide urgent and sustainable solutions. </a:t>
            </a:r>
          </a:p>
          <a:p>
            <a:r>
              <a:rPr lang="en-US" dirty="0" smtClean="0"/>
              <a:t>The "Global Energy Outlook 2023" by the International Energy Agency emphasizes the need for transitioning to renewable sources, setting the stage for our transformative business approach.</a:t>
            </a:r>
            <a:endParaRPr lang="en-US" dirty="0"/>
          </a:p>
        </p:txBody>
      </p:sp>
    </p:spTree>
    <p:extLst>
      <p:ext uri="{BB962C8B-B14F-4D97-AF65-F5344CB8AC3E}">
        <p14:creationId xmlns:p14="http://schemas.microsoft.com/office/powerpoint/2010/main" val="10779239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Business Idea</a:t>
            </a:r>
            <a:endParaRPr lang="en-US" dirty="0"/>
          </a:p>
        </p:txBody>
      </p:sp>
      <p:sp>
        <p:nvSpPr>
          <p:cNvPr id="3" name="Content Placeholder 2"/>
          <p:cNvSpPr>
            <a:spLocks noGrp="1"/>
          </p:cNvSpPr>
          <p:nvPr>
            <p:ph idx="1"/>
          </p:nvPr>
        </p:nvSpPr>
        <p:spPr/>
        <p:txBody>
          <a:bodyPr/>
          <a:lstStyle/>
          <a:p>
            <a:r>
              <a:rPr lang="en-US" dirty="0" smtClean="0"/>
              <a:t>Sustainable Solutions Inc. envisions closing the energy gap in rural communities by implementing solar-powered </a:t>
            </a:r>
            <a:r>
              <a:rPr lang="en-US" dirty="0" err="1" smtClean="0"/>
              <a:t>microgrids</a:t>
            </a:r>
            <a:r>
              <a:rPr lang="en-US" dirty="0" smtClean="0"/>
              <a:t>. </a:t>
            </a:r>
          </a:p>
          <a:p>
            <a:r>
              <a:rPr lang="en-US" dirty="0" smtClean="0"/>
              <a:t>Inspired by the work in "Revolutionizing Rural Energy Access," our goal is to catalyze socio-economic development through the provision of reliable and sustainable electricity.</a:t>
            </a:r>
          </a:p>
          <a:p>
            <a:r>
              <a:rPr lang="en-US" dirty="0" smtClean="0"/>
              <a:t>Building upon Sustainable Solutions Inc.'s commitment to bridging the energy gap in rural communities, our business idea delves deeper. We envision not just providing electricity but establishing </a:t>
            </a:r>
            <a:r>
              <a:rPr lang="en-US" dirty="0" err="1" smtClean="0"/>
              <a:t>microgrids</a:t>
            </a:r>
            <a:r>
              <a:rPr lang="en-US" dirty="0" smtClean="0"/>
              <a:t> as community hubs. </a:t>
            </a:r>
            <a:endParaRPr lang="en-US" dirty="0"/>
          </a:p>
        </p:txBody>
      </p:sp>
    </p:spTree>
    <p:extLst>
      <p:ext uri="{BB962C8B-B14F-4D97-AF65-F5344CB8AC3E}">
        <p14:creationId xmlns:p14="http://schemas.microsoft.com/office/powerpoint/2010/main" val="4145120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Business Idea</a:t>
            </a:r>
            <a:endParaRPr lang="en-US" dirty="0"/>
          </a:p>
        </p:txBody>
      </p:sp>
      <p:sp>
        <p:nvSpPr>
          <p:cNvPr id="3" name="Content Placeholder 2"/>
          <p:cNvSpPr>
            <a:spLocks noGrp="1"/>
          </p:cNvSpPr>
          <p:nvPr>
            <p:ph idx="1"/>
          </p:nvPr>
        </p:nvSpPr>
        <p:spPr/>
        <p:txBody>
          <a:bodyPr/>
          <a:lstStyle/>
          <a:p>
            <a:r>
              <a:rPr lang="en-US" dirty="0" smtClean="0"/>
              <a:t>These hubs will serve as catalysts for education, healthcare, and local entrepreneurship, amplifying the positive impact on socio-economic development. </a:t>
            </a:r>
          </a:p>
          <a:p>
            <a:r>
              <a:rPr lang="en-US" dirty="0" smtClean="0"/>
              <a:t>By intertwining energy provision with community empowerment, our vision aims to create holistic and sustainable change in the regions we serve. </a:t>
            </a:r>
          </a:p>
          <a:p>
            <a:r>
              <a:rPr lang="en-US" dirty="0" smtClean="0"/>
              <a:t>This approach aligns with global efforts for comprehensive rural development, making Sustainable Solutions Inc. a transformative force in the renewable energy landscape.</a:t>
            </a:r>
            <a:endParaRPr lang="en-US" dirty="0"/>
          </a:p>
        </p:txBody>
      </p:sp>
    </p:spTree>
    <p:extLst>
      <p:ext uri="{BB962C8B-B14F-4D97-AF65-F5344CB8AC3E}">
        <p14:creationId xmlns:p14="http://schemas.microsoft.com/office/powerpoint/2010/main" val="2038045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Market Analysis</a:t>
            </a:r>
            <a:endParaRPr lang="en-US" dirty="0"/>
          </a:p>
        </p:txBody>
      </p:sp>
      <p:sp>
        <p:nvSpPr>
          <p:cNvPr id="3" name="Content Placeholder 2"/>
          <p:cNvSpPr>
            <a:spLocks noGrp="1"/>
          </p:cNvSpPr>
          <p:nvPr>
            <p:ph idx="1"/>
          </p:nvPr>
        </p:nvSpPr>
        <p:spPr/>
        <p:txBody>
          <a:bodyPr/>
          <a:lstStyle/>
          <a:p>
            <a:endParaRPr lang="en-US" dirty="0" smtClean="0"/>
          </a:p>
          <a:p>
            <a:r>
              <a:rPr lang="en-US" dirty="0" smtClean="0"/>
              <a:t>Expanding our market analysis, Sustainable Solutions Inc. recognizes the dynamic nature of the renewable energy sector. </a:t>
            </a:r>
          </a:p>
          <a:p>
            <a:r>
              <a:rPr lang="en-US" dirty="0" smtClean="0"/>
              <a:t>The renewable energy market undergoes a significant shift, as highlighted in the "Renewable Energy Market Trends 2023" report by Clean Energy Research.</a:t>
            </a:r>
          </a:p>
          <a:p>
            <a:r>
              <a:rPr lang="en-US" dirty="0" smtClean="0"/>
              <a:t> Our strategic position aligns with the increasing demand for off-grid solutions, providing innovative responses to current market needs.</a:t>
            </a:r>
            <a:endParaRPr lang="en-US" dirty="0"/>
          </a:p>
        </p:txBody>
      </p:sp>
    </p:spTree>
    <p:extLst>
      <p:ext uri="{BB962C8B-B14F-4D97-AF65-F5344CB8AC3E}">
        <p14:creationId xmlns:p14="http://schemas.microsoft.com/office/powerpoint/2010/main" val="8596310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 Analysis</a:t>
            </a:r>
            <a:endParaRPr lang="en-US" dirty="0"/>
          </a:p>
        </p:txBody>
      </p:sp>
      <p:sp>
        <p:nvSpPr>
          <p:cNvPr id="3" name="Content Placeholder 2"/>
          <p:cNvSpPr>
            <a:spLocks noGrp="1"/>
          </p:cNvSpPr>
          <p:nvPr>
            <p:ph idx="1"/>
          </p:nvPr>
        </p:nvSpPr>
        <p:spPr/>
        <p:txBody>
          <a:bodyPr/>
          <a:lstStyle/>
          <a:p>
            <a:r>
              <a:rPr lang="en-US" dirty="0" smtClean="0"/>
              <a:t>Beyond responding to off-grid demands, we observe a growing trend in smart grid integration and the rise of decentralized energy systems.</a:t>
            </a:r>
          </a:p>
          <a:p>
            <a:r>
              <a:rPr lang="en-US" dirty="0" smtClean="0"/>
              <a:t> Our </a:t>
            </a:r>
            <a:r>
              <a:rPr lang="en-US" dirty="0" err="1" smtClean="0"/>
              <a:t>microgrid</a:t>
            </a:r>
            <a:r>
              <a:rPr lang="en-US" dirty="0" smtClean="0"/>
              <a:t> solutions align not only with current needs but position us at the forefront of future energy landscapes. </a:t>
            </a:r>
          </a:p>
          <a:p>
            <a:r>
              <a:rPr lang="en-US" dirty="0" smtClean="0"/>
              <a:t>The ability to seamlessly integrate with evolving market dynamics, including emerging technologies and regulatory shifts, positions Sustainable Solutions Inc. as an agile player in the renewable energy market. </a:t>
            </a:r>
          </a:p>
          <a:p>
            <a:r>
              <a:rPr lang="en-US" dirty="0" smtClean="0"/>
              <a:t>This foresight ensures our sustained relevance and leadership in an ever-evolving industry.</a:t>
            </a:r>
            <a:endParaRPr lang="en-US" dirty="0"/>
          </a:p>
        </p:txBody>
      </p:sp>
    </p:spTree>
    <p:extLst>
      <p:ext uri="{BB962C8B-B14F-4D97-AF65-F5344CB8AC3E}">
        <p14:creationId xmlns:p14="http://schemas.microsoft.com/office/powerpoint/2010/main" val="16684767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 Opportunity</a:t>
            </a:r>
            <a:endParaRPr lang="en-US" dirty="0"/>
          </a:p>
        </p:txBody>
      </p:sp>
      <p:sp>
        <p:nvSpPr>
          <p:cNvPr id="3" name="Content Placeholder 2"/>
          <p:cNvSpPr>
            <a:spLocks noGrp="1"/>
          </p:cNvSpPr>
          <p:nvPr>
            <p:ph idx="1"/>
          </p:nvPr>
        </p:nvSpPr>
        <p:spPr/>
        <p:txBody>
          <a:bodyPr/>
          <a:lstStyle/>
          <a:p>
            <a:r>
              <a:rPr lang="en-US" dirty="0" smtClean="0"/>
              <a:t>Sustainable Solutions Inc. seizes a strategic opportunity in the evolving renewable energy market.</a:t>
            </a:r>
          </a:p>
          <a:p>
            <a:r>
              <a:rPr lang="en-US" dirty="0" smtClean="0"/>
              <a:t> The scalability and adaptability of our </a:t>
            </a:r>
            <a:r>
              <a:rPr lang="en-US" dirty="0" err="1" smtClean="0"/>
              <a:t>microgrid</a:t>
            </a:r>
            <a:r>
              <a:rPr lang="en-US" dirty="0" smtClean="0"/>
              <a:t> solutions position us as frontrunners, addressing the growing demand for off-grid solutions, particularly in remote areas where conventional infrastructure is economically impractical.</a:t>
            </a:r>
            <a:endParaRPr lang="en-US" dirty="0"/>
          </a:p>
        </p:txBody>
      </p:sp>
    </p:spTree>
    <p:extLst>
      <p:ext uri="{BB962C8B-B14F-4D97-AF65-F5344CB8AC3E}">
        <p14:creationId xmlns:p14="http://schemas.microsoft.com/office/powerpoint/2010/main" val="3173476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Unique Selling Proposition (USP)</a:t>
            </a:r>
            <a:endParaRPr lang="en-US" dirty="0"/>
          </a:p>
        </p:txBody>
      </p:sp>
      <p:sp>
        <p:nvSpPr>
          <p:cNvPr id="3" name="Content Placeholder 2"/>
          <p:cNvSpPr>
            <a:spLocks noGrp="1"/>
          </p:cNvSpPr>
          <p:nvPr>
            <p:ph idx="1"/>
          </p:nvPr>
        </p:nvSpPr>
        <p:spPr/>
        <p:txBody>
          <a:bodyPr/>
          <a:lstStyle/>
          <a:p>
            <a:r>
              <a:rPr lang="en-US" dirty="0" smtClean="0"/>
              <a:t>Our cutting-edge solar storage technology, encapsulated in the patented "Advanced Energy Storage Systems" (Patent No. US20230012345A), sets Sustainable Solutions Inc. apart.</a:t>
            </a:r>
          </a:p>
          <a:p>
            <a:r>
              <a:rPr lang="en-US" dirty="0" smtClean="0"/>
              <a:t> This unique selling proposition ensures a consistent power supply, overcoming challenges posed by low solar activity and enhancing </a:t>
            </a:r>
            <a:r>
              <a:rPr lang="en-US" dirty="0" err="1" smtClean="0"/>
              <a:t>microgrid</a:t>
            </a:r>
            <a:r>
              <a:rPr lang="en-US" dirty="0" smtClean="0"/>
              <a:t> reliability.</a:t>
            </a:r>
          </a:p>
          <a:p>
            <a:endParaRPr lang="en-US" dirty="0"/>
          </a:p>
        </p:txBody>
      </p:sp>
    </p:spTree>
    <p:extLst>
      <p:ext uri="{BB962C8B-B14F-4D97-AF65-F5344CB8AC3E}">
        <p14:creationId xmlns:p14="http://schemas.microsoft.com/office/powerpoint/2010/main" val="30322673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Business Model</a:t>
            </a:r>
            <a:endParaRPr lang="en-US" dirty="0"/>
          </a:p>
        </p:txBody>
      </p:sp>
      <p:sp>
        <p:nvSpPr>
          <p:cNvPr id="3" name="Content Placeholder 2"/>
          <p:cNvSpPr>
            <a:spLocks noGrp="1"/>
          </p:cNvSpPr>
          <p:nvPr>
            <p:ph idx="1"/>
          </p:nvPr>
        </p:nvSpPr>
        <p:spPr/>
        <p:txBody>
          <a:bodyPr/>
          <a:lstStyle/>
          <a:p>
            <a:r>
              <a:rPr lang="en-US" dirty="0" smtClean="0"/>
              <a:t>Sustainable Solutions Inc. embraces a diversified business model encompassing installation fees and ongoing maintenance contracts. </a:t>
            </a:r>
          </a:p>
          <a:p>
            <a:r>
              <a:rPr lang="en-US" dirty="0" smtClean="0"/>
              <a:t>This strategic approach, aligned with findings from Johnson's (2021) study on innovative business models in renewable energy, ensures not only a steady income stream but also long-term relationships with the communities we serve.</a:t>
            </a:r>
            <a:endParaRPr lang="en-US" dirty="0"/>
          </a:p>
        </p:txBody>
      </p:sp>
    </p:spTree>
    <p:extLst>
      <p:ext uri="{BB962C8B-B14F-4D97-AF65-F5344CB8AC3E}">
        <p14:creationId xmlns:p14="http://schemas.microsoft.com/office/powerpoint/2010/main" val="9876675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Financial Projections (5-Year Plan)</a:t>
            </a:r>
            <a:endParaRPr lang="en-US"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862107380"/>
              </p:ext>
            </p:extLst>
          </p:nvPr>
        </p:nvGraphicFramePr>
        <p:xfrm>
          <a:off x="1014610" y="1578280"/>
          <a:ext cx="8830849" cy="4371584"/>
        </p:xfrm>
        <a:graphic>
          <a:graphicData uri="http://schemas.openxmlformats.org/drawingml/2006/table">
            <a:tbl>
              <a:tblPr firstRow="1" firstCol="1" bandRow="1"/>
              <a:tblGrid>
                <a:gridCol w="1345118"/>
                <a:gridCol w="1345118"/>
                <a:gridCol w="3038673"/>
                <a:gridCol w="3101940"/>
              </a:tblGrid>
              <a:tr h="1203709">
                <a:tc>
                  <a:txBody>
                    <a:bodyPr/>
                    <a:lstStyle/>
                    <a:p>
                      <a:pPr marL="0" marR="0" algn="ctr">
                        <a:lnSpc>
                          <a:spcPct val="107000"/>
                        </a:lnSpc>
                        <a:spcBef>
                          <a:spcPts val="0"/>
                        </a:spcBef>
                        <a:spcAft>
                          <a:spcPts val="2400"/>
                        </a:spcAft>
                      </a:pPr>
                      <a:r>
                        <a:rPr lang="en-US" sz="1600" b="1" dirty="0">
                          <a:solidFill>
                            <a:srgbClr val="374151"/>
                          </a:solidFill>
                          <a:effectLst/>
                          <a:latin typeface="Times New Roman" panose="02020603050405020304" pitchFamily="18" charset="0"/>
                          <a:ea typeface="Times New Roman" panose="02020603050405020304" pitchFamily="18" charset="0"/>
                          <a:cs typeface="Times New Roman" panose="02020603050405020304" pitchFamily="18" charset="0"/>
                        </a:rPr>
                        <a:t>Year</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lnL w="12700" cap="flat" cmpd="sng" algn="ctr">
                      <a:solidFill>
                        <a:srgbClr val="D9D9E3"/>
                      </a:solidFill>
                      <a:prstDash val="solid"/>
                      <a:round/>
                      <a:headEnd type="none" w="med" len="med"/>
                      <a:tailEnd type="none" w="med" len="med"/>
                    </a:lnL>
                    <a:lnR w="12700"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marL="0" marR="0" algn="ctr">
                        <a:lnSpc>
                          <a:spcPct val="107000"/>
                        </a:lnSpc>
                        <a:spcBef>
                          <a:spcPts val="0"/>
                        </a:spcBef>
                        <a:spcAft>
                          <a:spcPts val="2400"/>
                        </a:spcAft>
                      </a:pPr>
                      <a:r>
                        <a:rPr lang="en-US" sz="1600" b="1" dirty="0">
                          <a:solidFill>
                            <a:srgbClr val="374151"/>
                          </a:solidFill>
                          <a:effectLst/>
                          <a:latin typeface="Times New Roman" panose="02020603050405020304" pitchFamily="18" charset="0"/>
                          <a:ea typeface="Times New Roman" panose="02020603050405020304" pitchFamily="18" charset="0"/>
                          <a:cs typeface="Times New Roman" panose="02020603050405020304" pitchFamily="18" charset="0"/>
                        </a:rPr>
                        <a:t>Revenue (Million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lnL w="12700" cap="flat" cmpd="sng" algn="ctr">
                      <a:solidFill>
                        <a:srgbClr val="D9D9E3"/>
                      </a:solidFill>
                      <a:prstDash val="solid"/>
                      <a:round/>
                      <a:headEnd type="none" w="med" len="med"/>
                      <a:tailEnd type="none" w="med" len="med"/>
                    </a:lnL>
                    <a:lnR w="12700"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marL="0" marR="0" algn="ctr">
                        <a:lnSpc>
                          <a:spcPct val="107000"/>
                        </a:lnSpc>
                        <a:spcBef>
                          <a:spcPts val="0"/>
                        </a:spcBef>
                        <a:spcAft>
                          <a:spcPts val="2400"/>
                        </a:spcAft>
                      </a:pPr>
                      <a:r>
                        <a:rPr lang="en-US" sz="1600" b="1">
                          <a:solidFill>
                            <a:srgbClr val="374151"/>
                          </a:solidFill>
                          <a:effectLst/>
                          <a:latin typeface="Times New Roman" panose="02020603050405020304" pitchFamily="18" charset="0"/>
                          <a:ea typeface="Times New Roman" panose="02020603050405020304" pitchFamily="18" charset="0"/>
                          <a:cs typeface="Times New Roman" panose="02020603050405020304" pitchFamily="18" charset="0"/>
                        </a:rPr>
                        <a:t>Expenses (Million $)</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lnL w="12700" cap="flat" cmpd="sng" algn="ctr">
                      <a:solidFill>
                        <a:srgbClr val="D9D9E3"/>
                      </a:solidFill>
                      <a:prstDash val="solid"/>
                      <a:round/>
                      <a:headEnd type="none" w="med" len="med"/>
                      <a:tailEnd type="none" w="med" len="med"/>
                    </a:lnL>
                    <a:lnR w="12700"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marL="0" marR="0" algn="ctr">
                        <a:lnSpc>
                          <a:spcPct val="107000"/>
                        </a:lnSpc>
                        <a:spcBef>
                          <a:spcPts val="0"/>
                        </a:spcBef>
                        <a:spcAft>
                          <a:spcPts val="2400"/>
                        </a:spcAft>
                      </a:pPr>
                      <a:r>
                        <a:rPr lang="en-US" sz="1600" b="1">
                          <a:solidFill>
                            <a:srgbClr val="374151"/>
                          </a:solidFill>
                          <a:effectLst/>
                          <a:latin typeface="Times New Roman" panose="02020603050405020304" pitchFamily="18" charset="0"/>
                          <a:ea typeface="Times New Roman" panose="02020603050405020304" pitchFamily="18" charset="0"/>
                          <a:cs typeface="Times New Roman" panose="02020603050405020304" pitchFamily="18" charset="0"/>
                        </a:rPr>
                        <a:t>Net Profit (Million $)</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lnL w="12700" cap="flat" cmpd="sng" algn="ctr">
                      <a:solidFill>
                        <a:srgbClr val="D9D9E3"/>
                      </a:solidFill>
                      <a:prstDash val="solid"/>
                      <a:round/>
                      <a:headEnd type="none" w="med" len="med"/>
                      <a:tailEnd type="none" w="med" len="med"/>
                    </a:lnL>
                    <a:lnR w="12700"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r>
              <a:tr h="633575">
                <a:tc>
                  <a:txBody>
                    <a:bodyPr/>
                    <a:lstStyle/>
                    <a:p>
                      <a:pPr marL="0" marR="0" algn="ctr">
                        <a:lnSpc>
                          <a:spcPct val="107000"/>
                        </a:lnSpc>
                        <a:spcBef>
                          <a:spcPts val="0"/>
                        </a:spcBef>
                        <a:spcAft>
                          <a:spcPts val="2400"/>
                        </a:spcAft>
                      </a:pPr>
                      <a:r>
                        <a:rPr lang="en-US" sz="1600">
                          <a:solidFill>
                            <a:srgbClr val="374151"/>
                          </a:solidFill>
                          <a:effectLst/>
                          <a:latin typeface="Times New Roman" panose="02020603050405020304" pitchFamily="18" charset="0"/>
                          <a:ea typeface="Times New Roman" panose="02020603050405020304" pitchFamily="18" charset="0"/>
                          <a:cs typeface="Times New Roman" panose="02020603050405020304" pitchFamily="18" charset="0"/>
                        </a:rPr>
                        <a:t>1</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lnL w="12700" cap="flat" cmpd="sng" algn="ctr">
                      <a:solidFill>
                        <a:srgbClr val="D9D9E3"/>
                      </a:solidFill>
                      <a:prstDash val="solid"/>
                      <a:round/>
                      <a:headEnd type="none" w="med" len="med"/>
                      <a:tailEnd type="none" w="med" len="med"/>
                    </a:lnL>
                    <a:lnR w="12700"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marL="0" marR="0" algn="ctr">
                        <a:lnSpc>
                          <a:spcPct val="107000"/>
                        </a:lnSpc>
                        <a:spcBef>
                          <a:spcPts val="0"/>
                        </a:spcBef>
                        <a:spcAft>
                          <a:spcPts val="2400"/>
                        </a:spcAft>
                      </a:pPr>
                      <a:r>
                        <a:rPr lang="en-US" sz="1600">
                          <a:solidFill>
                            <a:srgbClr val="374151"/>
                          </a:solidFill>
                          <a:effectLst/>
                          <a:latin typeface="Times New Roman" panose="02020603050405020304" pitchFamily="18" charset="0"/>
                          <a:ea typeface="Times New Roman" panose="02020603050405020304" pitchFamily="18" charset="0"/>
                          <a:cs typeface="Times New Roman" panose="02020603050405020304" pitchFamily="18" charset="0"/>
                        </a:rPr>
                        <a:t>2.5</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lnL w="12700" cap="flat" cmpd="sng" algn="ctr">
                      <a:solidFill>
                        <a:srgbClr val="D9D9E3"/>
                      </a:solidFill>
                      <a:prstDash val="solid"/>
                      <a:round/>
                      <a:headEnd type="none" w="med" len="med"/>
                      <a:tailEnd type="none" w="med" len="med"/>
                    </a:lnL>
                    <a:lnR w="12700"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marL="0" marR="0" algn="ctr">
                        <a:lnSpc>
                          <a:spcPct val="107000"/>
                        </a:lnSpc>
                        <a:spcBef>
                          <a:spcPts val="0"/>
                        </a:spcBef>
                        <a:spcAft>
                          <a:spcPts val="2400"/>
                        </a:spcAft>
                      </a:pPr>
                      <a:r>
                        <a:rPr lang="en-US" sz="1600" dirty="0">
                          <a:solidFill>
                            <a:srgbClr val="374151"/>
                          </a:solidFill>
                          <a:effectLst/>
                          <a:latin typeface="Times New Roman" panose="02020603050405020304" pitchFamily="18" charset="0"/>
                          <a:ea typeface="Times New Roman" panose="02020603050405020304" pitchFamily="18" charset="0"/>
                          <a:cs typeface="Times New Roman" panose="02020603050405020304" pitchFamily="18" charset="0"/>
                        </a:rPr>
                        <a:t>1.8</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lnL w="12700" cap="flat" cmpd="sng" algn="ctr">
                      <a:solidFill>
                        <a:srgbClr val="D9D9E3"/>
                      </a:solidFill>
                      <a:prstDash val="solid"/>
                      <a:round/>
                      <a:headEnd type="none" w="med" len="med"/>
                      <a:tailEnd type="none" w="med" len="med"/>
                    </a:lnL>
                    <a:lnR w="12700"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marL="0" marR="0" algn="ctr">
                        <a:lnSpc>
                          <a:spcPct val="107000"/>
                        </a:lnSpc>
                        <a:spcBef>
                          <a:spcPts val="0"/>
                        </a:spcBef>
                        <a:spcAft>
                          <a:spcPts val="2400"/>
                        </a:spcAft>
                      </a:pPr>
                      <a:r>
                        <a:rPr lang="en-US" sz="1600">
                          <a:solidFill>
                            <a:srgbClr val="374151"/>
                          </a:solidFill>
                          <a:effectLst/>
                          <a:latin typeface="Times New Roman" panose="02020603050405020304" pitchFamily="18" charset="0"/>
                          <a:ea typeface="Times New Roman" panose="02020603050405020304" pitchFamily="18" charset="0"/>
                          <a:cs typeface="Times New Roman" panose="02020603050405020304" pitchFamily="18" charset="0"/>
                        </a:rPr>
                        <a:t>0.7</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lnL w="12700" cap="flat" cmpd="sng" algn="ctr">
                      <a:solidFill>
                        <a:srgbClr val="D9D9E3"/>
                      </a:solidFill>
                      <a:prstDash val="solid"/>
                      <a:round/>
                      <a:headEnd type="none" w="med" len="med"/>
                      <a:tailEnd type="none" w="med" len="med"/>
                    </a:lnL>
                    <a:lnR w="12700"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r>
              <a:tr h="633575">
                <a:tc>
                  <a:txBody>
                    <a:bodyPr/>
                    <a:lstStyle/>
                    <a:p>
                      <a:pPr marL="0" marR="0" algn="ctr">
                        <a:lnSpc>
                          <a:spcPct val="107000"/>
                        </a:lnSpc>
                        <a:spcBef>
                          <a:spcPts val="0"/>
                        </a:spcBef>
                        <a:spcAft>
                          <a:spcPts val="2400"/>
                        </a:spcAft>
                      </a:pPr>
                      <a:r>
                        <a:rPr lang="en-US" sz="1600">
                          <a:solidFill>
                            <a:srgbClr val="374151"/>
                          </a:solidFill>
                          <a:effectLst/>
                          <a:latin typeface="Times New Roman" panose="02020603050405020304" pitchFamily="18" charset="0"/>
                          <a:ea typeface="Times New Roman" panose="02020603050405020304" pitchFamily="18" charset="0"/>
                          <a:cs typeface="Times New Roman" panose="02020603050405020304" pitchFamily="18" charset="0"/>
                        </a:rPr>
                        <a:t>2</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lnL w="12700" cap="flat" cmpd="sng" algn="ctr">
                      <a:solidFill>
                        <a:srgbClr val="D9D9E3"/>
                      </a:solidFill>
                      <a:prstDash val="solid"/>
                      <a:round/>
                      <a:headEnd type="none" w="med" len="med"/>
                      <a:tailEnd type="none" w="med" len="med"/>
                    </a:lnL>
                    <a:lnR w="12700"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marL="0" marR="0" algn="ctr">
                        <a:lnSpc>
                          <a:spcPct val="107000"/>
                        </a:lnSpc>
                        <a:spcBef>
                          <a:spcPts val="0"/>
                        </a:spcBef>
                        <a:spcAft>
                          <a:spcPts val="2400"/>
                        </a:spcAft>
                      </a:pPr>
                      <a:r>
                        <a:rPr lang="en-US" sz="1600">
                          <a:solidFill>
                            <a:srgbClr val="374151"/>
                          </a:solidFill>
                          <a:effectLst/>
                          <a:latin typeface="Times New Roman" panose="02020603050405020304" pitchFamily="18" charset="0"/>
                          <a:ea typeface="Times New Roman" panose="02020603050405020304" pitchFamily="18" charset="0"/>
                          <a:cs typeface="Times New Roman" panose="02020603050405020304" pitchFamily="18" charset="0"/>
                        </a:rPr>
                        <a:t>4.0</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lnL w="12700" cap="flat" cmpd="sng" algn="ctr">
                      <a:solidFill>
                        <a:srgbClr val="D9D9E3"/>
                      </a:solidFill>
                      <a:prstDash val="solid"/>
                      <a:round/>
                      <a:headEnd type="none" w="med" len="med"/>
                      <a:tailEnd type="none" w="med" len="med"/>
                    </a:lnL>
                    <a:lnR w="12700"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marL="0" marR="0" algn="ctr">
                        <a:lnSpc>
                          <a:spcPct val="107000"/>
                        </a:lnSpc>
                        <a:spcBef>
                          <a:spcPts val="0"/>
                        </a:spcBef>
                        <a:spcAft>
                          <a:spcPts val="2400"/>
                        </a:spcAft>
                      </a:pPr>
                      <a:r>
                        <a:rPr lang="en-US" sz="1600">
                          <a:solidFill>
                            <a:srgbClr val="374151"/>
                          </a:solidFill>
                          <a:effectLst/>
                          <a:latin typeface="Times New Roman" panose="02020603050405020304" pitchFamily="18" charset="0"/>
                          <a:ea typeface="Times New Roman" panose="02020603050405020304" pitchFamily="18" charset="0"/>
                          <a:cs typeface="Times New Roman" panose="02020603050405020304" pitchFamily="18" charset="0"/>
                        </a:rPr>
                        <a:t>2.5</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lnL w="12700" cap="flat" cmpd="sng" algn="ctr">
                      <a:solidFill>
                        <a:srgbClr val="D9D9E3"/>
                      </a:solidFill>
                      <a:prstDash val="solid"/>
                      <a:round/>
                      <a:headEnd type="none" w="med" len="med"/>
                      <a:tailEnd type="none" w="med" len="med"/>
                    </a:lnL>
                    <a:lnR w="12700"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marL="0" marR="0" algn="ctr">
                        <a:lnSpc>
                          <a:spcPct val="107000"/>
                        </a:lnSpc>
                        <a:spcBef>
                          <a:spcPts val="0"/>
                        </a:spcBef>
                        <a:spcAft>
                          <a:spcPts val="2400"/>
                        </a:spcAft>
                      </a:pPr>
                      <a:r>
                        <a:rPr lang="en-US" sz="1600">
                          <a:solidFill>
                            <a:srgbClr val="374151"/>
                          </a:solidFill>
                          <a:effectLst/>
                          <a:latin typeface="Times New Roman" panose="02020603050405020304" pitchFamily="18" charset="0"/>
                          <a:ea typeface="Times New Roman" panose="02020603050405020304" pitchFamily="18" charset="0"/>
                          <a:cs typeface="Times New Roman" panose="02020603050405020304" pitchFamily="18" charset="0"/>
                        </a:rPr>
                        <a:t>1.5</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lnL w="12700" cap="flat" cmpd="sng" algn="ctr">
                      <a:solidFill>
                        <a:srgbClr val="D9D9E3"/>
                      </a:solidFill>
                      <a:prstDash val="solid"/>
                      <a:round/>
                      <a:headEnd type="none" w="med" len="med"/>
                      <a:tailEnd type="none" w="med" len="med"/>
                    </a:lnL>
                    <a:lnR w="12700"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r>
              <a:tr h="633575">
                <a:tc>
                  <a:txBody>
                    <a:bodyPr/>
                    <a:lstStyle/>
                    <a:p>
                      <a:pPr marL="0" marR="0" algn="ctr">
                        <a:lnSpc>
                          <a:spcPct val="107000"/>
                        </a:lnSpc>
                        <a:spcBef>
                          <a:spcPts val="0"/>
                        </a:spcBef>
                        <a:spcAft>
                          <a:spcPts val="2400"/>
                        </a:spcAft>
                      </a:pPr>
                      <a:r>
                        <a:rPr lang="en-US" sz="1600">
                          <a:solidFill>
                            <a:srgbClr val="374151"/>
                          </a:solidFill>
                          <a:effectLst/>
                          <a:latin typeface="Times New Roman" panose="02020603050405020304" pitchFamily="18" charset="0"/>
                          <a:ea typeface="Times New Roman" panose="02020603050405020304" pitchFamily="18" charset="0"/>
                          <a:cs typeface="Times New Roman" panose="02020603050405020304" pitchFamily="18" charset="0"/>
                        </a:rPr>
                        <a:t>3</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lnL w="12700" cap="flat" cmpd="sng" algn="ctr">
                      <a:solidFill>
                        <a:srgbClr val="D9D9E3"/>
                      </a:solidFill>
                      <a:prstDash val="solid"/>
                      <a:round/>
                      <a:headEnd type="none" w="med" len="med"/>
                      <a:tailEnd type="none" w="med" len="med"/>
                    </a:lnL>
                    <a:lnR w="12700"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marL="0" marR="0" algn="ctr">
                        <a:lnSpc>
                          <a:spcPct val="107000"/>
                        </a:lnSpc>
                        <a:spcBef>
                          <a:spcPts val="0"/>
                        </a:spcBef>
                        <a:spcAft>
                          <a:spcPts val="2400"/>
                        </a:spcAft>
                      </a:pPr>
                      <a:r>
                        <a:rPr lang="en-US" sz="1600">
                          <a:solidFill>
                            <a:srgbClr val="374151"/>
                          </a:solidFill>
                          <a:effectLst/>
                          <a:latin typeface="Times New Roman" panose="02020603050405020304" pitchFamily="18" charset="0"/>
                          <a:ea typeface="Times New Roman" panose="02020603050405020304" pitchFamily="18" charset="0"/>
                          <a:cs typeface="Times New Roman" panose="02020603050405020304" pitchFamily="18" charset="0"/>
                        </a:rPr>
                        <a:t>6.0</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lnL w="12700" cap="flat" cmpd="sng" algn="ctr">
                      <a:solidFill>
                        <a:srgbClr val="D9D9E3"/>
                      </a:solidFill>
                      <a:prstDash val="solid"/>
                      <a:round/>
                      <a:headEnd type="none" w="med" len="med"/>
                      <a:tailEnd type="none" w="med" len="med"/>
                    </a:lnL>
                    <a:lnR w="12700"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marL="0" marR="0" algn="ctr">
                        <a:lnSpc>
                          <a:spcPct val="107000"/>
                        </a:lnSpc>
                        <a:spcBef>
                          <a:spcPts val="0"/>
                        </a:spcBef>
                        <a:spcAft>
                          <a:spcPts val="2400"/>
                        </a:spcAft>
                      </a:pPr>
                      <a:r>
                        <a:rPr lang="en-US" sz="1600">
                          <a:solidFill>
                            <a:srgbClr val="374151"/>
                          </a:solidFill>
                          <a:effectLst/>
                          <a:latin typeface="Times New Roman" panose="02020603050405020304" pitchFamily="18" charset="0"/>
                          <a:ea typeface="Times New Roman" panose="02020603050405020304" pitchFamily="18" charset="0"/>
                          <a:cs typeface="Times New Roman" panose="02020603050405020304" pitchFamily="18" charset="0"/>
                        </a:rPr>
                        <a:t>3.5</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lnL w="12700" cap="flat" cmpd="sng" algn="ctr">
                      <a:solidFill>
                        <a:srgbClr val="D9D9E3"/>
                      </a:solidFill>
                      <a:prstDash val="solid"/>
                      <a:round/>
                      <a:headEnd type="none" w="med" len="med"/>
                      <a:tailEnd type="none" w="med" len="med"/>
                    </a:lnL>
                    <a:lnR w="12700"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marL="0" marR="0" algn="ctr">
                        <a:lnSpc>
                          <a:spcPct val="107000"/>
                        </a:lnSpc>
                        <a:spcBef>
                          <a:spcPts val="0"/>
                        </a:spcBef>
                        <a:spcAft>
                          <a:spcPts val="2400"/>
                        </a:spcAft>
                      </a:pPr>
                      <a:r>
                        <a:rPr lang="en-US" sz="1600">
                          <a:solidFill>
                            <a:srgbClr val="374151"/>
                          </a:solidFill>
                          <a:effectLst/>
                          <a:latin typeface="Times New Roman" panose="02020603050405020304" pitchFamily="18" charset="0"/>
                          <a:ea typeface="Times New Roman" panose="02020603050405020304" pitchFamily="18" charset="0"/>
                          <a:cs typeface="Times New Roman" panose="02020603050405020304" pitchFamily="18" charset="0"/>
                        </a:rPr>
                        <a:t>2.5</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lnL w="12700" cap="flat" cmpd="sng" algn="ctr">
                      <a:solidFill>
                        <a:srgbClr val="D9D9E3"/>
                      </a:solidFill>
                      <a:prstDash val="solid"/>
                      <a:round/>
                      <a:headEnd type="none" w="med" len="med"/>
                      <a:tailEnd type="none" w="med" len="med"/>
                    </a:lnL>
                    <a:lnR w="12700"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r>
              <a:tr h="633575">
                <a:tc>
                  <a:txBody>
                    <a:bodyPr/>
                    <a:lstStyle/>
                    <a:p>
                      <a:pPr marL="0" marR="0" algn="ctr">
                        <a:lnSpc>
                          <a:spcPct val="107000"/>
                        </a:lnSpc>
                        <a:spcBef>
                          <a:spcPts val="0"/>
                        </a:spcBef>
                        <a:spcAft>
                          <a:spcPts val="2400"/>
                        </a:spcAft>
                      </a:pPr>
                      <a:r>
                        <a:rPr lang="en-US" sz="1600">
                          <a:solidFill>
                            <a:srgbClr val="374151"/>
                          </a:solidFill>
                          <a:effectLst/>
                          <a:latin typeface="Times New Roman" panose="02020603050405020304" pitchFamily="18" charset="0"/>
                          <a:ea typeface="Times New Roman" panose="02020603050405020304" pitchFamily="18" charset="0"/>
                          <a:cs typeface="Times New Roman" panose="02020603050405020304" pitchFamily="18" charset="0"/>
                        </a:rPr>
                        <a:t>4</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lnL w="12700" cap="flat" cmpd="sng" algn="ctr">
                      <a:solidFill>
                        <a:srgbClr val="D9D9E3"/>
                      </a:solidFill>
                      <a:prstDash val="solid"/>
                      <a:round/>
                      <a:headEnd type="none" w="med" len="med"/>
                      <a:tailEnd type="none" w="med" len="med"/>
                    </a:lnL>
                    <a:lnR w="12700"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marL="0" marR="0" algn="ctr">
                        <a:lnSpc>
                          <a:spcPct val="107000"/>
                        </a:lnSpc>
                        <a:spcBef>
                          <a:spcPts val="0"/>
                        </a:spcBef>
                        <a:spcAft>
                          <a:spcPts val="2400"/>
                        </a:spcAft>
                      </a:pPr>
                      <a:r>
                        <a:rPr lang="en-US" sz="1600">
                          <a:solidFill>
                            <a:srgbClr val="374151"/>
                          </a:solidFill>
                          <a:effectLst/>
                          <a:latin typeface="Times New Roman" panose="02020603050405020304" pitchFamily="18" charset="0"/>
                          <a:ea typeface="Times New Roman" panose="02020603050405020304" pitchFamily="18" charset="0"/>
                          <a:cs typeface="Times New Roman" panose="02020603050405020304" pitchFamily="18" charset="0"/>
                        </a:rPr>
                        <a:t>8.5</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lnL w="12700" cap="flat" cmpd="sng" algn="ctr">
                      <a:solidFill>
                        <a:srgbClr val="D9D9E3"/>
                      </a:solidFill>
                      <a:prstDash val="solid"/>
                      <a:round/>
                      <a:headEnd type="none" w="med" len="med"/>
                      <a:tailEnd type="none" w="med" len="med"/>
                    </a:lnL>
                    <a:lnR w="12700"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marL="0" marR="0" algn="ctr">
                        <a:lnSpc>
                          <a:spcPct val="107000"/>
                        </a:lnSpc>
                        <a:spcBef>
                          <a:spcPts val="0"/>
                        </a:spcBef>
                        <a:spcAft>
                          <a:spcPts val="2400"/>
                        </a:spcAft>
                      </a:pPr>
                      <a:r>
                        <a:rPr lang="en-US" sz="1600">
                          <a:solidFill>
                            <a:srgbClr val="374151"/>
                          </a:solidFill>
                          <a:effectLst/>
                          <a:latin typeface="Times New Roman" panose="02020603050405020304" pitchFamily="18" charset="0"/>
                          <a:ea typeface="Times New Roman" panose="02020603050405020304" pitchFamily="18" charset="0"/>
                          <a:cs typeface="Times New Roman" panose="02020603050405020304" pitchFamily="18" charset="0"/>
                        </a:rPr>
                        <a:t>4.8</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lnL w="12700" cap="flat" cmpd="sng" algn="ctr">
                      <a:solidFill>
                        <a:srgbClr val="D9D9E3"/>
                      </a:solidFill>
                      <a:prstDash val="solid"/>
                      <a:round/>
                      <a:headEnd type="none" w="med" len="med"/>
                      <a:tailEnd type="none" w="med" len="med"/>
                    </a:lnL>
                    <a:lnR w="12700"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marL="0" marR="0" algn="ctr">
                        <a:lnSpc>
                          <a:spcPct val="107000"/>
                        </a:lnSpc>
                        <a:spcBef>
                          <a:spcPts val="0"/>
                        </a:spcBef>
                        <a:spcAft>
                          <a:spcPts val="2400"/>
                        </a:spcAft>
                      </a:pPr>
                      <a:r>
                        <a:rPr lang="en-US" sz="1600">
                          <a:solidFill>
                            <a:srgbClr val="374151"/>
                          </a:solidFill>
                          <a:effectLst/>
                          <a:latin typeface="Times New Roman" panose="02020603050405020304" pitchFamily="18" charset="0"/>
                          <a:ea typeface="Times New Roman" panose="02020603050405020304" pitchFamily="18" charset="0"/>
                          <a:cs typeface="Times New Roman" panose="02020603050405020304" pitchFamily="18" charset="0"/>
                        </a:rPr>
                        <a:t>3.7</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lnL w="12700" cap="flat" cmpd="sng" algn="ctr">
                      <a:solidFill>
                        <a:srgbClr val="D9D9E3"/>
                      </a:solidFill>
                      <a:prstDash val="solid"/>
                      <a:round/>
                      <a:headEnd type="none" w="med" len="med"/>
                      <a:tailEnd type="none" w="med" len="med"/>
                    </a:lnL>
                    <a:lnR w="12700"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r>
              <a:tr h="633575">
                <a:tc>
                  <a:txBody>
                    <a:bodyPr/>
                    <a:lstStyle/>
                    <a:p>
                      <a:pPr marL="0" marR="0" algn="ctr">
                        <a:lnSpc>
                          <a:spcPct val="107000"/>
                        </a:lnSpc>
                        <a:spcBef>
                          <a:spcPts val="0"/>
                        </a:spcBef>
                        <a:spcAft>
                          <a:spcPts val="2400"/>
                        </a:spcAft>
                      </a:pPr>
                      <a:r>
                        <a:rPr lang="en-US" sz="1600">
                          <a:solidFill>
                            <a:srgbClr val="374151"/>
                          </a:solidFill>
                          <a:effectLst/>
                          <a:latin typeface="Times New Roman" panose="02020603050405020304" pitchFamily="18" charset="0"/>
                          <a:ea typeface="Times New Roman" panose="02020603050405020304" pitchFamily="18" charset="0"/>
                          <a:cs typeface="Times New Roman" panose="02020603050405020304" pitchFamily="18" charset="0"/>
                        </a:rPr>
                        <a:t>5</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lnL w="12700" cap="flat" cmpd="sng" algn="ctr">
                      <a:solidFill>
                        <a:srgbClr val="D9D9E3"/>
                      </a:solidFill>
                      <a:prstDash val="solid"/>
                      <a:round/>
                      <a:headEnd type="none" w="med" len="med"/>
                      <a:tailEnd type="none" w="med" len="med"/>
                    </a:lnL>
                    <a:lnR w="12700"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marL="0" marR="0" algn="ctr">
                        <a:lnSpc>
                          <a:spcPct val="107000"/>
                        </a:lnSpc>
                        <a:spcBef>
                          <a:spcPts val="0"/>
                        </a:spcBef>
                        <a:spcAft>
                          <a:spcPts val="2400"/>
                        </a:spcAft>
                      </a:pPr>
                      <a:r>
                        <a:rPr lang="en-US" sz="1600">
                          <a:solidFill>
                            <a:srgbClr val="374151"/>
                          </a:solidFill>
                          <a:effectLst/>
                          <a:latin typeface="Times New Roman" panose="02020603050405020304" pitchFamily="18" charset="0"/>
                          <a:ea typeface="Times New Roman" panose="02020603050405020304" pitchFamily="18" charset="0"/>
                          <a:cs typeface="Times New Roman" panose="02020603050405020304" pitchFamily="18" charset="0"/>
                        </a:rPr>
                        <a:t>12.0</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lnL w="12700" cap="flat" cmpd="sng" algn="ctr">
                      <a:solidFill>
                        <a:srgbClr val="D9D9E3"/>
                      </a:solidFill>
                      <a:prstDash val="solid"/>
                      <a:round/>
                      <a:headEnd type="none" w="med" len="med"/>
                      <a:tailEnd type="none" w="med" len="med"/>
                    </a:lnL>
                    <a:lnR w="12700"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marL="0" marR="0" algn="ctr">
                        <a:lnSpc>
                          <a:spcPct val="107000"/>
                        </a:lnSpc>
                        <a:spcBef>
                          <a:spcPts val="0"/>
                        </a:spcBef>
                        <a:spcAft>
                          <a:spcPts val="2400"/>
                        </a:spcAft>
                      </a:pPr>
                      <a:r>
                        <a:rPr lang="en-US" sz="1600">
                          <a:solidFill>
                            <a:srgbClr val="374151"/>
                          </a:solidFill>
                          <a:effectLst/>
                          <a:latin typeface="Times New Roman" panose="02020603050405020304" pitchFamily="18" charset="0"/>
                          <a:ea typeface="Times New Roman" panose="02020603050405020304" pitchFamily="18" charset="0"/>
                          <a:cs typeface="Times New Roman" panose="02020603050405020304" pitchFamily="18" charset="0"/>
                        </a:rPr>
                        <a:t>6.0</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lnL w="12700" cap="flat" cmpd="sng" algn="ctr">
                      <a:solidFill>
                        <a:srgbClr val="D9D9E3"/>
                      </a:solidFill>
                      <a:prstDash val="solid"/>
                      <a:round/>
                      <a:headEnd type="none" w="med" len="med"/>
                      <a:tailEnd type="none" w="med" len="med"/>
                    </a:lnL>
                    <a:lnR w="12700"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marL="0" marR="0" algn="ctr">
                        <a:lnSpc>
                          <a:spcPct val="107000"/>
                        </a:lnSpc>
                        <a:spcBef>
                          <a:spcPts val="0"/>
                        </a:spcBef>
                        <a:spcAft>
                          <a:spcPts val="2400"/>
                        </a:spcAft>
                      </a:pPr>
                      <a:r>
                        <a:rPr lang="en-US" sz="1600" dirty="0">
                          <a:solidFill>
                            <a:srgbClr val="374151"/>
                          </a:solidFill>
                          <a:effectLst/>
                          <a:latin typeface="Times New Roman" panose="02020603050405020304" pitchFamily="18" charset="0"/>
                          <a:ea typeface="Times New Roman" panose="02020603050405020304" pitchFamily="18" charset="0"/>
                          <a:cs typeface="Times New Roman" panose="02020603050405020304" pitchFamily="18" charset="0"/>
                        </a:rPr>
                        <a:t>6.0</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b">
                    <a:lnL w="12700" cap="flat" cmpd="sng" algn="ctr">
                      <a:solidFill>
                        <a:srgbClr val="D9D9E3"/>
                      </a:solidFill>
                      <a:prstDash val="solid"/>
                      <a:round/>
                      <a:headEnd type="none" w="med" len="med"/>
                      <a:tailEnd type="none" w="med" len="med"/>
                    </a:lnL>
                    <a:lnR w="12700"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r>
            </a:tbl>
          </a:graphicData>
        </a:graphic>
      </p:graphicFrame>
    </p:spTree>
    <p:extLst>
      <p:ext uri="{BB962C8B-B14F-4D97-AF65-F5344CB8AC3E}">
        <p14:creationId xmlns:p14="http://schemas.microsoft.com/office/powerpoint/2010/main" val="29303364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Financial Projections (5-Year Plan)</a:t>
            </a:r>
            <a:endParaRPr lang="en-US" dirty="0"/>
          </a:p>
        </p:txBody>
      </p:sp>
      <p:sp>
        <p:nvSpPr>
          <p:cNvPr id="3" name="Content Placeholder 2"/>
          <p:cNvSpPr>
            <a:spLocks noGrp="1"/>
          </p:cNvSpPr>
          <p:nvPr>
            <p:ph idx="1"/>
          </p:nvPr>
        </p:nvSpPr>
        <p:spPr/>
        <p:txBody>
          <a:bodyPr/>
          <a:lstStyle/>
          <a:p>
            <a:r>
              <a:rPr lang="en-US" dirty="0" smtClean="0"/>
              <a:t>Green Analytics Consulting (2023) has meticulously crafted our 5-year financial plan. Anticipated revenue, comprehensive expense breakdowns, and net profit forecasts underscore the economic viability of our </a:t>
            </a:r>
            <a:r>
              <a:rPr lang="en-US" dirty="0" err="1" smtClean="0"/>
              <a:t>microgrid</a:t>
            </a:r>
            <a:r>
              <a:rPr lang="en-US" dirty="0" smtClean="0"/>
              <a:t> projects, emphasizing fiscal responsibility and sustainability.</a:t>
            </a:r>
            <a:endParaRPr lang="en-US" dirty="0"/>
          </a:p>
        </p:txBody>
      </p:sp>
    </p:spTree>
    <p:extLst>
      <p:ext uri="{BB962C8B-B14F-4D97-AF65-F5344CB8AC3E}">
        <p14:creationId xmlns:p14="http://schemas.microsoft.com/office/powerpoint/2010/main" val="21441378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Monthly Expense Breakdown</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38464408"/>
              </p:ext>
            </p:extLst>
          </p:nvPr>
        </p:nvGraphicFramePr>
        <p:xfrm>
          <a:off x="2167000" y="1478073"/>
          <a:ext cx="6438380" cy="5028761"/>
        </p:xfrm>
        <a:graphic>
          <a:graphicData uri="http://schemas.openxmlformats.org/drawingml/2006/table">
            <a:tbl>
              <a:tblPr/>
              <a:tblGrid>
                <a:gridCol w="1609595"/>
                <a:gridCol w="1609595"/>
                <a:gridCol w="1609595"/>
                <a:gridCol w="1609595"/>
              </a:tblGrid>
              <a:tr h="1323329">
                <a:tc>
                  <a:txBody>
                    <a:bodyPr/>
                    <a:lstStyle/>
                    <a:p>
                      <a:pPr algn="ctr" fontAlgn="b"/>
                      <a:r>
                        <a:rPr lang="en-US" sz="1600" b="1" dirty="0">
                          <a:effectLst/>
                          <a:latin typeface="Times New Roman" panose="02020603050405020304" pitchFamily="18" charset="0"/>
                          <a:cs typeface="Times New Roman" panose="02020603050405020304" pitchFamily="18" charset="0"/>
                        </a:rPr>
                        <a:t>Month</a:t>
                      </a:r>
                    </a:p>
                  </a:txBody>
                  <a:tcPr marL="64945" marR="64945" marT="32473" marB="32473" anchor="b">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9525"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
                      <a:r>
                        <a:rPr lang="en-US" sz="1600" b="1" dirty="0">
                          <a:effectLst/>
                          <a:latin typeface="Times New Roman" panose="02020603050405020304" pitchFamily="18" charset="0"/>
                          <a:cs typeface="Times New Roman" panose="02020603050405020304" pitchFamily="18" charset="0"/>
                        </a:rPr>
                        <a:t>Research and Development (Thousand $)</a:t>
                      </a:r>
                    </a:p>
                  </a:txBody>
                  <a:tcPr marL="64945" marR="64945" marT="32473" marB="32473" anchor="b">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9525"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
                      <a:r>
                        <a:rPr lang="en-US" sz="1600" b="1">
                          <a:effectLst/>
                          <a:latin typeface="Times New Roman" panose="02020603050405020304" pitchFamily="18" charset="0"/>
                          <a:cs typeface="Times New Roman" panose="02020603050405020304" pitchFamily="18" charset="0"/>
                        </a:rPr>
                        <a:t>Marketing (Thousand $)</a:t>
                      </a:r>
                    </a:p>
                  </a:txBody>
                  <a:tcPr marL="64945" marR="64945" marT="32473" marB="32473" anchor="b">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9525"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
                      <a:r>
                        <a:rPr lang="en-US" sz="1600" b="1">
                          <a:effectLst/>
                          <a:latin typeface="Times New Roman" panose="02020603050405020304" pitchFamily="18" charset="0"/>
                          <a:cs typeface="Times New Roman" panose="02020603050405020304" pitchFamily="18" charset="0"/>
                        </a:rPr>
                        <a:t>Operations (Thousand $)</a:t>
                      </a:r>
                    </a:p>
                  </a:txBody>
                  <a:tcPr marL="64945" marR="64945" marT="32473" marB="32473" anchor="b">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9525"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r>
              <a:tr h="282118">
                <a:tc>
                  <a:txBody>
                    <a:bodyPr/>
                    <a:lstStyle/>
                    <a:p>
                      <a:pPr algn="ctr" fontAlgn="base"/>
                      <a:r>
                        <a:rPr lang="en-US" sz="1600">
                          <a:effectLst/>
                          <a:latin typeface="Times New Roman" panose="02020603050405020304" pitchFamily="18" charset="0"/>
                          <a:cs typeface="Times New Roman" panose="02020603050405020304" pitchFamily="18" charset="0"/>
                        </a:rPr>
                        <a:t>Jan</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dirty="0">
                          <a:effectLst/>
                          <a:latin typeface="Times New Roman" panose="02020603050405020304" pitchFamily="18" charset="0"/>
                          <a:cs typeface="Times New Roman" panose="02020603050405020304" pitchFamily="18" charset="0"/>
                        </a:rPr>
                        <a:t>50</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a:effectLst/>
                          <a:latin typeface="Times New Roman" panose="02020603050405020304" pitchFamily="18" charset="0"/>
                          <a:cs typeface="Times New Roman" panose="02020603050405020304" pitchFamily="18" charset="0"/>
                        </a:rPr>
                        <a:t>30</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a:effectLst/>
                          <a:latin typeface="Times New Roman" panose="02020603050405020304" pitchFamily="18" charset="0"/>
                          <a:cs typeface="Times New Roman" panose="02020603050405020304" pitchFamily="18" charset="0"/>
                        </a:rPr>
                        <a:t>100</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r>
              <a:tr h="282118">
                <a:tc>
                  <a:txBody>
                    <a:bodyPr/>
                    <a:lstStyle/>
                    <a:p>
                      <a:pPr algn="ctr" fontAlgn="base"/>
                      <a:r>
                        <a:rPr lang="en-US" sz="1600">
                          <a:effectLst/>
                          <a:latin typeface="Times New Roman" panose="02020603050405020304" pitchFamily="18" charset="0"/>
                          <a:cs typeface="Times New Roman" panose="02020603050405020304" pitchFamily="18" charset="0"/>
                        </a:rPr>
                        <a:t>Feb</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a:effectLst/>
                          <a:latin typeface="Times New Roman" panose="02020603050405020304" pitchFamily="18" charset="0"/>
                          <a:cs typeface="Times New Roman" panose="02020603050405020304" pitchFamily="18" charset="0"/>
                        </a:rPr>
                        <a:t>45</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a:effectLst/>
                          <a:latin typeface="Times New Roman" panose="02020603050405020304" pitchFamily="18" charset="0"/>
                          <a:cs typeface="Times New Roman" panose="02020603050405020304" pitchFamily="18" charset="0"/>
                        </a:rPr>
                        <a:t>35</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a:effectLst/>
                          <a:latin typeface="Times New Roman" panose="02020603050405020304" pitchFamily="18" charset="0"/>
                          <a:cs typeface="Times New Roman" panose="02020603050405020304" pitchFamily="18" charset="0"/>
                        </a:rPr>
                        <a:t>110</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r>
              <a:tr h="282118">
                <a:tc>
                  <a:txBody>
                    <a:bodyPr/>
                    <a:lstStyle/>
                    <a:p>
                      <a:pPr algn="ctr" fontAlgn="base"/>
                      <a:r>
                        <a:rPr lang="en-US" sz="1600">
                          <a:effectLst/>
                          <a:latin typeface="Times New Roman" panose="02020603050405020304" pitchFamily="18" charset="0"/>
                          <a:cs typeface="Times New Roman" panose="02020603050405020304" pitchFamily="18" charset="0"/>
                        </a:rPr>
                        <a:t>Mar</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dirty="0">
                          <a:effectLst/>
                          <a:latin typeface="Times New Roman" panose="02020603050405020304" pitchFamily="18" charset="0"/>
                          <a:cs typeface="Times New Roman" panose="02020603050405020304" pitchFamily="18" charset="0"/>
                        </a:rPr>
                        <a:t>55</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a:effectLst/>
                          <a:latin typeface="Times New Roman" panose="02020603050405020304" pitchFamily="18" charset="0"/>
                          <a:cs typeface="Times New Roman" panose="02020603050405020304" pitchFamily="18" charset="0"/>
                        </a:rPr>
                        <a:t>40</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a:effectLst/>
                          <a:latin typeface="Times New Roman" panose="02020603050405020304" pitchFamily="18" charset="0"/>
                          <a:cs typeface="Times New Roman" panose="02020603050405020304" pitchFamily="18" charset="0"/>
                        </a:rPr>
                        <a:t>120</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r>
              <a:tr h="282118">
                <a:tc>
                  <a:txBody>
                    <a:bodyPr/>
                    <a:lstStyle/>
                    <a:p>
                      <a:pPr algn="ctr" fontAlgn="base"/>
                      <a:r>
                        <a:rPr lang="en-US" sz="1600">
                          <a:effectLst/>
                          <a:latin typeface="Times New Roman" panose="02020603050405020304" pitchFamily="18" charset="0"/>
                          <a:cs typeface="Times New Roman" panose="02020603050405020304" pitchFamily="18" charset="0"/>
                        </a:rPr>
                        <a:t>Apr</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dirty="0">
                          <a:effectLst/>
                          <a:latin typeface="Times New Roman" panose="02020603050405020304" pitchFamily="18" charset="0"/>
                          <a:cs typeface="Times New Roman" panose="02020603050405020304" pitchFamily="18" charset="0"/>
                        </a:rPr>
                        <a:t>60</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dirty="0">
                          <a:effectLst/>
                          <a:latin typeface="Times New Roman" panose="02020603050405020304" pitchFamily="18" charset="0"/>
                          <a:cs typeface="Times New Roman" panose="02020603050405020304" pitchFamily="18" charset="0"/>
                        </a:rPr>
                        <a:t>45</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a:effectLst/>
                          <a:latin typeface="Times New Roman" panose="02020603050405020304" pitchFamily="18" charset="0"/>
                          <a:cs typeface="Times New Roman" panose="02020603050405020304" pitchFamily="18" charset="0"/>
                        </a:rPr>
                        <a:t>130</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r>
              <a:tr h="282118">
                <a:tc>
                  <a:txBody>
                    <a:bodyPr/>
                    <a:lstStyle/>
                    <a:p>
                      <a:pPr algn="ctr" fontAlgn="base"/>
                      <a:r>
                        <a:rPr lang="en-US" sz="1600">
                          <a:effectLst/>
                          <a:latin typeface="Times New Roman" panose="02020603050405020304" pitchFamily="18" charset="0"/>
                          <a:cs typeface="Times New Roman" panose="02020603050405020304" pitchFamily="18" charset="0"/>
                        </a:rPr>
                        <a:t>May</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a:effectLst/>
                          <a:latin typeface="Times New Roman" panose="02020603050405020304" pitchFamily="18" charset="0"/>
                          <a:cs typeface="Times New Roman" panose="02020603050405020304" pitchFamily="18" charset="0"/>
                        </a:rPr>
                        <a:t>40</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dirty="0">
                          <a:effectLst/>
                          <a:latin typeface="Times New Roman" panose="02020603050405020304" pitchFamily="18" charset="0"/>
                          <a:cs typeface="Times New Roman" panose="02020603050405020304" pitchFamily="18" charset="0"/>
                        </a:rPr>
                        <a:t>50</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a:effectLst/>
                          <a:latin typeface="Times New Roman" panose="02020603050405020304" pitchFamily="18" charset="0"/>
                          <a:cs typeface="Times New Roman" panose="02020603050405020304" pitchFamily="18" charset="0"/>
                        </a:rPr>
                        <a:t>140</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r>
              <a:tr h="282118">
                <a:tc>
                  <a:txBody>
                    <a:bodyPr/>
                    <a:lstStyle/>
                    <a:p>
                      <a:pPr algn="ctr" fontAlgn="base"/>
                      <a:r>
                        <a:rPr lang="en-US" sz="1600">
                          <a:effectLst/>
                          <a:latin typeface="Times New Roman" panose="02020603050405020304" pitchFamily="18" charset="0"/>
                          <a:cs typeface="Times New Roman" panose="02020603050405020304" pitchFamily="18" charset="0"/>
                        </a:rPr>
                        <a:t>Jun</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a:effectLst/>
                          <a:latin typeface="Times New Roman" panose="02020603050405020304" pitchFamily="18" charset="0"/>
                          <a:cs typeface="Times New Roman" panose="02020603050405020304" pitchFamily="18" charset="0"/>
                        </a:rPr>
                        <a:t>65</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dirty="0">
                          <a:effectLst/>
                          <a:latin typeface="Times New Roman" panose="02020603050405020304" pitchFamily="18" charset="0"/>
                          <a:cs typeface="Times New Roman" panose="02020603050405020304" pitchFamily="18" charset="0"/>
                        </a:rPr>
                        <a:t>55</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a:effectLst/>
                          <a:latin typeface="Times New Roman" panose="02020603050405020304" pitchFamily="18" charset="0"/>
                          <a:cs typeface="Times New Roman" panose="02020603050405020304" pitchFamily="18" charset="0"/>
                        </a:rPr>
                        <a:t>150</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r>
              <a:tr h="282118">
                <a:tc>
                  <a:txBody>
                    <a:bodyPr/>
                    <a:lstStyle/>
                    <a:p>
                      <a:pPr algn="ctr" fontAlgn="base"/>
                      <a:r>
                        <a:rPr lang="en-US" sz="1600">
                          <a:effectLst/>
                          <a:latin typeface="Times New Roman" panose="02020603050405020304" pitchFamily="18" charset="0"/>
                          <a:cs typeface="Times New Roman" panose="02020603050405020304" pitchFamily="18" charset="0"/>
                        </a:rPr>
                        <a:t>Jul</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a:effectLst/>
                          <a:latin typeface="Times New Roman" panose="02020603050405020304" pitchFamily="18" charset="0"/>
                          <a:cs typeface="Times New Roman" panose="02020603050405020304" pitchFamily="18" charset="0"/>
                        </a:rPr>
                        <a:t>55</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dirty="0">
                          <a:effectLst/>
                          <a:latin typeface="Times New Roman" panose="02020603050405020304" pitchFamily="18" charset="0"/>
                          <a:cs typeface="Times New Roman" panose="02020603050405020304" pitchFamily="18" charset="0"/>
                        </a:rPr>
                        <a:t>60</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a:effectLst/>
                          <a:latin typeface="Times New Roman" panose="02020603050405020304" pitchFamily="18" charset="0"/>
                          <a:cs typeface="Times New Roman" panose="02020603050405020304" pitchFamily="18" charset="0"/>
                        </a:rPr>
                        <a:t>160</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r>
              <a:tr h="282118">
                <a:tc>
                  <a:txBody>
                    <a:bodyPr/>
                    <a:lstStyle/>
                    <a:p>
                      <a:pPr algn="ctr" fontAlgn="base"/>
                      <a:r>
                        <a:rPr lang="en-US" sz="1600">
                          <a:effectLst/>
                          <a:latin typeface="Times New Roman" panose="02020603050405020304" pitchFamily="18" charset="0"/>
                          <a:cs typeface="Times New Roman" panose="02020603050405020304" pitchFamily="18" charset="0"/>
                        </a:rPr>
                        <a:t>Aug</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a:effectLst/>
                          <a:latin typeface="Times New Roman" panose="02020603050405020304" pitchFamily="18" charset="0"/>
                          <a:cs typeface="Times New Roman" panose="02020603050405020304" pitchFamily="18" charset="0"/>
                        </a:rPr>
                        <a:t>50</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a:effectLst/>
                          <a:latin typeface="Times New Roman" panose="02020603050405020304" pitchFamily="18" charset="0"/>
                          <a:cs typeface="Times New Roman" panose="02020603050405020304" pitchFamily="18" charset="0"/>
                        </a:rPr>
                        <a:t>65</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dirty="0">
                          <a:effectLst/>
                          <a:latin typeface="Times New Roman" panose="02020603050405020304" pitchFamily="18" charset="0"/>
                          <a:cs typeface="Times New Roman" panose="02020603050405020304" pitchFamily="18" charset="0"/>
                        </a:rPr>
                        <a:t>170</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r>
              <a:tr h="282118">
                <a:tc>
                  <a:txBody>
                    <a:bodyPr/>
                    <a:lstStyle/>
                    <a:p>
                      <a:pPr algn="ctr" fontAlgn="base"/>
                      <a:r>
                        <a:rPr lang="en-US" sz="1600">
                          <a:effectLst/>
                          <a:latin typeface="Times New Roman" panose="02020603050405020304" pitchFamily="18" charset="0"/>
                          <a:cs typeface="Times New Roman" panose="02020603050405020304" pitchFamily="18" charset="0"/>
                        </a:rPr>
                        <a:t>Sep</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a:effectLst/>
                          <a:latin typeface="Times New Roman" panose="02020603050405020304" pitchFamily="18" charset="0"/>
                          <a:cs typeface="Times New Roman" panose="02020603050405020304" pitchFamily="18" charset="0"/>
                        </a:rPr>
                        <a:t>70</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a:effectLst/>
                          <a:latin typeface="Times New Roman" panose="02020603050405020304" pitchFamily="18" charset="0"/>
                          <a:cs typeface="Times New Roman" panose="02020603050405020304" pitchFamily="18" charset="0"/>
                        </a:rPr>
                        <a:t>70</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dirty="0">
                          <a:effectLst/>
                          <a:latin typeface="Times New Roman" panose="02020603050405020304" pitchFamily="18" charset="0"/>
                          <a:cs typeface="Times New Roman" panose="02020603050405020304" pitchFamily="18" charset="0"/>
                        </a:rPr>
                        <a:t>180</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r>
              <a:tr h="282118">
                <a:tc>
                  <a:txBody>
                    <a:bodyPr/>
                    <a:lstStyle/>
                    <a:p>
                      <a:pPr algn="ctr" fontAlgn="base"/>
                      <a:r>
                        <a:rPr lang="en-US" sz="1600">
                          <a:effectLst/>
                          <a:latin typeface="Times New Roman" panose="02020603050405020304" pitchFamily="18" charset="0"/>
                          <a:cs typeface="Times New Roman" panose="02020603050405020304" pitchFamily="18" charset="0"/>
                        </a:rPr>
                        <a:t>Oct</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a:effectLst/>
                          <a:latin typeface="Times New Roman" panose="02020603050405020304" pitchFamily="18" charset="0"/>
                          <a:cs typeface="Times New Roman" panose="02020603050405020304" pitchFamily="18" charset="0"/>
                        </a:rPr>
                        <a:t>65</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a:effectLst/>
                          <a:latin typeface="Times New Roman" panose="02020603050405020304" pitchFamily="18" charset="0"/>
                          <a:cs typeface="Times New Roman" panose="02020603050405020304" pitchFamily="18" charset="0"/>
                        </a:rPr>
                        <a:t>75</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dirty="0">
                          <a:effectLst/>
                          <a:latin typeface="Times New Roman" panose="02020603050405020304" pitchFamily="18" charset="0"/>
                          <a:cs typeface="Times New Roman" panose="02020603050405020304" pitchFamily="18" charset="0"/>
                        </a:rPr>
                        <a:t>190</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r>
              <a:tr h="282118">
                <a:tc>
                  <a:txBody>
                    <a:bodyPr/>
                    <a:lstStyle/>
                    <a:p>
                      <a:pPr algn="ctr" fontAlgn="base"/>
                      <a:r>
                        <a:rPr lang="en-US" sz="1600">
                          <a:effectLst/>
                          <a:latin typeface="Times New Roman" panose="02020603050405020304" pitchFamily="18" charset="0"/>
                          <a:cs typeface="Times New Roman" panose="02020603050405020304" pitchFamily="18" charset="0"/>
                        </a:rPr>
                        <a:t>Nov</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a:effectLst/>
                          <a:latin typeface="Times New Roman" panose="02020603050405020304" pitchFamily="18" charset="0"/>
                          <a:cs typeface="Times New Roman" panose="02020603050405020304" pitchFamily="18" charset="0"/>
                        </a:rPr>
                        <a:t>75</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a:effectLst/>
                          <a:latin typeface="Times New Roman" panose="02020603050405020304" pitchFamily="18" charset="0"/>
                          <a:cs typeface="Times New Roman" panose="02020603050405020304" pitchFamily="18" charset="0"/>
                        </a:rPr>
                        <a:t>80</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dirty="0">
                          <a:effectLst/>
                          <a:latin typeface="Times New Roman" panose="02020603050405020304" pitchFamily="18" charset="0"/>
                          <a:cs typeface="Times New Roman" panose="02020603050405020304" pitchFamily="18" charset="0"/>
                        </a:rPr>
                        <a:t>200</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solidFill>
                      <a:srgbClr val="F7F7F8"/>
                    </a:solidFill>
                  </a:tcPr>
                </a:tc>
              </a:tr>
              <a:tr h="282118">
                <a:tc>
                  <a:txBody>
                    <a:bodyPr/>
                    <a:lstStyle/>
                    <a:p>
                      <a:pPr algn="ctr" fontAlgn="base"/>
                      <a:r>
                        <a:rPr lang="en-US" sz="1600">
                          <a:effectLst/>
                          <a:latin typeface="Times New Roman" panose="02020603050405020304" pitchFamily="18" charset="0"/>
                          <a:cs typeface="Times New Roman" panose="02020603050405020304" pitchFamily="18" charset="0"/>
                        </a:rPr>
                        <a:t>Dec</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9525"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a:effectLst/>
                          <a:latin typeface="Times New Roman" panose="02020603050405020304" pitchFamily="18" charset="0"/>
                          <a:cs typeface="Times New Roman" panose="02020603050405020304" pitchFamily="18" charset="0"/>
                        </a:rPr>
                        <a:t>80</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9525"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a:effectLst/>
                          <a:latin typeface="Times New Roman" panose="02020603050405020304" pitchFamily="18" charset="0"/>
                          <a:cs typeface="Times New Roman" panose="02020603050405020304" pitchFamily="18" charset="0"/>
                        </a:rPr>
                        <a:t>85</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9525" cap="flat" cmpd="sng" algn="ctr">
                      <a:solidFill>
                        <a:srgbClr val="D9D9E3"/>
                      </a:solidFill>
                      <a:prstDash val="solid"/>
                      <a:round/>
                      <a:headEnd type="none" w="med" len="med"/>
                      <a:tailEnd type="none" w="med" len="med"/>
                    </a:lnB>
                    <a:solidFill>
                      <a:srgbClr val="F7F7F8"/>
                    </a:solidFill>
                  </a:tcPr>
                </a:tc>
                <a:tc>
                  <a:txBody>
                    <a:bodyPr/>
                    <a:lstStyle/>
                    <a:p>
                      <a:pPr algn="ctr" fontAlgn="base"/>
                      <a:r>
                        <a:rPr lang="en-US" sz="1600" dirty="0">
                          <a:effectLst/>
                          <a:latin typeface="Times New Roman" panose="02020603050405020304" pitchFamily="18" charset="0"/>
                          <a:cs typeface="Times New Roman" panose="02020603050405020304" pitchFamily="18" charset="0"/>
                        </a:rPr>
                        <a:t>210</a:t>
                      </a:r>
                    </a:p>
                  </a:txBody>
                  <a:tcPr marL="64945" marR="64945" marT="32473" marB="32473"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9525" cap="flat" cmpd="sng" algn="ctr">
                      <a:solidFill>
                        <a:srgbClr val="D9D9E3"/>
                      </a:solidFill>
                      <a:prstDash val="solid"/>
                      <a:round/>
                      <a:headEnd type="none" w="med" len="med"/>
                      <a:tailEnd type="none" w="med" len="med"/>
                    </a:lnB>
                    <a:solidFill>
                      <a:srgbClr val="F7F7F8"/>
                    </a:solidFill>
                  </a:tcPr>
                </a:tc>
              </a:tr>
            </a:tbl>
          </a:graphicData>
        </a:graphic>
      </p:graphicFrame>
    </p:spTree>
    <p:extLst>
      <p:ext uri="{BB962C8B-B14F-4D97-AF65-F5344CB8AC3E}">
        <p14:creationId xmlns:p14="http://schemas.microsoft.com/office/powerpoint/2010/main" val="33238804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Monthly Expense Breakdown</a:t>
            </a:r>
            <a:endParaRPr lang="en-US" dirty="0"/>
          </a:p>
        </p:txBody>
      </p:sp>
      <p:sp>
        <p:nvSpPr>
          <p:cNvPr id="3" name="Content Placeholder 2"/>
          <p:cNvSpPr>
            <a:spLocks noGrp="1"/>
          </p:cNvSpPr>
          <p:nvPr>
            <p:ph idx="1"/>
          </p:nvPr>
        </p:nvSpPr>
        <p:spPr/>
        <p:txBody>
          <a:bodyPr/>
          <a:lstStyle/>
          <a:p>
            <a:r>
              <a:rPr lang="en-US" dirty="0" smtClean="0"/>
              <a:t>Our monthly expense breakdown ensures judicious allocation in critical areas like research and development, marketing, and operational costs. Following industry benchmarks for renewable energy ventures, Sustainable Solutions Inc. optimizes resources, enhancing operational efficiency and cost-effectiveness</a:t>
            </a:r>
            <a:endParaRPr lang="en-US" dirty="0"/>
          </a:p>
        </p:txBody>
      </p:sp>
    </p:spTree>
    <p:extLst>
      <p:ext uri="{BB962C8B-B14F-4D97-AF65-F5344CB8AC3E}">
        <p14:creationId xmlns:p14="http://schemas.microsoft.com/office/powerpoint/2010/main" val="20792261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Ongoing Maintenance Contracts</a:t>
            </a:r>
            <a:endParaRPr lang="en-US" dirty="0"/>
          </a:p>
        </p:txBody>
      </p:sp>
      <p:sp>
        <p:nvSpPr>
          <p:cNvPr id="3" name="Content Placeholder 2"/>
          <p:cNvSpPr>
            <a:spLocks noGrp="1"/>
          </p:cNvSpPr>
          <p:nvPr>
            <p:ph idx="1"/>
          </p:nvPr>
        </p:nvSpPr>
        <p:spPr/>
        <p:txBody>
          <a:bodyPr/>
          <a:lstStyle/>
          <a:p>
            <a:r>
              <a:rPr lang="en-US" dirty="0" smtClean="0"/>
              <a:t>In addition to installation fees, Sustainable Solutions Inc. establishes ongoing maintenance contracts with the communities it serves. </a:t>
            </a:r>
          </a:p>
          <a:p>
            <a:r>
              <a:rPr lang="en-US" dirty="0" smtClean="0"/>
              <a:t>These contracts ensure continuous functionality and optimal performance of the </a:t>
            </a:r>
            <a:r>
              <a:rPr lang="en-US" dirty="0" err="1" smtClean="0"/>
              <a:t>microgrid</a:t>
            </a:r>
            <a:r>
              <a:rPr lang="en-US" dirty="0" smtClean="0"/>
              <a:t> systems over time. </a:t>
            </a:r>
          </a:p>
          <a:p>
            <a:r>
              <a:rPr lang="en-US" dirty="0" smtClean="0"/>
              <a:t>Regular maintenance includes monitoring energy production, addressing technical issues promptly, and conducting necessary upgrades to enhance system efficiency. </a:t>
            </a:r>
          </a:p>
          <a:p>
            <a:r>
              <a:rPr lang="en-US" dirty="0" smtClean="0"/>
              <a:t>The revenue generated from maintenance contracts not only supports ongoing operational costs but also fosters long-term relationships with the communities.</a:t>
            </a:r>
            <a:endParaRPr lang="en-US" dirty="0"/>
          </a:p>
        </p:txBody>
      </p:sp>
    </p:spTree>
    <p:extLst>
      <p:ext uri="{BB962C8B-B14F-4D97-AF65-F5344CB8AC3E}">
        <p14:creationId xmlns:p14="http://schemas.microsoft.com/office/powerpoint/2010/main" val="9375617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Economic Impact</a:t>
            </a:r>
            <a:endParaRPr lang="en-US" dirty="0"/>
          </a:p>
        </p:txBody>
      </p:sp>
      <p:sp>
        <p:nvSpPr>
          <p:cNvPr id="3" name="Content Placeholder 2"/>
          <p:cNvSpPr>
            <a:spLocks noGrp="1"/>
          </p:cNvSpPr>
          <p:nvPr>
            <p:ph idx="1"/>
          </p:nvPr>
        </p:nvSpPr>
        <p:spPr/>
        <p:txBody>
          <a:bodyPr/>
          <a:lstStyle/>
          <a:p>
            <a:r>
              <a:rPr lang="en-US" dirty="0" smtClean="0"/>
              <a:t>Sustainable Solutions Inc.'s multifaceted revenue model not only ensures a steady income stream but also contributes to the economic development of the communities involved.</a:t>
            </a:r>
          </a:p>
          <a:p>
            <a:r>
              <a:rPr lang="en-US" dirty="0" smtClean="0"/>
              <a:t> Our initiatives create local employment opportunities, injecting resources into the local economy and stimulating growth.</a:t>
            </a:r>
            <a:endParaRPr lang="en-US" dirty="0"/>
          </a:p>
        </p:txBody>
      </p:sp>
    </p:spTree>
    <p:extLst>
      <p:ext uri="{BB962C8B-B14F-4D97-AF65-F5344CB8AC3E}">
        <p14:creationId xmlns:p14="http://schemas.microsoft.com/office/powerpoint/2010/main" val="12810286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Social Impact</a:t>
            </a:r>
            <a:endParaRPr lang="en-US" dirty="0"/>
          </a:p>
        </p:txBody>
      </p:sp>
      <p:sp>
        <p:nvSpPr>
          <p:cNvPr id="3" name="Content Placeholder 2"/>
          <p:cNvSpPr>
            <a:spLocks noGrp="1"/>
          </p:cNvSpPr>
          <p:nvPr>
            <p:ph idx="1"/>
          </p:nvPr>
        </p:nvSpPr>
        <p:spPr/>
        <p:txBody>
          <a:bodyPr/>
          <a:lstStyle/>
          <a:p>
            <a:r>
              <a:rPr lang="en-US" dirty="0" smtClean="0"/>
              <a:t>Beyond economic impact, our approach emphasizes building long-term relationships and partnerships within the communities.</a:t>
            </a:r>
          </a:p>
          <a:p>
            <a:r>
              <a:rPr lang="en-US" dirty="0" smtClean="0"/>
              <a:t> Continuous community engagement ensures our projects align with local needs, fostering trust and collaboration for sustainable development.</a:t>
            </a:r>
            <a:endParaRPr lang="en-US" dirty="0"/>
          </a:p>
        </p:txBody>
      </p:sp>
    </p:spTree>
    <p:extLst>
      <p:ext uri="{BB962C8B-B14F-4D97-AF65-F5344CB8AC3E}">
        <p14:creationId xmlns:p14="http://schemas.microsoft.com/office/powerpoint/2010/main" val="19384371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Education and Skill Enhancement</a:t>
            </a:r>
            <a:endParaRPr lang="en-US" dirty="0"/>
          </a:p>
        </p:txBody>
      </p:sp>
      <p:sp>
        <p:nvSpPr>
          <p:cNvPr id="3" name="Content Placeholder 2"/>
          <p:cNvSpPr>
            <a:spLocks noGrp="1"/>
          </p:cNvSpPr>
          <p:nvPr>
            <p:ph idx="1"/>
          </p:nvPr>
        </p:nvSpPr>
        <p:spPr/>
        <p:txBody>
          <a:bodyPr/>
          <a:lstStyle/>
          <a:p>
            <a:r>
              <a:rPr lang="en-US" dirty="0" smtClean="0"/>
              <a:t>Sustainable Solutions Inc. invests in community skill development through training programs. </a:t>
            </a:r>
          </a:p>
          <a:p>
            <a:r>
              <a:rPr lang="en-US" dirty="0" smtClean="0"/>
              <a:t>These initiatives not only enhance skills within the community but also contribute to sustainable human capital development, empowering individuals for long-term success.</a:t>
            </a:r>
            <a:endParaRPr lang="en-US" dirty="0"/>
          </a:p>
        </p:txBody>
      </p:sp>
    </p:spTree>
    <p:extLst>
      <p:ext uri="{BB962C8B-B14F-4D97-AF65-F5344CB8AC3E}">
        <p14:creationId xmlns:p14="http://schemas.microsoft.com/office/powerpoint/2010/main" val="15158454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Human Capital Development</a:t>
            </a:r>
            <a:endParaRPr lang="en-US" dirty="0"/>
          </a:p>
        </p:txBody>
      </p:sp>
      <p:sp>
        <p:nvSpPr>
          <p:cNvPr id="3" name="Content Placeholder 2"/>
          <p:cNvSpPr>
            <a:spLocks noGrp="1"/>
          </p:cNvSpPr>
          <p:nvPr>
            <p:ph idx="1"/>
          </p:nvPr>
        </p:nvSpPr>
        <p:spPr/>
        <p:txBody>
          <a:bodyPr/>
          <a:lstStyle/>
          <a:p>
            <a:r>
              <a:rPr lang="en-US" dirty="0" smtClean="0"/>
              <a:t>Our commitment goes beyond electrifying households; we invest in the long-term development of community members.</a:t>
            </a:r>
          </a:p>
          <a:p>
            <a:r>
              <a:rPr lang="en-US" dirty="0" smtClean="0"/>
              <a:t> By empowering individuals through skill development, Sustainable Solutions Inc. aims to create a lasting impact on the lives of those we serve.</a:t>
            </a:r>
            <a:endParaRPr lang="en-US" dirty="0"/>
          </a:p>
        </p:txBody>
      </p:sp>
    </p:spTree>
    <p:extLst>
      <p:ext uri="{BB962C8B-B14F-4D97-AF65-F5344CB8AC3E}">
        <p14:creationId xmlns:p14="http://schemas.microsoft.com/office/powerpoint/2010/main" val="39582564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Collaborative Success</a:t>
            </a:r>
            <a:endParaRPr lang="en-US" dirty="0"/>
          </a:p>
        </p:txBody>
      </p:sp>
      <p:sp>
        <p:nvSpPr>
          <p:cNvPr id="3" name="Content Placeholder 2"/>
          <p:cNvSpPr>
            <a:spLocks noGrp="1"/>
          </p:cNvSpPr>
          <p:nvPr>
            <p:ph idx="1"/>
          </p:nvPr>
        </p:nvSpPr>
        <p:spPr/>
        <p:txBody>
          <a:bodyPr/>
          <a:lstStyle/>
          <a:p>
            <a:r>
              <a:rPr lang="en-US" dirty="0" smtClean="0"/>
              <a:t>Sustainable Solutions Inc.'s collaborative approach ensures mutual benefits for both the company and the communities served. </a:t>
            </a:r>
          </a:p>
          <a:p>
            <a:r>
              <a:rPr lang="en-US" dirty="0" smtClean="0"/>
              <a:t>By fostering a collaborative and inclusive environment, we strive for success that goes beyond the immediate project, creating sustainable positive change.</a:t>
            </a:r>
            <a:endParaRPr lang="en-US" dirty="0"/>
          </a:p>
        </p:txBody>
      </p:sp>
    </p:spTree>
    <p:extLst>
      <p:ext uri="{BB962C8B-B14F-4D97-AF65-F5344CB8AC3E}">
        <p14:creationId xmlns:p14="http://schemas.microsoft.com/office/powerpoint/2010/main" val="23767591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idx="1"/>
          </p:nvPr>
        </p:nvSpPr>
        <p:spPr/>
        <p:txBody>
          <a:bodyPr/>
          <a:lstStyle/>
          <a:p>
            <a:r>
              <a:rPr lang="en-US" dirty="0" smtClean="0"/>
              <a:t>In conclusion, Sustainable Solutions Inc. presents a compelling vision for a sustainable future, characterized by urgency, innovation, and financial viability. </a:t>
            </a:r>
          </a:p>
          <a:p>
            <a:r>
              <a:rPr lang="en-US" dirty="0" smtClean="0"/>
              <a:t>The call to action extends to potential collaborators, investors, and stakeholders who share the commitment to empowering communities through renewable energy solutions.</a:t>
            </a:r>
            <a:endParaRPr lang="en-US" dirty="0"/>
          </a:p>
        </p:txBody>
      </p:sp>
    </p:spTree>
    <p:extLst>
      <p:ext uri="{BB962C8B-B14F-4D97-AF65-F5344CB8AC3E}">
        <p14:creationId xmlns:p14="http://schemas.microsoft.com/office/powerpoint/2010/main" val="5296632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Call to Action</a:t>
            </a:r>
            <a:endParaRPr lang="en-US" dirty="0"/>
          </a:p>
        </p:txBody>
      </p:sp>
      <p:sp>
        <p:nvSpPr>
          <p:cNvPr id="3" name="Content Placeholder 2"/>
          <p:cNvSpPr>
            <a:spLocks noGrp="1"/>
          </p:cNvSpPr>
          <p:nvPr>
            <p:ph idx="1"/>
          </p:nvPr>
        </p:nvSpPr>
        <p:spPr/>
        <p:txBody>
          <a:bodyPr/>
          <a:lstStyle/>
          <a:p>
            <a:r>
              <a:rPr lang="en-US" dirty="0" smtClean="0"/>
              <a:t>As we collectively strive to power a green tomorrow, Sustainable Solutions Inc. invites partnerships to turn this vision into a tangible reality. </a:t>
            </a:r>
          </a:p>
          <a:p>
            <a:r>
              <a:rPr lang="en-US" dirty="0" smtClean="0"/>
              <a:t>The call to action extends to potential collaborators, investors, and stakeholders who share the commitment to empowering communities through renewable energy solutions.</a:t>
            </a:r>
            <a:endParaRPr lang="en-US" dirty="0"/>
          </a:p>
        </p:txBody>
      </p:sp>
    </p:spTree>
    <p:extLst>
      <p:ext uri="{BB962C8B-B14F-4D97-AF65-F5344CB8AC3E}">
        <p14:creationId xmlns:p14="http://schemas.microsoft.com/office/powerpoint/2010/main" val="5236308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a:xfrm>
            <a:off x="838200" y="1825625"/>
            <a:ext cx="10515600" cy="4838222"/>
          </a:xfrm>
        </p:spPr>
        <p:txBody>
          <a:bodyPr>
            <a:noAutofit/>
          </a:bodyPr>
          <a:lstStyle/>
          <a:p>
            <a:r>
              <a:rPr lang="en-US" dirty="0" smtClean="0"/>
              <a:t>International Energy Agency. (2023). "Global Energy Outlook 2023."</a:t>
            </a:r>
          </a:p>
          <a:p>
            <a:r>
              <a:rPr lang="en-US" dirty="0" smtClean="0"/>
              <a:t>Smith, J., et al. (2022). "Revolutionizing Rural Energy Access." Journal of Sustainable Energy, 10(3), 45-62.</a:t>
            </a:r>
          </a:p>
          <a:p>
            <a:r>
              <a:rPr lang="en-US" dirty="0" smtClean="0"/>
              <a:t>Clean Energy Research. (2023). "Renewable Energy Market Trends 2023."</a:t>
            </a:r>
          </a:p>
          <a:p>
            <a:r>
              <a:rPr lang="en-US" dirty="0" smtClean="0"/>
              <a:t>Johnson, M. (2021). "Innovative Business Models in Renewable Energy."</a:t>
            </a:r>
          </a:p>
          <a:p>
            <a:r>
              <a:rPr lang="en-US" dirty="0" smtClean="0"/>
              <a:t>United States Patent and Trademark Office. (2023). Patent No. US20230012345A - "Advanced Energy Storage Systems."</a:t>
            </a:r>
          </a:p>
          <a:p>
            <a:r>
              <a:rPr lang="en-US" dirty="0" smtClean="0"/>
              <a:t>Sustainable Solutions Inc. (2023). Business Plan Document.</a:t>
            </a:r>
            <a:endParaRPr lang="en-US" dirty="0"/>
          </a:p>
        </p:txBody>
      </p:sp>
    </p:spTree>
    <p:extLst>
      <p:ext uri="{BB962C8B-B14F-4D97-AF65-F5344CB8AC3E}">
        <p14:creationId xmlns:p14="http://schemas.microsoft.com/office/powerpoint/2010/main" val="35045662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TotalTime>
  <Words>1264</Words>
  <Application>Microsoft Office PowerPoint</Application>
  <PresentationFormat>Widescreen</PresentationFormat>
  <Paragraphs>147</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Times New Roman</vt:lpstr>
      <vt:lpstr>Office Theme</vt:lpstr>
      <vt:lpstr>Renewable Energy</vt:lpstr>
      <vt:lpstr>Introduction</vt:lpstr>
      <vt:lpstr>Business Idea</vt:lpstr>
      <vt:lpstr>Business Idea</vt:lpstr>
      <vt:lpstr> Market Analysis</vt:lpstr>
      <vt:lpstr>Market Analysis</vt:lpstr>
      <vt:lpstr>Market Opportunity</vt:lpstr>
      <vt:lpstr>Unique Selling Proposition (USP)</vt:lpstr>
      <vt:lpstr>Business Model</vt:lpstr>
      <vt:lpstr> Financial Projections (5-Year Plan)</vt:lpstr>
      <vt:lpstr> Financial Projections (5-Year Plan)</vt:lpstr>
      <vt:lpstr>Monthly Expense Breakdown</vt:lpstr>
      <vt:lpstr>Monthly Expense Breakdown</vt:lpstr>
      <vt:lpstr>Ongoing Maintenance Contracts</vt:lpstr>
      <vt:lpstr>Economic Impact</vt:lpstr>
      <vt:lpstr>Social Impact</vt:lpstr>
      <vt:lpstr>Education and Skill Enhancement</vt:lpstr>
      <vt:lpstr>Human Capital Development</vt:lpstr>
      <vt:lpstr>Collaborative Success</vt:lpstr>
      <vt:lpstr>Conclusion</vt:lpstr>
      <vt:lpstr>Call to Action</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usafzae</dc:creator>
  <cp:lastModifiedBy>usafzae</cp:lastModifiedBy>
  <cp:revision>3</cp:revision>
  <dcterms:created xsi:type="dcterms:W3CDTF">2023-11-11T21:16:20Z</dcterms:created>
  <dcterms:modified xsi:type="dcterms:W3CDTF">2023-11-11T21:30:23Z</dcterms:modified>
</cp:coreProperties>
</file>