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2"/>
  </p:notesMasterIdLst>
  <p:sldIdLst>
    <p:sldId id="256" r:id="rId2"/>
    <p:sldId id="275" r:id="rId3"/>
    <p:sldId id="265" r:id="rId4"/>
    <p:sldId id="270" r:id="rId5"/>
    <p:sldId id="282" r:id="rId6"/>
    <p:sldId id="273" r:id="rId7"/>
    <p:sldId id="283" r:id="rId8"/>
    <p:sldId id="258" r:id="rId9"/>
    <p:sldId id="284" r:id="rId10"/>
    <p:sldId id="259" r:id="rId11"/>
    <p:sldId id="267" r:id="rId12"/>
    <p:sldId id="277" r:id="rId13"/>
    <p:sldId id="278" r:id="rId14"/>
    <p:sldId id="261" r:id="rId15"/>
    <p:sldId id="260" r:id="rId16"/>
    <p:sldId id="285" r:id="rId17"/>
    <p:sldId id="279" r:id="rId18"/>
    <p:sldId id="286" r:id="rId19"/>
    <p:sldId id="280" r:id="rId20"/>
    <p:sldId id="262"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ssica Pitman" initials="JP" lastIdx="1" clrIdx="0">
    <p:extLst>
      <p:ext uri="{19B8F6BF-5375-455C-9EA6-DF929625EA0E}">
        <p15:presenceInfo xmlns:p15="http://schemas.microsoft.com/office/powerpoint/2012/main" userId="S::j.pitman@uwtsd.ac.uk::32810b54-0e4c-4b23-98da-f3c8604117a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5675D6-AFD0-4167-806D-3CC47567B705}" v="23" dt="2021-11-09T16:00:57.8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73118" autoAdjust="0"/>
  </p:normalViewPr>
  <p:slideViewPr>
    <p:cSldViewPr snapToGrid="0">
      <p:cViewPr varScale="1">
        <p:scale>
          <a:sx n="80" d="100"/>
          <a:sy n="80" d="100"/>
        </p:scale>
        <p:origin x="24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A6345916-3D85-4225-9180-59424DCA3565}" type="datetimeFigureOut">
              <a:rPr lang="en-GB" smtClean="0"/>
              <a:t>15/11/2021</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22215DE9-6812-4503-94BE-E3FCA9A952DB}" type="slidenum">
              <a:rPr lang="en-GB" smtClean="0"/>
              <a:t>‹#›</a:t>
            </a:fld>
            <a:endParaRPr lang="en-GB"/>
          </a:p>
        </p:txBody>
      </p:sp>
    </p:spTree>
    <p:extLst>
      <p:ext uri="{BB962C8B-B14F-4D97-AF65-F5344CB8AC3E}">
        <p14:creationId xmlns:p14="http://schemas.microsoft.com/office/powerpoint/2010/main" val="15327547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Tizzard</a:t>
            </a:r>
            <a:r>
              <a:rPr lang="en-GB" dirty="0"/>
              <a:t> and Hughes study had a differing view of families ability to support their children’s learning. </a:t>
            </a:r>
          </a:p>
          <a:p>
            <a:endParaRPr lang="en-GB" dirty="0"/>
          </a:p>
          <a:p>
            <a:r>
              <a:rPr lang="en-GB" dirty="0"/>
              <a:t>This is just showing that we can have a deficit view of families who may be seen as disadvantaged when actually they are not.</a:t>
            </a:r>
          </a:p>
        </p:txBody>
      </p:sp>
      <p:sp>
        <p:nvSpPr>
          <p:cNvPr id="4" name="Slide Number Placeholder 3"/>
          <p:cNvSpPr>
            <a:spLocks noGrp="1"/>
          </p:cNvSpPr>
          <p:nvPr>
            <p:ph type="sldNum" sz="quarter" idx="5"/>
          </p:nvPr>
        </p:nvSpPr>
        <p:spPr/>
        <p:txBody>
          <a:bodyPr/>
          <a:lstStyle/>
          <a:p>
            <a:fld id="{22215DE9-6812-4503-94BE-E3FCA9A952DB}" type="slidenum">
              <a:rPr lang="en-GB" smtClean="0"/>
              <a:t>4</a:t>
            </a:fld>
            <a:endParaRPr lang="en-GB"/>
          </a:p>
        </p:txBody>
      </p:sp>
    </p:spTree>
    <p:extLst>
      <p:ext uri="{BB962C8B-B14F-4D97-AF65-F5344CB8AC3E}">
        <p14:creationId xmlns:p14="http://schemas.microsoft.com/office/powerpoint/2010/main" val="13626772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11/15/2021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iriss.org.uk/resources/insights/parents-learning-disabilities" TargetMode="External"/><Relationship Id="rId2" Type="http://schemas.openxmlformats.org/officeDocument/2006/relationships/hyperlink" Target="https://llyw.cymru/sites/default/files/publications/2019-07/teuluoedd-yn-gyntaf-canllawiau-i-awdurdodau-lleol.pdf" TargetMode="External"/><Relationship Id="rId1" Type="http://schemas.openxmlformats.org/officeDocument/2006/relationships/slideLayout" Target="../slideLayouts/slideLayout4.xml"/><Relationship Id="rId4" Type="http://schemas.openxmlformats.org/officeDocument/2006/relationships/hyperlink" Target="https://gov.wales/sites/default/files/publications/2019-07/families-first-guidance-for-local-authorities_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7B983F-C330-4906-B2B6-AF68943FBFF2}"/>
              </a:ext>
            </a:extLst>
          </p:cNvPr>
          <p:cNvSpPr txBox="1"/>
          <p:nvPr/>
        </p:nvSpPr>
        <p:spPr>
          <a:xfrm>
            <a:off x="1905244" y="4440116"/>
            <a:ext cx="5338321" cy="646331"/>
          </a:xfrm>
          <a:prstGeom prst="rect">
            <a:avLst/>
          </a:prstGeom>
          <a:noFill/>
        </p:spPr>
        <p:txBody>
          <a:bodyPr wrap="none" rtlCol="0">
            <a:spAutoFit/>
          </a:bodyPr>
          <a:lstStyle/>
          <a:p>
            <a:r>
              <a:rPr lang="en-GB" dirty="0">
                <a:solidFill>
                  <a:schemeClr val="bg1"/>
                </a:solidFill>
              </a:rPr>
              <a:t>Darlith: Teuluoedd ac arweinyddiaeth gynhwysol</a:t>
            </a:r>
          </a:p>
          <a:p>
            <a:r>
              <a:rPr lang="en-GB" dirty="0">
                <a:solidFill>
                  <a:schemeClr val="bg1"/>
                </a:solidFill>
              </a:rPr>
              <a:t>Lesson : Inclusive Leadership and working with families</a:t>
            </a:r>
          </a:p>
        </p:txBody>
      </p:sp>
    </p:spTree>
    <p:extLst>
      <p:ext uri="{BB962C8B-B14F-4D97-AF65-F5344CB8AC3E}">
        <p14:creationId xmlns:p14="http://schemas.microsoft.com/office/powerpoint/2010/main" val="573946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E1E69BA-8FB2-4929-ACF3-513ACE347A1D}"/>
              </a:ext>
            </a:extLst>
          </p:cNvPr>
          <p:cNvSpPr>
            <a:spLocks noGrp="1"/>
          </p:cNvSpPr>
          <p:nvPr>
            <p:ph sz="half" idx="2"/>
          </p:nvPr>
        </p:nvSpPr>
        <p:spPr>
          <a:xfrm>
            <a:off x="227869" y="432254"/>
            <a:ext cx="3886200" cy="4351338"/>
          </a:xfrm>
        </p:spPr>
        <p:txBody>
          <a:bodyPr>
            <a:normAutofit/>
          </a:bodyPr>
          <a:lstStyle/>
          <a:p>
            <a:pPr marL="342900" lvl="0" indent="-342900">
              <a:lnSpc>
                <a:spcPct val="107000"/>
              </a:lnSpc>
              <a:spcAft>
                <a:spcPts val="800"/>
              </a:spcAft>
              <a:buFont typeface="Arial" panose="020B0604020202020204" pitchFamily="34" charset="0"/>
              <a:buChar char="•"/>
              <a:tabLst>
                <a:tab pos="457200" algn="l"/>
              </a:tabLst>
            </a:pPr>
            <a:r>
              <a:rPr lang="cy-GB" sz="1800" dirty="0">
                <a:effectLst/>
                <a:latin typeface="Arial" panose="020B0604020202020204" pitchFamily="34" charset="0"/>
                <a:ea typeface="DengXian" panose="02010600030101010101" pitchFamily="2" charset="-122"/>
                <a:cs typeface="Arial" panose="020B0604020202020204" pitchFamily="34" charset="0"/>
              </a:rPr>
              <a:t>Sut fyddech chi'n disgrifio teulu?</a:t>
            </a:r>
            <a:endParaRPr lang="en-GB" sz="18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1800" dirty="0">
                <a:effectLst/>
                <a:latin typeface="Arial" panose="020B0604020202020204" pitchFamily="34" charset="0"/>
                <a:ea typeface="DengXian" panose="02010600030101010101" pitchFamily="2" charset="-122"/>
                <a:cs typeface="Arial" panose="020B0604020202020204" pitchFamily="34" charset="0"/>
              </a:rPr>
              <a:t>Sut fyddech chi'n disgrifio rhiant?</a:t>
            </a:r>
            <a:endParaRPr lang="en-GB" sz="18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1800" dirty="0">
                <a:effectLst/>
                <a:latin typeface="Arial" panose="020B0604020202020204" pitchFamily="34" charset="0"/>
                <a:ea typeface="DengXian" panose="02010600030101010101" pitchFamily="2" charset="-122"/>
                <a:cs typeface="Arial" panose="020B0604020202020204" pitchFamily="34" charset="0"/>
              </a:rPr>
              <a:t>Pa faterion y mae teuluoedd yn eu hwynebu?</a:t>
            </a:r>
            <a:endParaRPr lang="en-GB" sz="18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1800" dirty="0">
                <a:effectLst/>
                <a:latin typeface="Arial" panose="020B0604020202020204" pitchFamily="34" charset="0"/>
                <a:ea typeface="DengXian" panose="02010600030101010101" pitchFamily="2" charset="-122"/>
                <a:cs typeface="Arial" panose="020B0604020202020204" pitchFamily="34" charset="0"/>
              </a:rPr>
              <a:t>Sut y byddai'n edrych yn amgylchedd y blynyddoedd cynnar?</a:t>
            </a:r>
            <a:endParaRPr lang="en-GB" sz="1800" dirty="0">
              <a:effectLst/>
              <a:latin typeface="Arial" panose="020B0604020202020204" pitchFamily="34" charset="0"/>
              <a:ea typeface="DengXian" panose="02010600030101010101" pitchFamily="2" charset="-122"/>
              <a:cs typeface="Arial" panose="020B0604020202020204" pitchFamily="34" charset="0"/>
            </a:endParaRPr>
          </a:p>
          <a:p>
            <a:r>
              <a:rPr lang="cy-GB" sz="1800" dirty="0">
                <a:effectLst/>
                <a:latin typeface="Arial" panose="020B0604020202020204" pitchFamily="34" charset="0"/>
                <a:ea typeface="DengXian" panose="02010600030101010101" pitchFamily="2" charset="-122"/>
                <a:cs typeface="Arial" panose="020B0604020202020204" pitchFamily="34" charset="0"/>
              </a:rPr>
              <a:t>Pa ymddygiadau gan deuluoedd y gallech chi sylwi arnyn nhw yn yr amgylchedd blynyddoedd cynnar?</a:t>
            </a: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C02BA3-0094-403F-B467-84A6931FF61A}"/>
              </a:ext>
            </a:extLst>
          </p:cNvPr>
          <p:cNvSpPr>
            <a:spLocks noGrp="1"/>
          </p:cNvSpPr>
          <p:nvPr>
            <p:ph sz="half" idx="1"/>
          </p:nvPr>
        </p:nvSpPr>
        <p:spPr>
          <a:xfrm>
            <a:off x="5029932" y="295764"/>
            <a:ext cx="3886200" cy="4351338"/>
          </a:xfrm>
        </p:spPr>
        <p:txBody>
          <a:bodyPr>
            <a:normAutofit/>
          </a:bodyPr>
          <a:lstStyle/>
          <a:p>
            <a:pPr marL="0" indent="0">
              <a:buNone/>
            </a:pPr>
            <a:r>
              <a:rPr lang="en-GB" sz="2200" dirty="0">
                <a:solidFill>
                  <a:schemeClr val="accent1">
                    <a:lumMod val="75000"/>
                  </a:schemeClr>
                </a:solidFill>
              </a:rPr>
              <a:t>How would you describe a family?</a:t>
            </a:r>
          </a:p>
          <a:p>
            <a:pPr marL="0" indent="0">
              <a:buNone/>
            </a:pPr>
            <a:r>
              <a:rPr lang="en-GB" sz="2200" dirty="0">
                <a:solidFill>
                  <a:schemeClr val="accent1">
                    <a:lumMod val="75000"/>
                  </a:schemeClr>
                </a:solidFill>
              </a:rPr>
              <a:t>How would you describe a parent? </a:t>
            </a:r>
          </a:p>
          <a:p>
            <a:pPr marL="0" indent="0">
              <a:buNone/>
            </a:pPr>
            <a:r>
              <a:rPr lang="en-GB" sz="2200" dirty="0">
                <a:solidFill>
                  <a:schemeClr val="accent1">
                    <a:lumMod val="75000"/>
                  </a:schemeClr>
                </a:solidFill>
              </a:rPr>
              <a:t>What issues do families face?</a:t>
            </a:r>
          </a:p>
          <a:p>
            <a:pPr marL="0" indent="0">
              <a:buNone/>
            </a:pPr>
            <a:r>
              <a:rPr lang="en-GB" sz="2200" dirty="0">
                <a:solidFill>
                  <a:schemeClr val="accent1">
                    <a:lumMod val="75000"/>
                  </a:schemeClr>
                </a:solidFill>
              </a:rPr>
              <a:t>How would it look in the early years environment?</a:t>
            </a:r>
          </a:p>
          <a:p>
            <a:pPr marL="0" indent="0">
              <a:buNone/>
            </a:pPr>
            <a:r>
              <a:rPr lang="en-GB" sz="2200" dirty="0">
                <a:solidFill>
                  <a:schemeClr val="accent1">
                    <a:lumMod val="75000"/>
                  </a:schemeClr>
                </a:solidFill>
              </a:rPr>
              <a:t>What behaviours might you notice from families in the early years environment?</a:t>
            </a:r>
          </a:p>
          <a:p>
            <a:pPr marL="0" indent="0">
              <a:buNone/>
            </a:pPr>
            <a:endParaRPr lang="en-GB" dirty="0"/>
          </a:p>
        </p:txBody>
      </p:sp>
      <p:pic>
        <p:nvPicPr>
          <p:cNvPr id="1026" name="Picture 2" descr="African Cartoon premiere&amp;#39;s at the Bernie Grant Centre - Voice Online">
            <a:extLst>
              <a:ext uri="{FF2B5EF4-FFF2-40B4-BE49-F238E27FC236}">
                <a16:creationId xmlns:a16="http://schemas.microsoft.com/office/drawing/2014/main" id="{5E29AE9A-8AA8-4441-9CE6-98BF09157C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3945392"/>
            <a:ext cx="2724150" cy="167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28266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47068-81E8-479B-8088-9B74FCC866BD}"/>
              </a:ext>
            </a:extLst>
          </p:cNvPr>
          <p:cNvSpPr>
            <a:spLocks noGrp="1"/>
          </p:cNvSpPr>
          <p:nvPr>
            <p:ph type="title"/>
          </p:nvPr>
        </p:nvSpPr>
        <p:spPr/>
        <p:txBody>
          <a:bodyPr/>
          <a:lstStyle/>
          <a:p>
            <a:r>
              <a:rPr lang="en-GB" dirty="0"/>
              <a:t>Pen Green Centre – </a:t>
            </a:r>
            <a:r>
              <a:rPr lang="en-GB" dirty="0" err="1"/>
              <a:t>Dr.</a:t>
            </a:r>
            <a:r>
              <a:rPr lang="en-GB" dirty="0"/>
              <a:t> </a:t>
            </a:r>
            <a:r>
              <a:rPr lang="en-GB" dirty="0" err="1"/>
              <a:t>Margy</a:t>
            </a:r>
            <a:r>
              <a:rPr lang="en-GB" dirty="0"/>
              <a:t> Whalley</a:t>
            </a:r>
          </a:p>
        </p:txBody>
      </p:sp>
      <p:pic>
        <p:nvPicPr>
          <p:cNvPr id="6" name="Content Placeholder 5">
            <a:extLst>
              <a:ext uri="{FF2B5EF4-FFF2-40B4-BE49-F238E27FC236}">
                <a16:creationId xmlns:a16="http://schemas.microsoft.com/office/drawing/2014/main" id="{C85AED84-28E2-4F99-95F0-0E7BFC0A1A8F}"/>
              </a:ext>
            </a:extLst>
          </p:cNvPr>
          <p:cNvPicPr>
            <a:picLocks noGrp="1" noChangeAspect="1"/>
          </p:cNvPicPr>
          <p:nvPr>
            <p:ph sz="half" idx="1"/>
          </p:nvPr>
        </p:nvPicPr>
        <p:blipFill>
          <a:blip r:embed="rId2"/>
          <a:stretch>
            <a:fillRect/>
          </a:stretch>
        </p:blipFill>
        <p:spPr>
          <a:xfrm>
            <a:off x="4141177" y="1617784"/>
            <a:ext cx="4374173" cy="3622431"/>
          </a:xfrm>
        </p:spPr>
      </p:pic>
      <p:sp>
        <p:nvSpPr>
          <p:cNvPr id="4" name="Content Placeholder 3">
            <a:extLst>
              <a:ext uri="{FF2B5EF4-FFF2-40B4-BE49-F238E27FC236}">
                <a16:creationId xmlns:a16="http://schemas.microsoft.com/office/drawing/2014/main" id="{B5296DAD-9935-40CB-B2CA-00B342531BAE}"/>
              </a:ext>
            </a:extLst>
          </p:cNvPr>
          <p:cNvSpPr>
            <a:spLocks noGrp="1"/>
          </p:cNvSpPr>
          <p:nvPr>
            <p:ph sz="half" idx="2"/>
          </p:nvPr>
        </p:nvSpPr>
        <p:spPr>
          <a:xfrm>
            <a:off x="259373" y="2599348"/>
            <a:ext cx="3886200" cy="4351338"/>
          </a:xfrm>
        </p:spPr>
        <p:txBody>
          <a:bodyPr/>
          <a:lstStyle/>
          <a:p>
            <a:r>
              <a:rPr lang="en-GB" dirty="0"/>
              <a:t>https://www.youtube.com/watch?v=xBRjZ3wDyns</a:t>
            </a:r>
          </a:p>
        </p:txBody>
      </p:sp>
    </p:spTree>
    <p:extLst>
      <p:ext uri="{BB962C8B-B14F-4D97-AF65-F5344CB8AC3E}">
        <p14:creationId xmlns:p14="http://schemas.microsoft.com/office/powerpoint/2010/main" val="2871995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B0B7FB-2F01-40A1-9016-C28C339278EE}"/>
              </a:ext>
            </a:extLst>
          </p:cNvPr>
          <p:cNvSpPr>
            <a:spLocks noGrp="1"/>
          </p:cNvSpPr>
          <p:nvPr>
            <p:ph sz="half" idx="1"/>
          </p:nvPr>
        </p:nvSpPr>
        <p:spPr>
          <a:xfrm>
            <a:off x="258097" y="184355"/>
            <a:ext cx="8790038" cy="6024715"/>
          </a:xfrm>
        </p:spPr>
        <p:txBody>
          <a:bodyPr>
            <a:normAutofit fontScale="55000" lnSpcReduction="20000"/>
          </a:bodyPr>
          <a:lstStyle/>
          <a:p>
            <a:pPr marL="0" indent="0">
              <a:lnSpc>
                <a:spcPct val="170000"/>
              </a:lnSpc>
              <a:buNone/>
            </a:pPr>
            <a:r>
              <a:rPr lang="en-GB" sz="3300" b="0" i="1" dirty="0">
                <a:solidFill>
                  <a:srgbClr val="000000"/>
                </a:solidFill>
                <a:effectLst/>
                <a:latin typeface="Helvetica" panose="020B0604020202020204" pitchFamily="34" charset="0"/>
              </a:rPr>
              <a:t>“</a:t>
            </a:r>
            <a:r>
              <a:rPr lang="en-GB" sz="3300" b="0" i="1" dirty="0">
                <a:solidFill>
                  <a:srgbClr val="000000"/>
                </a:solidFill>
                <a:effectLst/>
                <a:latin typeface="Arial" panose="020B0604020202020204" pitchFamily="34" charset="0"/>
                <a:cs typeface="Arial" panose="020B0604020202020204" pitchFamily="34" charset="0"/>
              </a:rPr>
              <a:t>It is nowadays widely assumed, almost without question, that professionals have a good deal to teach parents about how to educate and bring up children. The idea that professionals might learn from observing children talking to their parents at home has hardly been considered”.</a:t>
            </a:r>
          </a:p>
          <a:p>
            <a:pPr marL="0" indent="0">
              <a:buNone/>
            </a:pPr>
            <a:endParaRPr lang="en-GB" sz="3300" dirty="0">
              <a:solidFill>
                <a:srgbClr val="000000"/>
              </a:solidFill>
              <a:latin typeface="Arial" panose="020B0604020202020204" pitchFamily="34" charset="0"/>
              <a:cs typeface="Arial" panose="020B0604020202020204" pitchFamily="34" charset="0"/>
            </a:endParaRPr>
          </a:p>
          <a:p>
            <a:pPr marL="0" indent="0">
              <a:buNone/>
            </a:pPr>
            <a:endParaRPr lang="en-GB" sz="3300" dirty="0">
              <a:solidFill>
                <a:srgbClr val="000000"/>
              </a:solidFill>
              <a:latin typeface="Arial" panose="020B0604020202020204" pitchFamily="34" charset="0"/>
              <a:cs typeface="Arial" panose="020B0604020202020204" pitchFamily="34" charset="0"/>
            </a:endParaRPr>
          </a:p>
          <a:p>
            <a:pPr marL="0" indent="0">
              <a:buNone/>
            </a:pPr>
            <a:r>
              <a:rPr lang="cy-GB" sz="3300" dirty="0">
                <a:effectLst/>
                <a:latin typeface="Arial" panose="020B0604020202020204" pitchFamily="34" charset="0"/>
                <a:ea typeface="DengXian" panose="02010600030101010101" pitchFamily="2" charset="-122"/>
                <a:cs typeface="Arial" panose="020B0604020202020204" pitchFamily="34" charset="0"/>
              </a:rPr>
              <a:t>Roedd ansawdd a chyfoeth y sgyrsiau mewn cartrefi dosbarth gweithiol yn well na’r hyn a brofai plant yn yr ysgol, gan fod yr athrawon yn tueddu i dybio nad oedd eu gallu mor eang</a:t>
            </a:r>
            <a:endParaRPr lang="en-GB" sz="3300"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sz="3300" dirty="0">
              <a:solidFill>
                <a:srgbClr val="000000"/>
              </a:solidFill>
              <a:latin typeface="Arial" panose="020B0604020202020204" pitchFamily="34" charset="0"/>
              <a:cs typeface="Arial" panose="020B0604020202020204" pitchFamily="34" charset="0"/>
            </a:endParaRPr>
          </a:p>
          <a:p>
            <a:pPr marL="0" indent="0">
              <a:buNone/>
            </a:pPr>
            <a:r>
              <a:rPr lang="en-GB" sz="3300" b="0" i="0" dirty="0">
                <a:solidFill>
                  <a:schemeClr val="accent1">
                    <a:lumMod val="50000"/>
                  </a:schemeClr>
                </a:solidFill>
                <a:effectLst/>
                <a:latin typeface="Arial" panose="020B0604020202020204" pitchFamily="34" charset="0"/>
                <a:cs typeface="Arial" panose="020B0604020202020204" pitchFamily="34" charset="0"/>
              </a:rPr>
              <a:t>The quality and richness of the conversations in working class homes were superior to some of those that the children experienced in school, as the teachers tended to assume that their capacity was not as wide</a:t>
            </a:r>
            <a:br>
              <a:rPr lang="en-GB" sz="3300" dirty="0">
                <a:solidFill>
                  <a:schemeClr val="accent1">
                    <a:lumMod val="50000"/>
                  </a:schemeClr>
                </a:solidFill>
                <a:latin typeface="Arial" panose="020B0604020202020204" pitchFamily="34" charset="0"/>
                <a:cs typeface="Arial" panose="020B0604020202020204" pitchFamily="34" charset="0"/>
              </a:rPr>
            </a:br>
            <a:endParaRPr lang="en-GB" sz="3300" b="0" i="0" dirty="0">
              <a:solidFill>
                <a:schemeClr val="accent1">
                  <a:lumMod val="50000"/>
                </a:schemeClr>
              </a:solidFill>
              <a:effectLst/>
              <a:latin typeface="Arial" panose="020B0604020202020204" pitchFamily="34" charset="0"/>
              <a:cs typeface="Arial" panose="020B0604020202020204" pitchFamily="34" charset="0"/>
            </a:endParaRPr>
          </a:p>
          <a:p>
            <a:pPr marL="0" indent="0">
              <a:buNone/>
            </a:pPr>
            <a:r>
              <a:rPr lang="en-GB" sz="3300" b="0" i="0" dirty="0">
                <a:solidFill>
                  <a:srgbClr val="000000"/>
                </a:solidFill>
                <a:effectLst/>
                <a:latin typeface="Arial" panose="020B0604020202020204" pitchFamily="34" charset="0"/>
                <a:cs typeface="Arial" panose="020B0604020202020204" pitchFamily="34" charset="0"/>
              </a:rPr>
              <a:t>(Tizard and Hughes, 2002, cited in Wilson, 2016 p. 25)</a:t>
            </a:r>
            <a:br>
              <a:rPr lang="en-GB" sz="3300" dirty="0">
                <a:latin typeface="Arial" panose="020B0604020202020204" pitchFamily="34" charset="0"/>
                <a:cs typeface="Arial" panose="020B0604020202020204" pitchFamily="34" charset="0"/>
              </a:rPr>
            </a:br>
            <a:br>
              <a:rPr lang="en-GB" sz="3300" dirty="0">
                <a:latin typeface="Arial" panose="020B0604020202020204" pitchFamily="34" charset="0"/>
                <a:cs typeface="Arial" panose="020B0604020202020204" pitchFamily="34" charset="0"/>
              </a:rPr>
            </a:br>
            <a:endParaRPr lang="en-GB" sz="3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7958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C39910-99B7-480E-B4C4-7486BAA2827A}"/>
              </a:ext>
            </a:extLst>
          </p:cNvPr>
          <p:cNvSpPr>
            <a:spLocks noGrp="1"/>
          </p:cNvSpPr>
          <p:nvPr>
            <p:ph sz="half" idx="1"/>
          </p:nvPr>
        </p:nvSpPr>
        <p:spPr>
          <a:xfrm>
            <a:off x="601918" y="601509"/>
            <a:ext cx="7940163" cy="4351338"/>
          </a:xfrm>
        </p:spPr>
        <p:txBody>
          <a:bodyPr>
            <a:normAutofit lnSpcReduction="10000"/>
          </a:bodyPr>
          <a:lstStyle/>
          <a:p>
            <a:pPr marL="0" indent="0">
              <a:lnSpc>
                <a:spcPct val="107000"/>
              </a:lnSpc>
              <a:spcAft>
                <a:spcPts val="800"/>
              </a:spcAft>
              <a:buNone/>
            </a:pPr>
            <a:r>
              <a:rPr lang="cy-GB" sz="2400" dirty="0">
                <a:effectLst/>
                <a:latin typeface="Arial" panose="020B0604020202020204" pitchFamily="34" charset="0"/>
                <a:ea typeface="DengXian" panose="02010600030101010101" pitchFamily="2" charset="-122"/>
                <a:cs typeface="Arial" panose="020B0604020202020204" pitchFamily="34" charset="0"/>
              </a:rPr>
              <a:t>Mae ymchwil wedi dangos y gallai fod yn well gan athrawon rieni sy’n dangos parch ac sy’n derbyn yn oddefol pa wybodaeth bynnag a gânt mewn ysgolion </a:t>
            </a:r>
            <a:r>
              <a:rPr lang="en-GB" sz="2400" dirty="0">
                <a:latin typeface="Arial" panose="020B0604020202020204" pitchFamily="34" charset="0"/>
                <a:cs typeface="Arial" panose="020B0604020202020204" pitchFamily="34" charset="0"/>
              </a:rPr>
              <a:t>(Moore, Hart a Cheatham</a:t>
            </a:r>
            <a:r>
              <a:rPr lang="en-GB" sz="2400" i="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2013)</a:t>
            </a:r>
          </a:p>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dirty="0"/>
              <a:t>“</a:t>
            </a:r>
            <a:r>
              <a:rPr lang="en-GB" i="1" dirty="0">
                <a:solidFill>
                  <a:schemeClr val="accent1">
                    <a:lumMod val="50000"/>
                  </a:schemeClr>
                </a:solidFill>
              </a:rPr>
              <a:t>It seems that parents are positioned as either scapegoats, bearing the blame for poor educational outcomes for the neediest students, or opponents who should be feared, not necessarily respected or welcomed as full partners” (Reynolds and Howard, 2013, p. 204).</a:t>
            </a:r>
          </a:p>
          <a:p>
            <a:endParaRPr lang="en-GB" dirty="0"/>
          </a:p>
        </p:txBody>
      </p:sp>
    </p:spTree>
    <p:extLst>
      <p:ext uri="{BB962C8B-B14F-4D97-AF65-F5344CB8AC3E}">
        <p14:creationId xmlns:p14="http://schemas.microsoft.com/office/powerpoint/2010/main" val="3663273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9FC38E-6E8A-42C3-8CC3-7F3D899C4F6D}"/>
              </a:ext>
            </a:extLst>
          </p:cNvPr>
          <p:cNvSpPr>
            <a:spLocks noGrp="1"/>
          </p:cNvSpPr>
          <p:nvPr>
            <p:ph sz="half" idx="1"/>
          </p:nvPr>
        </p:nvSpPr>
        <p:spPr>
          <a:xfrm>
            <a:off x="646234" y="390832"/>
            <a:ext cx="7644912" cy="4933277"/>
          </a:xfrm>
        </p:spPr>
        <p:txBody>
          <a:bodyPr>
            <a:normAutofit/>
          </a:bodyPr>
          <a:lstStyle/>
          <a:p>
            <a:pPr marL="0" indent="0">
              <a:buNone/>
            </a:pPr>
            <a:r>
              <a:rPr lang="en-GB" dirty="0">
                <a:solidFill>
                  <a:schemeClr val="accent1">
                    <a:lumMod val="50000"/>
                  </a:schemeClr>
                </a:solidFill>
              </a:rPr>
              <a:t>Research has shown that teachers may have a preference for deferential parents who passively accept whatever information they receive at schools (Moore, Hart and Cheatham</a:t>
            </a:r>
            <a:r>
              <a:rPr lang="en-GB" i="1" dirty="0">
                <a:solidFill>
                  <a:schemeClr val="accent1">
                    <a:lumMod val="50000"/>
                  </a:schemeClr>
                </a:solidFill>
              </a:rPr>
              <a:t>, </a:t>
            </a:r>
            <a:r>
              <a:rPr lang="en-GB" dirty="0">
                <a:solidFill>
                  <a:schemeClr val="accent1">
                    <a:lumMod val="50000"/>
                  </a:schemeClr>
                </a:solidFill>
              </a:rPr>
              <a:t>2013)</a:t>
            </a:r>
          </a:p>
          <a:p>
            <a:pPr marL="0" indent="0">
              <a:buNone/>
            </a:pPr>
            <a:endParaRPr lang="en-GB" dirty="0"/>
          </a:p>
          <a:p>
            <a:pPr marL="0" indent="0">
              <a:buNone/>
            </a:pPr>
            <a:r>
              <a:rPr lang="en-GB" dirty="0"/>
              <a:t>“</a:t>
            </a:r>
            <a:r>
              <a:rPr lang="en-GB" dirty="0">
                <a:solidFill>
                  <a:schemeClr val="accent1">
                    <a:lumMod val="50000"/>
                  </a:schemeClr>
                </a:solidFill>
              </a:rPr>
              <a:t>It seems that parents are positioned as either scapegoats, bearing the blame for poor educational outcomes for the neediest students, or opponents who should be feared, not necessarily respected or welcomed as full partners” (Reynolds and Howard, 2013, p. 204).</a:t>
            </a:r>
          </a:p>
        </p:txBody>
      </p:sp>
    </p:spTree>
    <p:extLst>
      <p:ext uri="{BB962C8B-B14F-4D97-AF65-F5344CB8AC3E}">
        <p14:creationId xmlns:p14="http://schemas.microsoft.com/office/powerpoint/2010/main" val="3052124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261746-FB9E-41E4-A339-068A76285AB4}"/>
              </a:ext>
            </a:extLst>
          </p:cNvPr>
          <p:cNvSpPr>
            <a:spLocks noGrp="1"/>
          </p:cNvSpPr>
          <p:nvPr>
            <p:ph sz="half" idx="1"/>
          </p:nvPr>
        </p:nvSpPr>
        <p:spPr>
          <a:xfrm>
            <a:off x="628650" y="265471"/>
            <a:ext cx="8065524" cy="5911492"/>
          </a:xfrm>
        </p:spPr>
        <p:txBody>
          <a:bodyPr/>
          <a:lstStyle/>
          <a:p>
            <a:pPr marL="342900" indent="-342900">
              <a:lnSpc>
                <a:spcPct val="107000"/>
              </a:lnSpc>
              <a:spcAft>
                <a:spcPts val="800"/>
              </a:spcAft>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Weithiau, gall ceisio ymgysylltu â rhieni gael effaith i’r gwrthwyneb i’r hyn a fwriedir – yn aml mae’n denu rhieni mwy dosbarth canol sy’n debyg i staff yr ysgol </a:t>
            </a:r>
            <a:r>
              <a:rPr lang="en-GB" sz="2000" dirty="0">
                <a:latin typeface="Arial" panose="020B0604020202020204" pitchFamily="34" charset="0"/>
                <a:cs typeface="Arial" panose="020B0604020202020204" pitchFamily="34" charset="0"/>
              </a:rPr>
              <a:t>(Anderson, 1998, </a:t>
            </a:r>
            <a:r>
              <a:rPr lang="en-GB" sz="2000" dirty="0" err="1">
                <a:latin typeface="Arial" panose="020B0604020202020204" pitchFamily="34" charset="0"/>
                <a:cs typeface="Arial" panose="020B0604020202020204" pitchFamily="34" charset="0"/>
              </a:rPr>
              <a:t>dyfynnwyd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Scanlan a Johnson, 2020, t. 234)</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Yn ôl un astudiaeth yn America mae ysgolion sydd â chrynoadau uchel o deuluoedd sy’n byw mewn tlodi yn tueddu bod yn llai rhagweithiol ac effeithiol o ran ymgysylltu â rhieni na staff cyfatebol mewn ysgolion sydd â chrynoadau uchel o deuluoedd breintiedig yn economaidd </a:t>
            </a:r>
          </a:p>
          <a:p>
            <a:pPr marL="0" lvl="0" indent="0" algn="r">
              <a:lnSpc>
                <a:spcPct val="107000"/>
              </a:lnSpc>
              <a:spcAft>
                <a:spcPts val="800"/>
              </a:spcAft>
              <a:buNone/>
              <a:tabLst>
                <a:tab pos="457200" algn="l"/>
              </a:tabLst>
            </a:pPr>
            <a:r>
              <a:rPr lang="en-GB" sz="2000" dirty="0">
                <a:latin typeface="Arial" panose="020B0604020202020204" pitchFamily="34" charset="0"/>
                <a:cs typeface="Arial" panose="020B0604020202020204" pitchFamily="34" charset="0"/>
              </a:rPr>
              <a:t>(Rogers, Freelon, a </a:t>
            </a:r>
            <a:r>
              <a:rPr lang="en-GB" sz="2000" dirty="0" err="1">
                <a:latin typeface="Arial" panose="020B0604020202020204" pitchFamily="34" charset="0"/>
                <a:cs typeface="Arial" panose="020B0604020202020204" pitchFamily="34" charset="0"/>
              </a:rPr>
              <a:t>Terriquez</a:t>
            </a:r>
            <a:r>
              <a:rPr lang="en-GB" sz="2000" dirty="0">
                <a:latin typeface="Arial" panose="020B0604020202020204" pitchFamily="34" charset="0"/>
                <a:cs typeface="Arial" panose="020B0604020202020204" pitchFamily="34" charset="0"/>
              </a:rPr>
              <a:t>, 2012 </a:t>
            </a:r>
            <a:r>
              <a:rPr lang="en-GB" sz="2000" dirty="0" err="1">
                <a:latin typeface="Arial" panose="020B0604020202020204" pitchFamily="34" charset="0"/>
                <a:cs typeface="Arial" panose="020B0604020202020204" pitchFamily="34" charset="0"/>
              </a:rPr>
              <a:t>dyfynnwyd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Scanlan and Johnson 2020 t. 234</a:t>
            </a:r>
            <a:r>
              <a:rPr lang="en-GB" sz="2400" dirty="0">
                <a:latin typeface="Arial" panose="020B0604020202020204" pitchFamily="34" charset="0"/>
                <a:cs typeface="Arial" panose="020B0604020202020204" pitchFamily="34" charset="0"/>
              </a:rPr>
              <a:t>).</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988164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E9304-172C-4EC0-B243-C3EEBB695D6D}"/>
              </a:ext>
            </a:extLst>
          </p:cNvPr>
          <p:cNvSpPr>
            <a:spLocks noGrp="1"/>
          </p:cNvSpPr>
          <p:nvPr>
            <p:ph type="title"/>
          </p:nvPr>
        </p:nvSpPr>
        <p:spPr>
          <a:xfrm>
            <a:off x="132736" y="0"/>
            <a:ext cx="7886700" cy="1325563"/>
          </a:xfrm>
        </p:spPr>
        <p:txBody>
          <a:bodyPr>
            <a:normAutofit/>
          </a:bodyPr>
          <a:lstStyle/>
          <a:p>
            <a:r>
              <a:rPr lang="en-GB" sz="2400" dirty="0"/>
              <a:t>Issues:</a:t>
            </a:r>
          </a:p>
        </p:txBody>
      </p:sp>
      <p:sp>
        <p:nvSpPr>
          <p:cNvPr id="3" name="Content Placeholder 2">
            <a:extLst>
              <a:ext uri="{FF2B5EF4-FFF2-40B4-BE49-F238E27FC236}">
                <a16:creationId xmlns:a16="http://schemas.microsoft.com/office/drawing/2014/main" id="{95AF2A8C-6714-4FFE-9518-DB8D48C3E55F}"/>
              </a:ext>
            </a:extLst>
          </p:cNvPr>
          <p:cNvSpPr>
            <a:spLocks noGrp="1"/>
          </p:cNvSpPr>
          <p:nvPr>
            <p:ph sz="half" idx="1"/>
          </p:nvPr>
        </p:nvSpPr>
        <p:spPr>
          <a:xfrm>
            <a:off x="250581" y="1148617"/>
            <a:ext cx="8119696" cy="4351338"/>
          </a:xfrm>
        </p:spPr>
        <p:txBody>
          <a:bodyPr>
            <a:normAutofit fontScale="92500" lnSpcReduction="20000"/>
          </a:bodyPr>
          <a:lstStyle/>
          <a:p>
            <a:r>
              <a:rPr lang="en-GB" dirty="0"/>
              <a:t>Trying to engage parents can sometimes have the opposite effect – often attracting more middle class parents who are similar to the school personnel (Anderson, 1998 cited in Scanlan and Johnson, 2020, p. 234)</a:t>
            </a:r>
          </a:p>
          <a:p>
            <a:pPr marL="0" indent="0">
              <a:buNone/>
            </a:pPr>
            <a:endParaRPr lang="en-GB" dirty="0"/>
          </a:p>
          <a:p>
            <a:r>
              <a:rPr lang="en-GB" dirty="0"/>
              <a:t>One American study - schools with high concentrations of families living in poverty tend to be less proactive and effective at engaging parents than their counterparts serving schools with higher concentrations of families who are economically privileged (Rogers, Freelon, and </a:t>
            </a:r>
            <a:r>
              <a:rPr lang="en-GB" dirty="0" err="1"/>
              <a:t>Terriquez</a:t>
            </a:r>
            <a:r>
              <a:rPr lang="en-GB" dirty="0"/>
              <a:t>, 2012 cited in Scanlan and Johnson 2020 .p234).</a:t>
            </a:r>
          </a:p>
        </p:txBody>
      </p:sp>
    </p:spTree>
    <p:extLst>
      <p:ext uri="{BB962C8B-B14F-4D97-AF65-F5344CB8AC3E}">
        <p14:creationId xmlns:p14="http://schemas.microsoft.com/office/powerpoint/2010/main" val="3186831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1A2C7F-DF09-4637-8999-3917B9CB8E6C}"/>
              </a:ext>
            </a:extLst>
          </p:cNvPr>
          <p:cNvSpPr>
            <a:spLocks noGrp="1"/>
          </p:cNvSpPr>
          <p:nvPr>
            <p:ph sz="half" idx="1"/>
          </p:nvPr>
        </p:nvSpPr>
        <p:spPr>
          <a:xfrm>
            <a:off x="761385" y="1437967"/>
            <a:ext cx="7143750" cy="5712389"/>
          </a:xfrm>
        </p:spPr>
        <p:txBody>
          <a:bodyPr/>
          <a:lstStyle/>
          <a:p>
            <a:r>
              <a:rPr lang="cy-GB" dirty="0">
                <a:effectLst/>
                <a:latin typeface="Calibri" panose="020F0502020204030204" pitchFamily="34" charset="0"/>
                <a:ea typeface="DengXian" panose="02010600030101010101" pitchFamily="2" charset="-122"/>
                <a:cs typeface="Times New Roman" panose="02020603050405020304" pitchFamily="18" charset="0"/>
              </a:rPr>
              <a:t>Mae rhai lleoliadau’n defnyddio’r term ‘anodd i’w cyrraedd’ wrth drafod teuluoedd, ond mae rhieni o’r farn mai’r gwasanaethau a’r gweithwyr proffesiynol sy’n anodd eu cyrraedd, nid nhw </a:t>
            </a:r>
          </a:p>
          <a:p>
            <a:endParaRPr lang="cy-GB" sz="1800" dirty="0">
              <a:latin typeface="Calibri" panose="020F0502020204030204" pitchFamily="34" charset="0"/>
              <a:ea typeface="DengXian" panose="02010600030101010101" pitchFamily="2" charset="-122"/>
              <a:cs typeface="Times New Roman" panose="02020603050405020304" pitchFamily="18" charset="0"/>
            </a:endParaRPr>
          </a:p>
          <a:p>
            <a:endParaRPr lang="cy-GB" sz="18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1800" dirty="0"/>
              <a:t>(Wheeler a Connor, 2009, </a:t>
            </a:r>
            <a:r>
              <a:rPr lang="en-GB" sz="1800" dirty="0" err="1"/>
              <a:t>dyfynnwyd</a:t>
            </a:r>
            <a:r>
              <a:rPr lang="en-GB" sz="1800" dirty="0"/>
              <a:t> </a:t>
            </a:r>
            <a:r>
              <a:rPr lang="en-GB" sz="1800" dirty="0" err="1"/>
              <a:t>yn</a:t>
            </a:r>
            <a:r>
              <a:rPr lang="en-GB" sz="1800" dirty="0"/>
              <a:t> Lindon a Lindon, 2011, t. 143)</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240708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F2520F-9D61-47BC-BFE0-FC2CA2353424}"/>
              </a:ext>
            </a:extLst>
          </p:cNvPr>
          <p:cNvSpPr>
            <a:spLocks noGrp="1"/>
          </p:cNvSpPr>
          <p:nvPr>
            <p:ph sz="half" idx="1"/>
          </p:nvPr>
        </p:nvSpPr>
        <p:spPr>
          <a:xfrm>
            <a:off x="382465" y="1253331"/>
            <a:ext cx="8005396" cy="4351338"/>
          </a:xfrm>
        </p:spPr>
        <p:txBody>
          <a:bodyPr/>
          <a:lstStyle/>
          <a:p>
            <a:r>
              <a:rPr lang="en-GB" dirty="0"/>
              <a:t>Some settings use the term ‘hard to reach’ when discussing families, but parents take the view that it is the services and the professionals who are hard to reach, not them (Wheeler and Connor, 2009, cited in Lindon and Lindon, 2011, p. 143)</a:t>
            </a:r>
          </a:p>
        </p:txBody>
      </p:sp>
    </p:spTree>
    <p:extLst>
      <p:ext uri="{BB962C8B-B14F-4D97-AF65-F5344CB8AC3E}">
        <p14:creationId xmlns:p14="http://schemas.microsoft.com/office/powerpoint/2010/main" val="5851790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64C15-0886-4F1F-8B59-7D13D6D3E38A}"/>
              </a:ext>
            </a:extLst>
          </p:cNvPr>
          <p:cNvSpPr>
            <a:spLocks noGrp="1"/>
          </p:cNvSpPr>
          <p:nvPr>
            <p:ph type="title"/>
          </p:nvPr>
        </p:nvSpPr>
        <p:spPr>
          <a:xfrm>
            <a:off x="628650" y="365126"/>
            <a:ext cx="7886700" cy="822119"/>
          </a:xfrm>
        </p:spPr>
        <p:txBody>
          <a:bodyPr>
            <a:normAutofit/>
          </a:bodyPr>
          <a:lstStyle/>
          <a:p>
            <a:r>
              <a:rPr lang="en-GB" sz="3200" dirty="0"/>
              <a:t>Teuluoedd </a:t>
            </a:r>
            <a:r>
              <a:rPr lang="en-GB" sz="3200" dirty="0" err="1"/>
              <a:t>yn</a:t>
            </a:r>
            <a:r>
              <a:rPr lang="en-GB" sz="3200" dirty="0"/>
              <a:t> </a:t>
            </a:r>
            <a:r>
              <a:rPr lang="en-GB" sz="3200" dirty="0" err="1"/>
              <a:t>Gyntaf</a:t>
            </a:r>
            <a:r>
              <a:rPr lang="en-GB" sz="3200" dirty="0"/>
              <a:t> / </a:t>
            </a:r>
            <a:r>
              <a:rPr lang="en-GB" sz="3200" dirty="0">
                <a:solidFill>
                  <a:schemeClr val="accent1">
                    <a:lumMod val="75000"/>
                  </a:schemeClr>
                </a:solidFill>
              </a:rPr>
              <a:t>Families First</a:t>
            </a:r>
          </a:p>
        </p:txBody>
      </p:sp>
      <p:sp>
        <p:nvSpPr>
          <p:cNvPr id="3" name="Content Placeholder 2">
            <a:extLst>
              <a:ext uri="{FF2B5EF4-FFF2-40B4-BE49-F238E27FC236}">
                <a16:creationId xmlns:a16="http://schemas.microsoft.com/office/drawing/2014/main" id="{ADE51065-1EDF-4765-970F-23FAAE295538}"/>
              </a:ext>
            </a:extLst>
          </p:cNvPr>
          <p:cNvSpPr>
            <a:spLocks noGrp="1"/>
          </p:cNvSpPr>
          <p:nvPr>
            <p:ph sz="half" idx="1"/>
          </p:nvPr>
        </p:nvSpPr>
        <p:spPr>
          <a:xfrm>
            <a:off x="373673" y="1447556"/>
            <a:ext cx="3886200" cy="4351338"/>
          </a:xfrm>
        </p:spPr>
        <p:txBody>
          <a:bodyPr>
            <a:normAutofit/>
          </a:bodyPr>
          <a:lstStyle/>
          <a:p>
            <a:r>
              <a:rPr lang="en-GB" sz="1800" b="0" i="0" dirty="0">
                <a:solidFill>
                  <a:srgbClr val="0B1D18"/>
                </a:solidFill>
                <a:effectLst/>
                <a:latin typeface="Arial" panose="020B0604020202020204" pitchFamily="34" charset="0"/>
              </a:rPr>
              <a:t>Mae Teuluoedd </a:t>
            </a:r>
            <a:r>
              <a:rPr lang="en-GB" sz="1800" b="0" i="0" dirty="0" err="1">
                <a:solidFill>
                  <a:srgbClr val="0B1D18"/>
                </a:solidFill>
                <a:effectLst/>
                <a:latin typeface="Arial" panose="020B0604020202020204" pitchFamily="34" charset="0"/>
              </a:rPr>
              <a:t>yn</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Gyntaf</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yn</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rhaglen</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gan</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Lywodraeth</a:t>
            </a:r>
            <a:r>
              <a:rPr lang="en-GB" sz="1800" b="0" i="0" dirty="0">
                <a:solidFill>
                  <a:srgbClr val="0B1D18"/>
                </a:solidFill>
                <a:effectLst/>
                <a:latin typeface="Arial" panose="020B0604020202020204" pitchFamily="34" charset="0"/>
              </a:rPr>
              <a:t> Cymru sydd </a:t>
            </a:r>
            <a:r>
              <a:rPr lang="en-GB" sz="1800" b="0" i="0" dirty="0" err="1">
                <a:solidFill>
                  <a:srgbClr val="0B1D18"/>
                </a:solidFill>
                <a:effectLst/>
                <a:latin typeface="Arial" panose="020B0604020202020204" pitchFamily="34" charset="0"/>
              </a:rPr>
              <a:t>wedi'i</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chynllunio</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i</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wella</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canlyniadau</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i</a:t>
            </a:r>
            <a:r>
              <a:rPr lang="en-GB" sz="1800" b="0" i="0" dirty="0">
                <a:solidFill>
                  <a:srgbClr val="0B1D18"/>
                </a:solidFill>
                <a:effectLst/>
                <a:latin typeface="Arial" panose="020B0604020202020204" pitchFamily="34" charset="0"/>
              </a:rPr>
              <a:t> blant, </a:t>
            </a:r>
            <a:r>
              <a:rPr lang="en-GB" sz="1800" b="0" i="0" dirty="0" err="1">
                <a:solidFill>
                  <a:srgbClr val="0B1D18"/>
                </a:solidFill>
                <a:effectLst/>
                <a:latin typeface="Arial" panose="020B0604020202020204" pitchFamily="34" charset="0"/>
              </a:rPr>
              <a:t>pobl</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ifanc</a:t>
            </a:r>
            <a:r>
              <a:rPr lang="en-GB" sz="1800" b="0" i="0" dirty="0">
                <a:solidFill>
                  <a:srgbClr val="0B1D18"/>
                </a:solidFill>
                <a:effectLst/>
                <a:latin typeface="Arial" panose="020B0604020202020204" pitchFamily="34" charset="0"/>
              </a:rPr>
              <a:t> a theuluoedd. </a:t>
            </a:r>
            <a:r>
              <a:rPr lang="en-GB" sz="1800" b="0" i="0" dirty="0" err="1">
                <a:solidFill>
                  <a:srgbClr val="0B1D18"/>
                </a:solidFill>
                <a:effectLst/>
                <a:latin typeface="Arial" panose="020B0604020202020204" pitchFamily="34" charset="0"/>
              </a:rPr>
              <a:t>Mae'n</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pwysleisio</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atal</a:t>
            </a:r>
            <a:r>
              <a:rPr lang="en-GB" sz="1800" b="0" i="0" dirty="0">
                <a:solidFill>
                  <a:srgbClr val="0B1D18"/>
                </a:solidFill>
                <a:effectLst/>
                <a:latin typeface="Arial" panose="020B0604020202020204" pitchFamily="34" charset="0"/>
              </a:rPr>
              <a:t> ac </a:t>
            </a:r>
            <a:r>
              <a:rPr lang="en-GB" sz="1800" b="0" i="0" dirty="0" err="1">
                <a:solidFill>
                  <a:srgbClr val="0B1D18"/>
                </a:solidFill>
                <a:effectLst/>
                <a:latin typeface="Arial" panose="020B0604020202020204" pitchFamily="34" charset="0"/>
              </a:rPr>
              <a:t>ymyrraeth</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gynnar</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i</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deuluoedd</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yn</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enwedig</a:t>
            </a:r>
            <a:r>
              <a:rPr lang="en-GB" sz="1800" b="0" i="0" dirty="0">
                <a:solidFill>
                  <a:srgbClr val="0B1D18"/>
                </a:solidFill>
                <a:effectLst/>
                <a:latin typeface="Arial" panose="020B0604020202020204" pitchFamily="34" charset="0"/>
              </a:rPr>
              <a:t> y </a:t>
            </a:r>
            <a:r>
              <a:rPr lang="en-GB" sz="1800" b="0" i="0" dirty="0" err="1">
                <a:solidFill>
                  <a:srgbClr val="0B1D18"/>
                </a:solidFill>
                <a:effectLst/>
                <a:latin typeface="Arial" panose="020B0604020202020204" pitchFamily="34" charset="0"/>
              </a:rPr>
              <a:t>rhai</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sy'n</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byw</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mewn</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tlodi</a:t>
            </a:r>
            <a:r>
              <a:rPr lang="en-GB" sz="1800" b="0" i="0" dirty="0">
                <a:solidFill>
                  <a:srgbClr val="0B1D18"/>
                </a:solidFill>
                <a:effectLst/>
                <a:latin typeface="Arial" panose="020B0604020202020204" pitchFamily="34" charset="0"/>
              </a:rPr>
              <a:t>.</a:t>
            </a:r>
          </a:p>
          <a:p>
            <a:endParaRPr lang="en-GB" sz="1800" dirty="0">
              <a:solidFill>
                <a:srgbClr val="0B1D18"/>
              </a:solidFill>
              <a:latin typeface="Arial" panose="020B0604020202020204" pitchFamily="34" charset="0"/>
            </a:endParaRPr>
          </a:p>
          <a:p>
            <a:endParaRPr lang="en-GB" sz="1800" dirty="0">
              <a:solidFill>
                <a:srgbClr val="0B1D18"/>
              </a:solidFill>
              <a:latin typeface="Arial" panose="020B0604020202020204" pitchFamily="34" charset="0"/>
            </a:endParaRPr>
          </a:p>
          <a:p>
            <a:r>
              <a:rPr lang="en-GB" sz="1800" dirty="0" err="1"/>
              <a:t>Yn</a:t>
            </a:r>
            <a:r>
              <a:rPr lang="en-GB" sz="1800" dirty="0"/>
              <a:t> </a:t>
            </a:r>
            <a:r>
              <a:rPr lang="en-GB" sz="1800" dirty="0" err="1"/>
              <a:t>defnyddio</a:t>
            </a:r>
            <a:r>
              <a:rPr lang="en-GB" sz="1800" dirty="0"/>
              <a:t> Dull </a:t>
            </a:r>
            <a:r>
              <a:rPr lang="en-GB" sz="1800" dirty="0" err="1"/>
              <a:t>Teulu</a:t>
            </a:r>
            <a:r>
              <a:rPr lang="en-GB" sz="1800" dirty="0"/>
              <a:t> </a:t>
            </a:r>
            <a:r>
              <a:rPr lang="en-GB" sz="1800" dirty="0" err="1"/>
              <a:t>Cyfan</a:t>
            </a:r>
            <a:endParaRPr lang="en-GB" sz="1800" dirty="0"/>
          </a:p>
        </p:txBody>
      </p:sp>
      <p:sp>
        <p:nvSpPr>
          <p:cNvPr id="4" name="Content Placeholder 3">
            <a:extLst>
              <a:ext uri="{FF2B5EF4-FFF2-40B4-BE49-F238E27FC236}">
                <a16:creationId xmlns:a16="http://schemas.microsoft.com/office/drawing/2014/main" id="{C4F2F011-73F4-46CD-A2E9-44AFCB7CFD81}"/>
              </a:ext>
            </a:extLst>
          </p:cNvPr>
          <p:cNvSpPr>
            <a:spLocks noGrp="1"/>
          </p:cNvSpPr>
          <p:nvPr>
            <p:ph sz="half" idx="2"/>
          </p:nvPr>
        </p:nvSpPr>
        <p:spPr>
          <a:xfrm>
            <a:off x="4629150" y="1447556"/>
            <a:ext cx="3886200" cy="4351338"/>
          </a:xfrm>
        </p:spPr>
        <p:txBody>
          <a:bodyPr>
            <a:normAutofit/>
          </a:bodyPr>
          <a:lstStyle/>
          <a:p>
            <a:r>
              <a:rPr lang="en-GB" sz="1800" b="0" i="0" dirty="0">
                <a:solidFill>
                  <a:schemeClr val="accent1">
                    <a:lumMod val="75000"/>
                  </a:schemeClr>
                </a:solidFill>
                <a:effectLst/>
                <a:latin typeface="Arial" panose="020B0604020202020204" pitchFamily="34" charset="0"/>
              </a:rPr>
              <a:t>Families First is a Welsh Government programme designed to improve outcomes for children, young people and families. It emphasises prevention and early intervention for families particularly those living in poverty</a:t>
            </a:r>
            <a:endParaRPr lang="en-GB" sz="1800" dirty="0">
              <a:solidFill>
                <a:srgbClr val="0B1D18"/>
              </a:solidFill>
              <a:latin typeface="Arial" panose="020B0604020202020204" pitchFamily="34" charset="0"/>
            </a:endParaRPr>
          </a:p>
          <a:p>
            <a:endParaRPr lang="en-GB" sz="1800" dirty="0">
              <a:solidFill>
                <a:srgbClr val="0B1D18"/>
              </a:solidFill>
              <a:latin typeface="Arial" panose="020B0604020202020204" pitchFamily="34" charset="0"/>
            </a:endParaRPr>
          </a:p>
          <a:p>
            <a:pPr marL="0" indent="0">
              <a:buNone/>
            </a:pPr>
            <a:endParaRPr lang="en-GB" sz="1800" dirty="0">
              <a:solidFill>
                <a:srgbClr val="0B1D18"/>
              </a:solidFill>
              <a:latin typeface="Arial" panose="020B0604020202020204" pitchFamily="34" charset="0"/>
            </a:endParaRPr>
          </a:p>
          <a:p>
            <a:r>
              <a:rPr lang="en-GB" sz="1800" dirty="0">
                <a:solidFill>
                  <a:srgbClr val="0B1D18"/>
                </a:solidFill>
                <a:latin typeface="Arial" panose="020B0604020202020204" pitchFamily="34" charset="0"/>
              </a:rPr>
              <a:t>Uses a Whole Family Approach</a:t>
            </a:r>
            <a:endParaRPr lang="en-GB" dirty="0"/>
          </a:p>
        </p:txBody>
      </p:sp>
    </p:spTree>
    <p:extLst>
      <p:ext uri="{BB962C8B-B14F-4D97-AF65-F5344CB8AC3E}">
        <p14:creationId xmlns:p14="http://schemas.microsoft.com/office/powerpoint/2010/main" val="41014661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6210937-C05D-47E7-A4B2-F45D34E3374D}"/>
              </a:ext>
            </a:extLst>
          </p:cNvPr>
          <p:cNvPicPr>
            <a:picLocks noGrp="1" noChangeAspect="1"/>
          </p:cNvPicPr>
          <p:nvPr>
            <p:ph sz="half" idx="1"/>
          </p:nvPr>
        </p:nvPicPr>
        <p:blipFill>
          <a:blip r:embed="rId2"/>
          <a:stretch>
            <a:fillRect/>
          </a:stretch>
        </p:blipFill>
        <p:spPr>
          <a:xfrm>
            <a:off x="479180" y="444707"/>
            <a:ext cx="6847123" cy="4725170"/>
          </a:xfrm>
        </p:spPr>
      </p:pic>
      <p:sp>
        <p:nvSpPr>
          <p:cNvPr id="8" name="TextBox 7">
            <a:extLst>
              <a:ext uri="{FF2B5EF4-FFF2-40B4-BE49-F238E27FC236}">
                <a16:creationId xmlns:a16="http://schemas.microsoft.com/office/drawing/2014/main" id="{CA7850FD-A074-4176-9E80-E76A2AC84A4B}"/>
              </a:ext>
            </a:extLst>
          </p:cNvPr>
          <p:cNvSpPr txBox="1"/>
          <p:nvPr/>
        </p:nvSpPr>
        <p:spPr>
          <a:xfrm>
            <a:off x="5565531" y="5169877"/>
            <a:ext cx="4572000" cy="369332"/>
          </a:xfrm>
          <a:prstGeom prst="rect">
            <a:avLst/>
          </a:prstGeom>
          <a:noFill/>
        </p:spPr>
        <p:txBody>
          <a:bodyPr wrap="square">
            <a:spAutoFit/>
          </a:bodyPr>
          <a:lstStyle/>
          <a:p>
            <a:r>
              <a:rPr lang="en-GB" dirty="0"/>
              <a:t>(Llywodraeth Cymru, 2017, t.6)</a:t>
            </a:r>
          </a:p>
        </p:txBody>
      </p:sp>
    </p:spTree>
    <p:extLst>
      <p:ext uri="{BB962C8B-B14F-4D97-AF65-F5344CB8AC3E}">
        <p14:creationId xmlns:p14="http://schemas.microsoft.com/office/powerpoint/2010/main" val="2359534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9FC4B32-664D-49B0-A644-9B98A5015C25}"/>
              </a:ext>
            </a:extLst>
          </p:cNvPr>
          <p:cNvPicPr>
            <a:picLocks noGrp="1" noChangeAspect="1"/>
          </p:cNvPicPr>
          <p:nvPr>
            <p:ph sz="half" idx="1"/>
          </p:nvPr>
        </p:nvPicPr>
        <p:blipFill>
          <a:blip r:embed="rId2"/>
          <a:stretch>
            <a:fillRect/>
          </a:stretch>
        </p:blipFill>
        <p:spPr>
          <a:xfrm>
            <a:off x="470387" y="171200"/>
            <a:ext cx="7275635" cy="5130561"/>
          </a:xfrm>
        </p:spPr>
      </p:pic>
      <p:sp>
        <p:nvSpPr>
          <p:cNvPr id="8" name="TextBox 7">
            <a:extLst>
              <a:ext uri="{FF2B5EF4-FFF2-40B4-BE49-F238E27FC236}">
                <a16:creationId xmlns:a16="http://schemas.microsoft.com/office/drawing/2014/main" id="{D67AACED-CC13-466E-B914-BEE0A7ABAE37}"/>
              </a:ext>
            </a:extLst>
          </p:cNvPr>
          <p:cNvSpPr txBox="1"/>
          <p:nvPr/>
        </p:nvSpPr>
        <p:spPr>
          <a:xfrm>
            <a:off x="5328138" y="5233336"/>
            <a:ext cx="4572000" cy="369332"/>
          </a:xfrm>
          <a:prstGeom prst="rect">
            <a:avLst/>
          </a:prstGeom>
          <a:noFill/>
        </p:spPr>
        <p:txBody>
          <a:bodyPr wrap="square">
            <a:spAutoFit/>
          </a:bodyPr>
          <a:lstStyle/>
          <a:p>
            <a:r>
              <a:rPr lang="en-GB" dirty="0"/>
              <a:t>(Welsh Government, 2017 p.6)</a:t>
            </a:r>
          </a:p>
        </p:txBody>
      </p:sp>
    </p:spTree>
    <p:extLst>
      <p:ext uri="{BB962C8B-B14F-4D97-AF65-F5344CB8AC3E}">
        <p14:creationId xmlns:p14="http://schemas.microsoft.com/office/powerpoint/2010/main" val="13308181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B17C3633-D6B5-4154-A6D0-B2794BBDAB25}"/>
              </a:ext>
            </a:extLst>
          </p:cNvPr>
          <p:cNvPicPr>
            <a:picLocks noGrp="1" noChangeAspect="1"/>
          </p:cNvPicPr>
          <p:nvPr>
            <p:ph sz="half" idx="1"/>
          </p:nvPr>
        </p:nvPicPr>
        <p:blipFill>
          <a:blip r:embed="rId2"/>
          <a:stretch>
            <a:fillRect/>
          </a:stretch>
        </p:blipFill>
        <p:spPr>
          <a:xfrm>
            <a:off x="210536" y="413240"/>
            <a:ext cx="5972273" cy="4874144"/>
          </a:xfrm>
        </p:spPr>
      </p:pic>
      <p:pic>
        <p:nvPicPr>
          <p:cNvPr id="5" name="Content Placeholder 4">
            <a:extLst>
              <a:ext uri="{FF2B5EF4-FFF2-40B4-BE49-F238E27FC236}">
                <a16:creationId xmlns:a16="http://schemas.microsoft.com/office/drawing/2014/main" id="{DB76CB4F-EE07-4C35-9DD0-9C3F5CEAB3B4}"/>
              </a:ext>
            </a:extLst>
          </p:cNvPr>
          <p:cNvPicPr>
            <a:picLocks noGrp="1" noChangeAspect="1"/>
          </p:cNvPicPr>
          <p:nvPr>
            <p:ph sz="half" idx="2"/>
          </p:nvPr>
        </p:nvPicPr>
        <p:blipFill>
          <a:blip r:embed="rId3"/>
          <a:stretch>
            <a:fillRect/>
          </a:stretch>
        </p:blipFill>
        <p:spPr>
          <a:xfrm>
            <a:off x="6095268" y="3234531"/>
            <a:ext cx="2114550" cy="2219325"/>
          </a:xfrm>
          <a:prstGeom prst="rect">
            <a:avLst/>
          </a:prstGeom>
        </p:spPr>
      </p:pic>
      <p:sp>
        <p:nvSpPr>
          <p:cNvPr id="8" name="TextBox 7">
            <a:extLst>
              <a:ext uri="{FF2B5EF4-FFF2-40B4-BE49-F238E27FC236}">
                <a16:creationId xmlns:a16="http://schemas.microsoft.com/office/drawing/2014/main" id="{DC83525D-A0D1-4855-AE1E-97C41035AA35}"/>
              </a:ext>
            </a:extLst>
          </p:cNvPr>
          <p:cNvSpPr txBox="1"/>
          <p:nvPr/>
        </p:nvSpPr>
        <p:spPr>
          <a:xfrm>
            <a:off x="5864469" y="1385950"/>
            <a:ext cx="3211970" cy="369332"/>
          </a:xfrm>
          <a:prstGeom prst="rect">
            <a:avLst/>
          </a:prstGeom>
          <a:noFill/>
        </p:spPr>
        <p:txBody>
          <a:bodyPr wrap="none" rtlCol="0">
            <a:spAutoFit/>
          </a:bodyPr>
          <a:lstStyle/>
          <a:p>
            <a:r>
              <a:rPr lang="en-GB" dirty="0"/>
              <a:t>(Llywodraeth Cymru, 2017, t.25)</a:t>
            </a:r>
          </a:p>
        </p:txBody>
      </p:sp>
      <p:sp>
        <p:nvSpPr>
          <p:cNvPr id="9" name="TextBox 8">
            <a:extLst>
              <a:ext uri="{FF2B5EF4-FFF2-40B4-BE49-F238E27FC236}">
                <a16:creationId xmlns:a16="http://schemas.microsoft.com/office/drawing/2014/main" id="{1AC94BA5-2821-4D04-B840-93570F8ED38C}"/>
              </a:ext>
            </a:extLst>
          </p:cNvPr>
          <p:cNvSpPr txBox="1"/>
          <p:nvPr/>
        </p:nvSpPr>
        <p:spPr>
          <a:xfrm>
            <a:off x="6295292" y="2347546"/>
            <a:ext cx="700705" cy="369332"/>
          </a:xfrm>
          <a:prstGeom prst="rect">
            <a:avLst/>
          </a:prstGeom>
          <a:noFill/>
        </p:spPr>
        <p:txBody>
          <a:bodyPr wrap="none" rtlCol="0">
            <a:spAutoFit/>
          </a:bodyPr>
          <a:lstStyle/>
          <a:p>
            <a:r>
              <a:rPr lang="en-GB" dirty="0"/>
              <a:t>Pam?</a:t>
            </a:r>
          </a:p>
        </p:txBody>
      </p:sp>
    </p:spTree>
    <p:extLst>
      <p:ext uri="{BB962C8B-B14F-4D97-AF65-F5344CB8AC3E}">
        <p14:creationId xmlns:p14="http://schemas.microsoft.com/office/powerpoint/2010/main" val="37785418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6F6D76DD-46EC-4615-843C-102814FEFB09}"/>
              </a:ext>
            </a:extLst>
          </p:cNvPr>
          <p:cNvPicPr>
            <a:picLocks noGrp="1" noChangeAspect="1"/>
          </p:cNvPicPr>
          <p:nvPr>
            <p:ph sz="half" idx="1"/>
          </p:nvPr>
        </p:nvPicPr>
        <p:blipFill>
          <a:blip r:embed="rId2"/>
          <a:stretch>
            <a:fillRect/>
          </a:stretch>
        </p:blipFill>
        <p:spPr>
          <a:xfrm>
            <a:off x="479181" y="384178"/>
            <a:ext cx="5842888" cy="4407629"/>
          </a:xfrm>
        </p:spPr>
      </p:pic>
      <p:sp>
        <p:nvSpPr>
          <p:cNvPr id="7" name="TextBox 6">
            <a:extLst>
              <a:ext uri="{FF2B5EF4-FFF2-40B4-BE49-F238E27FC236}">
                <a16:creationId xmlns:a16="http://schemas.microsoft.com/office/drawing/2014/main" id="{75CE068E-BF4D-4BA2-880C-B408D7E2DF3A}"/>
              </a:ext>
            </a:extLst>
          </p:cNvPr>
          <p:cNvSpPr txBox="1"/>
          <p:nvPr/>
        </p:nvSpPr>
        <p:spPr>
          <a:xfrm>
            <a:off x="5974531" y="1306308"/>
            <a:ext cx="3182859" cy="369332"/>
          </a:xfrm>
          <a:prstGeom prst="rect">
            <a:avLst/>
          </a:prstGeom>
          <a:noFill/>
        </p:spPr>
        <p:txBody>
          <a:bodyPr wrap="none" rtlCol="0">
            <a:spAutoFit/>
          </a:bodyPr>
          <a:lstStyle/>
          <a:p>
            <a:r>
              <a:rPr lang="en-GB" dirty="0"/>
              <a:t>(Welsh Government, 2017 p.25)</a:t>
            </a:r>
          </a:p>
        </p:txBody>
      </p:sp>
      <p:sp>
        <p:nvSpPr>
          <p:cNvPr id="8" name="TextBox 7">
            <a:extLst>
              <a:ext uri="{FF2B5EF4-FFF2-40B4-BE49-F238E27FC236}">
                <a16:creationId xmlns:a16="http://schemas.microsoft.com/office/drawing/2014/main" id="{21EF3AE4-A48C-4D49-83DC-51803DB251AE}"/>
              </a:ext>
            </a:extLst>
          </p:cNvPr>
          <p:cNvSpPr txBox="1"/>
          <p:nvPr/>
        </p:nvSpPr>
        <p:spPr>
          <a:xfrm>
            <a:off x="6322069" y="2387816"/>
            <a:ext cx="718979" cy="369332"/>
          </a:xfrm>
          <a:prstGeom prst="rect">
            <a:avLst/>
          </a:prstGeom>
          <a:noFill/>
        </p:spPr>
        <p:txBody>
          <a:bodyPr wrap="none" rtlCol="0">
            <a:spAutoFit/>
          </a:bodyPr>
          <a:lstStyle/>
          <a:p>
            <a:r>
              <a:rPr lang="en-GB" dirty="0"/>
              <a:t>Why?</a:t>
            </a:r>
          </a:p>
        </p:txBody>
      </p:sp>
      <p:pic>
        <p:nvPicPr>
          <p:cNvPr id="10" name="Picture 9">
            <a:extLst>
              <a:ext uri="{FF2B5EF4-FFF2-40B4-BE49-F238E27FC236}">
                <a16:creationId xmlns:a16="http://schemas.microsoft.com/office/drawing/2014/main" id="{D0348CE7-3F46-430E-A9C3-FFA88AF85664}"/>
              </a:ext>
            </a:extLst>
          </p:cNvPr>
          <p:cNvPicPr>
            <a:picLocks noChangeAspect="1"/>
          </p:cNvPicPr>
          <p:nvPr/>
        </p:nvPicPr>
        <p:blipFill>
          <a:blip r:embed="rId3"/>
          <a:stretch>
            <a:fillRect/>
          </a:stretch>
        </p:blipFill>
        <p:spPr>
          <a:xfrm>
            <a:off x="6479832" y="3147701"/>
            <a:ext cx="2114550" cy="2219325"/>
          </a:xfrm>
          <a:prstGeom prst="rect">
            <a:avLst/>
          </a:prstGeom>
        </p:spPr>
      </p:pic>
    </p:spTree>
    <p:extLst>
      <p:ext uri="{BB962C8B-B14F-4D97-AF65-F5344CB8AC3E}">
        <p14:creationId xmlns:p14="http://schemas.microsoft.com/office/powerpoint/2010/main" val="2643292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59A20-2B78-4F8B-A184-04CF206F536B}"/>
              </a:ext>
            </a:extLst>
          </p:cNvPr>
          <p:cNvSpPr>
            <a:spLocks noGrp="1"/>
          </p:cNvSpPr>
          <p:nvPr>
            <p:ph type="title"/>
          </p:nvPr>
        </p:nvSpPr>
        <p:spPr>
          <a:xfrm>
            <a:off x="127205" y="0"/>
            <a:ext cx="7886700" cy="1325563"/>
          </a:xfrm>
        </p:spPr>
        <p:txBody>
          <a:bodyPr>
            <a:normAutofit/>
          </a:bodyPr>
          <a:lstStyle/>
          <a:p>
            <a:r>
              <a:rPr lang="en-GB" sz="3200" dirty="0" err="1"/>
              <a:t>Rheini</a:t>
            </a:r>
            <a:r>
              <a:rPr lang="en-GB" sz="3200" dirty="0"/>
              <a:t> ag </a:t>
            </a:r>
            <a:r>
              <a:rPr lang="en-GB" sz="3200" dirty="0" err="1"/>
              <a:t>anableddau</a:t>
            </a:r>
            <a:r>
              <a:rPr lang="en-GB" sz="3200" dirty="0"/>
              <a:t> dysgu</a:t>
            </a:r>
          </a:p>
        </p:txBody>
      </p:sp>
      <p:sp>
        <p:nvSpPr>
          <p:cNvPr id="3" name="Content Placeholder 2">
            <a:extLst>
              <a:ext uri="{FF2B5EF4-FFF2-40B4-BE49-F238E27FC236}">
                <a16:creationId xmlns:a16="http://schemas.microsoft.com/office/drawing/2014/main" id="{CCB727A5-6136-4533-939E-6311840072A5}"/>
              </a:ext>
            </a:extLst>
          </p:cNvPr>
          <p:cNvSpPr>
            <a:spLocks noGrp="1"/>
          </p:cNvSpPr>
          <p:nvPr>
            <p:ph sz="half" idx="1"/>
          </p:nvPr>
        </p:nvSpPr>
        <p:spPr>
          <a:xfrm>
            <a:off x="208320" y="955469"/>
            <a:ext cx="8552221" cy="4582549"/>
          </a:xfrm>
        </p:spPr>
        <p:txBody>
          <a:bodyPr>
            <a:normAutofit fontScale="25000" lnSpcReduction="20000"/>
          </a:bodyPr>
          <a:lstStyle/>
          <a:p>
            <a:pPr marL="0" indent="0" algn="l">
              <a:buNone/>
            </a:pPr>
            <a:endParaRPr lang="en-GB" dirty="0">
              <a:solidFill>
                <a:schemeClr val="accent1">
                  <a:lumMod val="75000"/>
                </a:schemeClr>
              </a:solidFill>
              <a:latin typeface="Raleway" pitchFamily="2" charset="0"/>
            </a:endParaRPr>
          </a:p>
          <a:p>
            <a:pPr marL="342900" lvl="0" indent="-342900">
              <a:lnSpc>
                <a:spcPct val="107000"/>
              </a:lnSpc>
              <a:buFont typeface="Symbol" panose="05050102010706020507" pitchFamily="18" charset="2"/>
              <a:buChar char=""/>
            </a:pPr>
            <a:r>
              <a:rPr lang="cy-GB" sz="7200" dirty="0">
                <a:effectLst/>
                <a:latin typeface="Arial" panose="020B0604020202020204" pitchFamily="34" charset="0"/>
                <a:ea typeface="DengXian" panose="02010600030101010101" pitchFamily="2" charset="-122"/>
                <a:cs typeface="Arial" panose="020B0604020202020204" pitchFamily="34" charset="0"/>
              </a:rPr>
              <a:t>Mae rhieni ag anableddau dysgu yn gallu dod ac yn dod yn rhieni digon da pan fydd cefnogaeth briodol ar waith</a:t>
            </a:r>
            <a:endParaRPr lang="en-GB" sz="72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7200" dirty="0">
                <a:effectLst/>
                <a:latin typeface="Arial" panose="020B0604020202020204" pitchFamily="34" charset="0"/>
                <a:ea typeface="DengXian" panose="02010600030101010101" pitchFamily="2" charset="-122"/>
                <a:cs typeface="Arial" panose="020B0604020202020204" pitchFamily="34" charset="0"/>
              </a:rPr>
              <a:t>Yn aml mae gan rieni ag anabledd dysgu anghenion cymhleth iawn o ganlyniad i ystod o faterion gan gynnwys tlodi, gwahaniaethu, iselder ysbryd a hunan-barch gwael</a:t>
            </a:r>
            <a:endParaRPr lang="en-GB" sz="72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7200" dirty="0">
                <a:effectLst/>
                <a:latin typeface="Arial" panose="020B0604020202020204" pitchFamily="34" charset="0"/>
                <a:ea typeface="DengXian" panose="02010600030101010101" pitchFamily="2" charset="-122"/>
                <a:cs typeface="Arial" panose="020B0604020202020204" pitchFamily="34" charset="0"/>
              </a:rPr>
              <a:t>Mae teuluoedd lle mae gan y rhiant anabledd dysgu yn aml yn cael eu gorgynrychioli yn y system amddiffyn plant</a:t>
            </a:r>
            <a:endParaRPr lang="en-GB" sz="72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7200" dirty="0">
                <a:effectLst/>
                <a:latin typeface="Arial" panose="020B0604020202020204" pitchFamily="34" charset="0"/>
                <a:ea typeface="DengXian" panose="02010600030101010101" pitchFamily="2" charset="-122"/>
                <a:cs typeface="Arial" panose="020B0604020202020204" pitchFamily="34" charset="0"/>
              </a:rPr>
              <a:t>Mae diffyg eglurder ynghylch nifer y rhieni sydd ag anableddau dysgu</a:t>
            </a:r>
            <a:endParaRPr lang="en-GB" sz="72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cy-GB" sz="7200" dirty="0">
                <a:effectLst/>
                <a:latin typeface="Arial" panose="020B0604020202020204" pitchFamily="34" charset="0"/>
                <a:ea typeface="DengXian" panose="02010600030101010101" pitchFamily="2" charset="-122"/>
                <a:cs typeface="Arial" panose="020B0604020202020204" pitchFamily="34" charset="0"/>
              </a:rPr>
              <a:t>Mae adnabod rhieni yn gynnar yn hanfodol er mwyn caniatáu i waith ataliol ddigwydd, ond mae ymyrryd mewn argyfwng yn dal i ddominyddu</a:t>
            </a:r>
            <a:endParaRPr lang="en-GB" sz="7200" dirty="0">
              <a:effectLst/>
              <a:latin typeface="Arial" panose="020B0604020202020204" pitchFamily="34" charset="0"/>
              <a:ea typeface="DengXian" panose="02010600030101010101" pitchFamily="2" charset="-122"/>
              <a:cs typeface="Arial" panose="020B0604020202020204" pitchFamily="34" charset="0"/>
            </a:endParaRPr>
          </a:p>
          <a:p>
            <a:r>
              <a:rPr lang="cy-GB" sz="7200" dirty="0">
                <a:effectLst/>
                <a:latin typeface="Arial" panose="020B0604020202020204" pitchFamily="34" charset="0"/>
                <a:ea typeface="DengXian" panose="02010600030101010101" pitchFamily="2" charset="-122"/>
                <a:cs typeface="Arial" panose="020B0604020202020204" pitchFamily="34" charset="0"/>
              </a:rPr>
              <a:t>Mae gweithio effeithiol mewn partneriaeth gan ymgymryd â dull teulu cyfan yn hanfodol wrth ddarparu cefnogaeth i deuluoedd</a:t>
            </a:r>
            <a:endParaRPr lang="en-GB" sz="7200" dirty="0">
              <a:solidFill>
                <a:schemeClr val="accent1">
                  <a:lumMod val="75000"/>
                </a:schemeClr>
              </a:solidFill>
              <a:latin typeface="Arial" panose="020B0604020202020204" pitchFamily="34" charset="0"/>
              <a:cs typeface="Arial" panose="020B0604020202020204" pitchFamily="34" charset="0"/>
            </a:endParaRPr>
          </a:p>
          <a:p>
            <a:pPr marL="0" indent="0" algn="l">
              <a:buNone/>
            </a:pPr>
            <a:endParaRPr lang="en-GB" sz="7200" dirty="0">
              <a:solidFill>
                <a:schemeClr val="accent1">
                  <a:lumMod val="75000"/>
                </a:schemeClr>
              </a:solidFill>
              <a:latin typeface="Arial" panose="020B0604020202020204" pitchFamily="34" charset="0"/>
              <a:cs typeface="Arial" panose="020B0604020202020204" pitchFamily="34" charset="0"/>
            </a:endParaRPr>
          </a:p>
          <a:p>
            <a:pPr marL="0" indent="0" algn="l">
              <a:buNone/>
            </a:pPr>
            <a:endParaRPr lang="en-GB" sz="7200"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7200" dirty="0">
                <a:solidFill>
                  <a:schemeClr val="accent1">
                    <a:lumMod val="75000"/>
                  </a:schemeClr>
                </a:solidFill>
                <a:latin typeface="Raleway" pitchFamily="2" charset="0"/>
              </a:rPr>
              <a:t>(Stewart a </a:t>
            </a:r>
            <a:r>
              <a:rPr lang="en-GB" sz="7200" dirty="0" err="1">
                <a:solidFill>
                  <a:schemeClr val="accent1">
                    <a:lumMod val="75000"/>
                  </a:schemeClr>
                </a:solidFill>
                <a:latin typeface="Raleway" pitchFamily="2" charset="0"/>
              </a:rPr>
              <a:t>Macyntyre</a:t>
            </a:r>
            <a:r>
              <a:rPr lang="en-GB" sz="7200" dirty="0">
                <a:solidFill>
                  <a:schemeClr val="accent1">
                    <a:lumMod val="75000"/>
                  </a:schemeClr>
                </a:solidFill>
                <a:latin typeface="Raleway" pitchFamily="2" charset="0"/>
              </a:rPr>
              <a:t>, 2017)</a:t>
            </a:r>
            <a:endParaRPr lang="en-GB" sz="7200" b="0" i="0" dirty="0">
              <a:solidFill>
                <a:schemeClr val="accent1">
                  <a:lumMod val="75000"/>
                </a:schemeClr>
              </a:solidFill>
              <a:effectLst/>
              <a:latin typeface="Raleway" pitchFamily="2" charset="0"/>
            </a:endParaRPr>
          </a:p>
          <a:p>
            <a:pPr marL="0" indent="0" algn="l">
              <a:buNone/>
            </a:pPr>
            <a:endParaRPr lang="en-GB" sz="7200" dirty="0">
              <a:solidFill>
                <a:schemeClr val="accent1">
                  <a:lumMod val="75000"/>
                </a:schemeClr>
              </a:solidFill>
              <a:latin typeface="Arial" panose="020B0604020202020204" pitchFamily="34" charset="0"/>
              <a:cs typeface="Arial" panose="020B0604020202020204" pitchFamily="34" charset="0"/>
            </a:endParaRPr>
          </a:p>
          <a:p>
            <a:pPr marL="0" indent="0" algn="l">
              <a:buNone/>
            </a:pPr>
            <a:endParaRPr lang="en-GB" sz="7200" dirty="0">
              <a:solidFill>
                <a:schemeClr val="accent1">
                  <a:lumMod val="75000"/>
                </a:schemeClr>
              </a:solidFill>
              <a:latin typeface="Arial" panose="020B0604020202020204" pitchFamily="34" charset="0"/>
              <a:cs typeface="Arial" panose="020B0604020202020204" pitchFamily="34" charset="0"/>
            </a:endParaRPr>
          </a:p>
          <a:p>
            <a:pPr marL="0" indent="0" algn="l">
              <a:buNone/>
            </a:pPr>
            <a:endParaRPr lang="en-GB" sz="7200" dirty="0">
              <a:solidFill>
                <a:schemeClr val="accent1">
                  <a:lumMod val="75000"/>
                </a:schemeClr>
              </a:solidFill>
              <a:latin typeface="Arial" panose="020B0604020202020204" pitchFamily="34" charset="0"/>
              <a:cs typeface="Arial" panose="020B0604020202020204" pitchFamily="34" charset="0"/>
            </a:endParaRPr>
          </a:p>
          <a:p>
            <a:pPr marL="0" indent="0" algn="l">
              <a:buNone/>
            </a:pPr>
            <a:endParaRPr lang="en-GB" dirty="0">
              <a:solidFill>
                <a:schemeClr val="accent1">
                  <a:lumMod val="75000"/>
                </a:schemeClr>
              </a:solidFill>
              <a:latin typeface="Raleway" pitchFamily="2" charset="0"/>
            </a:endParaRPr>
          </a:p>
          <a:p>
            <a:pPr marL="0" indent="0" algn="l">
              <a:buNone/>
            </a:pPr>
            <a:endParaRPr lang="en-GB" dirty="0">
              <a:solidFill>
                <a:schemeClr val="accent1">
                  <a:lumMod val="75000"/>
                </a:schemeClr>
              </a:solidFill>
              <a:latin typeface="Raleway" pitchFamily="2" charset="0"/>
            </a:endParaRPr>
          </a:p>
          <a:p>
            <a:pPr marL="0" indent="0" algn="l">
              <a:buNone/>
            </a:pPr>
            <a:endParaRPr lang="en-GB" dirty="0">
              <a:solidFill>
                <a:schemeClr val="accent1">
                  <a:lumMod val="75000"/>
                </a:schemeClr>
              </a:solidFill>
              <a:latin typeface="Raleway" pitchFamily="2" charset="0"/>
            </a:endParaRPr>
          </a:p>
          <a:p>
            <a:pPr marL="0" indent="0">
              <a:buNone/>
            </a:pPr>
            <a:endParaRPr lang="en-GB" dirty="0"/>
          </a:p>
        </p:txBody>
      </p:sp>
    </p:spTree>
    <p:extLst>
      <p:ext uri="{BB962C8B-B14F-4D97-AF65-F5344CB8AC3E}">
        <p14:creationId xmlns:p14="http://schemas.microsoft.com/office/powerpoint/2010/main" val="13016240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182E4-E5A9-4DB6-B983-1B3DC828774A}"/>
              </a:ext>
            </a:extLst>
          </p:cNvPr>
          <p:cNvSpPr>
            <a:spLocks noGrp="1"/>
          </p:cNvSpPr>
          <p:nvPr>
            <p:ph type="title"/>
          </p:nvPr>
        </p:nvSpPr>
        <p:spPr>
          <a:xfrm>
            <a:off x="0" y="0"/>
            <a:ext cx="7886700" cy="1325563"/>
          </a:xfrm>
        </p:spPr>
        <p:txBody>
          <a:bodyPr/>
          <a:lstStyle/>
          <a:p>
            <a:pPr algn="r"/>
            <a:r>
              <a:rPr lang="en-GB" dirty="0">
                <a:solidFill>
                  <a:schemeClr val="accent1">
                    <a:lumMod val="75000"/>
                  </a:schemeClr>
                </a:solidFill>
              </a:rPr>
              <a:t>Example: Disabled parents (learning disability)</a:t>
            </a:r>
          </a:p>
        </p:txBody>
      </p:sp>
      <p:sp>
        <p:nvSpPr>
          <p:cNvPr id="4" name="Content Placeholder 2">
            <a:extLst>
              <a:ext uri="{FF2B5EF4-FFF2-40B4-BE49-F238E27FC236}">
                <a16:creationId xmlns:a16="http://schemas.microsoft.com/office/drawing/2014/main" id="{04AABDB8-B771-4962-9C2E-3B945C685F6D}"/>
              </a:ext>
            </a:extLst>
          </p:cNvPr>
          <p:cNvSpPr>
            <a:spLocks noGrp="1"/>
          </p:cNvSpPr>
          <p:nvPr>
            <p:ph sz="half" idx="1"/>
          </p:nvPr>
        </p:nvSpPr>
        <p:spPr>
          <a:xfrm>
            <a:off x="188913" y="1423988"/>
            <a:ext cx="7961312" cy="4351337"/>
          </a:xfrm>
        </p:spPr>
        <p:txBody>
          <a:bodyPr>
            <a:normAutofit fontScale="62500" lnSpcReduction="20000"/>
          </a:bodyPr>
          <a:lstStyle/>
          <a:p>
            <a:pPr algn="l">
              <a:buFont typeface="Arial" panose="020B0604020202020204" pitchFamily="34" charset="0"/>
              <a:buChar char="•"/>
            </a:pPr>
            <a:r>
              <a:rPr lang="en-GB" b="0" i="0" dirty="0">
                <a:solidFill>
                  <a:schemeClr val="accent1">
                    <a:lumMod val="75000"/>
                  </a:schemeClr>
                </a:solidFill>
                <a:effectLst/>
                <a:latin typeface="Raleway" pitchFamily="2" charset="0"/>
              </a:rPr>
              <a:t>(depending on severity) parents with learning disabilities are, can and do become good enough parents when appropriate supports are in place</a:t>
            </a:r>
          </a:p>
          <a:p>
            <a:pPr algn="l">
              <a:buFont typeface="Arial" panose="020B0604020202020204" pitchFamily="34" charset="0"/>
              <a:buChar char="•"/>
            </a:pPr>
            <a:r>
              <a:rPr lang="en-GB" b="0" i="0" dirty="0">
                <a:solidFill>
                  <a:schemeClr val="accent1">
                    <a:lumMod val="75000"/>
                  </a:schemeClr>
                </a:solidFill>
                <a:effectLst/>
                <a:latin typeface="Raleway" pitchFamily="2" charset="0"/>
              </a:rPr>
              <a:t>Parents with a learning disability often have very complex needs as a result of a range of issues including poverty, discrimination, depression and poor self-esteem</a:t>
            </a:r>
          </a:p>
          <a:p>
            <a:pPr algn="l">
              <a:buFont typeface="Arial" panose="020B0604020202020204" pitchFamily="34" charset="0"/>
              <a:buChar char="•"/>
            </a:pPr>
            <a:r>
              <a:rPr lang="en-GB" b="0" i="0" dirty="0">
                <a:solidFill>
                  <a:schemeClr val="accent1">
                    <a:lumMod val="75000"/>
                  </a:schemeClr>
                </a:solidFill>
                <a:effectLst/>
                <a:latin typeface="Raleway" pitchFamily="2" charset="0"/>
              </a:rPr>
              <a:t>Families where the parent has a learning disability are often over-represented in the child protection system</a:t>
            </a:r>
          </a:p>
          <a:p>
            <a:pPr algn="l">
              <a:buFont typeface="Arial" panose="020B0604020202020204" pitchFamily="34" charset="0"/>
              <a:buChar char="•"/>
            </a:pPr>
            <a:r>
              <a:rPr lang="en-GB" b="0" i="0" dirty="0">
                <a:solidFill>
                  <a:schemeClr val="accent1">
                    <a:lumMod val="75000"/>
                  </a:schemeClr>
                </a:solidFill>
                <a:effectLst/>
                <a:latin typeface="Raleway" pitchFamily="2" charset="0"/>
              </a:rPr>
              <a:t>There is a lack of clarity over the number of parents with learning disabilities </a:t>
            </a:r>
          </a:p>
          <a:p>
            <a:pPr algn="l">
              <a:buFont typeface="Arial" panose="020B0604020202020204" pitchFamily="34" charset="0"/>
              <a:buChar char="•"/>
            </a:pPr>
            <a:r>
              <a:rPr lang="en-GB" b="0" i="0" dirty="0">
                <a:solidFill>
                  <a:schemeClr val="accent1">
                    <a:lumMod val="75000"/>
                  </a:schemeClr>
                </a:solidFill>
                <a:effectLst/>
                <a:latin typeface="Raleway" pitchFamily="2" charset="0"/>
              </a:rPr>
              <a:t>Early identification of parents is crucial to allow preventative work to take place, however crisis intervention still dominates</a:t>
            </a:r>
          </a:p>
          <a:p>
            <a:pPr algn="l">
              <a:buFont typeface="Arial" panose="020B0604020202020204" pitchFamily="34" charset="0"/>
              <a:buChar char="•"/>
            </a:pPr>
            <a:r>
              <a:rPr lang="en-GB" b="0" i="0" dirty="0">
                <a:solidFill>
                  <a:schemeClr val="accent1">
                    <a:lumMod val="75000"/>
                  </a:schemeClr>
                </a:solidFill>
                <a:effectLst/>
                <a:latin typeface="Raleway" pitchFamily="2" charset="0"/>
              </a:rPr>
              <a:t>Effective partnership working that takes a whole family approach is crucial when providing support for families</a:t>
            </a:r>
          </a:p>
          <a:p>
            <a:pPr marL="0" indent="0" algn="l">
              <a:buNone/>
            </a:pPr>
            <a:endParaRPr lang="en-GB" dirty="0">
              <a:solidFill>
                <a:schemeClr val="accent1">
                  <a:lumMod val="75000"/>
                </a:schemeClr>
              </a:solidFill>
              <a:latin typeface="Raleway" pitchFamily="2" charset="0"/>
            </a:endParaRPr>
          </a:p>
          <a:p>
            <a:pPr marL="0" indent="0" algn="l">
              <a:buNone/>
            </a:pPr>
            <a:r>
              <a:rPr lang="en-GB" dirty="0">
                <a:solidFill>
                  <a:schemeClr val="accent1">
                    <a:lumMod val="75000"/>
                  </a:schemeClr>
                </a:solidFill>
                <a:latin typeface="Raleway" pitchFamily="2" charset="0"/>
              </a:rPr>
              <a:t>(Stewart and </a:t>
            </a:r>
            <a:r>
              <a:rPr lang="en-GB" dirty="0" err="1">
                <a:solidFill>
                  <a:schemeClr val="accent1">
                    <a:lumMod val="75000"/>
                  </a:schemeClr>
                </a:solidFill>
                <a:latin typeface="Raleway" pitchFamily="2" charset="0"/>
              </a:rPr>
              <a:t>Macyntyre</a:t>
            </a:r>
            <a:r>
              <a:rPr lang="en-GB" dirty="0">
                <a:solidFill>
                  <a:schemeClr val="accent1">
                    <a:lumMod val="75000"/>
                  </a:schemeClr>
                </a:solidFill>
                <a:latin typeface="Raleway" pitchFamily="2" charset="0"/>
              </a:rPr>
              <a:t>, 2017)</a:t>
            </a:r>
            <a:endParaRPr lang="en-GB" b="0" i="0" dirty="0">
              <a:solidFill>
                <a:schemeClr val="accent1">
                  <a:lumMod val="75000"/>
                </a:schemeClr>
              </a:solidFill>
              <a:effectLst/>
              <a:latin typeface="Raleway" pitchFamily="2" charset="0"/>
            </a:endParaRPr>
          </a:p>
          <a:p>
            <a:endParaRPr lang="en-GB" dirty="0"/>
          </a:p>
        </p:txBody>
      </p:sp>
    </p:spTree>
    <p:extLst>
      <p:ext uri="{BB962C8B-B14F-4D97-AF65-F5344CB8AC3E}">
        <p14:creationId xmlns:p14="http://schemas.microsoft.com/office/powerpoint/2010/main" val="32689083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C2E6EA0-C3A7-449B-B5C0-ACBF1E8094A6}"/>
              </a:ext>
            </a:extLst>
          </p:cNvPr>
          <p:cNvSpPr>
            <a:spLocks noGrp="1"/>
          </p:cNvSpPr>
          <p:nvPr>
            <p:ph type="title"/>
          </p:nvPr>
        </p:nvSpPr>
        <p:spPr>
          <a:xfrm>
            <a:off x="75585" y="18255"/>
            <a:ext cx="7886700" cy="1325563"/>
          </a:xfrm>
        </p:spPr>
        <p:txBody>
          <a:bodyPr>
            <a:normAutofit/>
          </a:bodyPr>
          <a:lstStyle/>
          <a:p>
            <a:r>
              <a:rPr lang="cy-GB" sz="3200" dirty="0">
                <a:latin typeface="Calibri" panose="020F0502020204030204" pitchFamily="34" charset="0"/>
                <a:ea typeface="DengXian" panose="02010600030101010101" pitchFamily="2" charset="-122"/>
                <a:cs typeface="Times New Roman" panose="02020603050405020304" pitchFamily="18" charset="0"/>
              </a:rPr>
              <a:t>Rh</a:t>
            </a:r>
            <a:r>
              <a:rPr lang="cy-GB" sz="3200" dirty="0">
                <a:effectLst/>
                <a:latin typeface="Calibri" panose="020F0502020204030204" pitchFamily="34" charset="0"/>
                <a:ea typeface="DengXian" panose="02010600030101010101" pitchFamily="2" charset="-122"/>
                <a:cs typeface="Times New Roman" panose="02020603050405020304" pitchFamily="18" charset="0"/>
              </a:rPr>
              <a:t>ieni â phroblemau iechyd meddwl </a:t>
            </a:r>
            <a:endParaRPr lang="en-GB" sz="3200" dirty="0"/>
          </a:p>
        </p:txBody>
      </p:sp>
      <p:sp>
        <p:nvSpPr>
          <p:cNvPr id="6" name="Content Placeholder 5">
            <a:extLst>
              <a:ext uri="{FF2B5EF4-FFF2-40B4-BE49-F238E27FC236}">
                <a16:creationId xmlns:a16="http://schemas.microsoft.com/office/drawing/2014/main" id="{F3B65E24-11E8-4F57-8B97-3634A4D2608B}"/>
              </a:ext>
            </a:extLst>
          </p:cNvPr>
          <p:cNvSpPr>
            <a:spLocks noGrp="1"/>
          </p:cNvSpPr>
          <p:nvPr>
            <p:ph sz="half" idx="1"/>
          </p:nvPr>
        </p:nvSpPr>
        <p:spPr>
          <a:xfrm>
            <a:off x="203711" y="1102954"/>
            <a:ext cx="8409347" cy="4351338"/>
          </a:xfrm>
        </p:spPr>
        <p:txBody>
          <a:bodyPr>
            <a:normAutofit/>
          </a:bodyPr>
          <a:lstStyle/>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Mae llawer o rieni â phroblemau iechyd meddwl yn gallu rhoi gofal diogel a chariadus i'w plant, heb i'w plant gael eu heffeithio'n negyddol mewn unrhyw ffordd. Ond weithiau, mae angen cefnogaeth gan aelodau o'r teulu, ffrindiau, cymdogion a / neu weithwyr proffesiynol ar rieni â phroblemau iechyd meddwl. Gall hyn gael effaith ar blant.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Mae rhai rhieni'n wynebu problemau iechyd meddwl ynghyd â heriau eraill fel tai gwael, gwahaniaethu, camddefnyddio sylweddau, diffyg cefnogaeth</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gn="r">
              <a:lnSpc>
                <a:spcPct val="107000"/>
              </a:lnSpc>
              <a:spcAft>
                <a:spcPts val="800"/>
              </a:spcAft>
              <a:buNone/>
            </a:pPr>
            <a:r>
              <a:rPr lang="cy-GB" sz="1800" dirty="0">
                <a:effectLst/>
                <a:latin typeface="Calibri" panose="020F0502020204030204" pitchFamily="34" charset="0"/>
                <a:ea typeface="DengXian" panose="02010600030101010101" pitchFamily="2" charset="-122"/>
                <a:cs typeface="Times New Roman" panose="02020603050405020304" pitchFamily="18" charset="0"/>
              </a:rPr>
              <a:t>(NSPCC, 2021)</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cy-GB" sz="1800" dirty="0">
                <a:effectLst/>
                <a:latin typeface="Calibri" panose="020F0502020204030204" pitchFamily="34" charset="0"/>
                <a:ea typeface="DengXian" panose="02010600030101010101" pitchFamily="2" charset="-122"/>
                <a:cs typeface="Times New Roman" panose="02020603050405020304" pitchFamily="18" charset="0"/>
              </a:rPr>
              <a:t>Mae stigma o gwmpas problemau iechyd meddwl a allai greu rhwystr wrth gefnogi aelodau'r teulu</a:t>
            </a:r>
            <a:endParaRPr lang="en-GB" dirty="0"/>
          </a:p>
        </p:txBody>
      </p:sp>
    </p:spTree>
    <p:extLst>
      <p:ext uri="{BB962C8B-B14F-4D97-AF65-F5344CB8AC3E}">
        <p14:creationId xmlns:p14="http://schemas.microsoft.com/office/powerpoint/2010/main" val="3745594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4FAB83A-2577-4EEE-B5DE-949553E34103}"/>
              </a:ext>
            </a:extLst>
          </p:cNvPr>
          <p:cNvSpPr>
            <a:spLocks noGrp="1"/>
          </p:cNvSpPr>
          <p:nvPr>
            <p:ph type="title"/>
          </p:nvPr>
        </p:nvSpPr>
        <p:spPr>
          <a:xfrm>
            <a:off x="84364" y="18255"/>
            <a:ext cx="7886700" cy="1325563"/>
          </a:xfrm>
        </p:spPr>
        <p:txBody>
          <a:bodyPr>
            <a:normAutofit/>
          </a:bodyPr>
          <a:lstStyle/>
          <a:p>
            <a:r>
              <a:rPr lang="en-GB" sz="2800" dirty="0">
                <a:latin typeface="Arial" panose="020B0604020202020204" pitchFamily="34" charset="0"/>
                <a:cs typeface="Arial" panose="020B0604020202020204" pitchFamily="34" charset="0"/>
              </a:rPr>
              <a:t>Example: Parents with Mental health difficulties</a:t>
            </a:r>
          </a:p>
        </p:txBody>
      </p:sp>
      <p:sp>
        <p:nvSpPr>
          <p:cNvPr id="8" name="Content Placeholder 7">
            <a:extLst>
              <a:ext uri="{FF2B5EF4-FFF2-40B4-BE49-F238E27FC236}">
                <a16:creationId xmlns:a16="http://schemas.microsoft.com/office/drawing/2014/main" id="{10AE0FFA-8885-4529-B0EE-CA48345E49B1}"/>
              </a:ext>
            </a:extLst>
          </p:cNvPr>
          <p:cNvSpPr>
            <a:spLocks noGrp="1"/>
          </p:cNvSpPr>
          <p:nvPr>
            <p:ph sz="half" idx="1"/>
          </p:nvPr>
        </p:nvSpPr>
        <p:spPr>
          <a:xfrm>
            <a:off x="291017" y="1158962"/>
            <a:ext cx="7886700" cy="4351338"/>
          </a:xfrm>
        </p:spPr>
        <p:txBody>
          <a:bodyPr>
            <a:noAutofit/>
          </a:bodyPr>
          <a:lstStyle/>
          <a:p>
            <a:pPr marL="0" indent="0">
              <a:buNone/>
            </a:pPr>
            <a:r>
              <a:rPr lang="en-GB" sz="2000" dirty="0">
                <a:solidFill>
                  <a:schemeClr val="accent1">
                    <a:lumMod val="75000"/>
                  </a:schemeClr>
                </a:solidFill>
                <a:latin typeface="NSPCC-Regular"/>
              </a:rPr>
              <a:t>Many</a:t>
            </a:r>
            <a:r>
              <a:rPr lang="en-GB" sz="2000" b="0" i="0" dirty="0">
                <a:solidFill>
                  <a:schemeClr val="accent1">
                    <a:lumMod val="75000"/>
                  </a:schemeClr>
                </a:solidFill>
                <a:effectLst/>
                <a:latin typeface="NSPCC-Regular"/>
              </a:rPr>
              <a:t> parents with mental health problems are able to give their children safe and loving care, without their children being negatively affected in any way. But sometimes, parents with mental health problems need support from family members, friends, neighbours and/or professionals. This can have an effect on children.</a:t>
            </a:r>
          </a:p>
          <a:p>
            <a:pPr marL="0" indent="0">
              <a:buNone/>
            </a:pPr>
            <a:endParaRPr lang="en-GB" sz="2000" dirty="0">
              <a:solidFill>
                <a:schemeClr val="accent1">
                  <a:lumMod val="75000"/>
                </a:schemeClr>
              </a:solidFill>
              <a:latin typeface="NSPCC-Regular"/>
            </a:endParaRPr>
          </a:p>
          <a:p>
            <a:pPr marL="0" indent="0">
              <a:buNone/>
            </a:pPr>
            <a:r>
              <a:rPr lang="en-GB" sz="2000" b="0" i="0" dirty="0">
                <a:solidFill>
                  <a:schemeClr val="accent1">
                    <a:lumMod val="75000"/>
                  </a:schemeClr>
                </a:solidFill>
                <a:effectLst/>
                <a:latin typeface="NSPCC-Regular"/>
              </a:rPr>
              <a:t>Some parents experience mental health problems along with other challenges such as poor housing, discrimination, substance misuse, lack of support</a:t>
            </a:r>
          </a:p>
          <a:p>
            <a:pPr marL="0" indent="0" algn="r">
              <a:buNone/>
            </a:pPr>
            <a:r>
              <a:rPr lang="en-GB" sz="2000" b="0" i="0" dirty="0">
                <a:solidFill>
                  <a:schemeClr val="accent1">
                    <a:lumMod val="75000"/>
                  </a:schemeClr>
                </a:solidFill>
                <a:effectLst/>
                <a:latin typeface="NSPCC-Regular"/>
              </a:rPr>
              <a:t>(NSPCC, 2021)</a:t>
            </a:r>
            <a:endParaRPr lang="en-GB" sz="2000" dirty="0">
              <a:solidFill>
                <a:schemeClr val="accent1">
                  <a:lumMod val="75000"/>
                </a:schemeClr>
              </a:solidFill>
              <a:latin typeface="NSPCC-Regular"/>
            </a:endParaRPr>
          </a:p>
          <a:p>
            <a:pPr marL="0" indent="0">
              <a:buNone/>
            </a:pPr>
            <a:r>
              <a:rPr lang="en-GB" sz="2000" b="0" i="0" dirty="0">
                <a:solidFill>
                  <a:schemeClr val="accent1">
                    <a:lumMod val="75000"/>
                  </a:schemeClr>
                </a:solidFill>
                <a:effectLst/>
                <a:latin typeface="NSPCC-Regular"/>
              </a:rPr>
              <a:t>There is a stigma around mental health problems that could create a barrier in supporting family members</a:t>
            </a:r>
          </a:p>
        </p:txBody>
      </p:sp>
    </p:spTree>
    <p:extLst>
      <p:ext uri="{BB962C8B-B14F-4D97-AF65-F5344CB8AC3E}">
        <p14:creationId xmlns:p14="http://schemas.microsoft.com/office/powerpoint/2010/main" val="31427021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A5771A-0DA1-4B45-BD48-0C4CDAB69FCE}"/>
              </a:ext>
            </a:extLst>
          </p:cNvPr>
          <p:cNvSpPr>
            <a:spLocks noGrp="1"/>
          </p:cNvSpPr>
          <p:nvPr>
            <p:ph sz="half" idx="1"/>
          </p:nvPr>
        </p:nvSpPr>
        <p:spPr>
          <a:xfrm>
            <a:off x="347296" y="533156"/>
            <a:ext cx="8058150" cy="4351338"/>
          </a:xfrm>
        </p:spPr>
        <p:txBody>
          <a:bodyPr>
            <a:normAutofit fontScale="47500" lnSpcReduction="20000"/>
          </a:bodyPr>
          <a:lstStyle/>
          <a:p>
            <a:r>
              <a:rPr lang="en-GB" dirty="0"/>
              <a:t>Llywodraeth Cymru (2017) </a:t>
            </a:r>
            <a:r>
              <a:rPr lang="en-GB" i="1" dirty="0"/>
              <a:t>Teuluoedd </a:t>
            </a:r>
            <a:r>
              <a:rPr lang="en-GB" i="1" dirty="0" err="1"/>
              <a:t>yn</a:t>
            </a:r>
            <a:r>
              <a:rPr lang="en-GB" i="1" dirty="0"/>
              <a:t> </a:t>
            </a:r>
            <a:r>
              <a:rPr lang="en-GB" i="1" dirty="0" err="1"/>
              <a:t>Gyntaf</a:t>
            </a:r>
            <a:r>
              <a:rPr lang="en-GB" i="1" dirty="0"/>
              <a:t> </a:t>
            </a:r>
            <a:r>
              <a:rPr lang="en-GB" i="1" dirty="0" err="1"/>
              <a:t>Canllawiau</a:t>
            </a:r>
            <a:r>
              <a:rPr lang="en-GB" i="1" dirty="0"/>
              <a:t> </a:t>
            </a:r>
            <a:r>
              <a:rPr lang="en-GB" i="1" dirty="0" err="1"/>
              <a:t>Rhaglen</a:t>
            </a:r>
            <a:r>
              <a:rPr lang="en-GB" i="1" dirty="0"/>
              <a:t>.. </a:t>
            </a:r>
            <a:r>
              <a:rPr lang="en-GB" i="1" dirty="0" err="1"/>
              <a:t>Ar</a:t>
            </a:r>
            <a:r>
              <a:rPr lang="en-GB" i="1" dirty="0"/>
              <a:t> </a:t>
            </a:r>
            <a:r>
              <a:rPr lang="en-GB" i="1" dirty="0" err="1"/>
              <a:t>gael</a:t>
            </a:r>
            <a:r>
              <a:rPr lang="en-GB" i="1" dirty="0"/>
              <a:t> </a:t>
            </a:r>
            <a:r>
              <a:rPr lang="en-GB" i="1" dirty="0" err="1"/>
              <a:t>yn</a:t>
            </a:r>
            <a:r>
              <a:rPr lang="en-GB" i="1" dirty="0"/>
              <a:t>: </a:t>
            </a:r>
            <a:r>
              <a:rPr lang="en-GB" dirty="0">
                <a:hlinkClick r:id="rId2"/>
              </a:rPr>
              <a:t>https://llyw.cymru/sites/default/files/publications/2019-07/teuluoedd-yn-gyntaf-canllawiau-i-awdurdodau-lleol.pdf</a:t>
            </a:r>
            <a:r>
              <a:rPr lang="en-GB" dirty="0"/>
              <a:t> (</a:t>
            </a:r>
            <a:r>
              <a:rPr lang="en-GB" dirty="0" err="1"/>
              <a:t>Cyrchwyd</a:t>
            </a:r>
            <a:r>
              <a:rPr lang="en-GB" dirty="0"/>
              <a:t>: 20/9/2020)</a:t>
            </a:r>
          </a:p>
          <a:p>
            <a:r>
              <a:rPr lang="en-GB" dirty="0"/>
              <a:t>Lindon, J. and Lindon, L (2011) </a:t>
            </a:r>
            <a:r>
              <a:rPr lang="en-GB" i="1" dirty="0"/>
              <a:t>Leadership and the Early Years: Professionalism. </a:t>
            </a:r>
            <a:r>
              <a:rPr lang="en-GB" dirty="0"/>
              <a:t>London. Hodder Education (Leganto)</a:t>
            </a:r>
          </a:p>
          <a:p>
            <a:r>
              <a:rPr lang="en-GB" dirty="0"/>
              <a:t>More, C. M., Hart, J. E., and Cheatham, G. A. (2013) ‘Language interpretation for diverse families: Considerations for special education teachers’ </a:t>
            </a:r>
            <a:r>
              <a:rPr lang="en-GB" i="1" dirty="0"/>
              <a:t>Intervention in School and Clinic</a:t>
            </a:r>
            <a:r>
              <a:rPr lang="en-GB" dirty="0"/>
              <a:t>, 49, 113–120</a:t>
            </a:r>
          </a:p>
          <a:p>
            <a:r>
              <a:rPr lang="en-GB" dirty="0"/>
              <a:t>NSPCC (2021) </a:t>
            </a:r>
            <a:r>
              <a:rPr lang="en-GB" i="1" dirty="0"/>
              <a:t>Parental Mental Health Problems </a:t>
            </a:r>
            <a:r>
              <a:rPr lang="en-GB" dirty="0"/>
              <a:t>Available at: https://learning.nspcc.org.uk/children-and-families-at-risk/parental-mental-health-problems#heading-top (Accessed: 1/11/2021)</a:t>
            </a:r>
            <a:endParaRPr lang="en-GB" i="1" dirty="0"/>
          </a:p>
          <a:p>
            <a:r>
              <a:rPr lang="en-GB" dirty="0"/>
              <a:t>Reynolds, R., and Howard, T. (2013). ‘Sharing responsibility: A case for real parent–school partnerships’ in Katz, M. B., and Rose, M. (ed.), </a:t>
            </a:r>
            <a:r>
              <a:rPr lang="en-GB" i="1" dirty="0"/>
              <a:t>Public education under siege. </a:t>
            </a:r>
            <a:r>
              <a:rPr lang="en-GB" dirty="0"/>
              <a:t>Philadelphia, PA: University of Pennsylvania Press.</a:t>
            </a:r>
          </a:p>
          <a:p>
            <a:r>
              <a:rPr lang="en-GB" dirty="0"/>
              <a:t>Scanlan, M. and Johnson, L. (2020) ‘Inclusive leadership on the social frontiers: Family and community engagement’, in  </a:t>
            </a:r>
            <a:r>
              <a:rPr lang="en-GB" dirty="0" err="1"/>
              <a:t>Theoharis</a:t>
            </a:r>
            <a:r>
              <a:rPr lang="en-GB" dirty="0"/>
              <a:t>, G. and Scanlan, M. (eds.) </a:t>
            </a:r>
            <a:r>
              <a:rPr lang="en-GB" i="1" dirty="0"/>
              <a:t>Leadership for increasingly diverse schools.</a:t>
            </a:r>
            <a:r>
              <a:rPr lang="en-GB" dirty="0"/>
              <a:t> London. Routledge. (Leganto)</a:t>
            </a:r>
          </a:p>
          <a:p>
            <a:pPr algn="l"/>
            <a:r>
              <a:rPr lang="en-GB" dirty="0"/>
              <a:t>Stewart, A. and </a:t>
            </a:r>
            <a:r>
              <a:rPr lang="en-GB" dirty="0" err="1"/>
              <a:t>MacIntyre</a:t>
            </a:r>
            <a:r>
              <a:rPr lang="en-GB" dirty="0"/>
              <a:t>, G. (2017) </a:t>
            </a:r>
            <a:r>
              <a:rPr lang="en-GB" b="0" i="1" dirty="0">
                <a:solidFill>
                  <a:srgbClr val="262C34"/>
                </a:solidFill>
                <a:effectLst/>
                <a:latin typeface="Raleway" pitchFamily="2" charset="0"/>
              </a:rPr>
              <a:t>Parents with learning disabilities. Insight 37</a:t>
            </a:r>
            <a:r>
              <a:rPr lang="en-GB" b="0" i="0" dirty="0">
                <a:solidFill>
                  <a:srgbClr val="262C34"/>
                </a:solidFill>
                <a:effectLst/>
                <a:latin typeface="Raleway" pitchFamily="2" charset="0"/>
              </a:rPr>
              <a:t>.  Available at: </a:t>
            </a:r>
            <a:r>
              <a:rPr lang="en-GB" dirty="0">
                <a:hlinkClick r:id="rId3"/>
              </a:rPr>
              <a:t>https://www.iriss.org.uk/resources/insights/parents-learning-disabilities</a:t>
            </a:r>
            <a:r>
              <a:rPr lang="en-GB" dirty="0"/>
              <a:t> (Accessed: 09/11/2021)</a:t>
            </a:r>
          </a:p>
          <a:p>
            <a:r>
              <a:rPr lang="en-GB" dirty="0"/>
              <a:t>Welsh Government (2017) </a:t>
            </a:r>
            <a:r>
              <a:rPr lang="en-GB" i="1" dirty="0"/>
              <a:t>Families First: Programme Guidance</a:t>
            </a:r>
            <a:r>
              <a:rPr lang="en-GB" dirty="0"/>
              <a:t>. Available at: </a:t>
            </a:r>
            <a:r>
              <a:rPr lang="en-GB" dirty="0">
                <a:hlinkClick r:id="rId4"/>
              </a:rPr>
              <a:t>https://gov.wales/sites/default/files/publications/2019-07/families-first-guidance-for-local-authorities_0.pdf</a:t>
            </a:r>
            <a:r>
              <a:rPr lang="en-GB" dirty="0"/>
              <a:t> (Accessed: 20/3/2020)</a:t>
            </a:r>
          </a:p>
          <a:p>
            <a:pPr marL="0" indent="0">
              <a:buNone/>
            </a:pPr>
            <a:endParaRPr lang="en-GB" dirty="0"/>
          </a:p>
          <a:p>
            <a:r>
              <a:rPr lang="en-GB" dirty="0"/>
              <a:t>Wilson, T. (2016) </a:t>
            </a:r>
            <a:r>
              <a:rPr lang="en-GB" b="0" i="1" dirty="0">
                <a:solidFill>
                  <a:srgbClr val="000000"/>
                </a:solidFill>
                <a:effectLst/>
                <a:latin typeface="Helvetica" panose="020B0604020202020204" pitchFamily="34" charset="0"/>
              </a:rPr>
              <a:t>Working with Parents, Carers and Families in the Early Years : The Essential Guide. </a:t>
            </a:r>
            <a:r>
              <a:rPr lang="en-GB" dirty="0">
                <a:solidFill>
                  <a:srgbClr val="000000"/>
                </a:solidFill>
                <a:latin typeface="Helvetica" panose="020B0604020202020204" pitchFamily="34" charset="0"/>
              </a:rPr>
              <a:t>London. Routledge (Leganto)</a:t>
            </a:r>
            <a:endParaRPr lang="en-GB" dirty="0"/>
          </a:p>
        </p:txBody>
      </p:sp>
    </p:spTree>
    <p:extLst>
      <p:ext uri="{BB962C8B-B14F-4D97-AF65-F5344CB8AC3E}">
        <p14:creationId xmlns:p14="http://schemas.microsoft.com/office/powerpoint/2010/main" val="1107501136"/>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58FD6D93-CD54-4ADE-9F73-119BC1B8B659}" vid="{47553256-7483-4926-B802-20B1EB73DF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236</TotalTime>
  <Words>1756</Words>
  <Application>Microsoft Office PowerPoint</Application>
  <PresentationFormat>On-screen Show (4:3)</PresentationFormat>
  <Paragraphs>105</Paragraphs>
  <Slides>20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NSPCC-Regular</vt:lpstr>
      <vt:lpstr>Arial</vt:lpstr>
      <vt:lpstr>Calibri</vt:lpstr>
      <vt:lpstr>Calibri Light</vt:lpstr>
      <vt:lpstr>Helvetica</vt:lpstr>
      <vt:lpstr>Raleway</vt:lpstr>
      <vt:lpstr>Symbol</vt:lpstr>
      <vt:lpstr>Theme1</vt:lpstr>
      <vt:lpstr>PowerPoint Presentation</vt:lpstr>
      <vt:lpstr>PowerPoint Presentation</vt:lpstr>
      <vt:lpstr>Pen Green Centre – Dr. Margy Whalley</vt:lpstr>
      <vt:lpstr>PowerPoint Presentation</vt:lpstr>
      <vt:lpstr>PowerPoint Presentation</vt:lpstr>
      <vt:lpstr>PowerPoint Presentation</vt:lpstr>
      <vt:lpstr>PowerPoint Presentation</vt:lpstr>
      <vt:lpstr>Issues:</vt:lpstr>
      <vt:lpstr>PowerPoint Presentation</vt:lpstr>
      <vt:lpstr>PowerPoint Presentation</vt:lpstr>
      <vt:lpstr>Teuluoedd yn Gyntaf / Families First</vt:lpstr>
      <vt:lpstr>PowerPoint Presentation</vt:lpstr>
      <vt:lpstr>PowerPoint Presentation</vt:lpstr>
      <vt:lpstr>PowerPoint Presentation</vt:lpstr>
      <vt:lpstr>PowerPoint Presentation</vt:lpstr>
      <vt:lpstr>Rheini ag anableddau dysgu</vt:lpstr>
      <vt:lpstr>Example: Disabled parents (learning disability)</vt:lpstr>
      <vt:lpstr>Rhieni â phroblemau iechyd meddwl </vt:lpstr>
      <vt:lpstr>Example: Parents with Mental health difficulties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Jessica Pitman</cp:lastModifiedBy>
  <cp:revision>3</cp:revision>
  <dcterms:created xsi:type="dcterms:W3CDTF">2021-10-17T13:39:59Z</dcterms:created>
  <dcterms:modified xsi:type="dcterms:W3CDTF">2021-11-15T10:11:41Z</dcterms:modified>
</cp:coreProperties>
</file>