
<file path=[Content_Types].xml><?xml version="1.0" encoding="utf-8"?>
<Types xmlns="http://schemas.openxmlformats.org/package/2006/content-types">
  <Default Extension="emf" ContentType="image/x-emf"/>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3">
  <p:sldMasterIdLst>
    <p:sldMasterId id="2147483708" r:id="rId1"/>
  </p:sldMasterIdLst>
  <p:sldIdLst>
    <p:sldId id="258"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p:scale>
          <a:sx n="100" d="100"/>
          <a:sy n="100" d="100"/>
        </p:scale>
        <p:origin x="-67" y="-117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CEF2BE5-F6C8-4F5F-A44C-CE45CDFD287D}" type="doc">
      <dgm:prSet loTypeId="urn:microsoft.com/office/officeart/2005/8/layout/lProcess3" loCatId="process" qsTypeId="urn:microsoft.com/office/officeart/2005/8/quickstyle/simple1" qsCatId="simple" csTypeId="urn:microsoft.com/office/officeart/2005/8/colors/accent1_2" csCatId="accent1" phldr="1"/>
      <dgm:spPr/>
      <dgm:t>
        <a:bodyPr/>
        <a:lstStyle/>
        <a:p>
          <a:endParaRPr lang="en-IN"/>
        </a:p>
      </dgm:t>
    </dgm:pt>
    <dgm:pt modelId="{DF2F6A63-8F52-4B10-BD2F-F6A878015959}">
      <dgm:prSet custT="1"/>
      <dgm:spPr>
        <a:solidFill>
          <a:schemeClr val="accent2">
            <a:lumMod val="60000"/>
            <a:lumOff val="40000"/>
          </a:schemeClr>
        </a:solidFill>
      </dgm:spPr>
      <dgm:t>
        <a:bodyPr/>
        <a:lstStyle/>
        <a:p>
          <a:r>
            <a:rPr lang="en-GB" sz="1400" b="1" dirty="0">
              <a:solidFill>
                <a:schemeClr val="tx1"/>
              </a:solidFill>
              <a:latin typeface="Times New Roman" panose="02020603050405020304" pitchFamily="18" charset="0"/>
              <a:cs typeface="Times New Roman" panose="02020603050405020304" pitchFamily="18" charset="0"/>
            </a:rPr>
            <a:t>SmokeFree AI+: A Personalised AI and Wearable-based Intervention for Smoking Prevention </a:t>
          </a:r>
          <a:endParaRPr lang="en-IN" sz="1400" dirty="0">
            <a:solidFill>
              <a:schemeClr val="tx1"/>
            </a:solidFill>
            <a:latin typeface="Times New Roman" panose="02020603050405020304" pitchFamily="18" charset="0"/>
            <a:cs typeface="Times New Roman" panose="02020603050405020304" pitchFamily="18" charset="0"/>
          </a:endParaRPr>
        </a:p>
      </dgm:t>
    </dgm:pt>
    <dgm:pt modelId="{E966DD4A-820C-4592-9258-6E4D20A1BE4F}" type="parTrans" cxnId="{E3E38BDB-7A82-4C7E-8AAC-87FE1CCCADFF}">
      <dgm:prSet/>
      <dgm:spPr/>
      <dgm:t>
        <a:bodyPr/>
        <a:lstStyle/>
        <a:p>
          <a:endParaRPr lang="en-IN"/>
        </a:p>
      </dgm:t>
    </dgm:pt>
    <dgm:pt modelId="{3145454B-1A82-49F2-BE2B-27E966C9F94D}" type="sibTrans" cxnId="{E3E38BDB-7A82-4C7E-8AAC-87FE1CCCADFF}">
      <dgm:prSet/>
      <dgm:spPr/>
      <dgm:t>
        <a:bodyPr/>
        <a:lstStyle/>
        <a:p>
          <a:endParaRPr lang="en-IN"/>
        </a:p>
      </dgm:t>
    </dgm:pt>
    <dgm:pt modelId="{A3281EFB-7B40-4BD5-9698-74EA5B119714}" type="pres">
      <dgm:prSet presAssocID="{FCEF2BE5-F6C8-4F5F-A44C-CE45CDFD287D}" presName="Name0" presStyleCnt="0">
        <dgm:presLayoutVars>
          <dgm:chPref val="3"/>
          <dgm:dir/>
          <dgm:animLvl val="lvl"/>
          <dgm:resizeHandles/>
        </dgm:presLayoutVars>
      </dgm:prSet>
      <dgm:spPr/>
    </dgm:pt>
    <dgm:pt modelId="{D82D08EC-8DD0-45E2-93BE-2527C9A66BEA}" type="pres">
      <dgm:prSet presAssocID="{DF2F6A63-8F52-4B10-BD2F-F6A878015959}" presName="horFlow" presStyleCnt="0"/>
      <dgm:spPr/>
    </dgm:pt>
    <dgm:pt modelId="{BBA20942-53EB-4803-8248-18CC707DA174}" type="pres">
      <dgm:prSet presAssocID="{DF2F6A63-8F52-4B10-BD2F-F6A878015959}" presName="bigChev" presStyleLbl="node1" presStyleIdx="0" presStyleCnt="1" custScaleX="729206" custLinFactNeighborX="5944" custLinFactNeighborY="-63884"/>
      <dgm:spPr/>
    </dgm:pt>
  </dgm:ptLst>
  <dgm:cxnLst>
    <dgm:cxn modelId="{5968748E-8677-46C1-B89E-5BD8A4D8D99D}" type="presOf" srcId="{FCEF2BE5-F6C8-4F5F-A44C-CE45CDFD287D}" destId="{A3281EFB-7B40-4BD5-9698-74EA5B119714}" srcOrd="0" destOrd="0" presId="urn:microsoft.com/office/officeart/2005/8/layout/lProcess3"/>
    <dgm:cxn modelId="{BBCB808E-FEC3-473E-A2BD-5F103FC3A036}" type="presOf" srcId="{DF2F6A63-8F52-4B10-BD2F-F6A878015959}" destId="{BBA20942-53EB-4803-8248-18CC707DA174}" srcOrd="0" destOrd="0" presId="urn:microsoft.com/office/officeart/2005/8/layout/lProcess3"/>
    <dgm:cxn modelId="{E3E38BDB-7A82-4C7E-8AAC-87FE1CCCADFF}" srcId="{FCEF2BE5-F6C8-4F5F-A44C-CE45CDFD287D}" destId="{DF2F6A63-8F52-4B10-BD2F-F6A878015959}" srcOrd="0" destOrd="0" parTransId="{E966DD4A-820C-4592-9258-6E4D20A1BE4F}" sibTransId="{3145454B-1A82-49F2-BE2B-27E966C9F94D}"/>
    <dgm:cxn modelId="{B7D52E32-27A8-49F8-9E0E-4F5CA148419C}" type="presParOf" srcId="{A3281EFB-7B40-4BD5-9698-74EA5B119714}" destId="{D82D08EC-8DD0-45E2-93BE-2527C9A66BEA}" srcOrd="0" destOrd="0" presId="urn:microsoft.com/office/officeart/2005/8/layout/lProcess3"/>
    <dgm:cxn modelId="{19ACC615-7966-43EB-B7BA-2956DA41DEE6}" type="presParOf" srcId="{D82D08EC-8DD0-45E2-93BE-2527C9A66BEA}" destId="{BBA20942-53EB-4803-8248-18CC707DA174}" srcOrd="0" destOrd="0" presId="urn:microsoft.com/office/officeart/2005/8/layout/lProcess3"/>
  </dgm:cxnLst>
  <dgm:bg>
    <a:solidFill>
      <a:schemeClr val="accent2">
        <a:lumMod val="20000"/>
        <a:lumOff val="80000"/>
      </a:schemeClr>
    </a:solidFill>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A20942-53EB-4803-8248-18CC707DA174}">
      <dsp:nvSpPr>
        <dsp:cNvPr id="0" name=""/>
        <dsp:cNvSpPr/>
      </dsp:nvSpPr>
      <dsp:spPr>
        <a:xfrm>
          <a:off x="9883" y="0"/>
          <a:ext cx="7843849" cy="430267"/>
        </a:xfrm>
        <a:prstGeom prst="chevron">
          <a:avLst/>
        </a:prstGeom>
        <a:solidFill>
          <a:schemeClr val="accent2">
            <a:lumMod val="60000"/>
            <a:lumOff val="40000"/>
          </a:schemeClr>
        </a:solidFill>
        <a:ln w="1079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17780" tIns="8890" rIns="0" bIns="8890" numCol="1" spcCol="1270" anchor="ctr" anchorCtr="0">
          <a:noAutofit/>
        </a:bodyPr>
        <a:lstStyle/>
        <a:p>
          <a:pPr marL="0" lvl="0" indent="0" algn="ctr" defTabSz="622300">
            <a:lnSpc>
              <a:spcPct val="90000"/>
            </a:lnSpc>
            <a:spcBef>
              <a:spcPct val="0"/>
            </a:spcBef>
            <a:spcAft>
              <a:spcPct val="35000"/>
            </a:spcAft>
            <a:buNone/>
          </a:pPr>
          <a:r>
            <a:rPr lang="en-GB" sz="1400" b="1" kern="1200" dirty="0">
              <a:solidFill>
                <a:schemeClr val="tx1"/>
              </a:solidFill>
              <a:latin typeface="Times New Roman" panose="02020603050405020304" pitchFamily="18" charset="0"/>
              <a:cs typeface="Times New Roman" panose="02020603050405020304" pitchFamily="18" charset="0"/>
            </a:rPr>
            <a:t>SmokeFree AI+: A Personalised AI and Wearable-based Intervention for Smoking Prevention </a:t>
          </a:r>
          <a:endParaRPr lang="en-IN" sz="1400" kern="1200" dirty="0">
            <a:solidFill>
              <a:schemeClr val="tx1"/>
            </a:solidFill>
            <a:latin typeface="Times New Roman" panose="02020603050405020304" pitchFamily="18" charset="0"/>
            <a:cs typeface="Times New Roman" panose="02020603050405020304" pitchFamily="18" charset="0"/>
          </a:endParaRPr>
        </a:p>
      </dsp:txBody>
      <dsp:txXfrm>
        <a:off x="225017" y="0"/>
        <a:ext cx="7413582" cy="430267"/>
      </dsp:txXfrm>
    </dsp:sp>
  </dsp:spTree>
</dsp:drawing>
</file>

<file path=ppt/diagrams/layout1.xml><?xml version="1.0" encoding="utf-8"?>
<dgm:layoutDef xmlns:dgm="http://schemas.openxmlformats.org/drawingml/2006/diagram" xmlns:a="http://schemas.openxmlformats.org/drawingml/2006/main" uniqueId="urn:microsoft.com/office/officeart/2005/8/layout/lProcess3">
  <dgm:title val=""/>
  <dgm:desc val=""/>
  <dgm:catLst>
    <dgm:cat type="process" pri="11000"/>
    <dgm:cat type="convert" pri="1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41" srcId="1" destId="11" srcOrd="0" destOrd="0"/>
        <dgm:cxn modelId="42" srcId="1" destId="12" srcOrd="1" destOrd="0"/>
        <dgm:cxn modelId="51" srcId="2" destId="21" srcOrd="0" destOrd="0"/>
        <dgm:cxn modelId="52" srcId="2" destId="22" srcOrd="1" destOrd="0"/>
        <dgm:cxn modelId="61" srcId="3" destId="31" srcOrd="0" destOrd="0"/>
        <dgm:cxn modelId="62" srcId="3" destId="32" srcOrd="1" destOrd="0"/>
      </dgm:cxnLst>
      <dgm:bg/>
      <dgm:whole/>
    </dgm:dataModel>
  </dgm:sampData>
  <dgm:styleData>
    <dgm:dataModel>
      <dgm:ptLst>
        <dgm:pt modelId="0" type="doc"/>
        <dgm:pt modelId="1"/>
        <dgm:pt modelId="2"/>
      </dgm:ptLst>
      <dgm:cxnLst>
        <dgm:cxn modelId="4" srcId="0" destId="1" srcOrd="0" destOrd="0"/>
        <dgm:cxn modelId="5" srcId="1" destId="2"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51" srcId="1" destId="11" srcOrd="0" destOrd="0"/>
        <dgm:cxn modelId="61" srcId="2" destId="21" srcOrd="0" destOrd="0"/>
        <dgm:cxn modelId="71" srcId="3" destId="31" srcOrd="0" destOrd="0"/>
        <dgm:cxn modelId="81" srcId="4" destId="41" srcOrd="0" destOrd="0"/>
      </dgm:cxnLst>
      <dgm:bg/>
      <dgm:whole/>
    </dgm:dataModel>
  </dgm:clrData>
  <dgm:layoutNode name="Name0">
    <dgm:varLst>
      <dgm:chPref val="3"/>
      <dgm:dir/>
      <dgm:animLvl val="lvl"/>
      <dgm:resizeHandles/>
    </dgm:varLst>
    <dgm:choose name="Name1">
      <dgm:if name="Name2" func="var" arg="dir" op="equ" val="norm">
        <dgm:alg type="lin">
          <dgm:param type="linDir" val="fromT"/>
          <dgm:param type="vertAlign" val="mid"/>
          <dgm:param type="nodeHorzAlign" val="l"/>
          <dgm:param type="nodeVertAlign" val="t"/>
          <dgm:param type="fallback" val="2D"/>
        </dgm:alg>
      </dgm:if>
      <dgm:else name="Name3">
        <dgm:alg type="lin">
          <dgm:param type="linDir" val="fromT"/>
          <dgm:param type="vertAlign" val="mid"/>
          <dgm:param type="nodeHorzAlign" val="r"/>
          <dgm:param type="nodeVertAlign" val="t"/>
          <dgm:param type="fallback" val="2D"/>
        </dgm:alg>
      </dgm:else>
    </dgm:choose>
    <dgm:shape xmlns:r="http://schemas.openxmlformats.org/officeDocument/2006/relationships" r:blip="">
      <dgm:adjLst/>
    </dgm:shape>
    <dgm:presOf/>
    <dgm:constrLst>
      <dgm:constr type="w" for="des" forName="bigChev" refType="w"/>
      <dgm:constr type="h" for="des" forName="bigChev" refType="w" refFor="des" refForName="bigChev" op="equ" fact="0.4"/>
      <dgm:constr type="w" for="des" forName="node" refType="w" refFor="des" refForName="bigChev" fact="0.83"/>
      <dgm:constr type="h" for="des" forName="node" refType="w" refFor="des" refForName="node" op="equ" fact="0.4"/>
      <dgm:constr type="w" for="des" forName="parTrans" refType="w" refFor="des" refForName="bigChev" op="equ" fact="-0.13"/>
      <dgm:constr type="w" for="des" forName="sibTrans" refType="w" refFor="des" refForName="node" op="equ" fact="-0.14"/>
      <dgm:constr type="h" for="ch" forName="vSp" refType="h" refFor="des" refForName="bigChev" op="equ" fact="0.14"/>
      <dgm:constr type="primFontSz" for="des" forName="node" op="equ"/>
      <dgm:constr type="primFontSz" for="des" forName="bigChev" op="equ"/>
    </dgm:constrLst>
    <dgm:ruleLst/>
    <dgm:forEach name="Name4" axis="ch" ptType="node">
      <dgm:layoutNode name="horFlow">
        <dgm:choose name="Name5">
          <dgm:if name="Name6" func="var" arg="dir" op="equ" val="norm">
            <dgm:alg type="lin">
              <dgm:param type="linDir" val="fromL"/>
              <dgm:param type="nodeHorzAlign" val="l"/>
              <dgm:param type="nodeVertAlign" val="mid"/>
              <dgm:param type="fallback" val="2D"/>
            </dgm:alg>
          </dgm:if>
          <dgm:else name="Name7">
            <dgm:alg type="lin">
              <dgm:param type="linDir" val="fromR"/>
              <dgm:param type="nodeHorzAlign" val="r"/>
              <dgm:param type="nodeVertAlign" val="mid"/>
              <dgm:param type="fallback" val="2D"/>
            </dgm:alg>
          </dgm:else>
        </dgm:choose>
        <dgm:shape xmlns:r="http://schemas.openxmlformats.org/officeDocument/2006/relationships" r:blip="">
          <dgm:adjLst/>
        </dgm:shape>
        <dgm:presOf/>
        <dgm:constrLst/>
        <dgm:ruleLst/>
        <dgm:layoutNode name="bigChev" styleLbl="node1">
          <dgm:alg type="tx"/>
          <dgm:choose name="Name8">
            <dgm:if name="Name9" func="var" arg="dir" op="equ" val="norm">
              <dgm:shape xmlns:r="http://schemas.openxmlformats.org/officeDocument/2006/relationships" type="chevron" r:blip="">
                <dgm:adjLst/>
              </dgm:shape>
              <dgm:presOf axis="self"/>
              <dgm:constrLst>
                <dgm:constr type="primFontSz" val="65"/>
                <dgm:constr type="rMarg"/>
                <dgm:constr type="lMarg" refType="primFontSz" fact="0.1"/>
                <dgm:constr type="tMarg" refType="primFontSz" fact="0.05"/>
                <dgm:constr type="bMarg" refType="primFontSz" fact="0.05"/>
              </dgm:constrLst>
            </dgm:if>
            <dgm:else name="Name10">
              <dgm:shape xmlns:r="http://schemas.openxmlformats.org/officeDocument/2006/relationships" rot="180" type="chevron" r:blip="">
                <dgm:adjLst/>
              </dgm:shape>
              <dgm:presOf axis="self"/>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parTransForEach" axis="ch" ptType="parTrans" cnt="1">
          <dgm:layoutNode name="parTrans">
            <dgm:alg type="sp"/>
            <dgm:shape xmlns:r="http://schemas.openxmlformats.org/officeDocument/2006/relationships" r:blip="">
              <dgm:adjLst/>
            </dgm:shape>
            <dgm:presOf/>
            <dgm:constrLst/>
            <dgm:ruleLst/>
          </dgm:layoutNode>
        </dgm:forEach>
        <dgm:forEach name="Name11" axis="ch" ptType="node">
          <dgm:layoutNode name="node" styleLbl="alignAccFollowNode1">
            <dgm:varLst>
              <dgm:bulletEnabled val="1"/>
            </dgm:varLst>
            <dgm:alg type="tx"/>
            <dgm:choose name="Name12">
              <dgm:if name="Name13" func="var" arg="dir" op="equ" val="norm">
                <dgm:shape xmlns:r="http://schemas.openxmlformats.org/officeDocument/2006/relationships" type="chevron" r:blip="">
                  <dgm:adjLst/>
                </dgm:shape>
                <dgm:presOf axis="desOrSelf" ptType="node"/>
                <dgm:constrLst>
                  <dgm:constr type="primFontSz" val="65"/>
                  <dgm:constr type="rMarg"/>
                  <dgm:constr type="lMarg" refType="primFontSz" fact="0.1"/>
                  <dgm:constr type="tMarg" refType="primFontSz" fact="0.05"/>
                  <dgm:constr type="bMarg" refType="primFontSz" fact="0.05"/>
                </dgm:constrLst>
              </dgm:if>
              <dgm:else name="Name14">
                <dgm:shape xmlns:r="http://schemas.openxmlformats.org/officeDocument/2006/relationships" rot="180" type="chevron" r:blip="">
                  <dgm:adjLst/>
                </dgm:shape>
                <dgm:presOf axis="desOrSelf" ptType="node"/>
                <dgm:constrLst>
                  <dgm:constr type="primFontSz" val="65"/>
                  <dgm:constr type="lMarg"/>
                  <dgm:constr type="rMarg" refType="primFontSz" fact="0.1"/>
                  <dgm:constr type="tMarg" refType="primFontSz" fact="0.05"/>
                  <dgm:constr type="bMarg" refType="primFontSz" fact="0.05"/>
                </dgm:constrLst>
              </dgm:else>
            </dgm:choose>
            <dgm:ruleLst>
              <dgm:rule type="primFontSz" val="5" fact="NaN" max="NaN"/>
            </dgm:ruleLst>
          </dgm:layoutNode>
          <dgm:forEach name="sibTransForEach" axis="followSib" ptType="sibTrans" cnt="1">
            <dgm:layoutNode name="sibTrans">
              <dgm:alg type="sp"/>
              <dgm:shape xmlns:r="http://schemas.openxmlformats.org/officeDocument/2006/relationships" r:blip="">
                <dgm:adjLst/>
              </dgm:shape>
              <dgm:presOf/>
              <dgm:constrLst/>
              <dgm:ruleLst/>
            </dgm:layoutNode>
          </dgm:forEach>
        </dgm:forEach>
      </dgm:layoutNode>
      <dgm:choose name="Name15">
        <dgm:if name="Name16" axis="self" ptType="node" func="revPos" op="gte" val="2">
          <dgm:layoutNode name="vSp">
            <dgm:alg type="sp"/>
            <dgm:shape xmlns:r="http://schemas.openxmlformats.org/officeDocument/2006/relationships" r:blip="">
              <dgm:adjLst/>
            </dgm:shape>
            <dgm:presOf/>
            <dgm:constrLst/>
            <dgm:ruleLst/>
          </dgm:layoutNode>
        </dgm:if>
        <dgm:else name="Name17"/>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50000"/>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D7914096-F575-4ED0-BC68-85251A14640E}"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74318431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D7914096-F575-4ED0-BC68-85251A14640E}"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283054506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2">
                    <a:lumMod val="75000"/>
                  </a:schemeClr>
                </a:solidFill>
              </a:defRPr>
            </a:lvl1pPr>
          </a:lstStyle>
          <a:p>
            <a:r>
              <a:rPr lang="en-US"/>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2"/>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D7914096-F575-4ED0-BC68-85251A14640E}" type="datetimeFigureOut">
              <a:rPr lang="en-IN" smtClean="0"/>
              <a:t>28-07-2026</a:t>
            </a:fld>
            <a:endParaRPr lang="en-IN"/>
          </a:p>
        </p:txBody>
      </p:sp>
      <p:sp>
        <p:nvSpPr>
          <p:cNvPr id="5" name="Footer Placeholder 4"/>
          <p:cNvSpPr>
            <a:spLocks noGrp="1"/>
          </p:cNvSpPr>
          <p:nvPr>
            <p:ph type="ftr" sz="quarter" idx="11"/>
          </p:nvPr>
        </p:nvSpPr>
        <p:spPr/>
        <p:txBody>
          <a:bodyPr/>
          <a:lstStyle/>
          <a:p>
            <a:endParaRPr lang="en-IN"/>
          </a:p>
        </p:txBody>
      </p:sp>
      <p:sp>
        <p:nvSpPr>
          <p:cNvPr id="6" name="Slide Number Placeholder 5"/>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38824656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8" name="Date Placeholder 7"/>
          <p:cNvSpPr>
            <a:spLocks noGrp="1"/>
          </p:cNvSpPr>
          <p:nvPr>
            <p:ph type="dt" sz="half" idx="10"/>
          </p:nvPr>
        </p:nvSpPr>
        <p:spPr/>
        <p:txBody>
          <a:bodyPr/>
          <a:lstStyle/>
          <a:p>
            <a:fld id="{D7914096-F575-4ED0-BC68-85251A14640E}" type="datetimeFigureOut">
              <a:rPr lang="en-IN" smtClean="0"/>
              <a:t>28-07-2026</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143978304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2" name="Date Placeholder 1"/>
          <p:cNvSpPr>
            <a:spLocks noGrp="1"/>
          </p:cNvSpPr>
          <p:nvPr>
            <p:ph type="dt" sz="half" idx="10"/>
          </p:nvPr>
        </p:nvSpPr>
        <p:spPr/>
        <p:txBody>
          <a:bodyPr/>
          <a:lstStyle/>
          <a:p>
            <a:fld id="{D7914096-F575-4ED0-BC68-85251A14640E}" type="datetimeFigureOut">
              <a:rPr lang="en-IN" smtClean="0"/>
              <a:t>28-07-2026</a:t>
            </a:fld>
            <a:endParaRPr lang="en-IN"/>
          </a:p>
        </p:txBody>
      </p:sp>
      <p:sp>
        <p:nvSpPr>
          <p:cNvPr id="11" name="Footer Placeholder 10"/>
          <p:cNvSpPr>
            <a:spLocks noGrp="1"/>
          </p:cNvSpPr>
          <p:nvPr>
            <p:ph type="ftr" sz="quarter" idx="11"/>
          </p:nvPr>
        </p:nvSpPr>
        <p:spPr/>
        <p:txBody>
          <a:bodyPr/>
          <a:lstStyle/>
          <a:p>
            <a:endParaRPr lang="en-IN"/>
          </a:p>
        </p:txBody>
      </p:sp>
      <p:sp>
        <p:nvSpPr>
          <p:cNvPr id="12" name="Slide Number Placeholder 11"/>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40199509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2" name="Date Placeholder 1"/>
          <p:cNvSpPr>
            <a:spLocks noGrp="1"/>
          </p:cNvSpPr>
          <p:nvPr>
            <p:ph type="dt" sz="half" idx="10"/>
          </p:nvPr>
        </p:nvSpPr>
        <p:spPr/>
        <p:txBody>
          <a:bodyPr/>
          <a:lstStyle/>
          <a:p>
            <a:fld id="{D7914096-F575-4ED0-BC68-85251A14640E}" type="datetimeFigureOut">
              <a:rPr lang="en-IN" smtClean="0"/>
              <a:t>28-07-2026</a:t>
            </a:fld>
            <a:endParaRPr lang="en-IN"/>
          </a:p>
        </p:txBody>
      </p:sp>
      <p:sp>
        <p:nvSpPr>
          <p:cNvPr id="7" name="Footer Placeholder 6"/>
          <p:cNvSpPr>
            <a:spLocks noGrp="1"/>
          </p:cNvSpPr>
          <p:nvPr>
            <p:ph type="ftr" sz="quarter" idx="11"/>
          </p:nvPr>
        </p:nvSpPr>
        <p:spPr/>
        <p:txBody>
          <a:bodyPr/>
          <a:lstStyle/>
          <a:p>
            <a:endParaRPr lang="en-IN"/>
          </a:p>
        </p:txBody>
      </p:sp>
      <p:sp>
        <p:nvSpPr>
          <p:cNvPr id="8" name="Slide Number Placeholder 7"/>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330912782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D7914096-F575-4ED0-BC68-85251A14640E}" type="datetimeFigureOut">
              <a:rPr lang="en-IN" smtClean="0"/>
              <a:t>28-07-2026</a:t>
            </a:fld>
            <a:endParaRPr lang="en-IN"/>
          </a:p>
        </p:txBody>
      </p:sp>
      <p:sp>
        <p:nvSpPr>
          <p:cNvPr id="6" name="Footer Placeholder 5"/>
          <p:cNvSpPr>
            <a:spLocks noGrp="1"/>
          </p:cNvSpPr>
          <p:nvPr>
            <p:ph type="ftr" sz="quarter" idx="11"/>
          </p:nvPr>
        </p:nvSpPr>
        <p:spPr/>
        <p:txBody>
          <a:bodyPr/>
          <a:lstStyle/>
          <a:p>
            <a:endParaRPr lang="en-IN"/>
          </a:p>
        </p:txBody>
      </p:sp>
      <p:sp>
        <p:nvSpPr>
          <p:cNvPr id="7" name="Slide Number Placeholder 6"/>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351487451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US"/>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D7914096-F575-4ED0-BC68-85251A14640E}" type="datetimeFigureOut">
              <a:rPr lang="en-IN" smtClean="0"/>
              <a:t>28-07-2026</a:t>
            </a:fld>
            <a:endParaRPr lang="en-IN"/>
          </a:p>
        </p:txBody>
      </p:sp>
      <p:sp>
        <p:nvSpPr>
          <p:cNvPr id="9" name="Footer Placeholder 8"/>
          <p:cNvSpPr>
            <a:spLocks noGrp="1"/>
          </p:cNvSpPr>
          <p:nvPr>
            <p:ph type="ftr" sz="quarter" idx="11"/>
          </p:nvPr>
        </p:nvSpPr>
        <p:spPr/>
        <p:txBody>
          <a:bodyPr/>
          <a:lstStyle/>
          <a:p>
            <a:endParaRPr lang="en-IN"/>
          </a:p>
        </p:txBody>
      </p:sp>
      <p:sp>
        <p:nvSpPr>
          <p:cNvPr id="10" name="Slide Number Placeholder 9"/>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69144799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8" name="Date Placeholder 7"/>
          <p:cNvSpPr>
            <a:spLocks noGrp="1"/>
          </p:cNvSpPr>
          <p:nvPr>
            <p:ph type="dt" sz="half" idx="10"/>
          </p:nvPr>
        </p:nvSpPr>
        <p:spPr/>
        <p:txBody>
          <a:bodyPr/>
          <a:lstStyle/>
          <a:p>
            <a:fld id="{D7914096-F575-4ED0-BC68-85251A14640E}" type="datetimeFigureOut">
              <a:rPr lang="en-IN" smtClean="0"/>
              <a:t>28-07-2026</a:t>
            </a:fld>
            <a:endParaRPr lang="en-IN"/>
          </a:p>
        </p:txBody>
      </p:sp>
      <p:sp>
        <p:nvSpPr>
          <p:cNvPr id="9" name="Footer Placeholder 8"/>
          <p:cNvSpPr>
            <a:spLocks noGrp="1"/>
          </p:cNvSpPr>
          <p:nvPr>
            <p:ph type="ftr" sz="quarter" idx="11"/>
          </p:nvPr>
        </p:nvSpPr>
        <p:spPr>
          <a:xfrm>
            <a:off x="3499101" y="6356350"/>
            <a:ext cx="5911517" cy="365125"/>
          </a:xfrm>
        </p:spPr>
        <p:txBody>
          <a:bodyPr/>
          <a:lstStyle/>
          <a:p>
            <a:endParaRPr lang="en-IN"/>
          </a:p>
        </p:txBody>
      </p:sp>
      <p:sp>
        <p:nvSpPr>
          <p:cNvPr id="10" name="Slide Number Placeholder 9"/>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320726352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914096-F575-4ED0-BC68-85251A14640E}" type="datetimeFigureOut">
              <a:rPr lang="en-IN" smtClean="0"/>
              <a:t>28-07-2026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36832418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D7914096-F575-4ED0-BC68-85251A14640E}" type="datetimeFigureOut">
              <a:rPr lang="en-IN" smtClean="0"/>
              <a:t>28-07-2026</a:t>
            </a:fld>
            <a:endParaRPr lang="en-IN"/>
          </a:p>
        </p:txBody>
      </p:sp>
      <p:sp>
        <p:nvSpPr>
          <p:cNvPr id="8" name="Footer Placeholder 7"/>
          <p:cNvSpPr>
            <a:spLocks noGrp="1"/>
          </p:cNvSpPr>
          <p:nvPr>
            <p:ph type="ftr" sz="quarter" idx="11"/>
          </p:nvPr>
        </p:nvSpPr>
        <p:spPr/>
        <p:txBody>
          <a:bodyPr/>
          <a:lstStyle/>
          <a:p>
            <a:endParaRPr lang="en-IN"/>
          </a:p>
        </p:txBody>
      </p:sp>
      <p:sp>
        <p:nvSpPr>
          <p:cNvPr id="9" name="Slide Number Placeholder 8"/>
          <p:cNvSpPr>
            <a:spLocks noGrp="1"/>
          </p:cNvSpPr>
          <p:nvPr>
            <p:ph type="sldNum" sz="quarter" idx="12"/>
          </p:nvPr>
        </p:nvSpPr>
        <p:spPr/>
        <p:txBody>
          <a:bodyPr/>
          <a:lstStyle/>
          <a:p>
            <a:fld id="{A1ECCBA3-5900-4923-BA6B-FC6B7181D05D}" type="slidenum">
              <a:rPr lang="en-IN" smtClean="0"/>
              <a:t>‹#›</a:t>
            </a:fld>
            <a:endParaRPr lang="en-IN"/>
          </a:p>
        </p:txBody>
      </p:sp>
    </p:spTree>
    <p:extLst>
      <p:ext uri="{BB962C8B-B14F-4D97-AF65-F5344CB8AC3E}">
        <p14:creationId xmlns:p14="http://schemas.microsoft.com/office/powerpoint/2010/main" val="41521809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D7914096-F575-4ED0-BC68-85251A14640E}" type="datetimeFigureOut">
              <a:rPr lang="en-IN" smtClean="0"/>
              <a:t>28-07-2026</a:t>
            </a:fld>
            <a:endParaRPr lang="en-IN"/>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IN"/>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A1ECCBA3-5900-4923-BA6B-FC6B7181D05D}" type="slidenum">
              <a:rPr lang="en-IN" smtClean="0"/>
              <a:t>‹#›</a:t>
            </a:fld>
            <a:endParaRPr lang="en-IN"/>
          </a:p>
        </p:txBody>
      </p:sp>
    </p:spTree>
    <p:extLst>
      <p:ext uri="{BB962C8B-B14F-4D97-AF65-F5344CB8AC3E}">
        <p14:creationId xmlns:p14="http://schemas.microsoft.com/office/powerpoint/2010/main" val="2470846911"/>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75000"/>
              <a:lumOff val="2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75000"/>
              <a:lumOff val="2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75000"/>
              <a:lumOff val="2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8" Type="http://schemas.openxmlformats.org/officeDocument/2006/relationships/image" Target="../media/image2.emf"/><Relationship Id="rId13" Type="http://schemas.openxmlformats.org/officeDocument/2006/relationships/hyperlink" Target="https://doi.org/10.1186/s12889-025-24990-5" TargetMode="External"/><Relationship Id="rId18" Type="http://schemas.openxmlformats.org/officeDocument/2006/relationships/hyperlink" Target="https://doi.org/10.1186/s12966-023-01555-6" TargetMode="External"/><Relationship Id="rId26" Type="http://schemas.openxmlformats.org/officeDocument/2006/relationships/hyperlink" Target="https://doi.org/10.3389/feduc.2023.1231701" TargetMode="External"/><Relationship Id="rId3" Type="http://schemas.openxmlformats.org/officeDocument/2006/relationships/diagramData" Target="../diagrams/data1.xml"/><Relationship Id="rId21" Type="http://schemas.openxmlformats.org/officeDocument/2006/relationships/hyperlink" Target="https://www.england.nhs.uk/ourwork/prevention/tobacco-dependency-programme/" TargetMode="External"/><Relationship Id="rId7" Type="http://schemas.microsoft.com/office/2007/relationships/diagramDrawing" Target="../diagrams/drawing1.xml"/><Relationship Id="rId12" Type="http://schemas.openxmlformats.org/officeDocument/2006/relationships/hyperlink" Target="https://www.independent.co.uk/life-style/health-and-families/smoking-ban-uk-end-cigarettes-tobacco-health-green-paper-a9016636.html" TargetMode="External"/><Relationship Id="rId17" Type="http://schemas.openxmlformats.org/officeDocument/2006/relationships/hyperlink" Target="https://doi.org/10.2196/50963" TargetMode="External"/><Relationship Id="rId25" Type="http://schemas.openxmlformats.org/officeDocument/2006/relationships/hyperlink" Target="https://www.smokefreedevon.org.uk/smoke-free-app/" TargetMode="External"/><Relationship Id="rId2" Type="http://schemas.openxmlformats.org/officeDocument/2006/relationships/image" Target="../media/image1.jpeg"/><Relationship Id="rId16" Type="http://schemas.openxmlformats.org/officeDocument/2006/relationships/hyperlink" Target="https://www.gov.uk/government/news/tobacco-and-vapes-bill-becomes-law" TargetMode="External"/><Relationship Id="rId20" Type="http://schemas.openxmlformats.org/officeDocument/2006/relationships/hyperlink" Target="https://www.ons.gov.uk/peoplepopulationandcommunity/healthandsocialcare/healthandlifeexpectancies/bulletins/adultsmokinghabitsingreatbritain/2024" TargetMode="External"/><Relationship Id="rId29" Type="http://schemas.openxmlformats.org/officeDocument/2006/relationships/image" Target="../media/image6.emf"/><Relationship Id="rId1" Type="http://schemas.openxmlformats.org/officeDocument/2006/relationships/slideLayout" Target="../slideLayouts/slideLayout7.xml"/><Relationship Id="rId6" Type="http://schemas.openxmlformats.org/officeDocument/2006/relationships/diagramColors" Target="../diagrams/colors1.xml"/><Relationship Id="rId11" Type="http://schemas.openxmlformats.org/officeDocument/2006/relationships/image" Target="../media/image5.emf"/><Relationship Id="rId24" Type="http://schemas.openxmlformats.org/officeDocument/2006/relationships/hyperlink" Target="https://www.researchgate.net/figure/The-transtheoretical-model-of-health-behavior-change-by-Prochaska-and-DiClemente-36_fig5_373017403" TargetMode="External"/><Relationship Id="rId5" Type="http://schemas.openxmlformats.org/officeDocument/2006/relationships/diagramQuickStyle" Target="../diagrams/quickStyle1.xml"/><Relationship Id="rId15" Type="http://schemas.openxmlformats.org/officeDocument/2006/relationships/hyperlink" Target="https://doi.org/10.2196/41182" TargetMode="External"/><Relationship Id="rId23" Type="http://schemas.openxmlformats.org/officeDocument/2006/relationships/hyperlink" Target="https://www.ncbi.nlm.nih.gov/books/NBK555596/" TargetMode="External"/><Relationship Id="rId28" Type="http://schemas.openxmlformats.org/officeDocument/2006/relationships/hyperlink" Target="https://www.visionpublisher.info/index.php/ccme/article/download/214/204" TargetMode="External"/><Relationship Id="rId10" Type="http://schemas.openxmlformats.org/officeDocument/2006/relationships/image" Target="../media/image4.emf"/><Relationship Id="rId19" Type="http://schemas.openxmlformats.org/officeDocument/2006/relationships/hyperlink" Target="https://link.springer.com/content/pdf/10.1007/978-981-97-0821-5_171-1.pdf" TargetMode="External"/><Relationship Id="rId4" Type="http://schemas.openxmlformats.org/officeDocument/2006/relationships/diagramLayout" Target="../diagrams/layout1.xml"/><Relationship Id="rId9" Type="http://schemas.openxmlformats.org/officeDocument/2006/relationships/image" Target="../media/image3.emf"/><Relationship Id="rId14" Type="http://schemas.openxmlformats.org/officeDocument/2006/relationships/hyperlink" Target="https://www.sciencedirect.com/science/article/pii/S2949877526000092" TargetMode="External"/><Relationship Id="rId22" Type="http://schemas.openxmlformats.org/officeDocument/2006/relationships/hyperlink" Target="https://www.sfh-tr.nhs.uk/media/sp1hpfn0/free-e-cigarette-or-nrt-with-stop-smoking-support.pdf" TargetMode="External"/><Relationship Id="rId27" Type="http://schemas.openxmlformats.org/officeDocument/2006/relationships/hyperlink" Target="https://doi.org/10.1186/s12913-025-13427-9" TargetMode="Externa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4C51E2C4-DD9A-77F6-1E77-2875EB786EC6}"/>
              </a:ext>
            </a:extLst>
          </p:cNvPr>
          <p:cNvSpPr/>
          <p:nvPr/>
        </p:nvSpPr>
        <p:spPr>
          <a:xfrm>
            <a:off x="0" y="1"/>
            <a:ext cx="12192000" cy="1051196"/>
          </a:xfrm>
          <a:prstGeom prst="roundRect">
            <a:avLst/>
          </a:prstGeom>
          <a:solidFill>
            <a:schemeClr val="accent2">
              <a:lumMod val="20000"/>
              <a:lumOff val="80000"/>
            </a:schemeClr>
          </a:solidFill>
        </p:spPr>
        <p:style>
          <a:lnRef idx="2">
            <a:schemeClr val="accent6"/>
          </a:lnRef>
          <a:fillRef idx="1">
            <a:schemeClr val="lt1"/>
          </a:fillRef>
          <a:effectRef idx="0">
            <a:schemeClr val="accent6"/>
          </a:effectRef>
          <a:fontRef idx="minor">
            <a:schemeClr val="dk1"/>
          </a:fontRef>
        </p:style>
        <p:txBody>
          <a:bodyPr rtlCol="0" anchor="ctr"/>
          <a:lstStyle/>
          <a:p>
            <a:pPr algn="r"/>
            <a:r>
              <a:rPr lang="en-IN" sz="800" b="1" dirty="0">
                <a:solidFill>
                  <a:schemeClr val="tx1"/>
                </a:solidFill>
                <a:latin typeface="Times New Roman" panose="02020603050405020304" pitchFamily="18" charset="0"/>
                <a:cs typeface="Times New Roman" panose="02020603050405020304" pitchFamily="18" charset="0"/>
              </a:rPr>
              <a:t>Programme: </a:t>
            </a:r>
            <a:r>
              <a:rPr lang="en-GB" sz="8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MSc Public Health and Social Care in Practice</a:t>
            </a:r>
          </a:p>
          <a:p>
            <a:pPr algn="r"/>
            <a:r>
              <a:rPr lang="en-GB" sz="800" b="1" dirty="0">
                <a:solidFill>
                  <a:srgbClr val="000000"/>
                </a:solidFill>
                <a:latin typeface="Times New Roman" panose="02020603050405020304" pitchFamily="18" charset="0"/>
                <a:ea typeface="Arial" panose="020B0604020202020204" pitchFamily="34" charset="0"/>
                <a:cs typeface="Times New Roman" panose="02020603050405020304" pitchFamily="18" charset="0"/>
              </a:rPr>
              <a:t>Module: </a:t>
            </a:r>
            <a:r>
              <a:rPr lang="en-GB" sz="8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rPr>
              <a:t>Population Health and Digital Health Promotion</a:t>
            </a:r>
          </a:p>
          <a:p>
            <a:pPr algn="r"/>
            <a:r>
              <a:rPr lang="en-GB" sz="800" b="1" dirty="0">
                <a:solidFill>
                  <a:srgbClr val="000000"/>
                </a:solidFill>
                <a:latin typeface="Times New Roman" panose="02020603050405020304" pitchFamily="18" charset="0"/>
                <a:ea typeface="Arial" panose="020B0604020202020204" pitchFamily="34" charset="0"/>
                <a:cs typeface="Times New Roman" panose="02020603050405020304" pitchFamily="18" charset="0"/>
              </a:rPr>
              <a:t>Module code: LCHS7009</a:t>
            </a:r>
          </a:p>
          <a:p>
            <a:pPr algn="r"/>
            <a:r>
              <a:rPr lang="en-GB" sz="800" b="1" dirty="0">
                <a:solidFill>
                  <a:srgbClr val="000000"/>
                </a:solidFill>
                <a:latin typeface="Times New Roman" panose="02020603050405020304" pitchFamily="18" charset="0"/>
                <a:ea typeface="Arial" panose="020B0604020202020204" pitchFamily="34" charset="0"/>
                <a:cs typeface="Times New Roman" panose="02020603050405020304" pitchFamily="18" charset="0"/>
              </a:rPr>
              <a:t>Lecturer: </a:t>
            </a:r>
            <a:r>
              <a:rPr lang="en-GB" sz="800" b="1"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Diola Bijlhout` Dr Ping Wu</a:t>
            </a:r>
          </a:p>
          <a:p>
            <a:pPr algn="r"/>
            <a:r>
              <a:rPr lang="en-GB" sz="800" b="1"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Assignment Title: Component 2 Poster</a:t>
            </a:r>
          </a:p>
          <a:p>
            <a:pPr algn="r"/>
            <a:r>
              <a:rPr lang="en-GB" sz="800" b="1"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Student Name: </a:t>
            </a:r>
            <a:r>
              <a:rPr lang="en-GB" sz="800" b="1" dirty="0" err="1">
                <a:solidFill>
                  <a:schemeClr val="tx1"/>
                </a:solidFill>
                <a:latin typeface="Times New Roman" panose="02020603050405020304" pitchFamily="18" charset="0"/>
                <a:ea typeface="Arial" panose="020B0604020202020204" pitchFamily="34" charset="0"/>
                <a:cs typeface="Times New Roman" panose="02020603050405020304" pitchFamily="18" charset="0"/>
              </a:rPr>
              <a:t>Smitkumar</a:t>
            </a:r>
            <a:r>
              <a:rPr lang="en-GB" sz="800" b="1"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 </a:t>
            </a:r>
            <a:r>
              <a:rPr lang="en-GB" sz="800" b="1" dirty="0" err="1">
                <a:solidFill>
                  <a:schemeClr val="tx1"/>
                </a:solidFill>
                <a:latin typeface="Times New Roman" panose="02020603050405020304" pitchFamily="18" charset="0"/>
                <a:ea typeface="Arial" panose="020B0604020202020204" pitchFamily="34" charset="0"/>
                <a:cs typeface="Times New Roman" panose="02020603050405020304" pitchFamily="18" charset="0"/>
              </a:rPr>
              <a:t>bharatbhai</a:t>
            </a:r>
            <a:r>
              <a:rPr lang="en-GB" sz="800" b="1" dirty="0">
                <a:solidFill>
                  <a:schemeClr val="tx1"/>
                </a:solidFill>
                <a:latin typeface="Times New Roman" panose="02020603050405020304" pitchFamily="18" charset="0"/>
                <a:ea typeface="Arial" panose="020B0604020202020204" pitchFamily="34" charset="0"/>
                <a:cs typeface="Times New Roman" panose="02020603050405020304" pitchFamily="18" charset="0"/>
              </a:rPr>
              <a:t> kachhadiya</a:t>
            </a:r>
            <a:endParaRPr lang="en-GB" sz="800" b="1" dirty="0">
              <a:solidFill>
                <a:srgbClr val="000000"/>
              </a:solidFill>
              <a:latin typeface="Times New Roman" panose="02020603050405020304" pitchFamily="18" charset="0"/>
              <a:ea typeface="Times New Roman" panose="02020603050405020304" pitchFamily="18" charset="0"/>
              <a:cs typeface="Times New Roman" panose="02020603050405020304" pitchFamily="18" charset="0"/>
            </a:endParaRPr>
          </a:p>
          <a:p>
            <a:pPr algn="r"/>
            <a:r>
              <a:rPr lang="en-GB" sz="800" b="1">
                <a:solidFill>
                  <a:srgbClr val="000000"/>
                </a:solidFill>
                <a:latin typeface="Times New Roman" panose="02020603050405020304" pitchFamily="18" charset="0"/>
                <a:ea typeface="Arial" panose="020B0604020202020204" pitchFamily="34" charset="0"/>
                <a:cs typeface="Times New Roman" panose="02020603050405020304" pitchFamily="18" charset="0"/>
              </a:rPr>
              <a:t>Student ID:2520164</a:t>
            </a:r>
            <a:endParaRPr lang="en-GB" sz="800" b="1" dirty="0">
              <a:solidFill>
                <a:srgbClr val="000000"/>
              </a:solidFill>
              <a:latin typeface="Times New Roman" panose="02020603050405020304" pitchFamily="18" charset="0"/>
              <a:ea typeface="Arial" panose="020B0604020202020204" pitchFamily="34" charset="0"/>
              <a:cs typeface="Times New Roman" panose="02020603050405020304" pitchFamily="18" charset="0"/>
            </a:endParaRPr>
          </a:p>
        </p:txBody>
      </p:sp>
      <p:pic>
        <p:nvPicPr>
          <p:cNvPr id="7" name="Picture 6" descr="ORCID">
            <a:extLst>
              <a:ext uri="{FF2B5EF4-FFF2-40B4-BE49-F238E27FC236}">
                <a16:creationId xmlns:a16="http://schemas.microsoft.com/office/drawing/2014/main" id="{D90551B1-7C8B-E2E4-D7FC-BA26D93488BB}"/>
              </a:ext>
            </a:extLst>
          </p:cNvPr>
          <p:cNvPicPr>
            <a:picLocks noChangeAspect="1"/>
          </p:cNvPicPr>
          <p:nvPr/>
        </p:nvPicPr>
        <p:blipFill>
          <a:blip r:embed="rId2"/>
          <a:stretch>
            <a:fillRect/>
          </a:stretch>
        </p:blipFill>
        <p:spPr>
          <a:xfrm>
            <a:off x="100564" y="133191"/>
            <a:ext cx="1895384" cy="746687"/>
          </a:xfrm>
          <a:prstGeom prst="rect">
            <a:avLst/>
          </a:prstGeom>
        </p:spPr>
      </p:pic>
      <p:graphicFrame>
        <p:nvGraphicFramePr>
          <p:cNvPr id="12" name="Diagram 11">
            <a:extLst>
              <a:ext uri="{FF2B5EF4-FFF2-40B4-BE49-F238E27FC236}">
                <a16:creationId xmlns:a16="http://schemas.microsoft.com/office/drawing/2014/main" id="{9EF730BE-652E-77FC-2692-DE889D9D9C92}"/>
              </a:ext>
            </a:extLst>
          </p:cNvPr>
          <p:cNvGraphicFramePr/>
          <p:nvPr>
            <p:extLst>
              <p:ext uri="{D42A27DB-BD31-4B8C-83A1-F6EECF244321}">
                <p14:modId xmlns:p14="http://schemas.microsoft.com/office/powerpoint/2010/main" val="2023975197"/>
              </p:ext>
            </p:extLst>
          </p:nvPr>
        </p:nvGraphicFramePr>
        <p:xfrm>
          <a:off x="2302989" y="511619"/>
          <a:ext cx="7853733" cy="53957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5" name="Rectangle 24">
            <a:extLst>
              <a:ext uri="{FF2B5EF4-FFF2-40B4-BE49-F238E27FC236}">
                <a16:creationId xmlns:a16="http://schemas.microsoft.com/office/drawing/2014/main" id="{B14AF53D-E06E-BF97-E35C-4DE649B1325B}"/>
              </a:ext>
            </a:extLst>
          </p:cNvPr>
          <p:cNvSpPr/>
          <p:nvPr/>
        </p:nvSpPr>
        <p:spPr>
          <a:xfrm>
            <a:off x="123238" y="1372228"/>
            <a:ext cx="2598554" cy="5390278"/>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just"/>
            <a:endParaRPr lang="en-IN" sz="600" dirty="0">
              <a:solidFill>
                <a:schemeClr val="tx1"/>
              </a:solidFill>
              <a:latin typeface="Times New Roman" panose="02020603050405020304" pitchFamily="18" charset="0"/>
              <a:cs typeface="Times New Roman" panose="02020603050405020304" pitchFamily="18" charset="0"/>
            </a:endParaRPr>
          </a:p>
        </p:txBody>
      </p:sp>
      <p:sp>
        <p:nvSpPr>
          <p:cNvPr id="26" name="Rectangle: Rounded Corners 25">
            <a:extLst>
              <a:ext uri="{FF2B5EF4-FFF2-40B4-BE49-F238E27FC236}">
                <a16:creationId xmlns:a16="http://schemas.microsoft.com/office/drawing/2014/main" id="{419F4E5F-8AAF-766A-F8D3-464033CC79C1}"/>
              </a:ext>
            </a:extLst>
          </p:cNvPr>
          <p:cNvSpPr/>
          <p:nvPr/>
        </p:nvSpPr>
        <p:spPr>
          <a:xfrm>
            <a:off x="264262" y="1106328"/>
            <a:ext cx="2169160" cy="289135"/>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dirty="0">
                <a:solidFill>
                  <a:schemeClr val="tx1"/>
                </a:solidFill>
                <a:latin typeface="Times New Roman" panose="02020603050405020304" pitchFamily="18" charset="0"/>
                <a:cs typeface="Times New Roman" panose="02020603050405020304" pitchFamily="18" charset="0"/>
              </a:rPr>
              <a:t>Background </a:t>
            </a:r>
            <a:endParaRPr lang="en-IN" sz="900" b="1" dirty="0">
              <a:solidFill>
                <a:schemeClr val="tx1"/>
              </a:solidFill>
              <a:latin typeface="Times New Roman" panose="02020603050405020304" pitchFamily="18" charset="0"/>
              <a:cs typeface="Times New Roman" panose="02020603050405020304" pitchFamily="18" charset="0"/>
            </a:endParaRPr>
          </a:p>
        </p:txBody>
      </p:sp>
      <p:sp>
        <p:nvSpPr>
          <p:cNvPr id="28" name="Rectangle 27">
            <a:extLst>
              <a:ext uri="{FF2B5EF4-FFF2-40B4-BE49-F238E27FC236}">
                <a16:creationId xmlns:a16="http://schemas.microsoft.com/office/drawing/2014/main" id="{0AAC53C5-8164-1DFD-6B75-DC815B8C52CF}"/>
              </a:ext>
            </a:extLst>
          </p:cNvPr>
          <p:cNvSpPr/>
          <p:nvPr/>
        </p:nvSpPr>
        <p:spPr>
          <a:xfrm>
            <a:off x="2764343" y="1391517"/>
            <a:ext cx="2853635" cy="5370990"/>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0" name="Rectangle: Rounded Corners 29">
            <a:extLst>
              <a:ext uri="{FF2B5EF4-FFF2-40B4-BE49-F238E27FC236}">
                <a16:creationId xmlns:a16="http://schemas.microsoft.com/office/drawing/2014/main" id="{EEB21DC1-E4B1-27F2-2554-70BB94080850}"/>
              </a:ext>
            </a:extLst>
          </p:cNvPr>
          <p:cNvSpPr/>
          <p:nvPr/>
        </p:nvSpPr>
        <p:spPr>
          <a:xfrm>
            <a:off x="3173042" y="1118315"/>
            <a:ext cx="2169160" cy="275012"/>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2" name="Rectangle 31">
            <a:extLst>
              <a:ext uri="{FF2B5EF4-FFF2-40B4-BE49-F238E27FC236}">
                <a16:creationId xmlns:a16="http://schemas.microsoft.com/office/drawing/2014/main" id="{7100BB0C-AC59-F8A1-569B-6896903832AA}"/>
              </a:ext>
            </a:extLst>
          </p:cNvPr>
          <p:cNvSpPr/>
          <p:nvPr/>
        </p:nvSpPr>
        <p:spPr>
          <a:xfrm>
            <a:off x="5671271" y="1381998"/>
            <a:ext cx="3102184" cy="3925332"/>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34" name="Rectangle: Rounded Corners 33">
            <a:extLst>
              <a:ext uri="{FF2B5EF4-FFF2-40B4-BE49-F238E27FC236}">
                <a16:creationId xmlns:a16="http://schemas.microsoft.com/office/drawing/2014/main" id="{6A581FCA-96B4-B453-4752-E2B992F50258}"/>
              </a:ext>
            </a:extLst>
          </p:cNvPr>
          <p:cNvSpPr/>
          <p:nvPr/>
        </p:nvSpPr>
        <p:spPr>
          <a:xfrm>
            <a:off x="6017425" y="1131815"/>
            <a:ext cx="2169160" cy="259701"/>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dirty="0">
                <a:solidFill>
                  <a:schemeClr val="tx1"/>
                </a:solidFill>
                <a:latin typeface="Times New Roman" panose="02020603050405020304" pitchFamily="18" charset="0"/>
                <a:cs typeface="Times New Roman" panose="02020603050405020304" pitchFamily="18" charset="0"/>
              </a:rPr>
              <a:t>Behaviour Change Theory </a:t>
            </a:r>
            <a:endParaRPr lang="en-IN" sz="900" b="1" dirty="0">
              <a:solidFill>
                <a:schemeClr val="tx1"/>
              </a:solidFill>
              <a:latin typeface="Times New Roman" panose="02020603050405020304" pitchFamily="18" charset="0"/>
              <a:cs typeface="Times New Roman" panose="02020603050405020304" pitchFamily="18" charset="0"/>
            </a:endParaRPr>
          </a:p>
        </p:txBody>
      </p:sp>
      <p:sp>
        <p:nvSpPr>
          <p:cNvPr id="36" name="Rectangle 35">
            <a:extLst>
              <a:ext uri="{FF2B5EF4-FFF2-40B4-BE49-F238E27FC236}">
                <a16:creationId xmlns:a16="http://schemas.microsoft.com/office/drawing/2014/main" id="{F82BE0FE-EE5D-F423-37FB-1255CCFC3620}"/>
              </a:ext>
            </a:extLst>
          </p:cNvPr>
          <p:cNvSpPr/>
          <p:nvPr/>
        </p:nvSpPr>
        <p:spPr>
          <a:xfrm>
            <a:off x="8825870" y="3684224"/>
            <a:ext cx="3302455" cy="1623105"/>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38" name="Rectangle: Rounded Corners 37">
            <a:extLst>
              <a:ext uri="{FF2B5EF4-FFF2-40B4-BE49-F238E27FC236}">
                <a16:creationId xmlns:a16="http://schemas.microsoft.com/office/drawing/2014/main" id="{2B8F4A6C-A115-339A-3370-63374CD84B47}"/>
              </a:ext>
            </a:extLst>
          </p:cNvPr>
          <p:cNvSpPr/>
          <p:nvPr/>
        </p:nvSpPr>
        <p:spPr>
          <a:xfrm>
            <a:off x="9429509" y="3468030"/>
            <a:ext cx="1940631" cy="242791"/>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IN" sz="900" b="1" dirty="0">
                <a:solidFill>
                  <a:schemeClr val="tx1"/>
                </a:solidFill>
                <a:latin typeface="Times New Roman" panose="02020603050405020304" pitchFamily="18" charset="0"/>
                <a:cs typeface="Times New Roman" panose="02020603050405020304" pitchFamily="18" charset="0"/>
              </a:rPr>
              <a:t>Conclusion</a:t>
            </a:r>
          </a:p>
        </p:txBody>
      </p:sp>
      <p:sp>
        <p:nvSpPr>
          <p:cNvPr id="40" name="Rectangle 39">
            <a:extLst>
              <a:ext uri="{FF2B5EF4-FFF2-40B4-BE49-F238E27FC236}">
                <a16:creationId xmlns:a16="http://schemas.microsoft.com/office/drawing/2014/main" id="{AC1305B2-6455-435D-2143-03DBFB69D340}"/>
              </a:ext>
            </a:extLst>
          </p:cNvPr>
          <p:cNvSpPr/>
          <p:nvPr/>
        </p:nvSpPr>
        <p:spPr>
          <a:xfrm>
            <a:off x="8844723" y="1391516"/>
            <a:ext cx="3283602" cy="1996536"/>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a:p>
        </p:txBody>
      </p:sp>
      <p:sp>
        <p:nvSpPr>
          <p:cNvPr id="42" name="Rectangle: Rounded Corners 41">
            <a:extLst>
              <a:ext uri="{FF2B5EF4-FFF2-40B4-BE49-F238E27FC236}">
                <a16:creationId xmlns:a16="http://schemas.microsoft.com/office/drawing/2014/main" id="{C67896A9-3514-373C-4B11-7F962D327717}"/>
              </a:ext>
            </a:extLst>
          </p:cNvPr>
          <p:cNvSpPr/>
          <p:nvPr/>
        </p:nvSpPr>
        <p:spPr>
          <a:xfrm>
            <a:off x="9982607" y="1159414"/>
            <a:ext cx="1513169" cy="222584"/>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dirty="0">
                <a:solidFill>
                  <a:schemeClr val="tx1"/>
                </a:solidFill>
                <a:latin typeface="Times New Roman" panose="02020603050405020304" pitchFamily="18" charset="0"/>
                <a:cs typeface="Times New Roman" panose="02020603050405020304" pitchFamily="18" charset="0"/>
              </a:rPr>
              <a:t>Expected Outcomes </a:t>
            </a:r>
            <a:endParaRPr lang="en-IN" sz="900" dirty="0">
              <a:solidFill>
                <a:schemeClr val="tx1"/>
              </a:solidFill>
              <a:latin typeface="Times New Roman" panose="02020603050405020304" pitchFamily="18" charset="0"/>
              <a:cs typeface="Times New Roman" panose="02020603050405020304" pitchFamily="18" charset="0"/>
            </a:endParaRPr>
          </a:p>
        </p:txBody>
      </p:sp>
      <p:sp>
        <p:nvSpPr>
          <p:cNvPr id="44" name="TextBox 43">
            <a:extLst>
              <a:ext uri="{FF2B5EF4-FFF2-40B4-BE49-F238E27FC236}">
                <a16:creationId xmlns:a16="http://schemas.microsoft.com/office/drawing/2014/main" id="{C5A447A6-2C2F-E837-EB96-8321CF87B17C}"/>
              </a:ext>
            </a:extLst>
          </p:cNvPr>
          <p:cNvSpPr txBox="1"/>
          <p:nvPr/>
        </p:nvSpPr>
        <p:spPr>
          <a:xfrm>
            <a:off x="3205127" y="1097216"/>
            <a:ext cx="2776664" cy="275012"/>
          </a:xfrm>
          <a:prstGeom prst="rect">
            <a:avLst/>
          </a:prstGeom>
          <a:noFill/>
        </p:spPr>
        <p:txBody>
          <a:bodyPr wrap="square">
            <a:spAutoFit/>
          </a:bodyPr>
          <a:lstStyle/>
          <a:p>
            <a:pPr algn="just">
              <a:lnSpc>
                <a:spcPct val="150000"/>
              </a:lnSpc>
              <a:buNone/>
            </a:pPr>
            <a:r>
              <a:rPr lang="en-GB" sz="900" b="1" dirty="0">
                <a:effectLst/>
                <a:latin typeface="Times New Roman" panose="02020603050405020304" pitchFamily="18" charset="0"/>
                <a:ea typeface="Times New Roman" panose="02020603050405020304" pitchFamily="18" charset="0"/>
              </a:rPr>
              <a:t>Health Promotion Values and Principles </a:t>
            </a:r>
            <a:endParaRPr lang="en-IN" sz="900" dirty="0">
              <a:effectLst/>
              <a:latin typeface="Arial" panose="020B0604020202020204" pitchFamily="34" charset="0"/>
              <a:ea typeface="Arial" panose="020B0604020202020204" pitchFamily="34" charset="0"/>
            </a:endParaRPr>
          </a:p>
        </p:txBody>
      </p:sp>
      <p:sp>
        <p:nvSpPr>
          <p:cNvPr id="46" name="Rectangle 45">
            <a:extLst>
              <a:ext uri="{FF2B5EF4-FFF2-40B4-BE49-F238E27FC236}">
                <a16:creationId xmlns:a16="http://schemas.microsoft.com/office/drawing/2014/main" id="{3A658BB7-25B3-7DC8-9E18-489985545E10}"/>
              </a:ext>
            </a:extLst>
          </p:cNvPr>
          <p:cNvSpPr/>
          <p:nvPr/>
        </p:nvSpPr>
        <p:spPr>
          <a:xfrm>
            <a:off x="5671071" y="5350204"/>
            <a:ext cx="6474088" cy="1412302"/>
          </a:xfrm>
          <a:prstGeom prst="rect">
            <a:avLst/>
          </a:prstGeom>
          <a:solidFill>
            <a:schemeClr val="accent2">
              <a:lumMod val="40000"/>
              <a:lumOff val="6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IN" dirty="0"/>
          </a:p>
        </p:txBody>
      </p:sp>
      <p:sp>
        <p:nvSpPr>
          <p:cNvPr id="48" name="Rectangle: Rounded Corners 47">
            <a:extLst>
              <a:ext uri="{FF2B5EF4-FFF2-40B4-BE49-F238E27FC236}">
                <a16:creationId xmlns:a16="http://schemas.microsoft.com/office/drawing/2014/main" id="{FE39F353-DD87-FBE8-15AE-A56222D4F2F9}"/>
              </a:ext>
            </a:extLst>
          </p:cNvPr>
          <p:cNvSpPr/>
          <p:nvPr/>
        </p:nvSpPr>
        <p:spPr>
          <a:xfrm>
            <a:off x="7568119" y="5350183"/>
            <a:ext cx="2169160" cy="234941"/>
          </a:xfrm>
          <a:prstGeom prst="roundRect">
            <a:avLst/>
          </a:prstGeom>
          <a:solidFill>
            <a:schemeClr val="accent2">
              <a:lumMod val="20000"/>
              <a:lumOff val="80000"/>
            </a:schemeClr>
          </a:solidFill>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r>
              <a:rPr lang="en-GB" sz="900" b="1" dirty="0">
                <a:solidFill>
                  <a:schemeClr val="tx1"/>
                </a:solidFill>
                <a:latin typeface="Times New Roman" panose="02020603050405020304" pitchFamily="18" charset="0"/>
                <a:cs typeface="Times New Roman" panose="02020603050405020304" pitchFamily="18" charset="0"/>
              </a:rPr>
              <a:t>References </a:t>
            </a:r>
            <a:endParaRPr lang="en-IN" sz="900" b="1" dirty="0">
              <a:solidFill>
                <a:schemeClr val="tx1"/>
              </a:solidFill>
              <a:latin typeface="Times New Roman" panose="02020603050405020304" pitchFamily="18" charset="0"/>
              <a:cs typeface="Times New Roman" panose="02020603050405020304" pitchFamily="18" charset="0"/>
            </a:endParaRPr>
          </a:p>
        </p:txBody>
      </p:sp>
      <p:pic>
        <p:nvPicPr>
          <p:cNvPr id="58" name="Picture 57">
            <a:extLst>
              <a:ext uri="{FF2B5EF4-FFF2-40B4-BE49-F238E27FC236}">
                <a16:creationId xmlns:a16="http://schemas.microsoft.com/office/drawing/2014/main" id="{1F12D78F-59A4-59FC-595C-DBA557E14F7A}"/>
              </a:ext>
            </a:extLst>
          </p:cNvPr>
          <p:cNvPicPr>
            <a:picLocks noChangeAspect="1"/>
          </p:cNvPicPr>
          <p:nvPr/>
        </p:nvPicPr>
        <p:blipFill>
          <a:blip r:embed="rId8"/>
          <a:srcRect l="19825" r="19622"/>
          <a:stretch>
            <a:fillRect/>
          </a:stretch>
        </p:blipFill>
        <p:spPr>
          <a:xfrm>
            <a:off x="1653884" y="1978136"/>
            <a:ext cx="1037339" cy="1585273"/>
          </a:xfrm>
          <a:prstGeom prst="rect">
            <a:avLst/>
          </a:prstGeom>
        </p:spPr>
      </p:pic>
      <p:pic>
        <p:nvPicPr>
          <p:cNvPr id="1024" name="Picture 1023">
            <a:extLst>
              <a:ext uri="{FF2B5EF4-FFF2-40B4-BE49-F238E27FC236}">
                <a16:creationId xmlns:a16="http://schemas.microsoft.com/office/drawing/2014/main" id="{BEF0BBD9-E82C-0492-50AA-FB063302A9BE}"/>
              </a:ext>
            </a:extLst>
          </p:cNvPr>
          <p:cNvPicPr>
            <a:picLocks noChangeAspect="1"/>
          </p:cNvPicPr>
          <p:nvPr/>
        </p:nvPicPr>
        <p:blipFill>
          <a:blip r:embed="rId9"/>
          <a:srcRect l="20896" r="21140"/>
          <a:stretch>
            <a:fillRect/>
          </a:stretch>
        </p:blipFill>
        <p:spPr>
          <a:xfrm>
            <a:off x="186405" y="3300422"/>
            <a:ext cx="1062834" cy="1368494"/>
          </a:xfrm>
          <a:prstGeom prst="rect">
            <a:avLst/>
          </a:prstGeom>
        </p:spPr>
      </p:pic>
      <p:pic>
        <p:nvPicPr>
          <p:cNvPr id="1030" name="Picture 1029">
            <a:extLst>
              <a:ext uri="{FF2B5EF4-FFF2-40B4-BE49-F238E27FC236}">
                <a16:creationId xmlns:a16="http://schemas.microsoft.com/office/drawing/2014/main" id="{1255AB59-F76A-A5BE-7ED9-B068E083E3D3}"/>
              </a:ext>
            </a:extLst>
          </p:cNvPr>
          <p:cNvPicPr>
            <a:picLocks noChangeAspect="1"/>
          </p:cNvPicPr>
          <p:nvPr/>
        </p:nvPicPr>
        <p:blipFill>
          <a:blip r:embed="rId10"/>
          <a:srcRect l="20660" r="20829"/>
          <a:stretch>
            <a:fillRect/>
          </a:stretch>
        </p:blipFill>
        <p:spPr>
          <a:xfrm>
            <a:off x="4453020" y="1554535"/>
            <a:ext cx="1174429" cy="1433541"/>
          </a:xfrm>
          <a:prstGeom prst="rect">
            <a:avLst/>
          </a:prstGeom>
        </p:spPr>
      </p:pic>
      <p:pic>
        <p:nvPicPr>
          <p:cNvPr id="1032" name="Picture 1031">
            <a:extLst>
              <a:ext uri="{FF2B5EF4-FFF2-40B4-BE49-F238E27FC236}">
                <a16:creationId xmlns:a16="http://schemas.microsoft.com/office/drawing/2014/main" id="{D16869E9-3EC1-E6D9-2F30-30EAEB0857C8}"/>
              </a:ext>
            </a:extLst>
          </p:cNvPr>
          <p:cNvPicPr>
            <a:picLocks noChangeAspect="1"/>
          </p:cNvPicPr>
          <p:nvPr/>
        </p:nvPicPr>
        <p:blipFill>
          <a:blip r:embed="rId11"/>
          <a:srcRect l="31444" r="28595"/>
          <a:stretch>
            <a:fillRect/>
          </a:stretch>
        </p:blipFill>
        <p:spPr>
          <a:xfrm>
            <a:off x="2877412" y="3563408"/>
            <a:ext cx="1100591" cy="1747595"/>
          </a:xfrm>
          <a:prstGeom prst="rect">
            <a:avLst/>
          </a:prstGeom>
        </p:spPr>
      </p:pic>
      <p:sp>
        <p:nvSpPr>
          <p:cNvPr id="1041" name="TextBox 1040">
            <a:extLst>
              <a:ext uri="{FF2B5EF4-FFF2-40B4-BE49-F238E27FC236}">
                <a16:creationId xmlns:a16="http://schemas.microsoft.com/office/drawing/2014/main" id="{58EBA7C0-F530-8BA6-5DF1-80F1C2860CE4}"/>
              </a:ext>
            </a:extLst>
          </p:cNvPr>
          <p:cNvSpPr txBox="1"/>
          <p:nvPr/>
        </p:nvSpPr>
        <p:spPr>
          <a:xfrm>
            <a:off x="105067" y="1439072"/>
            <a:ext cx="2682235" cy="553998"/>
          </a:xfrm>
          <a:prstGeom prst="rect">
            <a:avLst/>
          </a:prstGeom>
          <a:noFill/>
        </p:spPr>
        <p:txBody>
          <a:bodyPr wrap="square" rtlCol="0">
            <a:spAutoFit/>
          </a:bodyPr>
          <a:lstStyle/>
          <a:p>
            <a:pPr algn="just"/>
            <a:r>
              <a:rPr lang="en-US" sz="600" b="1" dirty="0">
                <a:latin typeface="Times New Roman" panose="02020603050405020304" pitchFamily="18" charset="0"/>
                <a:cs typeface="Times New Roman" panose="02020603050405020304" pitchFamily="18" charset="0"/>
              </a:rPr>
              <a:t>Public Health Problem</a:t>
            </a:r>
          </a:p>
          <a:p>
            <a:pPr algn="just"/>
            <a:endParaRPr lang="en-US" sz="600" b="1" dirty="0">
              <a:latin typeface="Times New Roman" panose="02020603050405020304" pitchFamily="18" charset="0"/>
              <a:cs typeface="Times New Roman" panose="02020603050405020304" pitchFamily="18" charset="0"/>
            </a:endParaRPr>
          </a:p>
          <a:p>
            <a:pPr algn="just"/>
            <a:r>
              <a:rPr lang="en-US" sz="600" dirty="0">
                <a:latin typeface="Times New Roman" panose="02020603050405020304" pitchFamily="18" charset="0"/>
                <a:cs typeface="Times New Roman" panose="02020603050405020304" pitchFamily="18" charset="0"/>
              </a:rPr>
              <a:t>Smoking has remained one of the most significant preventable public health challenges within the UK by contributing substantially to cardiovascular disease, respiratory illness, stroke and multiple cancers. </a:t>
            </a:r>
          </a:p>
        </p:txBody>
      </p:sp>
      <p:sp>
        <p:nvSpPr>
          <p:cNvPr id="1044" name="TextBox 1043">
            <a:extLst>
              <a:ext uri="{FF2B5EF4-FFF2-40B4-BE49-F238E27FC236}">
                <a16:creationId xmlns:a16="http://schemas.microsoft.com/office/drawing/2014/main" id="{A173A4E2-59BF-A822-220A-F34E115B7E3D}"/>
              </a:ext>
            </a:extLst>
          </p:cNvPr>
          <p:cNvSpPr txBox="1"/>
          <p:nvPr/>
        </p:nvSpPr>
        <p:spPr>
          <a:xfrm>
            <a:off x="111485" y="1988436"/>
            <a:ext cx="1596627" cy="646331"/>
          </a:xfrm>
          <a:prstGeom prst="rect">
            <a:avLst/>
          </a:prstGeom>
          <a:noFill/>
        </p:spPr>
        <p:txBody>
          <a:bodyPr wrap="square" rtlCol="0">
            <a:spAutoFit/>
          </a:bodyPr>
          <a:lstStyle/>
          <a:p>
            <a:pPr algn="just"/>
            <a:r>
              <a:rPr lang="en-US" sz="600" dirty="0">
                <a:latin typeface="Times New Roman" panose="02020603050405020304" pitchFamily="18" charset="0"/>
                <a:cs typeface="Times New Roman" panose="02020603050405020304" pitchFamily="18" charset="0"/>
              </a:rPr>
              <a:t>According to the reports, around National Statistics (2025), around 5.3 million people aged between 18 and 34 years are current smokers, and approximately 5.4 million adults aged 16 and 24 years, 12% men and 10% women, use an e-cigarette in England. </a:t>
            </a:r>
            <a:endParaRPr lang="en-IN" sz="600" dirty="0">
              <a:latin typeface="Times New Roman" panose="02020603050405020304" pitchFamily="18" charset="0"/>
              <a:cs typeface="Times New Roman" panose="02020603050405020304" pitchFamily="18" charset="0"/>
            </a:endParaRPr>
          </a:p>
        </p:txBody>
      </p:sp>
      <p:sp>
        <p:nvSpPr>
          <p:cNvPr id="1045" name="TextBox 1044">
            <a:extLst>
              <a:ext uri="{FF2B5EF4-FFF2-40B4-BE49-F238E27FC236}">
                <a16:creationId xmlns:a16="http://schemas.microsoft.com/office/drawing/2014/main" id="{95337DEF-02B3-B9CA-3877-EB2A65B8EA49}"/>
              </a:ext>
            </a:extLst>
          </p:cNvPr>
          <p:cNvSpPr txBox="1"/>
          <p:nvPr/>
        </p:nvSpPr>
        <p:spPr>
          <a:xfrm>
            <a:off x="1201164" y="3596011"/>
            <a:ext cx="1506182" cy="923330"/>
          </a:xfrm>
          <a:prstGeom prst="rect">
            <a:avLst/>
          </a:prstGeom>
          <a:noFill/>
        </p:spPr>
        <p:txBody>
          <a:bodyPr wrap="square" rtlCol="0">
            <a:spAutoFit/>
          </a:bodyPr>
          <a:lstStyle/>
          <a:p>
            <a:pPr algn="just"/>
            <a:r>
              <a:rPr lang="en-US" sz="600" dirty="0">
                <a:latin typeface="Times New Roman" panose="02020603050405020304" pitchFamily="18" charset="0"/>
                <a:cs typeface="Times New Roman" panose="02020603050405020304" pitchFamily="18" charset="0"/>
              </a:rPr>
              <a:t>In response, the UK Government's Tobacco and Vapes Bills have aimed for creating a smoke-free generation. However, persistent socioeconomic inequalities, nicotine dependence and limited engagement with cessation services indicating that innovative digital interventions have remained necessary to prevent smoking (GOV.UK, 2026). </a:t>
            </a:r>
            <a:endParaRPr lang="en-IN" sz="600" dirty="0">
              <a:latin typeface="Times New Roman" panose="02020603050405020304" pitchFamily="18" charset="0"/>
              <a:cs typeface="Times New Roman" panose="02020603050405020304" pitchFamily="18" charset="0"/>
            </a:endParaRPr>
          </a:p>
        </p:txBody>
      </p:sp>
      <p:sp>
        <p:nvSpPr>
          <p:cNvPr id="1047" name="TextBox 1046">
            <a:extLst>
              <a:ext uri="{FF2B5EF4-FFF2-40B4-BE49-F238E27FC236}">
                <a16:creationId xmlns:a16="http://schemas.microsoft.com/office/drawing/2014/main" id="{D206F0F2-681F-94CF-BC4E-30B1B061E70F}"/>
              </a:ext>
            </a:extLst>
          </p:cNvPr>
          <p:cNvSpPr txBox="1"/>
          <p:nvPr/>
        </p:nvSpPr>
        <p:spPr>
          <a:xfrm>
            <a:off x="114854" y="2605268"/>
            <a:ext cx="1555832" cy="646331"/>
          </a:xfrm>
          <a:prstGeom prst="rect">
            <a:avLst/>
          </a:prstGeom>
          <a:noFill/>
        </p:spPr>
        <p:txBody>
          <a:bodyPr wrap="square" rtlCol="0">
            <a:spAutoFit/>
          </a:bodyPr>
          <a:lstStyle/>
          <a:p>
            <a:pPr algn="just"/>
            <a:r>
              <a:rPr lang="en-GB" sz="600" dirty="0">
                <a:latin typeface="Times New Roman" panose="02020603050405020304" pitchFamily="18" charset="0"/>
                <a:cs typeface="Times New Roman" panose="02020603050405020304" pitchFamily="18" charset="0"/>
              </a:rPr>
              <a:t>Additionally, smoking is responsible for approximately 64,000 deaths annually in England and places considerable pressure on NHS resources through preventable hospital admissions and long-term healthcare costs (NHS England, 2024). </a:t>
            </a:r>
            <a:endParaRPr lang="en-IN" sz="600" dirty="0">
              <a:latin typeface="Times New Roman" panose="02020603050405020304" pitchFamily="18" charset="0"/>
              <a:cs typeface="Times New Roman" panose="02020603050405020304" pitchFamily="18" charset="0"/>
            </a:endParaRPr>
          </a:p>
        </p:txBody>
      </p:sp>
      <p:sp>
        <p:nvSpPr>
          <p:cNvPr id="1050" name="TextBox 1049">
            <a:extLst>
              <a:ext uri="{FF2B5EF4-FFF2-40B4-BE49-F238E27FC236}">
                <a16:creationId xmlns:a16="http://schemas.microsoft.com/office/drawing/2014/main" id="{55F4E5D3-2A6D-A86C-1ABC-679C348C65AD}"/>
              </a:ext>
            </a:extLst>
          </p:cNvPr>
          <p:cNvSpPr txBox="1"/>
          <p:nvPr/>
        </p:nvSpPr>
        <p:spPr>
          <a:xfrm>
            <a:off x="106238" y="4631731"/>
            <a:ext cx="2543610" cy="553998"/>
          </a:xfrm>
          <a:prstGeom prst="rect">
            <a:avLst/>
          </a:prstGeom>
          <a:noFill/>
        </p:spPr>
        <p:txBody>
          <a:bodyPr wrap="square" rtlCol="0">
            <a:spAutoFit/>
          </a:bodyPr>
          <a:lstStyle/>
          <a:p>
            <a:pPr algn="just"/>
            <a:r>
              <a:rPr lang="en-GB" sz="600" b="1" dirty="0">
                <a:latin typeface="Times New Roman" panose="02020603050405020304" pitchFamily="18" charset="0"/>
                <a:cs typeface="Times New Roman" panose="02020603050405020304" pitchFamily="18" charset="0"/>
              </a:rPr>
              <a:t>Previous Digital and Non-Digital Interventions</a:t>
            </a:r>
            <a:endParaRPr lang="en-IN" sz="600" b="1" dirty="0">
              <a:latin typeface="Times New Roman" panose="02020603050405020304" pitchFamily="18" charset="0"/>
              <a:cs typeface="Times New Roman" panose="02020603050405020304" pitchFamily="18" charset="0"/>
            </a:endParaRPr>
          </a:p>
          <a:p>
            <a:pPr algn="just"/>
            <a:r>
              <a:rPr lang="en-GB" sz="600" dirty="0">
                <a:latin typeface="Times New Roman" panose="02020603050405020304" pitchFamily="18" charset="0"/>
                <a:cs typeface="Times New Roman" panose="02020603050405020304" pitchFamily="18" charset="0"/>
              </a:rPr>
              <a:t>Traditional smoking cessation strategies, such as behavioural counselling, nicotine replacement therapy (NRT), pharmacotherapy and NHS Stop Smoking Services have improved quit rates but often require repeated clinical appointments and sustained motivation (NIH, 2020). </a:t>
            </a:r>
            <a:endParaRPr lang="en-IN" sz="600" dirty="0">
              <a:latin typeface="Times New Roman" panose="02020603050405020304" pitchFamily="18" charset="0"/>
              <a:cs typeface="Times New Roman" panose="02020603050405020304" pitchFamily="18" charset="0"/>
            </a:endParaRPr>
          </a:p>
        </p:txBody>
      </p:sp>
      <p:sp>
        <p:nvSpPr>
          <p:cNvPr id="1051" name="TextBox 1050">
            <a:extLst>
              <a:ext uri="{FF2B5EF4-FFF2-40B4-BE49-F238E27FC236}">
                <a16:creationId xmlns:a16="http://schemas.microsoft.com/office/drawing/2014/main" id="{566D19C7-4B42-4892-FD5A-A1E0F937904D}"/>
              </a:ext>
            </a:extLst>
          </p:cNvPr>
          <p:cNvSpPr txBox="1"/>
          <p:nvPr/>
        </p:nvSpPr>
        <p:spPr>
          <a:xfrm>
            <a:off x="90888" y="5539501"/>
            <a:ext cx="2543610" cy="1277273"/>
          </a:xfrm>
          <a:prstGeom prst="rect">
            <a:avLst/>
          </a:prstGeom>
          <a:noFill/>
        </p:spPr>
        <p:txBody>
          <a:bodyPr wrap="square" rtlCol="0">
            <a:spAutoFit/>
          </a:bodyPr>
          <a:lstStyle/>
          <a:p>
            <a:pPr algn="just"/>
            <a:r>
              <a:rPr lang="en-GB" sz="550" b="1" dirty="0">
                <a:latin typeface="Times New Roman" panose="02020603050405020304" pitchFamily="18" charset="0"/>
                <a:cs typeface="Times New Roman" panose="02020603050405020304" pitchFamily="18" charset="0"/>
              </a:rPr>
              <a:t>Chosen Digital Health Intervention</a:t>
            </a:r>
            <a:endParaRPr lang="en-IN" sz="550" b="1"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50" dirty="0">
                <a:latin typeface="Times New Roman" panose="02020603050405020304" pitchFamily="18" charset="0"/>
                <a:cs typeface="Times New Roman" panose="02020603050405020304" pitchFamily="18" charset="0"/>
              </a:rPr>
              <a:t>For addressing these limitations, SmokeFree AI+ has been proposed in Component 1 as an enhanced AI-enabled intervention which integrates wearable technology with real-time physiological monitoring, personalised behavioural coaching and NHS GP connectivity. </a:t>
            </a:r>
            <a:endParaRPr lang="en-IN" sz="55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50" dirty="0">
                <a:latin typeface="Times New Roman" panose="02020603050405020304" pitchFamily="18" charset="0"/>
                <a:cs typeface="Times New Roman" panose="02020603050405020304" pitchFamily="18" charset="0"/>
              </a:rPr>
              <a:t>By delivering modified feedback and continuous support, SmokeFree AI+ aims for improving smoking cessation, promoting healthier behaviours and reducing smoking-related disease burden across diverse population groups (Bhadania et al., 2025). </a:t>
            </a:r>
            <a:endParaRPr lang="en-IN" sz="55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550" dirty="0">
                <a:latin typeface="Times New Roman" panose="02020603050405020304" pitchFamily="18" charset="0"/>
                <a:cs typeface="Times New Roman" panose="02020603050405020304" pitchFamily="18" charset="0"/>
              </a:rPr>
              <a:t>Overall, SmokeFree AI+ represents a next-generation digital health intervention which combines AI, wearable technology and customised behavioural support for strengthening smoking cessation and supporting long-term healthy lifestyles across diverse populations.  </a:t>
            </a:r>
            <a:endParaRPr lang="en-IN" sz="550" dirty="0">
              <a:latin typeface="Times New Roman" panose="02020603050405020304" pitchFamily="18" charset="0"/>
              <a:cs typeface="Times New Roman" panose="02020603050405020304" pitchFamily="18" charset="0"/>
            </a:endParaRPr>
          </a:p>
          <a:p>
            <a:pPr algn="just"/>
            <a:endParaRPr lang="en-IN" sz="550" dirty="0">
              <a:latin typeface="Times New Roman" panose="02020603050405020304" pitchFamily="18" charset="0"/>
              <a:cs typeface="Times New Roman" panose="02020603050405020304" pitchFamily="18" charset="0"/>
            </a:endParaRPr>
          </a:p>
        </p:txBody>
      </p:sp>
      <p:sp>
        <p:nvSpPr>
          <p:cNvPr id="1052" name="TextBox 1051">
            <a:extLst>
              <a:ext uri="{FF2B5EF4-FFF2-40B4-BE49-F238E27FC236}">
                <a16:creationId xmlns:a16="http://schemas.microsoft.com/office/drawing/2014/main" id="{1D0B63E5-250B-7750-9BF9-BEC33E6B7156}"/>
              </a:ext>
            </a:extLst>
          </p:cNvPr>
          <p:cNvSpPr txBox="1"/>
          <p:nvPr/>
        </p:nvSpPr>
        <p:spPr>
          <a:xfrm>
            <a:off x="123238" y="5102014"/>
            <a:ext cx="2553051" cy="461665"/>
          </a:xfrm>
          <a:prstGeom prst="rect">
            <a:avLst/>
          </a:prstGeom>
          <a:noFill/>
        </p:spPr>
        <p:txBody>
          <a:bodyPr wrap="square" rtlCol="0">
            <a:spAutoFit/>
          </a:bodyPr>
          <a:lstStyle/>
          <a:p>
            <a:pPr algn="just"/>
            <a:r>
              <a:rPr lang="en-GB" sz="600" dirty="0">
                <a:latin typeface="Times New Roman" panose="02020603050405020304" pitchFamily="18" charset="0"/>
                <a:cs typeface="Times New Roman" panose="02020603050405020304" pitchFamily="18" charset="0"/>
              </a:rPr>
              <a:t>Moreover, digital interventions, such as the NHS Smoke Free App, provide customised quit plans, progress tracking and motivational support, which increases accessibility and self-management, although long-term engagement has remained inconsistent (Smokefree Devon, 2026).</a:t>
            </a:r>
            <a:endParaRPr lang="en-IN" sz="600" dirty="0">
              <a:latin typeface="Times New Roman" panose="02020603050405020304" pitchFamily="18" charset="0"/>
              <a:cs typeface="Times New Roman" panose="02020603050405020304" pitchFamily="18" charset="0"/>
            </a:endParaRPr>
          </a:p>
        </p:txBody>
      </p:sp>
      <p:sp>
        <p:nvSpPr>
          <p:cNvPr id="1053" name="TextBox 1052">
            <a:extLst>
              <a:ext uri="{FF2B5EF4-FFF2-40B4-BE49-F238E27FC236}">
                <a16:creationId xmlns:a16="http://schemas.microsoft.com/office/drawing/2014/main" id="{445F99D2-E5B9-926B-EA65-8083278D1D7C}"/>
              </a:ext>
            </a:extLst>
          </p:cNvPr>
          <p:cNvSpPr txBox="1"/>
          <p:nvPr/>
        </p:nvSpPr>
        <p:spPr>
          <a:xfrm>
            <a:off x="2798753" y="1506637"/>
            <a:ext cx="1746318" cy="1477328"/>
          </a:xfrm>
          <a:prstGeom prst="rect">
            <a:avLst/>
          </a:prstGeom>
          <a:noFill/>
        </p:spPr>
        <p:txBody>
          <a:bodyPr wrap="square" rtlCol="0">
            <a:spAutoFit/>
          </a:bodyPr>
          <a:lstStyle/>
          <a:p>
            <a:pPr algn="just"/>
            <a:r>
              <a:rPr lang="en-GB" sz="600" b="1" dirty="0">
                <a:latin typeface="Times New Roman" panose="02020603050405020304" pitchFamily="18" charset="0"/>
                <a:cs typeface="Times New Roman" panose="02020603050405020304" pitchFamily="18" charset="0"/>
              </a:rPr>
              <a:t>Health promotion values and principles</a:t>
            </a:r>
            <a:endParaRPr lang="en-IN" sz="600" b="1" dirty="0">
              <a:latin typeface="Times New Roman" panose="02020603050405020304" pitchFamily="18" charset="0"/>
              <a:cs typeface="Times New Roman" panose="02020603050405020304" pitchFamily="18" charset="0"/>
            </a:endParaRPr>
          </a:p>
          <a:p>
            <a:pPr lvl="0" algn="just"/>
            <a:endParaRPr lang="en-GB" sz="6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latin typeface="Times New Roman" panose="02020603050405020304" pitchFamily="18" charset="0"/>
                <a:cs typeface="Times New Roman" panose="02020603050405020304" pitchFamily="18" charset="0"/>
              </a:rPr>
              <a:t>SmokeFree AI+ is designed around the core values of health promotion by empowering individuals for achieving sustainable smoking cessation through personalised digital support. </a:t>
            </a:r>
            <a:endParaRPr lang="en-IN" sz="6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latin typeface="Times New Roman" panose="02020603050405020304" pitchFamily="18" charset="0"/>
                <a:cs typeface="Times New Roman" panose="02020603050405020304" pitchFamily="18" charset="0"/>
              </a:rPr>
              <a:t>In this context, health promotion emphasises empowerment, participation, prevention, equity and person-centric care for allowing the individuals for establishing the knowledge, confidence and skills required for adopting healthier lifestyles while reducing the burden of smoking-related disease (Liamputtong, 2026). </a:t>
            </a:r>
            <a:endParaRPr lang="en-IN" sz="600" dirty="0">
              <a:latin typeface="Times New Roman" panose="02020603050405020304" pitchFamily="18" charset="0"/>
              <a:cs typeface="Times New Roman" panose="02020603050405020304" pitchFamily="18" charset="0"/>
            </a:endParaRPr>
          </a:p>
        </p:txBody>
      </p:sp>
      <p:sp>
        <p:nvSpPr>
          <p:cNvPr id="1054" name="TextBox 1053">
            <a:extLst>
              <a:ext uri="{FF2B5EF4-FFF2-40B4-BE49-F238E27FC236}">
                <a16:creationId xmlns:a16="http://schemas.microsoft.com/office/drawing/2014/main" id="{85C2798C-03A6-093C-9A15-6A930C680C19}"/>
              </a:ext>
            </a:extLst>
          </p:cNvPr>
          <p:cNvSpPr txBox="1"/>
          <p:nvPr/>
        </p:nvSpPr>
        <p:spPr>
          <a:xfrm>
            <a:off x="2691223" y="2976808"/>
            <a:ext cx="2899932" cy="553998"/>
          </a:xfrm>
          <a:prstGeom prst="rect">
            <a:avLst/>
          </a:prstGeom>
          <a:noFill/>
        </p:spPr>
        <p:txBody>
          <a:bodyPr wrap="square" rtlCol="0">
            <a:spAutoFit/>
          </a:bodyPr>
          <a:lstStyle/>
          <a:p>
            <a:pPr marL="171450" indent="-171450" algn="just">
              <a:buFont typeface="Arial" panose="020B0604020202020204" pitchFamily="34" charset="0"/>
              <a:buChar char="•"/>
            </a:pPr>
            <a:r>
              <a:rPr lang="en-GB" sz="600" dirty="0">
                <a:latin typeface="Times New Roman" panose="02020603050405020304" pitchFamily="18" charset="0"/>
                <a:cs typeface="Times New Roman" panose="02020603050405020304" pitchFamily="18" charset="0"/>
              </a:rPr>
              <a:t>Unlike the conventional smoking cessation programmes, which rely on periodic clinical consultations, SmokeFree AI+ will deliver continuous, accessible and evidence-based support through AI and wearable technology, encouraging users to actively managing their health and maintaining long-term behaviour change (Bhadania et al., 2025). </a:t>
            </a:r>
            <a:endParaRPr lang="en-IN" sz="600" dirty="0">
              <a:latin typeface="Times New Roman" panose="02020603050405020304" pitchFamily="18" charset="0"/>
              <a:cs typeface="Times New Roman" panose="02020603050405020304" pitchFamily="18" charset="0"/>
            </a:endParaRPr>
          </a:p>
        </p:txBody>
      </p:sp>
      <p:sp>
        <p:nvSpPr>
          <p:cNvPr id="1055" name="TextBox 1054">
            <a:extLst>
              <a:ext uri="{FF2B5EF4-FFF2-40B4-BE49-F238E27FC236}">
                <a16:creationId xmlns:a16="http://schemas.microsoft.com/office/drawing/2014/main" id="{E6A3867E-2F67-C1E5-96B0-0B72B7B97D47}"/>
              </a:ext>
            </a:extLst>
          </p:cNvPr>
          <p:cNvSpPr txBox="1"/>
          <p:nvPr/>
        </p:nvSpPr>
        <p:spPr>
          <a:xfrm>
            <a:off x="5772424" y="5554928"/>
            <a:ext cx="6328687" cy="1223412"/>
          </a:xfrm>
          <a:prstGeom prst="rect">
            <a:avLst/>
          </a:prstGeom>
          <a:noFill/>
        </p:spPr>
        <p:txBody>
          <a:bodyPr wrap="square" rtlCol="0">
            <a:spAutoFit/>
          </a:bodyPr>
          <a:lstStyle/>
          <a:p>
            <a:pPr algn="just"/>
            <a:r>
              <a:rPr lang="en-GB" sz="350" dirty="0">
                <a:latin typeface="Times New Roman" panose="02020603050405020304" pitchFamily="18" charset="0"/>
                <a:cs typeface="Times New Roman" panose="02020603050405020304" pitchFamily="18" charset="0"/>
              </a:rPr>
              <a:t>Barr, S. (2019). </a:t>
            </a:r>
            <a:r>
              <a:rPr lang="en-GB" sz="350" i="1" dirty="0">
                <a:latin typeface="Times New Roman" panose="02020603050405020304" pitchFamily="18" charset="0"/>
                <a:cs typeface="Times New Roman" panose="02020603050405020304" pitchFamily="18" charset="0"/>
              </a:rPr>
              <a:t>England could become ‘smoke-free’ by 2030 under new government pledge</a:t>
            </a:r>
            <a:r>
              <a:rPr lang="en-GB" sz="350" dirty="0">
                <a:latin typeface="Times New Roman" panose="02020603050405020304" pitchFamily="18" charset="0"/>
                <a:cs typeface="Times New Roman" panose="02020603050405020304" pitchFamily="18" charset="0"/>
              </a:rPr>
              <a:t>. Independent. Available at: </a:t>
            </a:r>
            <a:r>
              <a:rPr lang="en-GB" sz="350" dirty="0">
                <a:latin typeface="Times New Roman" panose="02020603050405020304" pitchFamily="18" charset="0"/>
                <a:cs typeface="Times New Roman" panose="02020603050405020304" pitchFamily="18" charset="0"/>
                <a:hlinkClick r:id="rId12"/>
              </a:rPr>
              <a:t>https://www.independent.co.uk/life-style/health-and-families/smoking-ban-uk-end-cigarettes-tobacco-health-green-paper-a9016636.html</a:t>
            </a:r>
            <a:r>
              <a:rPr lang="en-GB" sz="350" dirty="0">
                <a:latin typeface="Times New Roman" panose="02020603050405020304" pitchFamily="18" charset="0"/>
                <a:cs typeface="Times New Roman" panose="02020603050405020304" pitchFamily="18" charset="0"/>
              </a:rPr>
              <a:t> (Accessed: 21 July 2026)</a:t>
            </a:r>
            <a:endParaRPr lang="en-IN" sz="350" dirty="0">
              <a:latin typeface="Times New Roman" panose="02020603050405020304" pitchFamily="18" charset="0"/>
              <a:cs typeface="Times New Roman" panose="02020603050405020304" pitchFamily="18" charset="0"/>
            </a:endParaRPr>
          </a:p>
          <a:p>
            <a:pPr algn="just"/>
            <a:r>
              <a:rPr lang="en-GB" sz="350" dirty="0">
                <a:latin typeface="Times New Roman" panose="02020603050405020304" pitchFamily="18" charset="0"/>
                <a:cs typeface="Times New Roman" panose="02020603050405020304" pitchFamily="18" charset="0"/>
              </a:rPr>
              <a:t>Bhadania, M., Yadav, S., Mathur, A., Acharya, A. and Mehta, V., (2025). Mapping the effectiveness of digital health interventions in promoting electronic cigarette cessation: a systematic review and meta-analysis of randomized controlled trials. </a:t>
            </a:r>
            <a:r>
              <a:rPr lang="en-GB" sz="350" i="1" dirty="0">
                <a:latin typeface="Times New Roman" panose="02020603050405020304" pitchFamily="18" charset="0"/>
                <a:cs typeface="Times New Roman" panose="02020603050405020304" pitchFamily="18" charset="0"/>
              </a:rPr>
              <a:t>BMC Public Health,</a:t>
            </a:r>
            <a:r>
              <a:rPr lang="en-GB" sz="350" dirty="0">
                <a:latin typeface="Times New Roman" panose="02020603050405020304" pitchFamily="18" charset="0"/>
                <a:cs typeface="Times New Roman" panose="02020603050405020304" pitchFamily="18" charset="0"/>
              </a:rPr>
              <a:t> 25(1), p.3645. Available at:  </a:t>
            </a:r>
            <a:r>
              <a:rPr lang="en-GB" sz="350" dirty="0">
                <a:latin typeface="Times New Roman" panose="02020603050405020304" pitchFamily="18" charset="0"/>
                <a:cs typeface="Times New Roman" panose="02020603050405020304" pitchFamily="18" charset="0"/>
                <a:hlinkClick r:id="rId13"/>
              </a:rPr>
              <a:t>https://doi.org/10.1186/s12889-025-24990-5</a:t>
            </a:r>
            <a:r>
              <a:rPr lang="en-GB" sz="350" dirty="0">
                <a:latin typeface="Times New Roman" panose="02020603050405020304" pitchFamily="18" charset="0"/>
                <a:cs typeface="Times New Roman" panose="02020603050405020304" pitchFamily="18" charset="0"/>
              </a:rPr>
              <a:t> (Accessed: 21 July 2026).  </a:t>
            </a:r>
            <a:endParaRPr lang="en-IN" sz="350" dirty="0">
              <a:latin typeface="Times New Roman" panose="02020603050405020304" pitchFamily="18" charset="0"/>
              <a:cs typeface="Times New Roman" panose="02020603050405020304" pitchFamily="18" charset="0"/>
            </a:endParaRPr>
          </a:p>
          <a:p>
            <a:pPr algn="just"/>
            <a:r>
              <a:rPr lang="en-GB" sz="350" dirty="0">
                <a:latin typeface="Times New Roman" panose="02020603050405020304" pitchFamily="18" charset="0"/>
                <a:cs typeface="Times New Roman" panose="02020603050405020304" pitchFamily="18" charset="0"/>
              </a:rPr>
              <a:t>Charalambous, A. (2026). Assessing and ensuring accessibility of digital tools for underserved populations: A comprehensive examination of global digital equity barriers and solutions. </a:t>
            </a:r>
            <a:r>
              <a:rPr lang="en-GB" sz="350" i="1" dirty="0">
                <a:latin typeface="Times New Roman" panose="02020603050405020304" pitchFamily="18" charset="0"/>
                <a:cs typeface="Times New Roman" panose="02020603050405020304" pitchFamily="18" charset="0"/>
              </a:rPr>
              <a:t>Measurement and Evaluations in Cancer Care, </a:t>
            </a:r>
            <a:r>
              <a:rPr lang="en-GB" sz="350" dirty="0">
                <a:latin typeface="Times New Roman" panose="02020603050405020304" pitchFamily="18" charset="0"/>
                <a:cs typeface="Times New Roman" panose="02020603050405020304" pitchFamily="18" charset="0"/>
              </a:rPr>
              <a:t>100034. Available at: </a:t>
            </a:r>
            <a:r>
              <a:rPr lang="en-GB" sz="350" dirty="0">
                <a:latin typeface="Times New Roman" panose="02020603050405020304" pitchFamily="18" charset="0"/>
                <a:cs typeface="Times New Roman" panose="02020603050405020304" pitchFamily="18" charset="0"/>
                <a:hlinkClick r:id="rId14"/>
              </a:rPr>
              <a:t>https://www.sciencedirect.com/science/article/pii/S2949877526000092</a:t>
            </a:r>
            <a:r>
              <a:rPr lang="en-GB" sz="350" dirty="0">
                <a:latin typeface="Times New Roman" panose="02020603050405020304" pitchFamily="18" charset="0"/>
                <a:cs typeface="Times New Roman" panose="02020603050405020304" pitchFamily="18" charset="0"/>
              </a:rPr>
              <a:t> (Accessed: 21 July 2026).</a:t>
            </a:r>
            <a:endParaRPr lang="en-IN" sz="350" dirty="0">
              <a:latin typeface="Times New Roman" panose="02020603050405020304" pitchFamily="18" charset="0"/>
              <a:cs typeface="Times New Roman" panose="02020603050405020304" pitchFamily="18" charset="0"/>
            </a:endParaRPr>
          </a:p>
          <a:p>
            <a:pPr algn="just"/>
            <a:r>
              <a:rPr lang="en-GB" sz="350" dirty="0">
                <a:latin typeface="Times New Roman" panose="02020603050405020304" pitchFamily="18" charset="0"/>
                <a:cs typeface="Times New Roman" panose="02020603050405020304" pitchFamily="18" charset="0"/>
              </a:rPr>
              <a:t>Cobos-Campos, R., Cordero-Guevara, J.A., </a:t>
            </a:r>
            <a:r>
              <a:rPr lang="en-GB" sz="350" dirty="0" err="1">
                <a:latin typeface="Times New Roman" panose="02020603050405020304" pitchFamily="18" charset="0"/>
                <a:cs typeface="Times New Roman" panose="02020603050405020304" pitchFamily="18" charset="0"/>
              </a:rPr>
              <a:t>Apiñaniz</a:t>
            </a:r>
            <a:r>
              <a:rPr lang="en-GB" sz="350" dirty="0">
                <a:latin typeface="Times New Roman" panose="02020603050405020304" pitchFamily="18" charset="0"/>
                <a:cs typeface="Times New Roman" panose="02020603050405020304" pitchFamily="18" charset="0"/>
              </a:rPr>
              <a:t>, A., de Lafuente, A.S., Ampudia, C.B., Escudero, J.A., Llanos, I.P. and Diez, N.P., (2023). The impact of digital health on smoking cessation. </a:t>
            </a:r>
            <a:r>
              <a:rPr lang="en-GB" sz="350" i="1" dirty="0">
                <a:latin typeface="Times New Roman" panose="02020603050405020304" pitchFamily="18" charset="0"/>
                <a:cs typeface="Times New Roman" panose="02020603050405020304" pitchFamily="18" charset="0"/>
              </a:rPr>
              <a:t>Interactive Journal of Medical Research</a:t>
            </a:r>
            <a:r>
              <a:rPr lang="en-GB" sz="350" dirty="0">
                <a:latin typeface="Times New Roman" panose="02020603050405020304" pitchFamily="18" charset="0"/>
                <a:cs typeface="Times New Roman" panose="02020603050405020304" pitchFamily="18" charset="0"/>
              </a:rPr>
              <a:t>, 12(1), p.e41182. Available at:</a:t>
            </a:r>
            <a:r>
              <a:rPr lang="en-IN" sz="350" dirty="0">
                <a:latin typeface="Times New Roman" panose="02020603050405020304" pitchFamily="18" charset="0"/>
                <a:cs typeface="Times New Roman" panose="02020603050405020304" pitchFamily="18" charset="0"/>
                <a:hlinkClick r:id="rId15"/>
              </a:rPr>
              <a:t> </a:t>
            </a:r>
            <a:r>
              <a:rPr lang="en-GB" sz="350" dirty="0">
                <a:latin typeface="Times New Roman" panose="02020603050405020304" pitchFamily="18" charset="0"/>
                <a:cs typeface="Times New Roman" panose="02020603050405020304" pitchFamily="18" charset="0"/>
                <a:hlinkClick r:id="rId15"/>
              </a:rPr>
              <a:t>https://doi.org/10.2196/41182</a:t>
            </a:r>
            <a:r>
              <a:rPr lang="en-GB" sz="350" dirty="0">
                <a:latin typeface="Times New Roman" panose="02020603050405020304" pitchFamily="18" charset="0"/>
                <a:cs typeface="Times New Roman" panose="02020603050405020304" pitchFamily="18" charset="0"/>
              </a:rPr>
              <a:t> (Accessed: 21 July 2026).</a:t>
            </a:r>
            <a:endParaRPr lang="en-IN" sz="350" dirty="0">
              <a:latin typeface="Times New Roman" panose="02020603050405020304" pitchFamily="18" charset="0"/>
              <a:cs typeface="Times New Roman" panose="02020603050405020304" pitchFamily="18" charset="0"/>
            </a:endParaRPr>
          </a:p>
          <a:p>
            <a:pPr algn="just"/>
            <a:r>
              <a:rPr lang="en-GB" sz="350" dirty="0">
                <a:latin typeface="Times New Roman" panose="02020603050405020304" pitchFamily="18" charset="0"/>
                <a:cs typeface="Times New Roman" panose="02020603050405020304" pitchFamily="18" charset="0"/>
              </a:rPr>
              <a:t>GOV.UK, (2026). </a:t>
            </a:r>
            <a:r>
              <a:rPr lang="en-GB" sz="350" i="1" dirty="0">
                <a:latin typeface="Times New Roman" panose="02020603050405020304" pitchFamily="18" charset="0"/>
                <a:cs typeface="Times New Roman" panose="02020603050405020304" pitchFamily="18" charset="0"/>
              </a:rPr>
              <a:t>Tobacco and Vapes Bill becomes law</a:t>
            </a:r>
            <a:r>
              <a:rPr lang="en-GB" sz="350" dirty="0">
                <a:latin typeface="Times New Roman" panose="02020603050405020304" pitchFamily="18" charset="0"/>
                <a:cs typeface="Times New Roman" panose="02020603050405020304" pitchFamily="18" charset="0"/>
              </a:rPr>
              <a:t>. </a:t>
            </a:r>
            <a:r>
              <a:rPr lang="en-GB" sz="350" dirty="0">
                <a:latin typeface="Times New Roman" panose="02020603050405020304" pitchFamily="18" charset="0"/>
                <a:cs typeface="Times New Roman" panose="02020603050405020304" pitchFamily="18" charset="0"/>
                <a:hlinkClick r:id="rId16"/>
              </a:rPr>
              <a:t>https://www.gov.uk/government/news/tobacco-and-vapes-bill-becomes-law</a:t>
            </a:r>
            <a:r>
              <a:rPr lang="en-GB" sz="350" dirty="0">
                <a:latin typeface="Times New Roman" panose="02020603050405020304" pitchFamily="18" charset="0"/>
                <a:cs typeface="Times New Roman" panose="02020603050405020304" pitchFamily="18" charset="0"/>
              </a:rPr>
              <a:t> (Accessed: 21 July 2026).</a:t>
            </a:r>
            <a:endParaRPr lang="en-IN" sz="350" dirty="0">
              <a:latin typeface="Times New Roman" panose="02020603050405020304" pitchFamily="18" charset="0"/>
              <a:cs typeface="Times New Roman" panose="02020603050405020304" pitchFamily="18" charset="0"/>
            </a:endParaRPr>
          </a:p>
          <a:p>
            <a:pPr algn="just"/>
            <a:r>
              <a:rPr lang="en-GB" sz="350" dirty="0">
                <a:latin typeface="Times New Roman" panose="02020603050405020304" pitchFamily="18" charset="0"/>
                <a:cs typeface="Times New Roman" panose="02020603050405020304" pitchFamily="18" charset="0"/>
              </a:rPr>
              <a:t>Jackson, S., Kale, D., Beard, E., Perski, O., West, R. and Brown, J., (2024). Effectiveness of the offer of the smoke free smartphone app compared with no intervention for smoking cessation: pragmatic randomized controlled trial. </a:t>
            </a:r>
            <a:r>
              <a:rPr lang="en-GB" sz="350" i="1" dirty="0">
                <a:latin typeface="Times New Roman" panose="02020603050405020304" pitchFamily="18" charset="0"/>
                <a:cs typeface="Times New Roman" panose="02020603050405020304" pitchFamily="18" charset="0"/>
              </a:rPr>
              <a:t>Journal of Medical Internet Research</a:t>
            </a:r>
            <a:r>
              <a:rPr lang="en-GB" sz="350" dirty="0">
                <a:latin typeface="Times New Roman" panose="02020603050405020304" pitchFamily="18" charset="0"/>
                <a:cs typeface="Times New Roman" panose="02020603050405020304" pitchFamily="18" charset="0"/>
              </a:rPr>
              <a:t>, 26, p.e50963.  Available at: </a:t>
            </a:r>
            <a:r>
              <a:rPr lang="en-GB" sz="350" dirty="0">
                <a:latin typeface="Times New Roman" panose="02020603050405020304" pitchFamily="18" charset="0"/>
                <a:cs typeface="Times New Roman" panose="02020603050405020304" pitchFamily="18" charset="0"/>
                <a:hlinkClick r:id="rId17"/>
              </a:rPr>
              <a:t>https://doi.org/10.2196/50963</a:t>
            </a:r>
            <a:r>
              <a:rPr lang="en-GB" sz="350" dirty="0">
                <a:latin typeface="Times New Roman" panose="02020603050405020304" pitchFamily="18" charset="0"/>
                <a:cs typeface="Times New Roman" panose="02020603050405020304" pitchFamily="18" charset="0"/>
              </a:rPr>
              <a:t> (Accessed: 21 July 2026).</a:t>
            </a:r>
            <a:endParaRPr lang="en-IN" sz="350" dirty="0">
              <a:latin typeface="Times New Roman" panose="02020603050405020304" pitchFamily="18" charset="0"/>
              <a:cs typeface="Times New Roman" panose="02020603050405020304" pitchFamily="18" charset="0"/>
            </a:endParaRPr>
          </a:p>
          <a:p>
            <a:pPr algn="just"/>
            <a:r>
              <a:rPr lang="en-GB" sz="350" dirty="0">
                <a:latin typeface="Times New Roman" panose="02020603050405020304" pitchFamily="18" charset="0"/>
                <a:cs typeface="Times New Roman" panose="02020603050405020304" pitchFamily="18" charset="0"/>
              </a:rPr>
              <a:t>Krukowski, R.A., Denton, A.H. and König, L.M. (2024). Impact of feedback generation and presentation on self-monitoring </a:t>
            </a:r>
            <a:r>
              <a:rPr lang="en-GB" sz="350" dirty="0" err="1">
                <a:latin typeface="Times New Roman" panose="02020603050405020304" pitchFamily="18" charset="0"/>
                <a:cs typeface="Times New Roman" panose="02020603050405020304" pitchFamily="18" charset="0"/>
              </a:rPr>
              <a:t>behaviors</a:t>
            </a:r>
            <a:r>
              <a:rPr lang="en-GB" sz="350" dirty="0">
                <a:latin typeface="Times New Roman" panose="02020603050405020304" pitchFamily="18" charset="0"/>
                <a:cs typeface="Times New Roman" panose="02020603050405020304" pitchFamily="18" charset="0"/>
              </a:rPr>
              <a:t>, dietary intake, physical activity, and weight: a systematic review and meta-analysis. </a:t>
            </a:r>
            <a:r>
              <a:rPr lang="en-GB" sz="350" i="1" dirty="0">
                <a:latin typeface="Times New Roman" panose="02020603050405020304" pitchFamily="18" charset="0"/>
                <a:cs typeface="Times New Roman" panose="02020603050405020304" pitchFamily="18" charset="0"/>
              </a:rPr>
              <a:t>International Journal of </a:t>
            </a:r>
            <a:r>
              <a:rPr lang="en-GB" sz="350" i="1" dirty="0" err="1">
                <a:latin typeface="Times New Roman" panose="02020603050405020304" pitchFamily="18" charset="0"/>
                <a:cs typeface="Times New Roman" panose="02020603050405020304" pitchFamily="18" charset="0"/>
              </a:rPr>
              <a:t>Behavioral</a:t>
            </a:r>
            <a:r>
              <a:rPr lang="en-GB" sz="350" i="1" dirty="0">
                <a:latin typeface="Times New Roman" panose="02020603050405020304" pitchFamily="18" charset="0"/>
                <a:cs typeface="Times New Roman" panose="02020603050405020304" pitchFamily="18" charset="0"/>
              </a:rPr>
              <a:t> Nutrition and Physical Activity,</a:t>
            </a:r>
            <a:r>
              <a:rPr lang="en-GB" sz="350" dirty="0">
                <a:latin typeface="Times New Roman" panose="02020603050405020304" pitchFamily="18" charset="0"/>
                <a:cs typeface="Times New Roman" panose="02020603050405020304" pitchFamily="18" charset="0"/>
              </a:rPr>
              <a:t> 21(1), p.3.  Available at: </a:t>
            </a:r>
            <a:r>
              <a:rPr lang="en-GB" sz="350" dirty="0">
                <a:latin typeface="Times New Roman" panose="02020603050405020304" pitchFamily="18" charset="0"/>
                <a:cs typeface="Times New Roman" panose="02020603050405020304" pitchFamily="18" charset="0"/>
                <a:hlinkClick r:id="rId18"/>
              </a:rPr>
              <a:t>https://doi.org/10.1186/s12966-023-01555-6</a:t>
            </a:r>
            <a:r>
              <a:rPr lang="en-GB" sz="350" dirty="0">
                <a:latin typeface="Times New Roman" panose="02020603050405020304" pitchFamily="18" charset="0"/>
                <a:cs typeface="Times New Roman" panose="02020603050405020304" pitchFamily="18" charset="0"/>
              </a:rPr>
              <a:t>  (Accessed: 21 July 2026).  </a:t>
            </a:r>
            <a:endParaRPr lang="en-IN" sz="350" dirty="0">
              <a:latin typeface="Times New Roman" panose="02020603050405020304" pitchFamily="18" charset="0"/>
              <a:cs typeface="Times New Roman" panose="02020603050405020304" pitchFamily="18" charset="0"/>
            </a:endParaRPr>
          </a:p>
          <a:p>
            <a:pPr algn="just"/>
            <a:r>
              <a:rPr lang="en-GB" sz="350" dirty="0">
                <a:latin typeface="Times New Roman" panose="02020603050405020304" pitchFamily="18" charset="0"/>
                <a:cs typeface="Times New Roman" panose="02020603050405020304" pitchFamily="18" charset="0"/>
              </a:rPr>
              <a:t>Liamputtong, P. (2026). </a:t>
            </a:r>
            <a:r>
              <a:rPr lang="en-GB" sz="350" i="1" dirty="0">
                <a:latin typeface="Times New Roman" panose="02020603050405020304" pitchFamily="18" charset="0"/>
                <a:cs typeface="Times New Roman" panose="02020603050405020304" pitchFamily="18" charset="0"/>
              </a:rPr>
              <a:t>Health promotion and health literacy: setting the scene. In Handbook of Concepts in Health, Health </a:t>
            </a:r>
            <a:r>
              <a:rPr lang="en-GB" sz="350" i="1" dirty="0" err="1">
                <a:latin typeface="Times New Roman" panose="02020603050405020304" pitchFamily="18" charset="0"/>
                <a:cs typeface="Times New Roman" panose="02020603050405020304" pitchFamily="18" charset="0"/>
              </a:rPr>
              <a:t>Behavior</a:t>
            </a:r>
            <a:r>
              <a:rPr lang="en-GB" sz="350" i="1" dirty="0">
                <a:latin typeface="Times New Roman" panose="02020603050405020304" pitchFamily="18" charset="0"/>
                <a:cs typeface="Times New Roman" panose="02020603050405020304" pitchFamily="18" charset="0"/>
              </a:rPr>
              <a:t> and Environmental Health </a:t>
            </a:r>
            <a:r>
              <a:rPr lang="en-GB" sz="350" dirty="0">
                <a:latin typeface="Times New Roman" panose="02020603050405020304" pitchFamily="18" charset="0"/>
                <a:cs typeface="Times New Roman" panose="02020603050405020304" pitchFamily="18" charset="0"/>
              </a:rPr>
              <a:t>(pp. 1-16). Singapore: Springer Nature Singapore. Available at: </a:t>
            </a:r>
            <a:r>
              <a:rPr lang="en-GB" sz="350" dirty="0">
                <a:latin typeface="Times New Roman" panose="02020603050405020304" pitchFamily="18" charset="0"/>
                <a:cs typeface="Times New Roman" panose="02020603050405020304" pitchFamily="18" charset="0"/>
                <a:hlinkClick r:id="rId19"/>
              </a:rPr>
              <a:t>https://link.springer.com/content/pdf/10.1007/978-981-97-0821-5_171-1.pdf</a:t>
            </a:r>
            <a:r>
              <a:rPr lang="en-GB" sz="350" dirty="0">
                <a:latin typeface="Times New Roman" panose="02020603050405020304" pitchFamily="18" charset="0"/>
                <a:cs typeface="Times New Roman" panose="02020603050405020304" pitchFamily="18" charset="0"/>
              </a:rPr>
              <a:t> (Accessed: 21 July 2026).  </a:t>
            </a:r>
            <a:endParaRPr lang="en-IN" sz="350" dirty="0">
              <a:latin typeface="Times New Roman" panose="02020603050405020304" pitchFamily="18" charset="0"/>
              <a:cs typeface="Times New Roman" panose="02020603050405020304" pitchFamily="18" charset="0"/>
            </a:endParaRPr>
          </a:p>
          <a:p>
            <a:pPr algn="just"/>
            <a:r>
              <a:rPr lang="en-GB" sz="350" dirty="0">
                <a:latin typeface="Times New Roman" panose="02020603050405020304" pitchFamily="18" charset="0"/>
                <a:cs typeface="Times New Roman" panose="02020603050405020304" pitchFamily="18" charset="0"/>
              </a:rPr>
              <a:t>National Statistics, (2025). </a:t>
            </a:r>
            <a:r>
              <a:rPr lang="en-GB" sz="350" i="1" dirty="0">
                <a:latin typeface="Times New Roman" panose="02020603050405020304" pitchFamily="18" charset="0"/>
                <a:cs typeface="Times New Roman" panose="02020603050405020304" pitchFamily="18" charset="0"/>
              </a:rPr>
              <a:t>Adult smoking habits in the UK: 2024</a:t>
            </a:r>
            <a:r>
              <a:rPr lang="en-GB" sz="350" dirty="0">
                <a:latin typeface="Times New Roman" panose="02020603050405020304" pitchFamily="18" charset="0"/>
                <a:cs typeface="Times New Roman" panose="02020603050405020304" pitchFamily="18" charset="0"/>
              </a:rPr>
              <a:t>. Available at: </a:t>
            </a:r>
            <a:r>
              <a:rPr lang="en-GB" sz="350" dirty="0">
                <a:latin typeface="Times New Roman" panose="02020603050405020304" pitchFamily="18" charset="0"/>
                <a:cs typeface="Times New Roman" panose="02020603050405020304" pitchFamily="18" charset="0"/>
                <a:hlinkClick r:id="rId20"/>
              </a:rPr>
              <a:t>https://www.ons.gov.uk/peoplepopulationandcommunity/healthandsocialcare/healthandlifeexpectancies/bulletins/adultsmokinghabitsingreatbritain/2024</a:t>
            </a:r>
            <a:r>
              <a:rPr lang="en-GB" sz="350" dirty="0">
                <a:latin typeface="Times New Roman" panose="02020603050405020304" pitchFamily="18" charset="0"/>
                <a:cs typeface="Times New Roman" panose="02020603050405020304" pitchFamily="18" charset="0"/>
              </a:rPr>
              <a:t> (Accessed: 21 July 2026).</a:t>
            </a:r>
            <a:endParaRPr lang="en-IN" sz="350" dirty="0">
              <a:latin typeface="Times New Roman" panose="02020603050405020304" pitchFamily="18" charset="0"/>
              <a:cs typeface="Times New Roman" panose="02020603050405020304" pitchFamily="18" charset="0"/>
            </a:endParaRPr>
          </a:p>
          <a:p>
            <a:pPr algn="just"/>
            <a:r>
              <a:rPr lang="en-GB" sz="350" dirty="0">
                <a:latin typeface="Times New Roman" panose="02020603050405020304" pitchFamily="18" charset="0"/>
                <a:cs typeface="Times New Roman" panose="02020603050405020304" pitchFamily="18" charset="0"/>
              </a:rPr>
              <a:t>NHS England, (2024). </a:t>
            </a:r>
            <a:r>
              <a:rPr lang="en-GB" sz="350" i="1" dirty="0">
                <a:latin typeface="Times New Roman" panose="02020603050405020304" pitchFamily="18" charset="0"/>
                <a:cs typeface="Times New Roman" panose="02020603050405020304" pitchFamily="18" charset="0"/>
              </a:rPr>
              <a:t>Tobacco dependency programme</a:t>
            </a:r>
            <a:r>
              <a:rPr lang="en-GB" sz="350" dirty="0">
                <a:latin typeface="Times New Roman" panose="02020603050405020304" pitchFamily="18" charset="0"/>
                <a:cs typeface="Times New Roman" panose="02020603050405020304" pitchFamily="18" charset="0"/>
              </a:rPr>
              <a:t>. Available at: </a:t>
            </a:r>
            <a:r>
              <a:rPr lang="en-GB" sz="350" dirty="0">
                <a:latin typeface="Times New Roman" panose="02020603050405020304" pitchFamily="18" charset="0"/>
                <a:cs typeface="Times New Roman" panose="02020603050405020304" pitchFamily="18" charset="0"/>
                <a:hlinkClick r:id="rId21"/>
              </a:rPr>
              <a:t>https://www.england.nhs.uk/ourwork/prevention/tobacco-dependency-programme/</a:t>
            </a:r>
            <a:r>
              <a:rPr lang="en-GB" sz="350" dirty="0">
                <a:latin typeface="Times New Roman" panose="02020603050405020304" pitchFamily="18" charset="0"/>
                <a:cs typeface="Times New Roman" panose="02020603050405020304" pitchFamily="18" charset="0"/>
              </a:rPr>
              <a:t> (Accessed: 21 July 2026).</a:t>
            </a:r>
            <a:endParaRPr lang="en-IN" sz="350" dirty="0">
              <a:latin typeface="Times New Roman" panose="02020603050405020304" pitchFamily="18" charset="0"/>
              <a:cs typeface="Times New Roman" panose="02020603050405020304" pitchFamily="18" charset="0"/>
            </a:endParaRPr>
          </a:p>
          <a:p>
            <a:pPr algn="just"/>
            <a:r>
              <a:rPr lang="en-GB" sz="350" dirty="0">
                <a:latin typeface="Times New Roman" panose="02020603050405020304" pitchFamily="18" charset="0"/>
                <a:cs typeface="Times New Roman" panose="02020603050405020304" pitchFamily="18" charset="0"/>
              </a:rPr>
              <a:t>NHS, (2026). </a:t>
            </a:r>
            <a:r>
              <a:rPr lang="en-GB" sz="350" i="1" dirty="0">
                <a:latin typeface="Times New Roman" panose="02020603050405020304" pitchFamily="18" charset="0"/>
                <a:cs typeface="Times New Roman" panose="02020603050405020304" pitchFamily="18" charset="0"/>
              </a:rPr>
              <a:t>Free Stop Smoking Offer</a:t>
            </a:r>
            <a:r>
              <a:rPr lang="en-GB" sz="350" dirty="0">
                <a:latin typeface="Times New Roman" panose="02020603050405020304" pitchFamily="18" charset="0"/>
                <a:cs typeface="Times New Roman" panose="02020603050405020304" pitchFamily="18" charset="0"/>
              </a:rPr>
              <a:t>. Available at: </a:t>
            </a:r>
            <a:r>
              <a:rPr lang="en-GB" sz="350" dirty="0">
                <a:latin typeface="Times New Roman" panose="02020603050405020304" pitchFamily="18" charset="0"/>
                <a:cs typeface="Times New Roman" panose="02020603050405020304" pitchFamily="18" charset="0"/>
                <a:hlinkClick r:id="rId22"/>
              </a:rPr>
              <a:t>https://www.sfh-tr.nhs.uk/media/sp1hpfn0/free-e-cigarette-or-nrt-with-stop-smoking-support.pdf</a:t>
            </a:r>
            <a:r>
              <a:rPr lang="en-GB" sz="350" dirty="0">
                <a:latin typeface="Times New Roman" panose="02020603050405020304" pitchFamily="18" charset="0"/>
                <a:cs typeface="Times New Roman" panose="02020603050405020304" pitchFamily="18" charset="0"/>
              </a:rPr>
              <a:t> (Accessed: 21 July 2026).  </a:t>
            </a:r>
            <a:endParaRPr lang="en-IN" sz="350" dirty="0">
              <a:latin typeface="Times New Roman" panose="02020603050405020304" pitchFamily="18" charset="0"/>
              <a:cs typeface="Times New Roman" panose="02020603050405020304" pitchFamily="18" charset="0"/>
            </a:endParaRPr>
          </a:p>
          <a:p>
            <a:pPr algn="just"/>
            <a:r>
              <a:rPr lang="en-GB" sz="350" dirty="0">
                <a:latin typeface="Times New Roman" panose="02020603050405020304" pitchFamily="18" charset="0"/>
                <a:cs typeface="Times New Roman" panose="02020603050405020304" pitchFamily="18" charset="0"/>
              </a:rPr>
              <a:t>NIH, (2020). </a:t>
            </a:r>
            <a:r>
              <a:rPr lang="en-GB" sz="350" i="1" dirty="0">
                <a:latin typeface="Times New Roman" panose="02020603050405020304" pitchFamily="18" charset="0"/>
                <a:cs typeface="Times New Roman" panose="02020603050405020304" pitchFamily="18" charset="0"/>
              </a:rPr>
              <a:t>Chapter 6Interventions for Smoking Cessation and Treatments for Nicotine Dependence</a:t>
            </a:r>
            <a:r>
              <a:rPr lang="en-GB" sz="350" dirty="0">
                <a:latin typeface="Times New Roman" panose="02020603050405020304" pitchFamily="18" charset="0"/>
                <a:cs typeface="Times New Roman" panose="02020603050405020304" pitchFamily="18" charset="0"/>
              </a:rPr>
              <a:t>. Available at: </a:t>
            </a:r>
            <a:r>
              <a:rPr lang="en-GB" sz="350" dirty="0">
                <a:latin typeface="Times New Roman" panose="02020603050405020304" pitchFamily="18" charset="0"/>
                <a:cs typeface="Times New Roman" panose="02020603050405020304" pitchFamily="18" charset="0"/>
                <a:hlinkClick r:id="rId23"/>
              </a:rPr>
              <a:t>https://www.ncbi.nlm.nih.gov/books/NBK555596/</a:t>
            </a:r>
            <a:r>
              <a:rPr lang="en-GB" sz="350" dirty="0">
                <a:latin typeface="Times New Roman" panose="02020603050405020304" pitchFamily="18" charset="0"/>
                <a:cs typeface="Times New Roman" panose="02020603050405020304" pitchFamily="18" charset="0"/>
              </a:rPr>
              <a:t> (Accessed: 21 July 2026).</a:t>
            </a:r>
            <a:endParaRPr lang="en-IN" sz="350" dirty="0">
              <a:latin typeface="Times New Roman" panose="02020603050405020304" pitchFamily="18" charset="0"/>
              <a:cs typeface="Times New Roman" panose="02020603050405020304" pitchFamily="18" charset="0"/>
            </a:endParaRPr>
          </a:p>
          <a:p>
            <a:pPr algn="just"/>
            <a:r>
              <a:rPr lang="en-GB" sz="350" dirty="0">
                <a:latin typeface="Times New Roman" panose="02020603050405020304" pitchFamily="18" charset="0"/>
                <a:cs typeface="Times New Roman" panose="02020603050405020304" pitchFamily="18" charset="0"/>
              </a:rPr>
              <a:t>Smith, S. M., Bais, B. and </a:t>
            </a:r>
            <a:r>
              <a:rPr lang="en-GB" sz="350" dirty="0" err="1">
                <a:latin typeface="Times New Roman" panose="02020603050405020304" pitchFamily="18" charset="0"/>
                <a:cs typeface="Times New Roman" panose="02020603050405020304" pitchFamily="18" charset="0"/>
              </a:rPr>
              <a:t>M’hamdi</a:t>
            </a:r>
            <a:r>
              <a:rPr lang="en-GB" sz="350" dirty="0">
                <a:latin typeface="Times New Roman" panose="02020603050405020304" pitchFamily="18" charset="0"/>
                <a:cs typeface="Times New Roman" panose="02020603050405020304" pitchFamily="18" charset="0"/>
              </a:rPr>
              <a:t>, H. I. (2023). </a:t>
            </a:r>
            <a:r>
              <a:rPr lang="en-GB" sz="350" i="1" dirty="0">
                <a:latin typeface="Times New Roman" panose="02020603050405020304" pitchFamily="18" charset="0"/>
                <a:cs typeface="Times New Roman" panose="02020603050405020304" pitchFamily="18" charset="0"/>
              </a:rPr>
              <a:t>The Transtheoretical Model.</a:t>
            </a:r>
            <a:r>
              <a:rPr lang="en-GB" sz="350" dirty="0">
                <a:latin typeface="Times New Roman" panose="02020603050405020304" pitchFamily="18" charset="0"/>
                <a:cs typeface="Times New Roman" panose="02020603050405020304" pitchFamily="18" charset="0"/>
              </a:rPr>
              <a:t> ResearchGate. Available at: </a:t>
            </a:r>
            <a:r>
              <a:rPr lang="en-GB" sz="350" dirty="0">
                <a:latin typeface="Times New Roman" panose="02020603050405020304" pitchFamily="18" charset="0"/>
                <a:cs typeface="Times New Roman" panose="02020603050405020304" pitchFamily="18" charset="0"/>
                <a:hlinkClick r:id="rId24"/>
              </a:rPr>
              <a:t>https://www.researchgate.net/figure/The-transtheoretical-model-of-health-behavior-change-by-Prochaska-and-DiClemente-36_fig5_373017403</a:t>
            </a:r>
            <a:r>
              <a:rPr lang="en-GB" sz="350" dirty="0">
                <a:latin typeface="Times New Roman" panose="02020603050405020304" pitchFamily="18" charset="0"/>
                <a:cs typeface="Times New Roman" panose="02020603050405020304" pitchFamily="18" charset="0"/>
              </a:rPr>
              <a:t> (Accessed: 21 July 2026).  </a:t>
            </a:r>
            <a:endParaRPr lang="en-IN" sz="350" dirty="0">
              <a:latin typeface="Times New Roman" panose="02020603050405020304" pitchFamily="18" charset="0"/>
              <a:cs typeface="Times New Roman" panose="02020603050405020304" pitchFamily="18" charset="0"/>
            </a:endParaRPr>
          </a:p>
          <a:p>
            <a:pPr algn="just"/>
            <a:r>
              <a:rPr lang="en-GB" sz="350" dirty="0">
                <a:latin typeface="Times New Roman" panose="02020603050405020304" pitchFamily="18" charset="0"/>
                <a:cs typeface="Times New Roman" panose="02020603050405020304" pitchFamily="18" charset="0"/>
              </a:rPr>
              <a:t>Smokefree Devon, (2026). </a:t>
            </a:r>
            <a:r>
              <a:rPr lang="en-GB" sz="350" i="1" dirty="0">
                <a:latin typeface="Times New Roman" panose="02020603050405020304" pitchFamily="18" charset="0"/>
                <a:cs typeface="Times New Roman" panose="02020603050405020304" pitchFamily="18" charset="0"/>
              </a:rPr>
              <a:t>Smoke Free App</a:t>
            </a:r>
            <a:r>
              <a:rPr lang="en-GB" sz="350" dirty="0">
                <a:latin typeface="Times New Roman" panose="02020603050405020304" pitchFamily="18" charset="0"/>
                <a:cs typeface="Times New Roman" panose="02020603050405020304" pitchFamily="18" charset="0"/>
              </a:rPr>
              <a:t>. Available at: </a:t>
            </a:r>
            <a:r>
              <a:rPr lang="en-GB" sz="350" dirty="0">
                <a:latin typeface="Times New Roman" panose="02020603050405020304" pitchFamily="18" charset="0"/>
                <a:cs typeface="Times New Roman" panose="02020603050405020304" pitchFamily="18" charset="0"/>
                <a:hlinkClick r:id="rId25"/>
              </a:rPr>
              <a:t>https://www.smokefreedevon.org.uk/smoke-free-app/</a:t>
            </a:r>
            <a:r>
              <a:rPr lang="en-GB" sz="350" dirty="0">
                <a:latin typeface="Times New Roman" panose="02020603050405020304" pitchFamily="18" charset="0"/>
                <a:cs typeface="Times New Roman" panose="02020603050405020304" pitchFamily="18" charset="0"/>
              </a:rPr>
              <a:t>  (Accessed: 21 July 2026).</a:t>
            </a:r>
            <a:endParaRPr lang="en-IN" sz="350" dirty="0">
              <a:latin typeface="Times New Roman" panose="02020603050405020304" pitchFamily="18" charset="0"/>
              <a:cs typeface="Times New Roman" panose="02020603050405020304" pitchFamily="18" charset="0"/>
            </a:endParaRPr>
          </a:p>
          <a:p>
            <a:pPr algn="just"/>
            <a:r>
              <a:rPr lang="en-GB" sz="350" dirty="0" err="1">
                <a:latin typeface="Times New Roman" panose="02020603050405020304" pitchFamily="18" charset="0"/>
                <a:cs typeface="Times New Roman" panose="02020603050405020304" pitchFamily="18" charset="0"/>
              </a:rPr>
              <a:t>Vercruyssen</a:t>
            </a:r>
            <a:r>
              <a:rPr lang="en-GB" sz="350" dirty="0">
                <a:latin typeface="Times New Roman" panose="02020603050405020304" pitchFamily="18" charset="0"/>
                <a:cs typeface="Times New Roman" panose="02020603050405020304" pitchFamily="18" charset="0"/>
              </a:rPr>
              <a:t>, A., Schirmer, W., Geerts, N. and </a:t>
            </a:r>
            <a:r>
              <a:rPr lang="en-GB" sz="350" dirty="0" err="1">
                <a:latin typeface="Times New Roman" panose="02020603050405020304" pitchFamily="18" charset="0"/>
                <a:cs typeface="Times New Roman" panose="02020603050405020304" pitchFamily="18" charset="0"/>
              </a:rPr>
              <a:t>Mortelmans</a:t>
            </a:r>
            <a:r>
              <a:rPr lang="en-GB" sz="350" dirty="0">
                <a:latin typeface="Times New Roman" panose="02020603050405020304" pitchFamily="18" charset="0"/>
                <a:cs typeface="Times New Roman" panose="02020603050405020304" pitchFamily="18" charset="0"/>
              </a:rPr>
              <a:t>, D., (2023). How “basic” is basic digital literacy for older adults? Insights from digital skills instructors.</a:t>
            </a:r>
            <a:r>
              <a:rPr lang="en-GB" sz="350" i="1" dirty="0">
                <a:latin typeface="Times New Roman" panose="02020603050405020304" pitchFamily="18" charset="0"/>
                <a:cs typeface="Times New Roman" panose="02020603050405020304" pitchFamily="18" charset="0"/>
              </a:rPr>
              <a:t> In Frontiers in Education </a:t>
            </a:r>
            <a:r>
              <a:rPr lang="en-GB" sz="350" dirty="0">
                <a:latin typeface="Times New Roman" panose="02020603050405020304" pitchFamily="18" charset="0"/>
                <a:cs typeface="Times New Roman" panose="02020603050405020304" pitchFamily="18" charset="0"/>
              </a:rPr>
              <a:t>(Vol. 8, p. 1231701). Frontiers Media SA.  Available at:</a:t>
            </a:r>
            <a:r>
              <a:rPr lang="en-IN" sz="350" dirty="0">
                <a:latin typeface="Times New Roman" panose="02020603050405020304" pitchFamily="18" charset="0"/>
                <a:cs typeface="Times New Roman" panose="02020603050405020304" pitchFamily="18" charset="0"/>
                <a:hlinkClick r:id="rId26"/>
              </a:rPr>
              <a:t> </a:t>
            </a:r>
            <a:r>
              <a:rPr lang="en-GB" sz="350" dirty="0">
                <a:latin typeface="Times New Roman" panose="02020603050405020304" pitchFamily="18" charset="0"/>
                <a:cs typeface="Times New Roman" panose="02020603050405020304" pitchFamily="18" charset="0"/>
                <a:hlinkClick r:id="rId26"/>
              </a:rPr>
              <a:t>https://doi.org/10.3389/feduc.2023.1231701</a:t>
            </a:r>
            <a:r>
              <a:rPr lang="en-GB" sz="350" dirty="0">
                <a:latin typeface="Times New Roman" panose="02020603050405020304" pitchFamily="18" charset="0"/>
                <a:cs typeface="Times New Roman" panose="02020603050405020304" pitchFamily="18" charset="0"/>
              </a:rPr>
              <a:t> (Accessed: 21 July 2026).</a:t>
            </a:r>
            <a:endParaRPr lang="en-IN" sz="350" dirty="0">
              <a:latin typeface="Times New Roman" panose="02020603050405020304" pitchFamily="18" charset="0"/>
              <a:cs typeface="Times New Roman" panose="02020603050405020304" pitchFamily="18" charset="0"/>
            </a:endParaRPr>
          </a:p>
          <a:p>
            <a:pPr algn="just"/>
            <a:r>
              <a:rPr lang="en-GB" sz="350" dirty="0">
                <a:latin typeface="Times New Roman" panose="02020603050405020304" pitchFamily="18" charset="0"/>
                <a:cs typeface="Times New Roman" panose="02020603050405020304" pitchFamily="18" charset="0"/>
              </a:rPr>
              <a:t>Xia, X. and Zhu, M., (2025). The impact of digital literacy on older adults' utilisation of community-based home care services: a cross-sectional study.</a:t>
            </a:r>
            <a:r>
              <a:rPr lang="en-GB" sz="350" i="1" dirty="0">
                <a:latin typeface="Times New Roman" panose="02020603050405020304" pitchFamily="18" charset="0"/>
                <a:cs typeface="Times New Roman" panose="02020603050405020304" pitchFamily="18" charset="0"/>
              </a:rPr>
              <a:t> BMC Health Services Research</a:t>
            </a:r>
            <a:r>
              <a:rPr lang="en-GB" sz="350" dirty="0">
                <a:latin typeface="Times New Roman" panose="02020603050405020304" pitchFamily="18" charset="0"/>
                <a:cs typeface="Times New Roman" panose="02020603050405020304" pitchFamily="18" charset="0"/>
              </a:rPr>
              <a:t>, 25(1), p.1367.  Available at:</a:t>
            </a:r>
            <a:r>
              <a:rPr lang="en-IN" sz="350" dirty="0">
                <a:latin typeface="Times New Roman" panose="02020603050405020304" pitchFamily="18" charset="0"/>
                <a:cs typeface="Times New Roman" panose="02020603050405020304" pitchFamily="18" charset="0"/>
                <a:hlinkClick r:id="rId27"/>
              </a:rPr>
              <a:t> </a:t>
            </a:r>
            <a:r>
              <a:rPr lang="en-GB" sz="350" dirty="0">
                <a:latin typeface="Times New Roman" panose="02020603050405020304" pitchFamily="18" charset="0"/>
                <a:cs typeface="Times New Roman" panose="02020603050405020304" pitchFamily="18" charset="0"/>
                <a:hlinkClick r:id="rId27"/>
              </a:rPr>
              <a:t>https://doi.org/10.1186/s12913-025-13427-9</a:t>
            </a:r>
            <a:r>
              <a:rPr lang="en-GB" sz="350" dirty="0">
                <a:latin typeface="Times New Roman" panose="02020603050405020304" pitchFamily="18" charset="0"/>
                <a:cs typeface="Times New Roman" panose="02020603050405020304" pitchFamily="18" charset="0"/>
              </a:rPr>
              <a:t> (Accessed: 21 July 2026).  </a:t>
            </a:r>
            <a:endParaRPr lang="en-IN" sz="350" dirty="0">
              <a:latin typeface="Times New Roman" panose="02020603050405020304" pitchFamily="18" charset="0"/>
              <a:cs typeface="Times New Roman" panose="02020603050405020304" pitchFamily="18" charset="0"/>
            </a:endParaRPr>
          </a:p>
          <a:p>
            <a:pPr algn="just"/>
            <a:r>
              <a:rPr lang="en-GB" sz="350" dirty="0">
                <a:latin typeface="Times New Roman" panose="02020603050405020304" pitchFamily="18" charset="0"/>
                <a:cs typeface="Times New Roman" panose="02020603050405020304" pitchFamily="18" charset="0"/>
              </a:rPr>
              <a:t>Younis, N. M., and Taher, A. K. M. (2025). Transtheoretical Model on Changing Electronic Smoker-Related </a:t>
            </a:r>
            <a:r>
              <a:rPr lang="en-GB" sz="350" dirty="0" err="1">
                <a:latin typeface="Times New Roman" panose="02020603050405020304" pitchFamily="18" charset="0"/>
                <a:cs typeface="Times New Roman" panose="02020603050405020304" pitchFamily="18" charset="0"/>
              </a:rPr>
              <a:t>Behaviors</a:t>
            </a:r>
            <a:r>
              <a:rPr lang="en-GB" sz="350" dirty="0">
                <a:latin typeface="Times New Roman" panose="02020603050405020304" pitchFamily="18" charset="0"/>
                <a:cs typeface="Times New Roman" panose="02020603050405020304" pitchFamily="18" charset="0"/>
              </a:rPr>
              <a:t> among Caregiver. </a:t>
            </a:r>
            <a:r>
              <a:rPr lang="en-GB" sz="350" i="1" dirty="0">
                <a:latin typeface="Times New Roman" panose="02020603050405020304" pitchFamily="18" charset="0"/>
                <a:cs typeface="Times New Roman" panose="02020603050405020304" pitchFamily="18" charset="0"/>
              </a:rPr>
              <a:t>Current Clinical and Medical Education</a:t>
            </a:r>
            <a:r>
              <a:rPr lang="en-GB" sz="350" dirty="0">
                <a:latin typeface="Times New Roman" panose="02020603050405020304" pitchFamily="18" charset="0"/>
                <a:cs typeface="Times New Roman" panose="02020603050405020304" pitchFamily="18" charset="0"/>
              </a:rPr>
              <a:t>, 3(02), 43-51. Available at: </a:t>
            </a:r>
            <a:r>
              <a:rPr lang="en-GB" sz="350" dirty="0">
                <a:latin typeface="Times New Roman" panose="02020603050405020304" pitchFamily="18" charset="0"/>
                <a:cs typeface="Times New Roman" panose="02020603050405020304" pitchFamily="18" charset="0"/>
                <a:hlinkClick r:id="rId28"/>
              </a:rPr>
              <a:t>https://www.visionpublisher.info/index.php/ccme/article/download/214/204</a:t>
            </a:r>
            <a:r>
              <a:rPr lang="en-GB" sz="350" dirty="0">
                <a:latin typeface="Times New Roman" panose="02020603050405020304" pitchFamily="18" charset="0"/>
                <a:cs typeface="Times New Roman" panose="02020603050405020304" pitchFamily="18" charset="0"/>
              </a:rPr>
              <a:t> (Accessed: 21 July 2026).</a:t>
            </a:r>
            <a:endParaRPr lang="en-IN" sz="350" dirty="0">
              <a:latin typeface="Times New Roman" panose="02020603050405020304" pitchFamily="18" charset="0"/>
              <a:cs typeface="Times New Roman" panose="02020603050405020304" pitchFamily="18" charset="0"/>
            </a:endParaRPr>
          </a:p>
        </p:txBody>
      </p:sp>
      <p:sp>
        <p:nvSpPr>
          <p:cNvPr id="1056" name="TextBox 1055">
            <a:extLst>
              <a:ext uri="{FF2B5EF4-FFF2-40B4-BE49-F238E27FC236}">
                <a16:creationId xmlns:a16="http://schemas.microsoft.com/office/drawing/2014/main" id="{6C2B4FC3-FA18-F62B-4D1A-0DDE93A7377F}"/>
              </a:ext>
            </a:extLst>
          </p:cNvPr>
          <p:cNvSpPr txBox="1"/>
          <p:nvPr/>
        </p:nvSpPr>
        <p:spPr>
          <a:xfrm>
            <a:off x="8827722" y="3719775"/>
            <a:ext cx="3283603" cy="1569660"/>
          </a:xfrm>
          <a:prstGeom prst="rect">
            <a:avLst/>
          </a:prstGeom>
          <a:noFill/>
        </p:spPr>
        <p:txBody>
          <a:bodyPr wrap="square" rtlCol="0">
            <a:spAutoFit/>
          </a:bodyPr>
          <a:lstStyle/>
          <a:p>
            <a:pPr algn="just"/>
            <a:r>
              <a:rPr lang="en-GB" sz="600" dirty="0">
                <a:latin typeface="Times New Roman" panose="02020603050405020304" pitchFamily="18" charset="0"/>
                <a:cs typeface="Times New Roman" panose="02020603050405020304" pitchFamily="18" charset="0"/>
              </a:rPr>
              <a:t>SmokeFree AI+ has established significant potential for strengthening smoking cessation by integrating AI, wearable technology and NHS GP connectivity into a customised digital health promotion intervention. By combining real-time physiological monitoring with modified behavioural coaching, the meddling will empower persons for sustaining smoking cessation, reducing deterioration risk and improving long-term health outcomes. Besides that, its submission of the Transtheoretical Model will provision broadminded behaviour change by encouraging healthier lifestyle choices across diverse population groups (Bhadania et al., 2025). </a:t>
            </a:r>
            <a:endParaRPr lang="en-IN" sz="600" dirty="0">
              <a:latin typeface="Times New Roman" panose="02020603050405020304" pitchFamily="18" charset="0"/>
              <a:cs typeface="Times New Roman" panose="02020603050405020304" pitchFamily="18" charset="0"/>
            </a:endParaRPr>
          </a:p>
          <a:p>
            <a:pPr algn="just"/>
            <a:r>
              <a:rPr lang="en-GB" sz="600" dirty="0">
                <a:latin typeface="Times New Roman" panose="02020603050405020304" pitchFamily="18" charset="0"/>
                <a:cs typeface="Times New Roman" panose="02020603050405020304" pitchFamily="18" charset="0"/>
              </a:rPr>
              <a:t>From a policy perspective, SmokeFree AI+ will significantly align with the UK Government's ambition of building a smoke-free generation by completing existing tobacco control approaches with innovative digital solutions (GOV.UK, 2026). Additionally, educational initiatives which enhance digital literacy and AI awareness can recover accessibility, especially among older adults and underpriv0ileged populations. Therefore, it can be concluded that future research should evaluate the long-term clinical efficiency, cost-effectiveness, user assortment and ethical implications of AI-supported smoking cessation interventions. Overall, SmokeFree AI+ represents a promising and evidence-informed approach for forward digital health elevation and reducing the burden of smoking-related illnesses. </a:t>
            </a:r>
            <a:endParaRPr lang="en-IN" sz="600" dirty="0">
              <a:latin typeface="Times New Roman" panose="02020603050405020304" pitchFamily="18" charset="0"/>
              <a:cs typeface="Times New Roman" panose="02020603050405020304" pitchFamily="18" charset="0"/>
            </a:endParaRPr>
          </a:p>
        </p:txBody>
      </p:sp>
      <p:sp>
        <p:nvSpPr>
          <p:cNvPr id="1057" name="TextBox 1056">
            <a:extLst>
              <a:ext uri="{FF2B5EF4-FFF2-40B4-BE49-F238E27FC236}">
                <a16:creationId xmlns:a16="http://schemas.microsoft.com/office/drawing/2014/main" id="{E095C5E9-49EA-5F1B-FF64-3411AAB2DF5D}"/>
              </a:ext>
            </a:extLst>
          </p:cNvPr>
          <p:cNvSpPr txBox="1"/>
          <p:nvPr/>
        </p:nvSpPr>
        <p:spPr>
          <a:xfrm flipH="1">
            <a:off x="8749775" y="1481562"/>
            <a:ext cx="3330740" cy="1846659"/>
          </a:xfrm>
          <a:prstGeom prst="rect">
            <a:avLst/>
          </a:prstGeom>
          <a:noFill/>
        </p:spPr>
        <p:txBody>
          <a:bodyPr wrap="square" rtlCol="0">
            <a:spAutoFit/>
          </a:bodyPr>
          <a:lstStyle/>
          <a:p>
            <a:pPr marL="171450" lvl="0" indent="-171450" algn="just">
              <a:buFont typeface="Arial" panose="020B0604020202020204" pitchFamily="34" charset="0"/>
              <a:buChar char="•"/>
            </a:pPr>
            <a:r>
              <a:rPr lang="en-GB" sz="600" dirty="0">
                <a:latin typeface="Times New Roman" panose="02020603050405020304" pitchFamily="18" charset="0"/>
                <a:cs typeface="Times New Roman" panose="02020603050405020304" pitchFamily="18" charset="0"/>
              </a:rPr>
              <a:t>The implementation of SmokeFree AI+ is expected to improve smoking cessation by providing customised behavioural support, continuous monitoring and early relapse prevention, through the AI-driven coaching, wearable-enabled self-monitoring and NHS GP connectivity. Due to this, </a:t>
            </a:r>
            <a:endParaRPr lang="en-IN" sz="6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latin typeface="Times New Roman" panose="02020603050405020304" pitchFamily="18" charset="0"/>
                <a:cs typeface="Times New Roman" panose="02020603050405020304" pitchFamily="18" charset="0"/>
              </a:rPr>
              <a:t>users will be more likely to increase quit attempts, sustain smoke-free behaviours and reduce the risk of smoking-related conditions, including cardiovascular disease and chronic respiratory illness (Cobos-</a:t>
            </a:r>
            <a:r>
              <a:rPr lang="en-GB" sz="600" dirty="0" err="1">
                <a:latin typeface="Times New Roman" panose="02020603050405020304" pitchFamily="18" charset="0"/>
                <a:cs typeface="Times New Roman" panose="02020603050405020304" pitchFamily="18" charset="0"/>
              </a:rPr>
              <a:t>Campose</a:t>
            </a:r>
            <a:r>
              <a:rPr lang="en-GB" sz="600" dirty="0">
                <a:latin typeface="Times New Roman" panose="02020603050405020304" pitchFamily="18" charset="0"/>
                <a:cs typeface="Times New Roman" panose="02020603050405020304" pitchFamily="18" charset="0"/>
              </a:rPr>
              <a:t> et al., 2023). </a:t>
            </a:r>
            <a:endParaRPr lang="en-IN" sz="6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latin typeface="Times New Roman" panose="02020603050405020304" pitchFamily="18" charset="0"/>
                <a:cs typeface="Times New Roman" panose="02020603050405020304" pitchFamily="18" charset="0"/>
              </a:rPr>
              <a:t>Moreover, implication of the Transtheoretical Model will further support the progression by using the stages of behaviour change by providing modified interventions which will strengthen motivation and long-term adherence. </a:t>
            </a:r>
            <a:endParaRPr lang="en-IN" sz="6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latin typeface="Times New Roman" panose="02020603050405020304" pitchFamily="18" charset="0"/>
                <a:cs typeface="Times New Roman" panose="02020603050405020304" pitchFamily="18" charset="0"/>
              </a:rPr>
              <a:t>Additionally, the intervention will also donate to dropping healthcare utilisation and educating quality of lifetime by supporting the UK's determination for attaining a smoke-free cohort (Younis and Taher, 2025).</a:t>
            </a:r>
            <a:endParaRPr lang="en-IN" sz="6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latin typeface="Times New Roman" panose="02020603050405020304" pitchFamily="18" charset="0"/>
                <a:cs typeface="Times New Roman" panose="02020603050405020304" pitchFamily="18" charset="0"/>
              </a:rPr>
              <a:t>However, the efficiency of SmokeFree AI+ can be incomplete by digital literateness barriers, user obedience, privacy concerns and algorithmic bias, especially among older adults and disadvantaged inhabitants (</a:t>
            </a:r>
            <a:r>
              <a:rPr lang="en-GB" sz="600" dirty="0" err="1">
                <a:latin typeface="Times New Roman" panose="02020603050405020304" pitchFamily="18" charset="0"/>
                <a:cs typeface="Times New Roman" panose="02020603050405020304" pitchFamily="18" charset="0"/>
              </a:rPr>
              <a:t>Vercruyssen</a:t>
            </a:r>
            <a:r>
              <a:rPr lang="en-GB" sz="600" dirty="0">
                <a:latin typeface="Times New Roman" panose="02020603050405020304" pitchFamily="18" charset="0"/>
                <a:cs typeface="Times New Roman" panose="02020603050405020304" pitchFamily="18" charset="0"/>
              </a:rPr>
              <a:t> et al., 2023). </a:t>
            </a:r>
            <a:endParaRPr lang="en-IN" sz="6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latin typeface="Times New Roman" panose="02020603050405020304" pitchFamily="18" charset="0"/>
                <a:cs typeface="Times New Roman" panose="02020603050405020304" pitchFamily="18" charset="0"/>
              </a:rPr>
              <a:t>These challenges can be alleviated through digital literacy packages, transparent AI ascendency, strong data protection measures and regular procedure audits (Charalambous, 2026). </a:t>
            </a:r>
            <a:endParaRPr lang="en-IN" sz="600" dirty="0">
              <a:latin typeface="Times New Roman" panose="02020603050405020304" pitchFamily="18" charset="0"/>
              <a:cs typeface="Times New Roman" panose="02020603050405020304" pitchFamily="18" charset="0"/>
            </a:endParaRPr>
          </a:p>
          <a:p>
            <a:pPr marL="171450" lvl="0" indent="-171450" algn="just">
              <a:buFont typeface="Arial" panose="020B0604020202020204" pitchFamily="34" charset="0"/>
              <a:buChar char="•"/>
            </a:pPr>
            <a:r>
              <a:rPr lang="en-GB" sz="600" dirty="0">
                <a:latin typeface="Times New Roman" panose="02020603050405020304" pitchFamily="18" charset="0"/>
                <a:cs typeface="Times New Roman" panose="02020603050405020304" pitchFamily="18" charset="0"/>
              </a:rPr>
              <a:t>Overall, SmokeFree AI+ has the possibility for refining individual and populace health outcomes when supported by equitable application and continuing scientific omission. </a:t>
            </a:r>
            <a:endParaRPr lang="en-IN" sz="600" dirty="0">
              <a:latin typeface="Times New Roman" panose="02020603050405020304" pitchFamily="18" charset="0"/>
              <a:cs typeface="Times New Roman" panose="02020603050405020304" pitchFamily="18" charset="0"/>
            </a:endParaRPr>
          </a:p>
        </p:txBody>
      </p:sp>
      <p:pic>
        <p:nvPicPr>
          <p:cNvPr id="1059" name="Picture 1058">
            <a:extLst>
              <a:ext uri="{FF2B5EF4-FFF2-40B4-BE49-F238E27FC236}">
                <a16:creationId xmlns:a16="http://schemas.microsoft.com/office/drawing/2014/main" id="{DD9575B1-B8B2-BA4A-212D-4931D0256013}"/>
              </a:ext>
            </a:extLst>
          </p:cNvPr>
          <p:cNvPicPr>
            <a:picLocks noChangeAspect="1"/>
          </p:cNvPicPr>
          <p:nvPr/>
        </p:nvPicPr>
        <p:blipFill>
          <a:blip r:embed="rId29"/>
          <a:srcRect l="22948" r="21737" b="1637"/>
          <a:stretch>
            <a:fillRect/>
          </a:stretch>
        </p:blipFill>
        <p:spPr>
          <a:xfrm>
            <a:off x="6453463" y="1462617"/>
            <a:ext cx="1392927" cy="1384130"/>
          </a:xfrm>
          <a:prstGeom prst="rect">
            <a:avLst/>
          </a:prstGeom>
        </p:spPr>
      </p:pic>
      <p:sp>
        <p:nvSpPr>
          <p:cNvPr id="1060" name="TextBox 1059">
            <a:extLst>
              <a:ext uri="{FF2B5EF4-FFF2-40B4-BE49-F238E27FC236}">
                <a16:creationId xmlns:a16="http://schemas.microsoft.com/office/drawing/2014/main" id="{3CFA7B91-5BAA-D48A-A6AF-097E5459D95A}"/>
              </a:ext>
            </a:extLst>
          </p:cNvPr>
          <p:cNvSpPr txBox="1"/>
          <p:nvPr/>
        </p:nvSpPr>
        <p:spPr>
          <a:xfrm>
            <a:off x="5678401" y="2845505"/>
            <a:ext cx="3061885" cy="830997"/>
          </a:xfrm>
          <a:prstGeom prst="rect">
            <a:avLst/>
          </a:prstGeom>
          <a:noFill/>
        </p:spPr>
        <p:txBody>
          <a:bodyPr wrap="square" rtlCol="0">
            <a:spAutoFit/>
          </a:bodyPr>
          <a:lstStyle/>
          <a:p>
            <a:pPr algn="just"/>
            <a:r>
              <a:rPr lang="en-GB" sz="600" dirty="0">
                <a:latin typeface="Times New Roman" panose="02020603050405020304" pitchFamily="18" charset="0"/>
                <a:cs typeface="Times New Roman" panose="02020603050405020304" pitchFamily="18" charset="0"/>
              </a:rPr>
              <a:t>The Transtheoretical Model (TTM) provides an appropriate behavioural framework for SmokeFree AI+ as it identifies that smoking cessation is a gradual procedure for involving progression through the stages of pre-contemplation, contemplation, preparation, action and maintenance (Younis and Taher, 2025). Instead of offering a standardised approach, SmokeFree AI+ will utilise AI for recognising every user's stage of readiness and delivering customised interventions which will encourage progression towards sustained smoking cessation. </a:t>
            </a:r>
            <a:endParaRPr lang="en-IN" sz="600" dirty="0">
              <a:latin typeface="Times New Roman" panose="02020603050405020304" pitchFamily="18" charset="0"/>
              <a:cs typeface="Times New Roman" panose="02020603050405020304" pitchFamily="18" charset="0"/>
            </a:endParaRPr>
          </a:p>
          <a:p>
            <a:pPr algn="just"/>
            <a:endParaRPr lang="en-IN" sz="600" dirty="0">
              <a:latin typeface="Times New Roman" panose="02020603050405020304" pitchFamily="18" charset="0"/>
              <a:cs typeface="Times New Roman" panose="02020603050405020304" pitchFamily="18" charset="0"/>
            </a:endParaRPr>
          </a:p>
        </p:txBody>
      </p:sp>
      <p:sp>
        <p:nvSpPr>
          <p:cNvPr id="1061" name="TextBox 1060">
            <a:extLst>
              <a:ext uri="{FF2B5EF4-FFF2-40B4-BE49-F238E27FC236}">
                <a16:creationId xmlns:a16="http://schemas.microsoft.com/office/drawing/2014/main" id="{5BE6DBAD-02C7-86B6-1675-721B749DE20E}"/>
              </a:ext>
            </a:extLst>
          </p:cNvPr>
          <p:cNvSpPr txBox="1"/>
          <p:nvPr/>
        </p:nvSpPr>
        <p:spPr>
          <a:xfrm>
            <a:off x="5649839" y="3543966"/>
            <a:ext cx="3076547" cy="646331"/>
          </a:xfrm>
          <a:prstGeom prst="rect">
            <a:avLst/>
          </a:prstGeom>
          <a:noFill/>
        </p:spPr>
        <p:txBody>
          <a:bodyPr wrap="square" rtlCol="0">
            <a:spAutoFit/>
          </a:bodyPr>
          <a:lstStyle/>
          <a:p>
            <a:pPr algn="just"/>
            <a:r>
              <a:rPr lang="en-GB" sz="600" dirty="0">
                <a:latin typeface="Times New Roman" panose="02020603050405020304" pitchFamily="18" charset="0"/>
                <a:cs typeface="Times New Roman" panose="02020603050405020304" pitchFamily="18" charset="0"/>
              </a:rPr>
              <a:t>Additionally, the intervention will support individuals in the preparation and action stages through the generation of modified quit plans, setting achievable goals and providing AI-driven coaching based on smoking behaviour, stress levels and previous quit attempts. Moreover, integrating with wearable devices will help individuals in continuous self-monitoring of physiological indicators, while real-time feedback and motivational reminders will strengthen users' confidence and commitment to remaining smoke-free. </a:t>
            </a:r>
            <a:endParaRPr lang="en-IN" sz="600" dirty="0">
              <a:latin typeface="Times New Roman" panose="02020603050405020304" pitchFamily="18" charset="0"/>
              <a:cs typeface="Times New Roman" panose="02020603050405020304" pitchFamily="18" charset="0"/>
            </a:endParaRPr>
          </a:p>
        </p:txBody>
      </p:sp>
      <p:sp>
        <p:nvSpPr>
          <p:cNvPr id="1062" name="TextBox 1061">
            <a:extLst>
              <a:ext uri="{FF2B5EF4-FFF2-40B4-BE49-F238E27FC236}">
                <a16:creationId xmlns:a16="http://schemas.microsoft.com/office/drawing/2014/main" id="{8B561D03-D79F-8C39-5D89-83F82F34542E}"/>
              </a:ext>
            </a:extLst>
          </p:cNvPr>
          <p:cNvSpPr txBox="1"/>
          <p:nvPr/>
        </p:nvSpPr>
        <p:spPr>
          <a:xfrm>
            <a:off x="5670832" y="4192147"/>
            <a:ext cx="3102184" cy="461665"/>
          </a:xfrm>
          <a:prstGeom prst="rect">
            <a:avLst/>
          </a:prstGeom>
          <a:noFill/>
        </p:spPr>
        <p:txBody>
          <a:bodyPr wrap="square" rtlCol="0">
            <a:spAutoFit/>
          </a:bodyPr>
          <a:lstStyle/>
          <a:p>
            <a:pPr algn="just"/>
            <a:r>
              <a:rPr lang="en-GB" sz="600" dirty="0">
                <a:latin typeface="Times New Roman" panose="02020603050405020304" pitchFamily="18" charset="0"/>
                <a:cs typeface="Times New Roman" panose="02020603050405020304" pitchFamily="18" charset="0"/>
              </a:rPr>
              <a:t>Also, during the maintenance stage, predictive AI will analyse behavioural patterns for recognising relapse risks and delivering immediate coping strategies to reduce cravings for smoking. Besides that, the NHS GP connectivity of the intervention will provide professional support for users who require additional behavioural counselling (Cobos-Campos et al., 2023).</a:t>
            </a:r>
            <a:endParaRPr lang="en-IN" sz="600" dirty="0"/>
          </a:p>
        </p:txBody>
      </p:sp>
      <p:sp>
        <p:nvSpPr>
          <p:cNvPr id="1063" name="TextBox 1062">
            <a:extLst>
              <a:ext uri="{FF2B5EF4-FFF2-40B4-BE49-F238E27FC236}">
                <a16:creationId xmlns:a16="http://schemas.microsoft.com/office/drawing/2014/main" id="{56FC9BD4-190A-05C4-B4B4-923079C6F1AC}"/>
              </a:ext>
            </a:extLst>
          </p:cNvPr>
          <p:cNvSpPr txBox="1"/>
          <p:nvPr/>
        </p:nvSpPr>
        <p:spPr>
          <a:xfrm>
            <a:off x="5636920" y="4668916"/>
            <a:ext cx="3102384" cy="646331"/>
          </a:xfrm>
          <a:prstGeom prst="rect">
            <a:avLst/>
          </a:prstGeom>
          <a:noFill/>
        </p:spPr>
        <p:txBody>
          <a:bodyPr wrap="square" rtlCol="0">
            <a:spAutoFit/>
          </a:bodyPr>
          <a:lstStyle/>
          <a:p>
            <a:pPr algn="just"/>
            <a:r>
              <a:rPr lang="en-GB" sz="600" dirty="0">
                <a:latin typeface="Times New Roman" panose="02020603050405020304" pitchFamily="18" charset="0"/>
                <a:cs typeface="Times New Roman" panose="02020603050405020304" pitchFamily="18" charset="0"/>
              </a:rPr>
              <a:t>Although the effectiveness of this model can vary, as the individuals do not always progress through the behavioural stages in a linear manner and relapse can occur repeatedly through psychological stress or limited engagement with digital intervention (Jackson et al., 2024). Therefore, by integrating AI-driven personalised coaching, wearable monitoring and NHS GP support, SmokeFree AI+ can help users in re-engaging with the cessation procedure. </a:t>
            </a:r>
            <a:endParaRPr lang="en-IN" sz="600" dirty="0">
              <a:latin typeface="Times New Roman" panose="02020603050405020304" pitchFamily="18" charset="0"/>
              <a:cs typeface="Times New Roman" panose="02020603050405020304" pitchFamily="18" charset="0"/>
            </a:endParaRPr>
          </a:p>
          <a:p>
            <a:pPr algn="just"/>
            <a:endParaRPr lang="en-IN" sz="600" dirty="0">
              <a:latin typeface="Times New Roman" panose="02020603050405020304" pitchFamily="18" charset="0"/>
              <a:cs typeface="Times New Roman" panose="02020603050405020304" pitchFamily="18" charset="0"/>
            </a:endParaRPr>
          </a:p>
        </p:txBody>
      </p:sp>
      <p:sp>
        <p:nvSpPr>
          <p:cNvPr id="1064" name="TextBox 1063">
            <a:extLst>
              <a:ext uri="{FF2B5EF4-FFF2-40B4-BE49-F238E27FC236}">
                <a16:creationId xmlns:a16="http://schemas.microsoft.com/office/drawing/2014/main" id="{4B554024-5DD6-18F2-2B95-C9B8F7A20FAA}"/>
              </a:ext>
            </a:extLst>
          </p:cNvPr>
          <p:cNvSpPr txBox="1"/>
          <p:nvPr/>
        </p:nvSpPr>
        <p:spPr>
          <a:xfrm>
            <a:off x="3978442" y="3571633"/>
            <a:ext cx="1614269" cy="1754326"/>
          </a:xfrm>
          <a:prstGeom prst="rect">
            <a:avLst/>
          </a:prstGeom>
          <a:noFill/>
        </p:spPr>
        <p:txBody>
          <a:bodyPr wrap="square" rtlCol="0">
            <a:spAutoFit/>
          </a:bodyPr>
          <a:lstStyle/>
          <a:p>
            <a:pPr algn="just"/>
            <a:r>
              <a:rPr lang="en-GB" sz="600" b="1" dirty="0">
                <a:latin typeface="Times New Roman" panose="02020603050405020304" pitchFamily="18" charset="0"/>
                <a:cs typeface="Times New Roman" panose="02020603050405020304" pitchFamily="18" charset="0"/>
              </a:rPr>
              <a:t>Alignment of SmokeFree AI+ with Health Promotion </a:t>
            </a:r>
            <a:endParaRPr lang="en-IN" sz="600" b="1" dirty="0">
              <a:latin typeface="Times New Roman" panose="02020603050405020304" pitchFamily="18" charset="0"/>
              <a:cs typeface="Times New Roman" panose="02020603050405020304" pitchFamily="18" charset="0"/>
            </a:endParaRPr>
          </a:p>
          <a:p>
            <a:pPr algn="just"/>
            <a:r>
              <a:rPr lang="en-GB" sz="600" dirty="0">
                <a:latin typeface="Times New Roman" panose="02020603050405020304" pitchFamily="18" charset="0"/>
                <a:cs typeface="Times New Roman" panose="02020603050405020304" pitchFamily="18" charset="0"/>
              </a:rPr>
              <a:t>SmokeFree AI+ will operationalise these values through its joint digital features. The intervention will promote empowerment by producing modified quit plans by utilising users' smoke history, stress levels, bodily activity and preceding quit attempts. Additionally, the intervention will reinforce input through self-monitoring consoles, wearable-enabled development tracking and AI-generated feedback, which will contain the users in their cessation journey. Moreover, by utilising predictive AI algorithms, the intervention will recognise high-risk craving episodes and instantly deliver modified coping strategies before relapse will occur (Krukowski et al., 2024).</a:t>
            </a:r>
            <a:endParaRPr lang="en-IN" sz="600" dirty="0">
              <a:latin typeface="Times New Roman" panose="02020603050405020304" pitchFamily="18" charset="0"/>
              <a:cs typeface="Times New Roman" panose="02020603050405020304" pitchFamily="18" charset="0"/>
            </a:endParaRPr>
          </a:p>
        </p:txBody>
      </p:sp>
      <p:sp>
        <p:nvSpPr>
          <p:cNvPr id="1065" name="TextBox 1064">
            <a:extLst>
              <a:ext uri="{FF2B5EF4-FFF2-40B4-BE49-F238E27FC236}">
                <a16:creationId xmlns:a16="http://schemas.microsoft.com/office/drawing/2014/main" id="{796FBFEB-C045-CADF-4277-3969838DFC6E}"/>
              </a:ext>
            </a:extLst>
          </p:cNvPr>
          <p:cNvSpPr txBox="1"/>
          <p:nvPr/>
        </p:nvSpPr>
        <p:spPr>
          <a:xfrm>
            <a:off x="2796485" y="5403205"/>
            <a:ext cx="2742135" cy="1384995"/>
          </a:xfrm>
          <a:prstGeom prst="rect">
            <a:avLst/>
          </a:prstGeom>
          <a:noFill/>
        </p:spPr>
        <p:txBody>
          <a:bodyPr wrap="square" rtlCol="0">
            <a:spAutoFit/>
          </a:bodyPr>
          <a:lstStyle/>
          <a:p>
            <a:pPr algn="just"/>
            <a:r>
              <a:rPr lang="en-GB" sz="600" dirty="0">
                <a:latin typeface="Times New Roman" panose="02020603050405020304" pitchFamily="18" charset="0"/>
                <a:cs typeface="Times New Roman" panose="02020603050405020304" pitchFamily="18" charset="0"/>
              </a:rPr>
              <a:t>In addition, this intervention also aligns with the UK Government's "Stopping the Start: Our New Plan" to create a SmokeFree generation and the NHS Long Term Plan, as it promotes smoking cessation and contributes to improving population health outcomes (NHS England, 2024). Besides that, integration with NHS GP services will enhance person-centric care by combining digital self-management with professional clinical support when additional intervention will be required. For promoting health equity, SmokeFree AI+ will incorporate simplified user interfaces, multilingual resources and community-based digital literacy programmes for improving accessibility for older adults and digitally disadvantaged populations (Xia and Zhu, 2025). Therefore, it can be interpreted that SmokeFree AI+ will transform health promotion principles into customised, technology-enabled smoking cessation support, which will improve long-term quit success and population health outcomes. </a:t>
            </a:r>
            <a:endParaRPr lang="en-IN" sz="600" dirty="0">
              <a:latin typeface="Times New Roman" panose="02020603050405020304" pitchFamily="18" charset="0"/>
              <a:cs typeface="Times New Roman" panose="02020603050405020304" pitchFamily="18" charset="0"/>
            </a:endParaRPr>
          </a:p>
          <a:p>
            <a:pPr algn="just"/>
            <a:endParaRPr lang="en-IN" sz="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4124375900"/>
      </p:ext>
    </p:extLst>
  </p:cSld>
  <p:clrMapOvr>
    <a:masterClrMapping/>
  </p:clrMapOvr>
</p:sld>
</file>

<file path=ppt/theme/theme1.xml><?xml version="1.0" encoding="utf-8"?>
<a:theme xmlns:a="http://schemas.openxmlformats.org/drawingml/2006/main" name="Frame">
  <a:themeElements>
    <a:clrScheme name="Frame">
      <a:dk1>
        <a:srgbClr val="2F2B20"/>
      </a:dk1>
      <a:lt1>
        <a:srgbClr val="FFFFFF"/>
      </a:lt1>
      <a:dk2>
        <a:srgbClr val="675E47"/>
      </a:dk2>
      <a:lt2>
        <a:srgbClr val="DFDCB7"/>
      </a:lt2>
      <a:accent1>
        <a:srgbClr val="A9A57C"/>
      </a:accent1>
      <a:accent2>
        <a:srgbClr val="9CBEBD"/>
      </a:accent2>
      <a:accent3>
        <a:srgbClr val="D2CB6C"/>
      </a:accent3>
      <a:accent4>
        <a:srgbClr val="95A39D"/>
      </a:accent4>
      <a:accent5>
        <a:srgbClr val="C89F5D"/>
      </a:accent5>
      <a:accent6>
        <a:srgbClr val="B1A089"/>
      </a:accent6>
      <a:hlink>
        <a:srgbClr val="D25814"/>
      </a:hlink>
      <a:folHlink>
        <a:srgbClr val="849A0A"/>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18A1B607-7BAE-46D6-8090-545AC7BDD739}"/>
    </a:ext>
  </a:extLst>
</a:theme>
</file>

<file path=docProps/app.xml><?xml version="1.0" encoding="utf-8"?>
<Properties xmlns="http://schemas.openxmlformats.org/officeDocument/2006/extended-properties" xmlns:vt="http://schemas.openxmlformats.org/officeDocument/2006/docPropsVTypes">
  <Template>Frame</Template>
  <TotalTime>236</TotalTime>
  <Words>2515</Words>
  <Application>Microsoft Office PowerPoint</Application>
  <PresentationFormat>Widescreen</PresentationFormat>
  <Paragraphs>65</Paragraphs>
  <Slides>1</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vt:i4>
      </vt:variant>
    </vt:vector>
  </HeadingPairs>
  <TitlesOfParts>
    <vt:vector size="6" baseType="lpstr">
      <vt:lpstr>Arial</vt:lpstr>
      <vt:lpstr>Corbel</vt:lpstr>
      <vt:lpstr>Times New Roman</vt:lpstr>
      <vt:lpstr>Wingdings 2</vt:lpstr>
      <vt:lpstr>Frame</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smitpatel</dc:creator>
  <cp:lastModifiedBy>smit kachhadiya</cp:lastModifiedBy>
  <cp:revision>1</cp:revision>
  <dcterms:created xsi:type="dcterms:W3CDTF">2026-07-24T13:28:33Z</dcterms:created>
  <dcterms:modified xsi:type="dcterms:W3CDTF">2026-07-27T23:19:27Z</dcterms:modified>
</cp:coreProperties>
</file>